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7560000" cx="10692000"/>
  <p:notesSz cx="7560000" cy="10692000"/>
  <p:embeddedFontLst>
    <p:embeddedFont>
      <p:font typeface="Raleway"/>
      <p:regular r:id="rId12"/>
      <p:bold r:id="rId13"/>
      <p:italic r:id="rId14"/>
      <p:boldItalic r:id="rId15"/>
    </p:embeddedFont>
    <p:embeddedFont>
      <p:font typeface="Raleway Thin"/>
      <p:regular r:id="rId16"/>
      <p:bold r:id="rId17"/>
      <p:italic r:id="rId18"/>
      <p:boldItalic r:id="rId19"/>
    </p:embeddedFont>
    <p:embeddedFont>
      <p:font typeface="Century Gothic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  <p15:guide id="3">
          <p15:clr>
            <a:srgbClr val="9AA0A6"/>
          </p15:clr>
        </p15:guide>
        <p15:guide id="4" pos="6735">
          <p15:clr>
            <a:srgbClr val="9AA0A6"/>
          </p15:clr>
        </p15:guide>
        <p15:guide id="5" pos="3288">
          <p15:clr>
            <a:srgbClr val="9AA0A6"/>
          </p15:clr>
        </p15:guide>
        <p15:guide id="6" pos="3458">
          <p15:clr>
            <a:srgbClr val="9AA0A6"/>
          </p15:clr>
        </p15:guide>
        <p15:guide id="7" pos="1684">
          <p15:clr>
            <a:srgbClr val="9AA0A6"/>
          </p15:clr>
        </p15:guide>
        <p15:guide id="8" pos="1577">
          <p15:clr>
            <a:srgbClr val="9AA0A6"/>
          </p15:clr>
        </p15:guide>
        <p15:guide id="9" pos="1790">
          <p15:clr>
            <a:srgbClr val="9AA0A6"/>
          </p15:clr>
        </p15:guide>
        <p15:guide id="10" pos="5006">
          <p15:clr>
            <a:srgbClr val="9AA0A6"/>
          </p15:clr>
        </p15:guide>
        <p15:guide id="11" pos="4930">
          <p15:clr>
            <a:srgbClr val="9AA0A6"/>
          </p15:clr>
        </p15:guide>
        <p15:guide id="12" pos="510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81" orient="horz"/>
        <p:guide pos="3368"/>
        <p:guide/>
        <p:guide pos="6735"/>
        <p:guide pos="3288"/>
        <p:guide pos="3458"/>
        <p:guide pos="1684"/>
        <p:guide pos="1577"/>
        <p:guide pos="1790"/>
        <p:guide pos="5006"/>
        <p:guide pos="4930"/>
        <p:guide pos="510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regular.fntdata"/><Relationship Id="rId11" Type="http://schemas.openxmlformats.org/officeDocument/2006/relationships/slide" Target="slides/slide6.xml"/><Relationship Id="rId22" Type="http://schemas.openxmlformats.org/officeDocument/2006/relationships/font" Target="fonts/CenturyGothic-italic.fntdata"/><Relationship Id="rId10" Type="http://schemas.openxmlformats.org/officeDocument/2006/relationships/slide" Target="slides/slide5.xml"/><Relationship Id="rId21" Type="http://schemas.openxmlformats.org/officeDocument/2006/relationships/font" Target="fonts/CenturyGothic-bold.fntdata"/><Relationship Id="rId13" Type="http://schemas.openxmlformats.org/officeDocument/2006/relationships/font" Target="fonts/Raleway-bold.fntdata"/><Relationship Id="rId12" Type="http://schemas.openxmlformats.org/officeDocument/2006/relationships/font" Target="fonts/Raleway-regular.fntdata"/><Relationship Id="rId23" Type="http://schemas.openxmlformats.org/officeDocument/2006/relationships/font" Target="fonts/CenturyGothic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aleway-boldItalic.fntdata"/><Relationship Id="rId14" Type="http://schemas.openxmlformats.org/officeDocument/2006/relationships/font" Target="fonts/Raleway-italic.fntdata"/><Relationship Id="rId17" Type="http://schemas.openxmlformats.org/officeDocument/2006/relationships/font" Target="fonts/RalewayThin-bold.fntdata"/><Relationship Id="rId16" Type="http://schemas.openxmlformats.org/officeDocument/2006/relationships/font" Target="fonts/RalewayThin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RalewayThin-boldItalic.fntdata"/><Relationship Id="rId6" Type="http://schemas.openxmlformats.org/officeDocument/2006/relationships/slide" Target="slides/slide1.xml"/><Relationship Id="rId18" Type="http://schemas.openxmlformats.org/officeDocument/2006/relationships/font" Target="fonts/RalewayThin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9cc3ae2b2d_0_24:notes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9cc3ae2b2d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617b2edb24_0_6:notes"/>
          <p:cNvSpPr/>
          <p:nvPr>
            <p:ph idx="2" type="sldImg"/>
          </p:nvPr>
        </p:nvSpPr>
        <p:spPr>
          <a:xfrm>
            <a:off x="1004507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617b2edb24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avion=</a:t>
            </a:r>
            <a:r>
              <a:rPr lang="fr">
                <a:solidFill>
                  <a:schemeClr val="dk1"/>
                </a:solidFill>
              </a:rPr>
              <a:t> 2 300 kg CO2 eq / voiture=2000 kg C02 eq / viande=1600 kg CO2 eq  / végé=480 kg CO2 eq  / ampoule=30 kg CO2eq /an / télé=374 KgeqCO2  / chauffage=400 kg CO2 eq / conso élec=100 kg CO2 eq / fabrication d’un lave linge = 539 kg CO2 eq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9cc3ae2b2d_0_132:notes"/>
          <p:cNvSpPr/>
          <p:nvPr>
            <p:ph idx="2" type="sldImg"/>
          </p:nvPr>
        </p:nvSpPr>
        <p:spPr>
          <a:xfrm>
            <a:off x="1004507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9cc3ae2b2d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9cc3ae2b2d_0_158:notes"/>
          <p:cNvSpPr/>
          <p:nvPr>
            <p:ph idx="2" type="sldImg"/>
          </p:nvPr>
        </p:nvSpPr>
        <p:spPr>
          <a:xfrm>
            <a:off x="1004507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9cc3ae2b2d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62cb990716_0_8:notes"/>
          <p:cNvSpPr/>
          <p:nvPr>
            <p:ph idx="2" type="sldImg"/>
          </p:nvPr>
        </p:nvSpPr>
        <p:spPr>
          <a:xfrm>
            <a:off x="1004507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62cb990716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</a:rPr>
              <a:t>avion= 2 300 kg CO2 eq / voiture=2000 kg C02 eq / viande=1600 kg CO2 eq  / végé=480 kg CO2 eq  / ampoule=30 kg CO2eq /an / télé=374 KgeqCO2  / chauffage=400 kg CO2 eq / conso élec=100 kg CO2 eq / fabrication d’un lave linge = 539 kg CO2 eq / ampoule allumée 24/24 pendant 75 ans 2300kgco2eq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62cb990716_0_102:notes"/>
          <p:cNvSpPr/>
          <p:nvPr>
            <p:ph idx="2" type="sldImg"/>
          </p:nvPr>
        </p:nvSpPr>
        <p:spPr>
          <a:xfrm>
            <a:off x="1004507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62cb990716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-11800" y="0"/>
            <a:ext cx="10703700" cy="454800"/>
          </a:xfrm>
          <a:prstGeom prst="rect">
            <a:avLst/>
          </a:prstGeom>
          <a:solidFill>
            <a:srgbClr val="F7912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614950" y="93450"/>
            <a:ext cx="757776" cy="75172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/>
        </p:nvSpPr>
        <p:spPr>
          <a:xfrm>
            <a:off x="7818350" y="93450"/>
            <a:ext cx="1678200" cy="2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ÉduClimat</a:t>
            </a:r>
            <a:r>
              <a:rPr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- Kit Élémentaire</a:t>
            </a:r>
            <a:endParaRPr sz="9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 txBox="1"/>
          <p:nvPr/>
        </p:nvSpPr>
        <p:spPr>
          <a:xfrm>
            <a:off x="293600" y="14250"/>
            <a:ext cx="3000000" cy="4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fr" sz="1600">
                <a:solidFill>
                  <a:srgbClr val="F3F3F3"/>
                </a:solidFill>
                <a:latin typeface="Raleway Thin"/>
                <a:ea typeface="Raleway Thin"/>
                <a:cs typeface="Raleway Thin"/>
                <a:sym typeface="Raleway Thin"/>
              </a:rPr>
              <a:t>Définitions</a:t>
            </a:r>
            <a:endParaRPr sz="500">
              <a:solidFill>
                <a:srgbClr val="F3F3F3"/>
              </a:solidFill>
              <a:latin typeface="Raleway Thin"/>
              <a:ea typeface="Raleway Thin"/>
              <a:cs typeface="Raleway Thin"/>
              <a:sym typeface="Raleway Thi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64468" y="6218168"/>
            <a:ext cx="7014300" cy="8895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hasCustomPrompt="1" type="title"/>
          </p:nvPr>
        </p:nvSpPr>
        <p:spPr>
          <a:xfrm>
            <a:off x="364468" y="1625801"/>
            <a:ext cx="9963000" cy="28860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9pPr>
          </a:lstStyle>
          <a:p>
            <a:r>
              <a:t>xx%</a:t>
            </a:r>
          </a:p>
        </p:txBody>
      </p:sp>
      <p:sp>
        <p:nvSpPr>
          <p:cNvPr id="59" name="Google Shape;59;p12"/>
          <p:cNvSpPr txBox="1"/>
          <p:nvPr>
            <p:ph idx="1" type="body"/>
          </p:nvPr>
        </p:nvSpPr>
        <p:spPr>
          <a:xfrm>
            <a:off x="364468" y="4633192"/>
            <a:ext cx="9963000" cy="19119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Autofit/>
          </a:bodyPr>
          <a:lstStyle>
            <a:lvl1pPr indent="-374650" lvl="0" marL="457200" algn="ctr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ctr"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ctr">
              <a:spcBef>
                <a:spcPts val="20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ctr">
              <a:spcBef>
                <a:spcPts val="20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ctr"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ctr">
              <a:spcBef>
                <a:spcPts val="20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ctr">
              <a:spcBef>
                <a:spcPts val="20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ctr"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ctr">
              <a:spcBef>
                <a:spcPts val="2000"/>
              </a:spcBef>
              <a:spcAft>
                <a:spcPts val="20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60" name="Google Shape;60;p1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778472" y="1230383"/>
            <a:ext cx="8336400" cy="108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7050" lIns="87050" spcFirstLastPara="1" rIns="87050" wrap="square" tIns="8705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700" u="none" cap="none" strike="noStrike">
                <a:solidFill>
                  <a:srgbClr val="08516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rgbClr val="08516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534600" y="1398633"/>
            <a:ext cx="9622800" cy="53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87050" lIns="87050" spcFirstLastPara="1" rIns="87050" wrap="square" tIns="8705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F79124"/>
              </a:buClr>
              <a:buSzPts val="2300"/>
              <a:buFont typeface="Arial"/>
              <a:buNone/>
              <a:defRPr b="1" i="0" sz="2300" u="none" cap="none" strike="noStrike">
                <a:solidFill>
                  <a:srgbClr val="08516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b="0" i="0" sz="23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925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4925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925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925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925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Google Shape;66;p14"/>
          <p:cNvSpPr txBox="1"/>
          <p:nvPr>
            <p:ph idx="12" type="sldNum"/>
          </p:nvPr>
        </p:nvSpPr>
        <p:spPr>
          <a:xfrm>
            <a:off x="9892710" y="7034536"/>
            <a:ext cx="7578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3500" lIns="87050" spcFirstLastPara="1" rIns="87050" wrap="square" tIns="435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7" name="Google Shape;17;p3"/>
          <p:cNvSpPr/>
          <p:nvPr/>
        </p:nvSpPr>
        <p:spPr>
          <a:xfrm>
            <a:off x="-11800" y="0"/>
            <a:ext cx="10703700" cy="454800"/>
          </a:xfrm>
          <a:prstGeom prst="rect">
            <a:avLst/>
          </a:prstGeom>
          <a:solidFill>
            <a:srgbClr val="F7912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614950" y="93450"/>
            <a:ext cx="757776" cy="75172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"/>
          <p:cNvSpPr txBox="1"/>
          <p:nvPr/>
        </p:nvSpPr>
        <p:spPr>
          <a:xfrm>
            <a:off x="7818350" y="93450"/>
            <a:ext cx="1678200" cy="2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ÉduClimat</a:t>
            </a:r>
            <a:r>
              <a:rPr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- Kit Élémentaire</a:t>
            </a:r>
            <a:endParaRPr sz="9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3"/>
          <p:cNvSpPr txBox="1"/>
          <p:nvPr/>
        </p:nvSpPr>
        <p:spPr>
          <a:xfrm>
            <a:off x="293600" y="14250"/>
            <a:ext cx="3000000" cy="4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fr" sz="1600">
                <a:solidFill>
                  <a:srgbClr val="F3F3F3"/>
                </a:solidFill>
                <a:latin typeface="Raleway Thin"/>
                <a:ea typeface="Raleway Thin"/>
                <a:cs typeface="Raleway Thin"/>
                <a:sym typeface="Raleway Thin"/>
              </a:rPr>
              <a:t>Solution 1</a:t>
            </a:r>
            <a:endParaRPr sz="500">
              <a:solidFill>
                <a:srgbClr val="F3F3F3"/>
              </a:solidFill>
              <a:latin typeface="Raleway Thin"/>
              <a:ea typeface="Raleway Thin"/>
              <a:cs typeface="Raleway Thin"/>
              <a:sym typeface="Raleway Thi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>
            <a:off x="-11800" y="0"/>
            <a:ext cx="10703700" cy="454800"/>
          </a:xfrm>
          <a:prstGeom prst="rect">
            <a:avLst/>
          </a:prstGeom>
          <a:solidFill>
            <a:srgbClr val="F7912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" name="Google Shape;24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614950" y="93450"/>
            <a:ext cx="757776" cy="751724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4"/>
          <p:cNvSpPr txBox="1"/>
          <p:nvPr/>
        </p:nvSpPr>
        <p:spPr>
          <a:xfrm>
            <a:off x="7818350" y="93450"/>
            <a:ext cx="1678200" cy="2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ÉduClimat</a:t>
            </a:r>
            <a:r>
              <a:rPr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- Kit Élémentaire</a:t>
            </a:r>
            <a:endParaRPr sz="9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4"/>
          <p:cNvSpPr txBox="1"/>
          <p:nvPr/>
        </p:nvSpPr>
        <p:spPr>
          <a:xfrm>
            <a:off x="293600" y="14250"/>
            <a:ext cx="3000000" cy="4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fr" sz="1600">
                <a:solidFill>
                  <a:srgbClr val="F3F3F3"/>
                </a:solidFill>
                <a:latin typeface="Raleway Thin"/>
                <a:ea typeface="Raleway Thin"/>
                <a:cs typeface="Raleway Thin"/>
                <a:sym typeface="Raleway Thin"/>
              </a:rPr>
              <a:t>Solution 2</a:t>
            </a:r>
            <a:endParaRPr sz="500">
              <a:solidFill>
                <a:srgbClr val="F3F3F3"/>
              </a:solidFill>
              <a:latin typeface="Raleway Thin"/>
              <a:ea typeface="Raleway Thin"/>
              <a:cs typeface="Raleway Thin"/>
              <a:sym typeface="Raleway Thi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29" name="Google Shape;29;p5"/>
          <p:cNvSpPr/>
          <p:nvPr/>
        </p:nvSpPr>
        <p:spPr>
          <a:xfrm>
            <a:off x="-11800" y="0"/>
            <a:ext cx="10703700" cy="7560000"/>
          </a:xfrm>
          <a:prstGeom prst="rect">
            <a:avLst/>
          </a:prstGeom>
          <a:solidFill>
            <a:srgbClr val="F7912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" name="Google Shape;30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614950" y="93450"/>
            <a:ext cx="757776" cy="751724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5"/>
          <p:cNvSpPr txBox="1"/>
          <p:nvPr/>
        </p:nvSpPr>
        <p:spPr>
          <a:xfrm>
            <a:off x="7818350" y="93450"/>
            <a:ext cx="1678200" cy="2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ÉduClimat</a:t>
            </a:r>
            <a:r>
              <a:rPr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- Kit Élémentaire</a:t>
            </a:r>
            <a:endParaRPr sz="9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34" name="Google Shape;34;p6"/>
          <p:cNvSpPr/>
          <p:nvPr/>
        </p:nvSpPr>
        <p:spPr>
          <a:xfrm>
            <a:off x="-11800" y="0"/>
            <a:ext cx="10703700" cy="454800"/>
          </a:xfrm>
          <a:prstGeom prst="rect">
            <a:avLst/>
          </a:prstGeom>
          <a:solidFill>
            <a:srgbClr val="F7912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" name="Google Shape;35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614950" y="93450"/>
            <a:ext cx="757776" cy="751724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6"/>
          <p:cNvSpPr txBox="1"/>
          <p:nvPr/>
        </p:nvSpPr>
        <p:spPr>
          <a:xfrm>
            <a:off x="7818350" y="93450"/>
            <a:ext cx="1678200" cy="2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ÉduClimat</a:t>
            </a:r>
            <a:r>
              <a:rPr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- Kit Élémentaire</a:t>
            </a:r>
            <a:endParaRPr sz="9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39" name="Google Shape;39;p7"/>
          <p:cNvSpPr/>
          <p:nvPr/>
        </p:nvSpPr>
        <p:spPr>
          <a:xfrm>
            <a:off x="-11800" y="0"/>
            <a:ext cx="10703700" cy="454800"/>
          </a:xfrm>
          <a:prstGeom prst="rect">
            <a:avLst/>
          </a:prstGeom>
          <a:solidFill>
            <a:srgbClr val="F7912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7"/>
          <p:cNvSpPr txBox="1"/>
          <p:nvPr/>
        </p:nvSpPr>
        <p:spPr>
          <a:xfrm>
            <a:off x="7818350" y="93450"/>
            <a:ext cx="1678200" cy="2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ÉduClimat</a:t>
            </a:r>
            <a:r>
              <a:rPr lang="fr" sz="9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- Kit Élémentaire</a:t>
            </a:r>
            <a:endParaRPr sz="9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-column text 1">
  <p:cSld name="ONE_COLUMN_TEXT_1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43" name="Google Shape;43;p8"/>
          <p:cNvSpPr/>
          <p:nvPr/>
        </p:nvSpPr>
        <p:spPr>
          <a:xfrm>
            <a:off x="-11800" y="0"/>
            <a:ext cx="10703700" cy="454800"/>
          </a:xfrm>
          <a:prstGeom prst="rect">
            <a:avLst/>
          </a:prstGeom>
          <a:solidFill>
            <a:srgbClr val="F7912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4" name="Google Shape;44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922050" y="122275"/>
            <a:ext cx="1321625" cy="126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type="title"/>
          </p:nvPr>
        </p:nvSpPr>
        <p:spPr>
          <a:xfrm>
            <a:off x="573245" y="661638"/>
            <a:ext cx="7445700" cy="6012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1pPr>
            <a:lvl2pPr lvl="1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2pPr>
            <a:lvl3pPr lvl="2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3pPr>
            <a:lvl4pPr lvl="3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4pPr>
            <a:lvl5pPr lvl="4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5pPr>
            <a:lvl6pPr lvl="5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6pPr>
            <a:lvl7pPr lvl="6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7pPr>
            <a:lvl8pPr lvl="7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8pPr>
            <a:lvl9pPr lvl="8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9pPr>
          </a:lstStyle>
          <a:p/>
        </p:txBody>
      </p:sp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/>
          <p:nvPr/>
        </p:nvSpPr>
        <p:spPr>
          <a:xfrm>
            <a:off x="5346000" y="-184"/>
            <a:ext cx="5346000" cy="75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0"/>
          <p:cNvSpPr txBox="1"/>
          <p:nvPr>
            <p:ph type="title"/>
          </p:nvPr>
        </p:nvSpPr>
        <p:spPr>
          <a:xfrm>
            <a:off x="310447" y="1812541"/>
            <a:ext cx="4730100" cy="21786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/>
        </p:txBody>
      </p:sp>
      <p:sp>
        <p:nvSpPr>
          <p:cNvPr id="51" name="Google Shape;51;p10"/>
          <p:cNvSpPr txBox="1"/>
          <p:nvPr>
            <p:ph idx="1" type="subTitle"/>
          </p:nvPr>
        </p:nvSpPr>
        <p:spPr>
          <a:xfrm>
            <a:off x="310447" y="4120005"/>
            <a:ext cx="4730100" cy="18153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/>
        </p:txBody>
      </p:sp>
      <p:sp>
        <p:nvSpPr>
          <p:cNvPr id="52" name="Google Shape;52;p10"/>
          <p:cNvSpPr txBox="1"/>
          <p:nvPr>
            <p:ph idx="2" type="body"/>
          </p:nvPr>
        </p:nvSpPr>
        <p:spPr>
          <a:xfrm>
            <a:off x="5775715" y="1064257"/>
            <a:ext cx="4486500" cy="54312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-374650" lvl="0" marL="457200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20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20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20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20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2000"/>
              </a:spcBef>
              <a:spcAft>
                <a:spcPts val="20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indent="-3746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Char char="●"/>
              <a:defRPr sz="2300">
                <a:solidFill>
                  <a:schemeClr val="dk2"/>
                </a:solidFill>
              </a:defRPr>
            </a:lvl1pPr>
            <a:lvl2pPr indent="-342900" lvl="1" marL="9144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2pPr>
            <a:lvl3pPr indent="-342900" lvl="2" marL="13716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3pPr>
            <a:lvl4pPr indent="-342900" lvl="3" marL="18288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4pPr>
            <a:lvl5pPr indent="-342900" lvl="4" marL="22860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5pPr>
            <a:lvl6pPr indent="-342900" lvl="5" marL="27432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6pPr>
            <a:lvl7pPr indent="-342900" lvl="6" marL="32004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7pPr>
            <a:lvl8pPr indent="-342900" lvl="7" marL="36576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8pPr>
            <a:lvl9pPr indent="-342900" lvl="8" marL="4114800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jp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4.png"/><Relationship Id="rId8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image" Target="../media/image26.png"/><Relationship Id="rId10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1.png"/><Relationship Id="rId4" Type="http://schemas.openxmlformats.org/officeDocument/2006/relationships/image" Target="../media/image17.png"/><Relationship Id="rId9" Type="http://schemas.openxmlformats.org/officeDocument/2006/relationships/image" Target="../media/image16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7.png"/><Relationship Id="rId8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14.png"/><Relationship Id="rId10" Type="http://schemas.openxmlformats.org/officeDocument/2006/relationships/image" Target="../media/image11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5" Type="http://schemas.openxmlformats.org/officeDocument/2006/relationships/image" Target="../media/image8.png"/><Relationship Id="rId6" Type="http://schemas.openxmlformats.org/officeDocument/2006/relationships/image" Target="../media/image28.png"/><Relationship Id="rId7" Type="http://schemas.openxmlformats.org/officeDocument/2006/relationships/image" Target="../media/image3.png"/><Relationship Id="rId8" Type="http://schemas.openxmlformats.org/officeDocument/2006/relationships/image" Target="../media/image23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12.png"/><Relationship Id="rId10" Type="http://schemas.openxmlformats.org/officeDocument/2006/relationships/image" Target="../media/image14.png"/><Relationship Id="rId13" Type="http://schemas.openxmlformats.org/officeDocument/2006/relationships/image" Target="../media/image15.png"/><Relationship Id="rId1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23.png"/><Relationship Id="rId14" Type="http://schemas.openxmlformats.org/officeDocument/2006/relationships/image" Target="../media/image24.png"/><Relationship Id="rId5" Type="http://schemas.openxmlformats.org/officeDocument/2006/relationships/image" Target="../media/image8.png"/><Relationship Id="rId6" Type="http://schemas.openxmlformats.org/officeDocument/2006/relationships/image" Target="../media/image28.png"/><Relationship Id="rId7" Type="http://schemas.openxmlformats.org/officeDocument/2006/relationships/image" Target="../media/image20.png"/><Relationship Id="rId8" Type="http://schemas.openxmlformats.org/officeDocument/2006/relationships/image" Target="../media/image25.pn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image" Target="../media/image16.png"/><Relationship Id="rId10" Type="http://schemas.openxmlformats.org/officeDocument/2006/relationships/image" Target="../media/image18.png"/><Relationship Id="rId13" Type="http://schemas.openxmlformats.org/officeDocument/2006/relationships/image" Target="../media/image33.png"/><Relationship Id="rId1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2.png"/><Relationship Id="rId4" Type="http://schemas.openxmlformats.org/officeDocument/2006/relationships/image" Target="../media/image37.png"/><Relationship Id="rId9" Type="http://schemas.openxmlformats.org/officeDocument/2006/relationships/image" Target="../media/image17.png"/><Relationship Id="rId15" Type="http://schemas.openxmlformats.org/officeDocument/2006/relationships/image" Target="../media/image36.png"/><Relationship Id="rId14" Type="http://schemas.openxmlformats.org/officeDocument/2006/relationships/image" Target="../media/image39.png"/><Relationship Id="rId17" Type="http://schemas.openxmlformats.org/officeDocument/2006/relationships/image" Target="../media/image35.png"/><Relationship Id="rId16" Type="http://schemas.openxmlformats.org/officeDocument/2006/relationships/image" Target="../media/image34.png"/><Relationship Id="rId5" Type="http://schemas.openxmlformats.org/officeDocument/2006/relationships/image" Target="../media/image30.png"/><Relationship Id="rId19" Type="http://schemas.openxmlformats.org/officeDocument/2006/relationships/image" Target="../media/image19.png"/><Relationship Id="rId6" Type="http://schemas.openxmlformats.org/officeDocument/2006/relationships/image" Target="../media/image31.png"/><Relationship Id="rId18" Type="http://schemas.openxmlformats.org/officeDocument/2006/relationships/image" Target="../media/image38.png"/><Relationship Id="rId7" Type="http://schemas.openxmlformats.org/officeDocument/2006/relationships/image" Target="../media/image22.png"/><Relationship Id="rId8" Type="http://schemas.openxmlformats.org/officeDocument/2006/relationships/image" Target="../media/image27.png"/></Relationships>
</file>

<file path=ppt/slides/_rels/slide6.xml.rels><?xml version="1.0" encoding="UTF-8" standalone="yes"?><Relationships xmlns="http://schemas.openxmlformats.org/package/2006/relationships"><Relationship Id="rId20" Type="http://schemas.openxmlformats.org/officeDocument/2006/relationships/image" Target="../media/image20.png"/><Relationship Id="rId11" Type="http://schemas.openxmlformats.org/officeDocument/2006/relationships/image" Target="../media/image40.png"/><Relationship Id="rId10" Type="http://schemas.openxmlformats.org/officeDocument/2006/relationships/image" Target="../media/image42.png"/><Relationship Id="rId13" Type="http://schemas.openxmlformats.org/officeDocument/2006/relationships/image" Target="../media/image14.png"/><Relationship Id="rId1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5" Type="http://schemas.openxmlformats.org/officeDocument/2006/relationships/image" Target="../media/image13.png"/><Relationship Id="rId14" Type="http://schemas.openxmlformats.org/officeDocument/2006/relationships/image" Target="../media/image12.png"/><Relationship Id="rId17" Type="http://schemas.openxmlformats.org/officeDocument/2006/relationships/image" Target="../media/image10.png"/><Relationship Id="rId16" Type="http://schemas.openxmlformats.org/officeDocument/2006/relationships/image" Target="../media/image15.png"/><Relationship Id="rId5" Type="http://schemas.openxmlformats.org/officeDocument/2006/relationships/image" Target="../media/image29.png"/><Relationship Id="rId19" Type="http://schemas.openxmlformats.org/officeDocument/2006/relationships/image" Target="../media/image24.png"/><Relationship Id="rId6" Type="http://schemas.openxmlformats.org/officeDocument/2006/relationships/image" Target="../media/image2.png"/><Relationship Id="rId18" Type="http://schemas.openxmlformats.org/officeDocument/2006/relationships/image" Target="../media/image11.png"/><Relationship Id="rId7" Type="http://schemas.openxmlformats.org/officeDocument/2006/relationships/image" Target="../media/image25.png"/><Relationship Id="rId8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72" name="Google Shape;72;p15"/>
          <p:cNvSpPr txBox="1"/>
          <p:nvPr/>
        </p:nvSpPr>
        <p:spPr>
          <a:xfrm>
            <a:off x="3251550" y="2556388"/>
            <a:ext cx="4188900" cy="15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" sz="17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Séance </a:t>
            </a:r>
            <a:r>
              <a:rPr lang="fr" sz="1700"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endParaRPr sz="17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fr" sz="2500">
                <a:latin typeface="Century Gothic"/>
                <a:ea typeface="Century Gothic"/>
                <a:cs typeface="Century Gothic"/>
                <a:sym typeface="Century Gothic"/>
              </a:rPr>
              <a:t>Classement émissions</a:t>
            </a:r>
            <a:endParaRPr b="1" sz="25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05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Suivez les aventures de Camille la fourmi à travers un ensemble d’ateliers ludiques sur les enjeux de l’énergie 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et du climat.</a:t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73" name="Google Shape;73;p15"/>
          <p:cNvCxnSpPr/>
          <p:nvPr/>
        </p:nvCxnSpPr>
        <p:spPr>
          <a:xfrm>
            <a:off x="4979250" y="3395988"/>
            <a:ext cx="733500" cy="0"/>
          </a:xfrm>
          <a:prstGeom prst="straightConnector1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4" name="Google Shape;74;p15"/>
          <p:cNvSpPr txBox="1"/>
          <p:nvPr/>
        </p:nvSpPr>
        <p:spPr>
          <a:xfrm>
            <a:off x="2040750" y="6935550"/>
            <a:ext cx="66105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000">
                <a:solidFill>
                  <a:srgbClr val="000000"/>
                </a:solidFill>
              </a:rPr>
              <a:t>Initiative citoyenne portée par les bénévoles de l’association Avenir Climatique, 50 rue de Tournelles 75003 Paris, https://avenirclimatique.org/, https://educlimat.fr/, Illustration et mise en page : Adèle Poirier</a:t>
            </a:r>
            <a:endParaRPr b="1" sz="1000">
              <a:solidFill>
                <a:srgbClr val="000000"/>
              </a:solidFill>
            </a:endParaRPr>
          </a:p>
        </p:txBody>
      </p:sp>
      <p:sp>
        <p:nvSpPr>
          <p:cNvPr id="75" name="Google Shape;75;p15"/>
          <p:cNvSpPr txBox="1"/>
          <p:nvPr/>
        </p:nvSpPr>
        <p:spPr>
          <a:xfrm>
            <a:off x="2217000" y="120225"/>
            <a:ext cx="6258000" cy="27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Économisez du papier, n’imprimez pas cette page si ce n’est pas nécessaire.</a:t>
            </a:r>
            <a:endParaRPr sz="10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76" name="Google Shape;76;p15"/>
          <p:cNvGrpSpPr/>
          <p:nvPr/>
        </p:nvGrpSpPr>
        <p:grpSpPr>
          <a:xfrm>
            <a:off x="3826475" y="476250"/>
            <a:ext cx="2833875" cy="535500"/>
            <a:chOff x="3750275" y="476250"/>
            <a:chExt cx="2833875" cy="535500"/>
          </a:xfrm>
        </p:grpSpPr>
        <p:sp>
          <p:nvSpPr>
            <p:cNvPr id="77" name="Google Shape;77;p15"/>
            <p:cNvSpPr txBox="1"/>
            <p:nvPr/>
          </p:nvSpPr>
          <p:spPr>
            <a:xfrm>
              <a:off x="5299250" y="577650"/>
              <a:ext cx="1284900" cy="332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fr" sz="1100">
                  <a:solidFill>
                    <a:srgbClr val="00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- Kit Élémentaire</a:t>
              </a:r>
              <a:endParaRPr sz="11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78" name="Google Shape;78;p1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750275" y="476250"/>
              <a:ext cx="1671925" cy="5355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9" name="Google Shape;79;p15"/>
          <p:cNvPicPr preferRelativeResize="0"/>
          <p:nvPr/>
        </p:nvPicPr>
        <p:blipFill rotWithShape="1">
          <a:blip r:embed="rId4">
            <a:alphaModFix/>
          </a:blip>
          <a:srcRect b="17311" l="66167" r="7464" t="45039"/>
          <a:stretch/>
        </p:blipFill>
        <p:spPr>
          <a:xfrm>
            <a:off x="6928400" y="1425838"/>
            <a:ext cx="1220679" cy="1232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 rotWithShape="1">
          <a:blip r:embed="rId5">
            <a:alphaModFix/>
          </a:blip>
          <a:srcRect b="60171" l="68561" r="2839" t="1050"/>
          <a:stretch/>
        </p:blipFill>
        <p:spPr>
          <a:xfrm>
            <a:off x="5819510" y="4868525"/>
            <a:ext cx="1405068" cy="134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5"/>
          <p:cNvPicPr preferRelativeResize="0"/>
          <p:nvPr/>
        </p:nvPicPr>
        <p:blipFill rotWithShape="1">
          <a:blip r:embed="rId6">
            <a:alphaModFix/>
          </a:blip>
          <a:srcRect b="57120" l="31253" r="39747" t="5043"/>
          <a:stretch/>
        </p:blipFill>
        <p:spPr>
          <a:xfrm>
            <a:off x="7684050" y="3669200"/>
            <a:ext cx="1300275" cy="1199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5"/>
          <p:cNvPicPr preferRelativeResize="0"/>
          <p:nvPr/>
        </p:nvPicPr>
        <p:blipFill rotWithShape="1">
          <a:blip r:embed="rId7">
            <a:alphaModFix/>
          </a:blip>
          <a:srcRect b="12743" l="35042" r="29700" t="9314"/>
          <a:stretch/>
        </p:blipFill>
        <p:spPr>
          <a:xfrm>
            <a:off x="1528925" y="3320750"/>
            <a:ext cx="2288146" cy="3533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5"/>
          <p:cNvPicPr preferRelativeResize="0"/>
          <p:nvPr/>
        </p:nvPicPr>
        <p:blipFill rotWithShape="1">
          <a:blip r:embed="rId8">
            <a:alphaModFix/>
          </a:blip>
          <a:srcRect b="5070" l="56015" r="12602" t="53021"/>
          <a:stretch/>
        </p:blipFill>
        <p:spPr>
          <a:xfrm>
            <a:off x="2122175" y="1368450"/>
            <a:ext cx="1440008" cy="134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Google Shape;84;p15"/>
          <p:cNvGrpSpPr/>
          <p:nvPr/>
        </p:nvGrpSpPr>
        <p:grpSpPr>
          <a:xfrm>
            <a:off x="487400" y="217775"/>
            <a:ext cx="1306800" cy="1089000"/>
            <a:chOff x="487400" y="217775"/>
            <a:chExt cx="1306800" cy="1089000"/>
          </a:xfrm>
        </p:grpSpPr>
        <p:sp>
          <p:nvSpPr>
            <p:cNvPr id="85" name="Google Shape;85;p15"/>
            <p:cNvSpPr/>
            <p:nvPr/>
          </p:nvSpPr>
          <p:spPr>
            <a:xfrm>
              <a:off x="529100" y="217775"/>
              <a:ext cx="1233900" cy="1089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86" name="Google Shape;86;p15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627781" y="234412"/>
              <a:ext cx="1044573" cy="5783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7" name="Google Shape;87;p15"/>
            <p:cNvSpPr txBox="1"/>
            <p:nvPr/>
          </p:nvSpPr>
          <p:spPr>
            <a:xfrm>
              <a:off x="487400" y="839263"/>
              <a:ext cx="1306800" cy="41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000">
                  <a:solidFill>
                    <a:srgbClr val="000000"/>
                  </a:solidFill>
                </a:rPr>
                <a:t>Avec le soutien de Génération climat</a:t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6"/>
          <p:cNvPicPr preferRelativeResize="0"/>
          <p:nvPr/>
        </p:nvPicPr>
        <p:blipFill rotWithShape="1">
          <a:blip r:embed="rId3">
            <a:alphaModFix/>
          </a:blip>
          <a:srcRect b="1380" l="0" r="0" t="14937"/>
          <a:stretch/>
        </p:blipFill>
        <p:spPr>
          <a:xfrm>
            <a:off x="0" y="1145644"/>
            <a:ext cx="10627223" cy="6286831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6"/>
          <p:cNvSpPr txBox="1"/>
          <p:nvPr/>
        </p:nvSpPr>
        <p:spPr>
          <a:xfrm>
            <a:off x="158100" y="1828151"/>
            <a:ext cx="2525700" cy="5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Aller/retour Paris - New York </a:t>
            </a:r>
            <a:endParaRPr b="1" sz="11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</a:t>
            </a:r>
            <a:r>
              <a:rPr b="1"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avion</a:t>
            </a:r>
            <a:endParaRPr b="1" sz="11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4" name="Google Shape;94;p16"/>
          <p:cNvSpPr txBox="1"/>
          <p:nvPr>
            <p:ph idx="4294967295" type="title"/>
          </p:nvPr>
        </p:nvSpPr>
        <p:spPr>
          <a:xfrm>
            <a:off x="-3000" y="653725"/>
            <a:ext cx="10698000" cy="45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fr" sz="16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Jeu du classement des émissions de gaz à effet de serre: activités</a:t>
            </a:r>
            <a:endParaRPr b="1" sz="16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fr" sz="1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Classer les activités de la plus à la moins </a:t>
            </a:r>
            <a:r>
              <a:rPr lang="fr" sz="1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émettrice de gaz à effet de serre</a:t>
            </a:r>
            <a:r>
              <a:rPr lang="fr" sz="1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sz="12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95" name="Google Shape;95;p16"/>
          <p:cNvPicPr preferRelativeResize="0"/>
          <p:nvPr/>
        </p:nvPicPr>
        <p:blipFill rotWithShape="1">
          <a:blip r:embed="rId4">
            <a:alphaModFix/>
          </a:blip>
          <a:srcRect b="35066" l="13652" r="24793" t="25179"/>
          <a:stretch/>
        </p:blipFill>
        <p:spPr>
          <a:xfrm>
            <a:off x="227238" y="2681900"/>
            <a:ext cx="2386598" cy="1089724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6"/>
          <p:cNvSpPr txBox="1"/>
          <p:nvPr/>
        </p:nvSpPr>
        <p:spPr>
          <a:xfrm>
            <a:off x="2785250" y="1799430"/>
            <a:ext cx="2525700" cy="5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30km par jour </a:t>
            </a:r>
            <a:r>
              <a:rPr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</a:t>
            </a:r>
            <a:r>
              <a:rPr b="1"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voiture </a:t>
            </a:r>
            <a:endParaRPr b="1" sz="11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pendant </a:t>
            </a:r>
            <a:r>
              <a:rPr b="1"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 an</a:t>
            </a:r>
            <a:endParaRPr b="1" sz="11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97" name="Google Shape;97;p16"/>
          <p:cNvPicPr preferRelativeResize="0"/>
          <p:nvPr/>
        </p:nvPicPr>
        <p:blipFill rotWithShape="1">
          <a:blip r:embed="rId5">
            <a:alphaModFix/>
          </a:blip>
          <a:srcRect b="1698" l="1484" r="52993" t="51386"/>
          <a:stretch/>
        </p:blipFill>
        <p:spPr>
          <a:xfrm flipH="1">
            <a:off x="3192725" y="2596655"/>
            <a:ext cx="1997078" cy="1455004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6"/>
          <p:cNvSpPr txBox="1"/>
          <p:nvPr/>
        </p:nvSpPr>
        <p:spPr>
          <a:xfrm>
            <a:off x="5527400" y="1752442"/>
            <a:ext cx="21984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 an de repas </a:t>
            </a:r>
            <a:endParaRPr b="1" sz="11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avec de la</a:t>
            </a:r>
            <a:r>
              <a:rPr b="1"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viande </a:t>
            </a:r>
            <a:endParaRPr b="1" sz="11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99" name="Google Shape;99;p16"/>
          <p:cNvPicPr preferRelativeResize="0"/>
          <p:nvPr/>
        </p:nvPicPr>
        <p:blipFill rotWithShape="1">
          <a:blip r:embed="rId6">
            <a:alphaModFix/>
          </a:blip>
          <a:srcRect b="58831" l="33886" r="23110" t="1152"/>
          <a:stretch/>
        </p:blipFill>
        <p:spPr>
          <a:xfrm>
            <a:off x="8166188" y="2541796"/>
            <a:ext cx="1997078" cy="1313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6"/>
          <p:cNvPicPr preferRelativeResize="0"/>
          <p:nvPr/>
        </p:nvPicPr>
        <p:blipFill rotWithShape="1">
          <a:blip r:embed="rId7">
            <a:alphaModFix/>
          </a:blip>
          <a:srcRect b="0" l="58424" r="2727" t="55697"/>
          <a:stretch/>
        </p:blipFill>
        <p:spPr>
          <a:xfrm>
            <a:off x="5717649" y="2595314"/>
            <a:ext cx="1804770" cy="1454997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6"/>
          <p:cNvSpPr txBox="1"/>
          <p:nvPr/>
        </p:nvSpPr>
        <p:spPr>
          <a:xfrm>
            <a:off x="7993463" y="1773049"/>
            <a:ext cx="2525700" cy="5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 an de repas végétarien </a:t>
            </a:r>
            <a:endParaRPr b="1" sz="11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(sans viande)</a:t>
            </a:r>
            <a:endParaRPr b="1" sz="11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02" name="Google Shape;102;p16"/>
          <p:cNvPicPr preferRelativeResize="0"/>
          <p:nvPr/>
        </p:nvPicPr>
        <p:blipFill rotWithShape="1">
          <a:blip r:embed="rId8">
            <a:alphaModFix/>
          </a:blip>
          <a:srcRect b="63453" l="3893" r="76003" t="2140"/>
          <a:stretch/>
        </p:blipFill>
        <p:spPr>
          <a:xfrm>
            <a:off x="926563" y="5264150"/>
            <a:ext cx="988774" cy="1196377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6"/>
          <p:cNvSpPr txBox="1"/>
          <p:nvPr/>
        </p:nvSpPr>
        <p:spPr>
          <a:xfrm>
            <a:off x="311100" y="4462921"/>
            <a:ext cx="2219400" cy="5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Une ampoule allumée </a:t>
            </a:r>
            <a:endParaRPr b="1" sz="11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pendant 1 an</a:t>
            </a:r>
            <a:endParaRPr b="1" sz="11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4" name="Google Shape;104;p16"/>
          <p:cNvSpPr txBox="1"/>
          <p:nvPr/>
        </p:nvSpPr>
        <p:spPr>
          <a:xfrm>
            <a:off x="2903700" y="4511100"/>
            <a:ext cx="2240100" cy="5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Fabrication d’un lave-linge</a:t>
            </a:r>
            <a:endParaRPr b="1" sz="11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5" name="Google Shape;105;p16"/>
          <p:cNvSpPr txBox="1"/>
          <p:nvPr/>
        </p:nvSpPr>
        <p:spPr>
          <a:xfrm>
            <a:off x="5593225" y="4540333"/>
            <a:ext cx="2188200" cy="47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Chauffage (au gaz) par personne d’une maison pendant 1 an </a:t>
            </a:r>
            <a:endParaRPr b="1" sz="10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6" name="Google Shape;106;p16"/>
          <p:cNvSpPr txBox="1"/>
          <p:nvPr/>
        </p:nvSpPr>
        <p:spPr>
          <a:xfrm>
            <a:off x="8113800" y="4358832"/>
            <a:ext cx="2277300" cy="69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Consommation électrique </a:t>
            </a:r>
            <a:endParaRPr b="1" sz="10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d’une maison (sans chauffage) pendant 1 an</a:t>
            </a:r>
            <a:endParaRPr b="1" sz="10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07" name="Google Shape;107;p16"/>
          <p:cNvPicPr preferRelativeResize="0"/>
          <p:nvPr/>
        </p:nvPicPr>
        <p:blipFill rotWithShape="1">
          <a:blip r:embed="rId9">
            <a:alphaModFix/>
          </a:blip>
          <a:srcRect b="54337" l="71872" r="2964" t="11855"/>
          <a:stretch/>
        </p:blipFill>
        <p:spPr>
          <a:xfrm>
            <a:off x="3319188" y="5206625"/>
            <a:ext cx="1384625" cy="1315101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109" name="Google Shape;109;p16"/>
          <p:cNvPicPr preferRelativeResize="0"/>
          <p:nvPr/>
        </p:nvPicPr>
        <p:blipFill rotWithShape="1">
          <a:blip r:embed="rId10">
            <a:alphaModFix/>
          </a:blip>
          <a:srcRect b="27716" l="11786" r="64445" t="49938"/>
          <a:stretch/>
        </p:blipFill>
        <p:spPr>
          <a:xfrm>
            <a:off x="5517025" y="5264150"/>
            <a:ext cx="2113324" cy="14046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6"/>
          <p:cNvPicPr preferRelativeResize="0"/>
          <p:nvPr/>
        </p:nvPicPr>
        <p:blipFill rotWithShape="1">
          <a:blip r:embed="rId11">
            <a:alphaModFix/>
          </a:blip>
          <a:srcRect b="39195" l="54518" r="13919" t="30514"/>
          <a:stretch/>
        </p:blipFill>
        <p:spPr>
          <a:xfrm>
            <a:off x="8257775" y="5138643"/>
            <a:ext cx="1997078" cy="13548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/>
          <p:nvPr>
            <p:ph idx="4294967295" type="title"/>
          </p:nvPr>
        </p:nvSpPr>
        <p:spPr>
          <a:xfrm>
            <a:off x="26300" y="547375"/>
            <a:ext cx="10639500" cy="6840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fr" sz="16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Jeu du classement des émissions de gaz à effet de serre: personnages</a:t>
            </a:r>
            <a:endParaRPr b="1" sz="16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fr" sz="1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Classer les personnages dans l’ordre du moins au plus émetteur de gaz à effet de serre</a:t>
            </a:r>
            <a:endParaRPr sz="12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16" name="Google Shape;116;p17"/>
          <p:cNvCxnSpPr/>
          <p:nvPr/>
        </p:nvCxnSpPr>
        <p:spPr>
          <a:xfrm>
            <a:off x="5338111" y="1431381"/>
            <a:ext cx="15900" cy="585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117" name="Google Shape;117;p17"/>
          <p:cNvSpPr txBox="1"/>
          <p:nvPr/>
        </p:nvSpPr>
        <p:spPr>
          <a:xfrm>
            <a:off x="464337" y="6530245"/>
            <a:ext cx="2149500" cy="8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 au travail en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transports en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commun.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Va en vacances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avion.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8" name="Google Shape;118;p17"/>
          <p:cNvSpPr txBox="1"/>
          <p:nvPr/>
        </p:nvSpPr>
        <p:spPr>
          <a:xfrm>
            <a:off x="2842175" y="6530245"/>
            <a:ext cx="20433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Utilise le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chauffage 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 façon raisonnable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chez elle.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9" name="Google Shape;119;p17"/>
          <p:cNvSpPr txBox="1"/>
          <p:nvPr/>
        </p:nvSpPr>
        <p:spPr>
          <a:xfrm>
            <a:off x="409163" y="4114747"/>
            <a:ext cx="1884300" cy="8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- Produits 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importés </a:t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et 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industriels.</a:t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Viande 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2/3 fois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par semaine.</a:t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0" name="Google Shape;120;p17"/>
          <p:cNvSpPr txBox="1"/>
          <p:nvPr/>
        </p:nvSpPr>
        <p:spPr>
          <a:xfrm>
            <a:off x="2842175" y="4114747"/>
            <a:ext cx="1767900" cy="8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Change de téléphone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tous les ans 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même si le précédent fonctionne encore.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A64D7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1" name="Google Shape;121;p17"/>
          <p:cNvSpPr txBox="1"/>
          <p:nvPr/>
        </p:nvSpPr>
        <p:spPr>
          <a:xfrm>
            <a:off x="5636450" y="6530245"/>
            <a:ext cx="2398200" cy="6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Va au travail en 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transports </a:t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en</a:t>
            </a: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commun.</a:t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- Va en vacances en 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train.</a:t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2" name="Google Shape;122;p17"/>
          <p:cNvSpPr txBox="1"/>
          <p:nvPr/>
        </p:nvSpPr>
        <p:spPr>
          <a:xfrm>
            <a:off x="8155775" y="6530245"/>
            <a:ext cx="1767900" cy="6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Utilise le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chauffage 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 façon raisonnable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chez lui.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E6913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3" name="Google Shape;123;p17"/>
          <p:cNvSpPr txBox="1"/>
          <p:nvPr/>
        </p:nvSpPr>
        <p:spPr>
          <a:xfrm>
            <a:off x="5581276" y="4114747"/>
            <a:ext cx="2149500" cy="8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- Mange principalement  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local </a:t>
            </a: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et 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bio.</a:t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Viande </a:t>
            </a: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2/3 fois 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par semaine.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4" name="Google Shape;124;p17"/>
          <p:cNvSpPr txBox="1"/>
          <p:nvPr/>
        </p:nvSpPr>
        <p:spPr>
          <a:xfrm>
            <a:off x="8155775" y="4114747"/>
            <a:ext cx="2242200" cy="6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Achète peu </a:t>
            </a: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de nouvelles choses (sauf quand il en 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a vraiment besoin).</a:t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25" name="Google Shape;125;p17"/>
          <p:cNvPicPr preferRelativeResize="0"/>
          <p:nvPr/>
        </p:nvPicPr>
        <p:blipFill rotWithShape="1">
          <a:blip r:embed="rId3">
            <a:alphaModFix/>
          </a:blip>
          <a:srcRect b="17311" l="66167" r="7464" t="45039"/>
          <a:stretch/>
        </p:blipFill>
        <p:spPr>
          <a:xfrm>
            <a:off x="6977487" y="1337969"/>
            <a:ext cx="1368225" cy="1381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7"/>
          <p:cNvPicPr preferRelativeResize="0"/>
          <p:nvPr/>
        </p:nvPicPr>
        <p:blipFill rotWithShape="1">
          <a:blip r:embed="rId4">
            <a:alphaModFix/>
          </a:blip>
          <a:srcRect b="21492" l="12045" r="62896" t="55126"/>
          <a:stretch/>
        </p:blipFill>
        <p:spPr>
          <a:xfrm>
            <a:off x="443375" y="2869485"/>
            <a:ext cx="1267747" cy="82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7"/>
          <p:cNvPicPr preferRelativeResize="0"/>
          <p:nvPr/>
        </p:nvPicPr>
        <p:blipFill rotWithShape="1">
          <a:blip r:embed="rId5">
            <a:alphaModFix/>
          </a:blip>
          <a:srcRect b="5070" l="56015" r="12602" t="53021"/>
          <a:stretch/>
        </p:blipFill>
        <p:spPr>
          <a:xfrm>
            <a:off x="544426" y="5227415"/>
            <a:ext cx="948896" cy="887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7"/>
          <p:cNvPicPr preferRelativeResize="0"/>
          <p:nvPr/>
        </p:nvPicPr>
        <p:blipFill rotWithShape="1">
          <a:blip r:embed="rId6">
            <a:alphaModFix/>
          </a:blip>
          <a:srcRect b="24160" l="21845" r="9089" t="5870"/>
          <a:stretch/>
        </p:blipFill>
        <p:spPr>
          <a:xfrm>
            <a:off x="2672993" y="5232444"/>
            <a:ext cx="1236631" cy="877554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7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130" name="Google Shape;130;p17"/>
          <p:cNvPicPr preferRelativeResize="0"/>
          <p:nvPr/>
        </p:nvPicPr>
        <p:blipFill rotWithShape="1">
          <a:blip r:embed="rId7">
            <a:alphaModFix/>
          </a:blip>
          <a:srcRect b="60171" l="68561" r="2839" t="1050"/>
          <a:stretch/>
        </p:blipFill>
        <p:spPr>
          <a:xfrm>
            <a:off x="1782893" y="1283976"/>
            <a:ext cx="1440665" cy="1381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7"/>
          <p:cNvPicPr preferRelativeResize="0"/>
          <p:nvPr/>
        </p:nvPicPr>
        <p:blipFill rotWithShape="1">
          <a:blip r:embed="rId8">
            <a:alphaModFix/>
          </a:blip>
          <a:srcRect b="55557" l="8502" r="69435" t="12474"/>
          <a:stretch/>
        </p:blipFill>
        <p:spPr>
          <a:xfrm>
            <a:off x="3236536" y="3032475"/>
            <a:ext cx="617776" cy="627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7"/>
          <p:cNvPicPr preferRelativeResize="0"/>
          <p:nvPr/>
        </p:nvPicPr>
        <p:blipFill rotWithShape="1">
          <a:blip r:embed="rId4">
            <a:alphaModFix/>
          </a:blip>
          <a:srcRect b="21492" l="12045" r="62896" t="55126"/>
          <a:stretch/>
        </p:blipFill>
        <p:spPr>
          <a:xfrm>
            <a:off x="5563175" y="2869485"/>
            <a:ext cx="1267747" cy="82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7"/>
          <p:cNvPicPr preferRelativeResize="0"/>
          <p:nvPr/>
        </p:nvPicPr>
        <p:blipFill rotWithShape="1">
          <a:blip r:embed="rId5">
            <a:alphaModFix/>
          </a:blip>
          <a:srcRect b="5070" l="56015" r="12602" t="53021"/>
          <a:stretch/>
        </p:blipFill>
        <p:spPr>
          <a:xfrm>
            <a:off x="5581276" y="5227415"/>
            <a:ext cx="948896" cy="887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7"/>
          <p:cNvPicPr preferRelativeResize="0"/>
          <p:nvPr/>
        </p:nvPicPr>
        <p:blipFill rotWithShape="1">
          <a:blip r:embed="rId6">
            <a:alphaModFix/>
          </a:blip>
          <a:srcRect b="24160" l="21845" r="9089" t="5870"/>
          <a:stretch/>
        </p:blipFill>
        <p:spPr>
          <a:xfrm>
            <a:off x="8155768" y="5232444"/>
            <a:ext cx="1236631" cy="877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7"/>
          <p:cNvPicPr preferRelativeResize="0"/>
          <p:nvPr/>
        </p:nvPicPr>
        <p:blipFill rotWithShape="1">
          <a:blip r:embed="rId8">
            <a:alphaModFix/>
          </a:blip>
          <a:srcRect b="55557" l="8502" r="69435" t="12474"/>
          <a:stretch/>
        </p:blipFill>
        <p:spPr>
          <a:xfrm>
            <a:off x="8543068" y="3053225"/>
            <a:ext cx="617776" cy="627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7"/>
          <p:cNvPicPr preferRelativeResize="0"/>
          <p:nvPr/>
        </p:nvPicPr>
        <p:blipFill rotWithShape="1">
          <a:blip r:embed="rId9">
            <a:alphaModFix/>
          </a:blip>
          <a:srcRect b="27590" l="13241" r="48534" t="6498"/>
          <a:stretch/>
        </p:blipFill>
        <p:spPr>
          <a:xfrm>
            <a:off x="1814550" y="2555727"/>
            <a:ext cx="1168476" cy="57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7"/>
          <p:cNvPicPr preferRelativeResize="0"/>
          <p:nvPr/>
        </p:nvPicPr>
        <p:blipFill rotWithShape="1">
          <a:blip r:embed="rId10">
            <a:alphaModFix/>
          </a:blip>
          <a:srcRect b="12161" l="18036" r="41873" t="12161"/>
          <a:stretch/>
        </p:blipFill>
        <p:spPr>
          <a:xfrm>
            <a:off x="7146550" y="2623975"/>
            <a:ext cx="1157093" cy="62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7"/>
          <p:cNvPicPr preferRelativeResize="0"/>
          <p:nvPr/>
        </p:nvPicPr>
        <p:blipFill rotWithShape="1">
          <a:blip r:embed="rId11">
            <a:alphaModFix/>
          </a:blip>
          <a:srcRect b="24795" l="18413" r="41407" t="41210"/>
          <a:stretch/>
        </p:blipFill>
        <p:spPr>
          <a:xfrm>
            <a:off x="8155775" y="6178227"/>
            <a:ext cx="1168473" cy="28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7"/>
          <p:cNvPicPr preferRelativeResize="0"/>
          <p:nvPr/>
        </p:nvPicPr>
        <p:blipFill rotWithShape="1">
          <a:blip r:embed="rId12">
            <a:alphaModFix/>
          </a:blip>
          <a:srcRect b="26664" l="18711" r="35595" t="38679"/>
          <a:stretch/>
        </p:blipFill>
        <p:spPr>
          <a:xfrm>
            <a:off x="5636450" y="6184302"/>
            <a:ext cx="1247549" cy="2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7"/>
          <p:cNvPicPr preferRelativeResize="0"/>
          <p:nvPr/>
        </p:nvPicPr>
        <p:blipFill rotWithShape="1">
          <a:blip r:embed="rId13">
            <a:alphaModFix/>
          </a:blip>
          <a:srcRect b="24212" l="4149" r="42585" t="34991"/>
          <a:stretch/>
        </p:blipFill>
        <p:spPr>
          <a:xfrm>
            <a:off x="5581276" y="3737188"/>
            <a:ext cx="1454149" cy="31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7"/>
          <p:cNvPicPr preferRelativeResize="0"/>
          <p:nvPr/>
        </p:nvPicPr>
        <p:blipFill rotWithShape="1">
          <a:blip r:embed="rId14">
            <a:alphaModFix/>
          </a:blip>
          <a:srcRect b="25271" l="14970" r="26136" t="38678"/>
          <a:stretch/>
        </p:blipFill>
        <p:spPr>
          <a:xfrm>
            <a:off x="8155775" y="3755150"/>
            <a:ext cx="1614834" cy="28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7"/>
          <p:cNvPicPr preferRelativeResize="0"/>
          <p:nvPr/>
        </p:nvPicPr>
        <p:blipFill rotWithShape="1">
          <a:blip r:embed="rId11">
            <a:alphaModFix/>
          </a:blip>
          <a:srcRect b="24795" l="18413" r="41407" t="41210"/>
          <a:stretch/>
        </p:blipFill>
        <p:spPr>
          <a:xfrm>
            <a:off x="2842163" y="6178227"/>
            <a:ext cx="1168473" cy="28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7"/>
          <p:cNvPicPr preferRelativeResize="0"/>
          <p:nvPr/>
        </p:nvPicPr>
        <p:blipFill rotWithShape="1">
          <a:blip r:embed="rId12">
            <a:alphaModFix/>
          </a:blip>
          <a:srcRect b="26664" l="18711" r="35595" t="38679"/>
          <a:stretch/>
        </p:blipFill>
        <p:spPr>
          <a:xfrm>
            <a:off x="464337" y="6184302"/>
            <a:ext cx="1247549" cy="2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7"/>
          <p:cNvPicPr preferRelativeResize="0"/>
          <p:nvPr/>
        </p:nvPicPr>
        <p:blipFill rotWithShape="1">
          <a:blip r:embed="rId13">
            <a:alphaModFix/>
          </a:blip>
          <a:srcRect b="24212" l="4149" r="42585" t="34991"/>
          <a:stretch/>
        </p:blipFill>
        <p:spPr>
          <a:xfrm>
            <a:off x="409163" y="3737188"/>
            <a:ext cx="1454149" cy="31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7"/>
          <p:cNvPicPr preferRelativeResize="0"/>
          <p:nvPr/>
        </p:nvPicPr>
        <p:blipFill rotWithShape="1">
          <a:blip r:embed="rId14">
            <a:alphaModFix/>
          </a:blip>
          <a:srcRect b="25271" l="14970" r="26136" t="38678"/>
          <a:stretch/>
        </p:blipFill>
        <p:spPr>
          <a:xfrm>
            <a:off x="2793275" y="3755150"/>
            <a:ext cx="1614834" cy="28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8"/>
          <p:cNvSpPr txBox="1"/>
          <p:nvPr>
            <p:ph idx="4294967295" type="title"/>
          </p:nvPr>
        </p:nvSpPr>
        <p:spPr>
          <a:xfrm>
            <a:off x="26300" y="547375"/>
            <a:ext cx="10639500" cy="6840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fr" sz="16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Jeu du classement des émissions de gaz à effet de serre: personnages</a:t>
            </a:r>
            <a:endParaRPr b="1" sz="16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fr" sz="120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Classer les personnages dans l’ordre du moins au plus émetteur de gaz à effet de serre</a:t>
            </a:r>
            <a:endParaRPr sz="120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51" name="Google Shape;151;p18"/>
          <p:cNvCxnSpPr/>
          <p:nvPr/>
        </p:nvCxnSpPr>
        <p:spPr>
          <a:xfrm>
            <a:off x="5338111" y="1431381"/>
            <a:ext cx="15900" cy="585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152" name="Google Shape;152;p18"/>
          <p:cNvSpPr txBox="1"/>
          <p:nvPr/>
        </p:nvSpPr>
        <p:spPr>
          <a:xfrm>
            <a:off x="409163" y="6525220"/>
            <a:ext cx="21495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 au travail en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transports en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commun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Va en vacances en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train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3" name="Google Shape;153;p18"/>
          <p:cNvSpPr txBox="1"/>
          <p:nvPr/>
        </p:nvSpPr>
        <p:spPr>
          <a:xfrm>
            <a:off x="2842175" y="6530245"/>
            <a:ext cx="23982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Utilise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peu de chauffage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Met des pulls quand elle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froid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4" name="Google Shape;154;p18"/>
          <p:cNvSpPr txBox="1"/>
          <p:nvPr/>
        </p:nvSpPr>
        <p:spPr>
          <a:xfrm>
            <a:off x="409163" y="4173548"/>
            <a:ext cx="22680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- Mange 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local</a:t>
            </a:r>
            <a:r>
              <a:rPr lang="fr" sz="1200">
                <a:latin typeface="Century Gothic"/>
                <a:ea typeface="Century Gothic"/>
                <a:cs typeface="Century Gothic"/>
                <a:sym typeface="Century Gothic"/>
              </a:rPr>
              <a:t> et 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bio</a:t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Est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végétarienne</a:t>
            </a:r>
            <a:r>
              <a:rPr b="1" lang="fr" sz="120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b="1"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5" name="Google Shape;155;p18"/>
          <p:cNvSpPr txBox="1"/>
          <p:nvPr/>
        </p:nvSpPr>
        <p:spPr>
          <a:xfrm>
            <a:off x="2842175" y="4173549"/>
            <a:ext cx="17679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Achète rarement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de nouveaux vêtements et de nouvelles choses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A64D7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6" name="Google Shape;156;p18"/>
          <p:cNvSpPr txBox="1"/>
          <p:nvPr/>
        </p:nvSpPr>
        <p:spPr>
          <a:xfrm>
            <a:off x="5636450" y="6525224"/>
            <a:ext cx="23982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 au travail 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voiture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Va en vacances en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avion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7" name="Google Shape;157;p18"/>
          <p:cNvSpPr txBox="1"/>
          <p:nvPr/>
        </p:nvSpPr>
        <p:spPr>
          <a:xfrm>
            <a:off x="8155775" y="6530243"/>
            <a:ext cx="17679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Chauffe énormément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son appartement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E6913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8" name="Google Shape;158;p18"/>
          <p:cNvSpPr txBox="1"/>
          <p:nvPr/>
        </p:nvSpPr>
        <p:spPr>
          <a:xfrm>
            <a:off x="5581276" y="4173549"/>
            <a:ext cx="2149500" cy="6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Produits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importés 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et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industriels</a:t>
            </a:r>
            <a:endParaRPr b="1"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Viande tous les jours</a:t>
            </a:r>
            <a:endParaRPr sz="12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9" name="Google Shape;159;p18"/>
          <p:cNvSpPr txBox="1"/>
          <p:nvPr/>
        </p:nvSpPr>
        <p:spPr>
          <a:xfrm>
            <a:off x="8155775" y="4173546"/>
            <a:ext cx="2242200" cy="6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- </a:t>
            </a:r>
            <a:r>
              <a:rPr b="1"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Achète beaucoup </a:t>
            </a: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 nouvelles choses dont </a:t>
            </a:r>
            <a:endParaRPr sz="1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il n’a pas besoin</a:t>
            </a:r>
            <a:endParaRPr b="1" sz="9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0" name="Google Shape;160;p18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161" name="Google Shape;161;p18"/>
          <p:cNvPicPr preferRelativeResize="0"/>
          <p:nvPr/>
        </p:nvPicPr>
        <p:blipFill rotWithShape="1">
          <a:blip r:embed="rId3">
            <a:alphaModFix/>
          </a:blip>
          <a:srcRect b="11500" l="22710" r="46361" t="45653"/>
          <a:stretch/>
        </p:blipFill>
        <p:spPr>
          <a:xfrm>
            <a:off x="1711125" y="1147944"/>
            <a:ext cx="1499828" cy="1468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8"/>
          <p:cNvPicPr preferRelativeResize="0"/>
          <p:nvPr/>
        </p:nvPicPr>
        <p:blipFill rotWithShape="1">
          <a:blip r:embed="rId4">
            <a:alphaModFix/>
          </a:blip>
          <a:srcRect b="57120" l="31253" r="39747" t="5043"/>
          <a:stretch/>
        </p:blipFill>
        <p:spPr>
          <a:xfrm>
            <a:off x="6830936" y="1356225"/>
            <a:ext cx="1408988" cy="1299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8"/>
          <p:cNvPicPr preferRelativeResize="0"/>
          <p:nvPr/>
        </p:nvPicPr>
        <p:blipFill rotWithShape="1">
          <a:blip r:embed="rId5">
            <a:alphaModFix/>
          </a:blip>
          <a:srcRect b="5070" l="56015" r="12602" t="53021"/>
          <a:stretch/>
        </p:blipFill>
        <p:spPr>
          <a:xfrm>
            <a:off x="544426" y="5227415"/>
            <a:ext cx="948896" cy="887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8"/>
          <p:cNvPicPr preferRelativeResize="0"/>
          <p:nvPr/>
        </p:nvPicPr>
        <p:blipFill rotWithShape="1">
          <a:blip r:embed="rId6">
            <a:alphaModFix/>
          </a:blip>
          <a:srcRect b="24160" l="21845" r="9089" t="5870"/>
          <a:stretch/>
        </p:blipFill>
        <p:spPr>
          <a:xfrm>
            <a:off x="2797393" y="5232444"/>
            <a:ext cx="1236631" cy="877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8"/>
          <p:cNvPicPr preferRelativeResize="0"/>
          <p:nvPr/>
        </p:nvPicPr>
        <p:blipFill rotWithShape="1">
          <a:blip r:embed="rId5">
            <a:alphaModFix/>
          </a:blip>
          <a:srcRect b="5070" l="56015" r="12602" t="53021"/>
          <a:stretch/>
        </p:blipFill>
        <p:spPr>
          <a:xfrm>
            <a:off x="5581276" y="5227415"/>
            <a:ext cx="948896" cy="887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8"/>
          <p:cNvPicPr preferRelativeResize="0"/>
          <p:nvPr/>
        </p:nvPicPr>
        <p:blipFill rotWithShape="1">
          <a:blip r:embed="rId6">
            <a:alphaModFix/>
          </a:blip>
          <a:srcRect b="24160" l="21845" r="9089" t="5870"/>
          <a:stretch/>
        </p:blipFill>
        <p:spPr>
          <a:xfrm>
            <a:off x="8155768" y="5232444"/>
            <a:ext cx="1236631" cy="877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8"/>
          <p:cNvPicPr preferRelativeResize="0"/>
          <p:nvPr/>
        </p:nvPicPr>
        <p:blipFill rotWithShape="1">
          <a:blip r:embed="rId7">
            <a:alphaModFix/>
          </a:blip>
          <a:srcRect b="6984" l="7582" r="46846" t="6993"/>
          <a:stretch/>
        </p:blipFill>
        <p:spPr>
          <a:xfrm>
            <a:off x="1799325" y="2492556"/>
            <a:ext cx="1409001" cy="763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18"/>
          <p:cNvPicPr preferRelativeResize="0"/>
          <p:nvPr/>
        </p:nvPicPr>
        <p:blipFill rotWithShape="1">
          <a:blip r:embed="rId8">
            <a:alphaModFix/>
          </a:blip>
          <a:srcRect b="21492" l="12045" r="62896" t="55126"/>
          <a:stretch/>
        </p:blipFill>
        <p:spPr>
          <a:xfrm>
            <a:off x="443375" y="2869485"/>
            <a:ext cx="1267747" cy="82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8"/>
          <p:cNvPicPr preferRelativeResize="0"/>
          <p:nvPr/>
        </p:nvPicPr>
        <p:blipFill rotWithShape="1">
          <a:blip r:embed="rId9">
            <a:alphaModFix/>
          </a:blip>
          <a:srcRect b="55557" l="8502" r="69435" t="12474"/>
          <a:stretch/>
        </p:blipFill>
        <p:spPr>
          <a:xfrm>
            <a:off x="3236536" y="3032475"/>
            <a:ext cx="617776" cy="627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8"/>
          <p:cNvPicPr preferRelativeResize="0"/>
          <p:nvPr/>
        </p:nvPicPr>
        <p:blipFill rotWithShape="1">
          <a:blip r:embed="rId8">
            <a:alphaModFix/>
          </a:blip>
          <a:srcRect b="21492" l="12045" r="62896" t="55126"/>
          <a:stretch/>
        </p:blipFill>
        <p:spPr>
          <a:xfrm>
            <a:off x="5563175" y="2869485"/>
            <a:ext cx="1267747" cy="82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18"/>
          <p:cNvPicPr preferRelativeResize="0"/>
          <p:nvPr/>
        </p:nvPicPr>
        <p:blipFill rotWithShape="1">
          <a:blip r:embed="rId9">
            <a:alphaModFix/>
          </a:blip>
          <a:srcRect b="55557" l="8502" r="69435" t="12474"/>
          <a:stretch/>
        </p:blipFill>
        <p:spPr>
          <a:xfrm>
            <a:off x="8543068" y="3053225"/>
            <a:ext cx="617776" cy="627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8"/>
          <p:cNvPicPr preferRelativeResize="0"/>
          <p:nvPr/>
        </p:nvPicPr>
        <p:blipFill rotWithShape="1">
          <a:blip r:embed="rId10">
            <a:alphaModFix/>
          </a:blip>
          <a:srcRect b="24795" l="18413" r="41407" t="41210"/>
          <a:stretch/>
        </p:blipFill>
        <p:spPr>
          <a:xfrm>
            <a:off x="8155775" y="6178227"/>
            <a:ext cx="1168473" cy="28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8"/>
          <p:cNvPicPr preferRelativeResize="0"/>
          <p:nvPr/>
        </p:nvPicPr>
        <p:blipFill rotWithShape="1">
          <a:blip r:embed="rId11">
            <a:alphaModFix/>
          </a:blip>
          <a:srcRect b="26664" l="18711" r="35595" t="38679"/>
          <a:stretch/>
        </p:blipFill>
        <p:spPr>
          <a:xfrm>
            <a:off x="5636450" y="6184302"/>
            <a:ext cx="1247549" cy="2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8"/>
          <p:cNvPicPr preferRelativeResize="0"/>
          <p:nvPr/>
        </p:nvPicPr>
        <p:blipFill rotWithShape="1">
          <a:blip r:embed="rId12">
            <a:alphaModFix/>
          </a:blip>
          <a:srcRect b="24212" l="4149" r="42585" t="34991"/>
          <a:stretch/>
        </p:blipFill>
        <p:spPr>
          <a:xfrm>
            <a:off x="5581276" y="3737188"/>
            <a:ext cx="1454149" cy="31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18"/>
          <p:cNvPicPr preferRelativeResize="0"/>
          <p:nvPr/>
        </p:nvPicPr>
        <p:blipFill rotWithShape="1">
          <a:blip r:embed="rId13">
            <a:alphaModFix/>
          </a:blip>
          <a:srcRect b="25271" l="14970" r="26136" t="38678"/>
          <a:stretch/>
        </p:blipFill>
        <p:spPr>
          <a:xfrm>
            <a:off x="8155775" y="3755150"/>
            <a:ext cx="1614834" cy="28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18"/>
          <p:cNvPicPr preferRelativeResize="0"/>
          <p:nvPr/>
        </p:nvPicPr>
        <p:blipFill rotWithShape="1">
          <a:blip r:embed="rId10">
            <a:alphaModFix/>
          </a:blip>
          <a:srcRect b="24795" l="18413" r="41407" t="41210"/>
          <a:stretch/>
        </p:blipFill>
        <p:spPr>
          <a:xfrm>
            <a:off x="2842163" y="6178227"/>
            <a:ext cx="1168473" cy="28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8"/>
          <p:cNvPicPr preferRelativeResize="0"/>
          <p:nvPr/>
        </p:nvPicPr>
        <p:blipFill rotWithShape="1">
          <a:blip r:embed="rId11">
            <a:alphaModFix/>
          </a:blip>
          <a:srcRect b="26664" l="18711" r="35595" t="38679"/>
          <a:stretch/>
        </p:blipFill>
        <p:spPr>
          <a:xfrm>
            <a:off x="409163" y="6184302"/>
            <a:ext cx="1247549" cy="2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8"/>
          <p:cNvPicPr preferRelativeResize="0"/>
          <p:nvPr/>
        </p:nvPicPr>
        <p:blipFill rotWithShape="1">
          <a:blip r:embed="rId12">
            <a:alphaModFix/>
          </a:blip>
          <a:srcRect b="24212" l="4149" r="42585" t="34991"/>
          <a:stretch/>
        </p:blipFill>
        <p:spPr>
          <a:xfrm>
            <a:off x="409163" y="3737188"/>
            <a:ext cx="1454149" cy="31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8"/>
          <p:cNvPicPr preferRelativeResize="0"/>
          <p:nvPr/>
        </p:nvPicPr>
        <p:blipFill rotWithShape="1">
          <a:blip r:embed="rId13">
            <a:alphaModFix/>
          </a:blip>
          <a:srcRect b="25271" l="14970" r="26136" t="38678"/>
          <a:stretch/>
        </p:blipFill>
        <p:spPr>
          <a:xfrm>
            <a:off x="2793275" y="3755150"/>
            <a:ext cx="1614834" cy="28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8"/>
          <p:cNvPicPr preferRelativeResize="0"/>
          <p:nvPr/>
        </p:nvPicPr>
        <p:blipFill rotWithShape="1">
          <a:blip r:embed="rId14">
            <a:alphaModFix/>
          </a:blip>
          <a:srcRect b="15342" l="20565" r="42710" t="15328"/>
          <a:stretch/>
        </p:blipFill>
        <p:spPr>
          <a:xfrm>
            <a:off x="7088474" y="2585125"/>
            <a:ext cx="1067303" cy="57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19"/>
          <p:cNvPicPr preferRelativeResize="0"/>
          <p:nvPr/>
        </p:nvPicPr>
        <p:blipFill rotWithShape="1">
          <a:blip r:embed="rId3">
            <a:alphaModFix/>
          </a:blip>
          <a:srcRect b="40907" l="0" r="0" t="40907"/>
          <a:stretch/>
        </p:blipFill>
        <p:spPr>
          <a:xfrm>
            <a:off x="-1675" y="3012875"/>
            <a:ext cx="10691998" cy="1374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9"/>
          <p:cNvPicPr preferRelativeResize="0"/>
          <p:nvPr/>
        </p:nvPicPr>
        <p:blipFill rotWithShape="1">
          <a:blip r:embed="rId4">
            <a:alphaModFix/>
          </a:blip>
          <a:srcRect b="30598" l="44458" r="13768" t="27301"/>
          <a:stretch/>
        </p:blipFill>
        <p:spPr>
          <a:xfrm>
            <a:off x="-46825" y="4444099"/>
            <a:ext cx="1990053" cy="141794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19"/>
          <p:cNvSpPr txBox="1"/>
          <p:nvPr/>
        </p:nvSpPr>
        <p:spPr>
          <a:xfrm>
            <a:off x="276175" y="492304"/>
            <a:ext cx="2318400" cy="43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7050" lIns="87050" spcFirstLastPara="1" rIns="87050" wrap="square" tIns="870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SOLUTIONS 1</a:t>
            </a:r>
            <a:endParaRPr b="1" sz="2700"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8" name="Google Shape;188;p19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189" name="Google Shape;189;p19"/>
          <p:cNvPicPr preferRelativeResize="0"/>
          <p:nvPr/>
        </p:nvPicPr>
        <p:blipFill rotWithShape="1">
          <a:blip r:embed="rId5">
            <a:alphaModFix/>
          </a:blip>
          <a:srcRect b="81691" l="4887" r="66329" t="6637"/>
          <a:stretch/>
        </p:blipFill>
        <p:spPr>
          <a:xfrm>
            <a:off x="369300" y="5990550"/>
            <a:ext cx="1610225" cy="461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9"/>
          <p:cNvPicPr preferRelativeResize="0"/>
          <p:nvPr/>
        </p:nvPicPr>
        <p:blipFill rotWithShape="1">
          <a:blip r:embed="rId6">
            <a:alphaModFix/>
          </a:blip>
          <a:srcRect b="78858" l="41805" r="23536" t="5746"/>
          <a:stretch/>
        </p:blipFill>
        <p:spPr>
          <a:xfrm>
            <a:off x="3025250" y="1267450"/>
            <a:ext cx="1912079" cy="600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9"/>
          <p:cNvPicPr preferRelativeResize="0"/>
          <p:nvPr/>
        </p:nvPicPr>
        <p:blipFill rotWithShape="1">
          <a:blip r:embed="rId7">
            <a:alphaModFix/>
          </a:blip>
          <a:srcRect b="58831" l="33886" r="23110" t="1152"/>
          <a:stretch/>
        </p:blipFill>
        <p:spPr>
          <a:xfrm>
            <a:off x="3082238" y="1916096"/>
            <a:ext cx="1997078" cy="1313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9"/>
          <p:cNvPicPr preferRelativeResize="0"/>
          <p:nvPr/>
        </p:nvPicPr>
        <p:blipFill rotWithShape="1">
          <a:blip r:embed="rId8">
            <a:alphaModFix/>
          </a:blip>
          <a:srcRect b="0" l="58424" r="2727" t="55697"/>
          <a:stretch/>
        </p:blipFill>
        <p:spPr>
          <a:xfrm>
            <a:off x="5789449" y="1928564"/>
            <a:ext cx="1804770" cy="1454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9"/>
          <p:cNvPicPr preferRelativeResize="0"/>
          <p:nvPr/>
        </p:nvPicPr>
        <p:blipFill rotWithShape="1">
          <a:blip r:embed="rId9">
            <a:alphaModFix/>
          </a:blip>
          <a:srcRect b="35066" l="13652" r="24793" t="25179"/>
          <a:stretch/>
        </p:blipFill>
        <p:spPr>
          <a:xfrm>
            <a:off x="8166788" y="1943350"/>
            <a:ext cx="2386598" cy="108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19"/>
          <p:cNvPicPr preferRelativeResize="0"/>
          <p:nvPr/>
        </p:nvPicPr>
        <p:blipFill rotWithShape="1">
          <a:blip r:embed="rId10">
            <a:alphaModFix/>
          </a:blip>
          <a:srcRect b="63453" l="3893" r="76003" t="2140"/>
          <a:stretch/>
        </p:blipFill>
        <p:spPr>
          <a:xfrm>
            <a:off x="505988" y="1890025"/>
            <a:ext cx="988774" cy="1196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9"/>
          <p:cNvPicPr preferRelativeResize="0"/>
          <p:nvPr/>
        </p:nvPicPr>
        <p:blipFill rotWithShape="1">
          <a:blip r:embed="rId11">
            <a:alphaModFix/>
          </a:blip>
          <a:srcRect b="54337" l="71872" r="2964" t="11855"/>
          <a:stretch/>
        </p:blipFill>
        <p:spPr>
          <a:xfrm>
            <a:off x="2273675" y="4591150"/>
            <a:ext cx="1384625" cy="1315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19"/>
          <p:cNvPicPr preferRelativeResize="0"/>
          <p:nvPr/>
        </p:nvPicPr>
        <p:blipFill rotWithShape="1">
          <a:blip r:embed="rId12">
            <a:alphaModFix/>
          </a:blip>
          <a:srcRect b="1698" l="1484" r="52993" t="51386"/>
          <a:stretch/>
        </p:blipFill>
        <p:spPr>
          <a:xfrm flipH="1">
            <a:off x="7459950" y="4699480"/>
            <a:ext cx="1997078" cy="1455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9"/>
          <p:cNvPicPr preferRelativeResize="0"/>
          <p:nvPr/>
        </p:nvPicPr>
        <p:blipFill rotWithShape="1">
          <a:blip r:embed="rId13">
            <a:alphaModFix/>
          </a:blip>
          <a:srcRect b="51529" l="57953" r="11516" t="35022"/>
          <a:stretch/>
        </p:blipFill>
        <p:spPr>
          <a:xfrm>
            <a:off x="5750339" y="1292475"/>
            <a:ext cx="1778916" cy="553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9"/>
          <p:cNvPicPr preferRelativeResize="0"/>
          <p:nvPr/>
        </p:nvPicPr>
        <p:blipFill rotWithShape="1">
          <a:blip r:embed="rId14">
            <a:alphaModFix/>
          </a:blip>
          <a:srcRect b="6118" l="66069" r="3665" t="80550"/>
          <a:stretch/>
        </p:blipFill>
        <p:spPr>
          <a:xfrm>
            <a:off x="8448139" y="1308450"/>
            <a:ext cx="1727611" cy="537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9"/>
          <p:cNvPicPr preferRelativeResize="0"/>
          <p:nvPr/>
        </p:nvPicPr>
        <p:blipFill rotWithShape="1">
          <a:blip r:embed="rId15">
            <a:alphaModFix/>
          </a:blip>
          <a:srcRect b="4756" l="32750" r="32746" t="80319"/>
          <a:stretch/>
        </p:blipFill>
        <p:spPr>
          <a:xfrm>
            <a:off x="164200" y="1305575"/>
            <a:ext cx="1777986" cy="54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9"/>
          <p:cNvPicPr preferRelativeResize="0"/>
          <p:nvPr/>
        </p:nvPicPr>
        <p:blipFill rotWithShape="1">
          <a:blip r:embed="rId16">
            <a:alphaModFix/>
          </a:blip>
          <a:srcRect b="1247" l="1336" r="66982" t="80544"/>
          <a:stretch/>
        </p:blipFill>
        <p:spPr>
          <a:xfrm>
            <a:off x="4181250" y="5949500"/>
            <a:ext cx="1912079" cy="776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9"/>
          <p:cNvPicPr preferRelativeResize="0"/>
          <p:nvPr/>
        </p:nvPicPr>
        <p:blipFill rotWithShape="1">
          <a:blip r:embed="rId17">
            <a:alphaModFix/>
          </a:blip>
          <a:srcRect b="19592" l="1288" r="68683" t="66439"/>
          <a:stretch/>
        </p:blipFill>
        <p:spPr>
          <a:xfrm>
            <a:off x="2210800" y="5949500"/>
            <a:ext cx="1777977" cy="584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9"/>
          <p:cNvPicPr preferRelativeResize="0"/>
          <p:nvPr/>
        </p:nvPicPr>
        <p:blipFill rotWithShape="1">
          <a:blip r:embed="rId18">
            <a:alphaModFix/>
          </a:blip>
          <a:srcRect b="34851" l="220" r="66927" t="50938"/>
          <a:stretch/>
        </p:blipFill>
        <p:spPr>
          <a:xfrm>
            <a:off x="7405486" y="5949500"/>
            <a:ext cx="1912070" cy="584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9"/>
          <p:cNvPicPr preferRelativeResize="0"/>
          <p:nvPr/>
        </p:nvPicPr>
        <p:blipFill rotWithShape="1">
          <a:blip r:embed="rId19">
            <a:alphaModFix/>
          </a:blip>
          <a:srcRect b="27716" l="11786" r="64445" t="49938"/>
          <a:stretch/>
        </p:blipFill>
        <p:spPr>
          <a:xfrm>
            <a:off x="3988775" y="4724663"/>
            <a:ext cx="2113324" cy="1404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0"/>
          <p:cNvSpPr txBox="1"/>
          <p:nvPr/>
        </p:nvSpPr>
        <p:spPr>
          <a:xfrm>
            <a:off x="5662300" y="5844000"/>
            <a:ext cx="2145600" cy="14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 prenant la voiture seul tous les jours pendant un an, une personne émet 50 fois plus qu’en prenant les transports en commun (pour une même durée).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09" name="Google Shape;209;p20"/>
          <p:cNvSpPr txBox="1"/>
          <p:nvPr/>
        </p:nvSpPr>
        <p:spPr>
          <a:xfrm>
            <a:off x="533400" y="5844000"/>
            <a:ext cx="2074200" cy="17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Century Gothic"/>
                <a:ea typeface="Century Gothic"/>
                <a:cs typeface="Century Gothic"/>
                <a:sym typeface="Century Gothic"/>
              </a:rPr>
              <a:t>Consommer local et de saison réduit les émissions: transport, chauffage de serre, etc.</a:t>
            </a:r>
            <a:br>
              <a:rPr lang="fr" sz="1100"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fr" sz="1100">
                <a:latin typeface="Century Gothic"/>
                <a:ea typeface="Century Gothic"/>
                <a:cs typeface="Century Gothic"/>
                <a:sym typeface="Century Gothic"/>
              </a:rPr>
              <a:t>En passant à une alimentation végétarienne, on réduit l’impact de son alimentation de 2/3.</a:t>
            </a:r>
            <a:endParaRPr sz="11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0" name="Google Shape;210;p20"/>
          <p:cNvSpPr txBox="1"/>
          <p:nvPr/>
        </p:nvSpPr>
        <p:spPr>
          <a:xfrm>
            <a:off x="3056825" y="5844000"/>
            <a:ext cx="2092500" cy="15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latin typeface="Century Gothic"/>
                <a:ea typeface="Century Gothic"/>
                <a:cs typeface="Century Gothic"/>
                <a:sym typeface="Century Gothic"/>
              </a:rPr>
              <a:t>Avant même d’arriver entre nos mains, chaque objet a </a:t>
            </a:r>
            <a:r>
              <a:rPr lang="fr" sz="1100">
                <a:latin typeface="Century Gothic"/>
                <a:ea typeface="Century Gothic"/>
                <a:cs typeface="Century Gothic"/>
                <a:sym typeface="Century Gothic"/>
              </a:rPr>
              <a:t>entraîné</a:t>
            </a:r>
            <a:r>
              <a:rPr lang="fr" sz="1100">
                <a:latin typeface="Century Gothic"/>
                <a:ea typeface="Century Gothic"/>
                <a:cs typeface="Century Gothic"/>
                <a:sym typeface="Century Gothic"/>
              </a:rPr>
              <a:t> des émissions de gaz à effet de serre: extraction des matières premières, production, transport, etc.</a:t>
            </a:r>
            <a:endParaRPr sz="11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1" name="Google Shape;211;p20"/>
          <p:cNvSpPr txBox="1"/>
          <p:nvPr/>
        </p:nvSpPr>
        <p:spPr>
          <a:xfrm>
            <a:off x="8247275" y="5844000"/>
            <a:ext cx="2212800" cy="14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 chauffage est le poste principal de consommation énergétique d’un logement. En baissant la température 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d’1 °C, on réduit sa consommation de 7% (et on évite ainsi autant de gaz à effet de serre).</a:t>
            </a:r>
            <a:endParaRPr sz="11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2" name="Google Shape;212;p20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213" name="Google Shape;213;p20"/>
          <p:cNvPicPr preferRelativeResize="0"/>
          <p:nvPr/>
        </p:nvPicPr>
        <p:blipFill rotWithShape="1">
          <a:blip r:embed="rId3">
            <a:alphaModFix/>
          </a:blip>
          <a:srcRect b="17311" l="66167" r="7464" t="45039"/>
          <a:stretch/>
        </p:blipFill>
        <p:spPr>
          <a:xfrm>
            <a:off x="3249075" y="1153217"/>
            <a:ext cx="1398999" cy="1412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0"/>
          <p:cNvPicPr preferRelativeResize="0"/>
          <p:nvPr/>
        </p:nvPicPr>
        <p:blipFill rotWithShape="1">
          <a:blip r:embed="rId4">
            <a:alphaModFix/>
          </a:blip>
          <a:srcRect b="60171" l="68561" r="2839" t="1050"/>
          <a:stretch/>
        </p:blipFill>
        <p:spPr>
          <a:xfrm>
            <a:off x="5363999" y="1115475"/>
            <a:ext cx="1551860" cy="1487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0"/>
          <p:cNvPicPr preferRelativeResize="0"/>
          <p:nvPr/>
        </p:nvPicPr>
        <p:blipFill rotWithShape="1">
          <a:blip r:embed="rId5">
            <a:alphaModFix/>
          </a:blip>
          <a:srcRect b="11500" l="26943" r="46361" t="51400"/>
          <a:stretch/>
        </p:blipFill>
        <p:spPr>
          <a:xfrm>
            <a:off x="531775" y="1204962"/>
            <a:ext cx="1398990" cy="1374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0"/>
          <p:cNvPicPr preferRelativeResize="0"/>
          <p:nvPr/>
        </p:nvPicPr>
        <p:blipFill rotWithShape="1">
          <a:blip r:embed="rId6">
            <a:alphaModFix/>
          </a:blip>
          <a:srcRect b="57120" l="31253" r="39747" t="5043"/>
          <a:stretch/>
        </p:blipFill>
        <p:spPr>
          <a:xfrm>
            <a:off x="8248525" y="1203119"/>
            <a:ext cx="1487374" cy="1371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0"/>
          <p:cNvPicPr preferRelativeResize="0"/>
          <p:nvPr/>
        </p:nvPicPr>
        <p:blipFill rotWithShape="1">
          <a:blip r:embed="rId7">
            <a:alphaModFix/>
          </a:blip>
          <a:srcRect b="21492" l="12045" r="62896" t="55126"/>
          <a:stretch/>
        </p:blipFill>
        <p:spPr>
          <a:xfrm>
            <a:off x="534175" y="4456499"/>
            <a:ext cx="1325673" cy="874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0"/>
          <p:cNvPicPr preferRelativeResize="0"/>
          <p:nvPr/>
        </p:nvPicPr>
        <p:blipFill rotWithShape="1">
          <a:blip r:embed="rId8">
            <a:alphaModFix/>
          </a:blip>
          <a:srcRect b="55557" l="8502" r="69435" t="12474"/>
          <a:stretch/>
        </p:blipFill>
        <p:spPr>
          <a:xfrm>
            <a:off x="3041650" y="4473800"/>
            <a:ext cx="776040" cy="794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0"/>
          <p:cNvPicPr preferRelativeResize="0"/>
          <p:nvPr/>
        </p:nvPicPr>
        <p:blipFill rotWithShape="1">
          <a:blip r:embed="rId9">
            <a:alphaModFix/>
          </a:blip>
          <a:srcRect b="5070" l="56015" r="12602" t="53021"/>
          <a:stretch/>
        </p:blipFill>
        <p:spPr>
          <a:xfrm>
            <a:off x="5574250" y="4371974"/>
            <a:ext cx="1052426" cy="99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0"/>
          <p:cNvPicPr preferRelativeResize="0"/>
          <p:nvPr/>
        </p:nvPicPr>
        <p:blipFill rotWithShape="1">
          <a:blip r:embed="rId10">
            <a:alphaModFix/>
          </a:blip>
          <a:srcRect b="40907" l="0" r="0" t="40907"/>
          <a:stretch/>
        </p:blipFill>
        <p:spPr>
          <a:xfrm>
            <a:off x="-1675" y="3089075"/>
            <a:ext cx="10691998" cy="1374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0"/>
          <p:cNvPicPr preferRelativeResize="0"/>
          <p:nvPr/>
        </p:nvPicPr>
        <p:blipFill rotWithShape="1">
          <a:blip r:embed="rId11">
            <a:alphaModFix/>
          </a:blip>
          <a:srcRect b="54966" l="2214" r="77649" t="29810"/>
          <a:stretch/>
        </p:blipFill>
        <p:spPr>
          <a:xfrm>
            <a:off x="287225" y="2867072"/>
            <a:ext cx="1487374" cy="794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0"/>
          <p:cNvPicPr preferRelativeResize="0"/>
          <p:nvPr/>
        </p:nvPicPr>
        <p:blipFill rotWithShape="1">
          <a:blip r:embed="rId11">
            <a:alphaModFix/>
          </a:blip>
          <a:srcRect b="55458" l="72340" r="4978" t="29318"/>
          <a:stretch/>
        </p:blipFill>
        <p:spPr>
          <a:xfrm>
            <a:off x="8243298" y="2779875"/>
            <a:ext cx="1686225" cy="80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0"/>
          <p:cNvPicPr preferRelativeResize="0"/>
          <p:nvPr/>
        </p:nvPicPr>
        <p:blipFill rotWithShape="1">
          <a:blip r:embed="rId12">
            <a:alphaModFix/>
          </a:blip>
          <a:srcRect b="24160" l="21845" r="9089" t="5870"/>
          <a:stretch/>
        </p:blipFill>
        <p:spPr>
          <a:xfrm>
            <a:off x="8142600" y="4416055"/>
            <a:ext cx="1325673" cy="949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0"/>
          <p:cNvPicPr preferRelativeResize="0"/>
          <p:nvPr/>
        </p:nvPicPr>
        <p:blipFill rotWithShape="1">
          <a:blip r:embed="rId13">
            <a:alphaModFix/>
          </a:blip>
          <a:srcRect b="24795" l="18413" r="41407" t="41210"/>
          <a:stretch/>
        </p:blipFill>
        <p:spPr>
          <a:xfrm>
            <a:off x="8221200" y="5452588"/>
            <a:ext cx="1168473" cy="28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0"/>
          <p:cNvPicPr preferRelativeResize="0"/>
          <p:nvPr/>
        </p:nvPicPr>
        <p:blipFill rotWithShape="1">
          <a:blip r:embed="rId14">
            <a:alphaModFix/>
          </a:blip>
          <a:srcRect b="26664" l="18711" r="35595" t="38679"/>
          <a:stretch/>
        </p:blipFill>
        <p:spPr>
          <a:xfrm>
            <a:off x="5604987" y="5452588"/>
            <a:ext cx="1247549" cy="2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0"/>
          <p:cNvPicPr preferRelativeResize="0"/>
          <p:nvPr/>
        </p:nvPicPr>
        <p:blipFill rotWithShape="1">
          <a:blip r:embed="rId15">
            <a:alphaModFix/>
          </a:blip>
          <a:srcRect b="24212" l="4149" r="42585" t="34991"/>
          <a:stretch/>
        </p:blipFill>
        <p:spPr>
          <a:xfrm>
            <a:off x="504201" y="5452588"/>
            <a:ext cx="1454149" cy="31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0"/>
          <p:cNvPicPr preferRelativeResize="0"/>
          <p:nvPr/>
        </p:nvPicPr>
        <p:blipFill rotWithShape="1">
          <a:blip r:embed="rId16">
            <a:alphaModFix/>
          </a:blip>
          <a:srcRect b="25271" l="14970" r="26136" t="38678"/>
          <a:stretch/>
        </p:blipFill>
        <p:spPr>
          <a:xfrm>
            <a:off x="3012337" y="5452588"/>
            <a:ext cx="1614834" cy="28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0"/>
          <p:cNvPicPr preferRelativeResize="0"/>
          <p:nvPr/>
        </p:nvPicPr>
        <p:blipFill rotWithShape="1">
          <a:blip r:embed="rId17">
            <a:alphaModFix/>
          </a:blip>
          <a:srcRect b="6490" l="13242" r="40663" t="6499"/>
          <a:stretch/>
        </p:blipFill>
        <p:spPr>
          <a:xfrm>
            <a:off x="5435425" y="645606"/>
            <a:ext cx="1409001" cy="763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0"/>
          <p:cNvPicPr preferRelativeResize="0"/>
          <p:nvPr/>
        </p:nvPicPr>
        <p:blipFill rotWithShape="1">
          <a:blip r:embed="rId18">
            <a:alphaModFix/>
          </a:blip>
          <a:srcRect b="12161" l="18036" r="41873" t="12161"/>
          <a:stretch/>
        </p:blipFill>
        <p:spPr>
          <a:xfrm>
            <a:off x="3446225" y="645600"/>
            <a:ext cx="1157093" cy="62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0"/>
          <p:cNvPicPr preferRelativeResize="0"/>
          <p:nvPr/>
        </p:nvPicPr>
        <p:blipFill rotWithShape="1">
          <a:blip r:embed="rId19">
            <a:alphaModFix/>
          </a:blip>
          <a:srcRect b="15342" l="20565" r="42710" t="15328"/>
          <a:stretch/>
        </p:blipFill>
        <p:spPr>
          <a:xfrm>
            <a:off x="8489874" y="618050"/>
            <a:ext cx="1067303" cy="57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0"/>
          <p:cNvPicPr preferRelativeResize="0"/>
          <p:nvPr/>
        </p:nvPicPr>
        <p:blipFill rotWithShape="1">
          <a:blip r:embed="rId20">
            <a:alphaModFix/>
          </a:blip>
          <a:srcRect b="6984" l="7582" r="46846" t="6993"/>
          <a:stretch/>
        </p:blipFill>
        <p:spPr>
          <a:xfrm>
            <a:off x="526775" y="569406"/>
            <a:ext cx="1409001" cy="763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