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7560000" cx="10692000"/>
  <p:notesSz cx="7560000" cy="10692000"/>
  <p:embeddedFontLst>
    <p:embeddedFont>
      <p:font typeface="Raleway"/>
      <p:regular r:id="rId12"/>
      <p:bold r:id="rId13"/>
      <p:italic r:id="rId14"/>
      <p:boldItalic r:id="rId15"/>
    </p:embeddedFont>
    <p:embeddedFont>
      <p:font typeface="Raleway Thin"/>
      <p:regular r:id="rId16"/>
      <p:bold r:id="rId17"/>
      <p:italic r:id="rId18"/>
      <p:boldItalic r:id="rId19"/>
    </p:embeddedFont>
    <p:embeddedFont>
      <p:font typeface="Century Gothic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  <p15:guide id="3" orient="horz" pos="567">
          <p15:clr>
            <a:srgbClr val="9AA0A6"/>
          </p15:clr>
        </p15:guide>
        <p15:guide id="4" pos="3288">
          <p15:clr>
            <a:srgbClr val="9AA0A6"/>
          </p15:clr>
        </p15:guide>
        <p15:guide id="5" pos="3458">
          <p15:clr>
            <a:srgbClr val="9AA0A6"/>
          </p15:clr>
        </p15:guide>
        <p15:guide id="6" pos="159">
          <p15:clr>
            <a:srgbClr val="9AA0A6"/>
          </p15:clr>
        </p15:guide>
        <p15:guide id="7" pos="6576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81" orient="horz"/>
        <p:guide pos="3368"/>
        <p:guide pos="567" orient="horz"/>
        <p:guide pos="3288"/>
        <p:guide pos="3458"/>
        <p:guide pos="159"/>
        <p:guide pos="657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regular.fntdata"/><Relationship Id="rId11" Type="http://schemas.openxmlformats.org/officeDocument/2006/relationships/slide" Target="slides/slide6.xml"/><Relationship Id="rId22" Type="http://schemas.openxmlformats.org/officeDocument/2006/relationships/font" Target="fonts/CenturyGothic-italic.fntdata"/><Relationship Id="rId10" Type="http://schemas.openxmlformats.org/officeDocument/2006/relationships/slide" Target="slides/slide5.xml"/><Relationship Id="rId21" Type="http://schemas.openxmlformats.org/officeDocument/2006/relationships/font" Target="fonts/CenturyGothic-bold.fntdata"/><Relationship Id="rId13" Type="http://schemas.openxmlformats.org/officeDocument/2006/relationships/font" Target="fonts/Raleway-bold.fntdata"/><Relationship Id="rId12" Type="http://schemas.openxmlformats.org/officeDocument/2006/relationships/font" Target="fonts/Raleway-regular.fntdata"/><Relationship Id="rId23" Type="http://schemas.openxmlformats.org/officeDocument/2006/relationships/font" Target="fonts/CenturyGothic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aleway-boldItalic.fntdata"/><Relationship Id="rId14" Type="http://schemas.openxmlformats.org/officeDocument/2006/relationships/font" Target="fonts/Raleway-italic.fntdata"/><Relationship Id="rId17" Type="http://schemas.openxmlformats.org/officeDocument/2006/relationships/font" Target="fonts/RalewayThin-bold.fntdata"/><Relationship Id="rId16" Type="http://schemas.openxmlformats.org/officeDocument/2006/relationships/font" Target="fonts/RalewayThin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alewayThin-boldItalic.fntdata"/><Relationship Id="rId6" Type="http://schemas.openxmlformats.org/officeDocument/2006/relationships/slide" Target="slides/slide1.xml"/><Relationship Id="rId18" Type="http://schemas.openxmlformats.org/officeDocument/2006/relationships/font" Target="fonts/RalewayThin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8b10ff47df_0_14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g8b10ff47df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572365b911_0_139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572365b911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Source photos : base de donnée libre de droit pixabay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83a558ab3_0_15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83a558ab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58457a6bc3_0_0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58457a6bc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583a558ab3_0_9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583a558ab3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83a558ab3_0_21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83a558ab3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9" name="Google Shape;9;p2"/>
          <p:cNvSpPr/>
          <p:nvPr/>
        </p:nvSpPr>
        <p:spPr>
          <a:xfrm>
            <a:off x="-11800" y="0"/>
            <a:ext cx="10703700" cy="4548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614950" y="93450"/>
            <a:ext cx="757776" cy="75172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/>
          <p:nvPr/>
        </p:nvSpPr>
        <p:spPr>
          <a:xfrm>
            <a:off x="7818350" y="93450"/>
            <a:ext cx="1678200" cy="2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ÉduClimat</a:t>
            </a:r>
            <a:r>
              <a:rPr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 Kit Élémentaire</a:t>
            </a:r>
            <a:endParaRPr sz="9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/>
        </p:nvSpPr>
        <p:spPr>
          <a:xfrm>
            <a:off x="293600" y="14250"/>
            <a:ext cx="3000000" cy="4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fr" sz="1600">
                <a:solidFill>
                  <a:srgbClr val="F3F3F3"/>
                </a:solidFill>
                <a:latin typeface="Raleway Thin"/>
                <a:ea typeface="Raleway Thin"/>
                <a:cs typeface="Raleway Thin"/>
                <a:sym typeface="Raleway Thin"/>
              </a:rPr>
              <a:t>Définitions</a:t>
            </a:r>
            <a:endParaRPr sz="500">
              <a:solidFill>
                <a:srgbClr val="F3F3F3"/>
              </a:solidFill>
              <a:latin typeface="Raleway Thin"/>
              <a:ea typeface="Raleway Thin"/>
              <a:cs typeface="Raleway Thin"/>
              <a:sym typeface="Raleway Thi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hasCustomPrompt="1" type="title"/>
          </p:nvPr>
        </p:nvSpPr>
        <p:spPr>
          <a:xfrm>
            <a:off x="364468" y="1625801"/>
            <a:ext cx="9963000" cy="2886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200"/>
              <a:buChar char="●"/>
              <a:defRPr sz="1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5200"/>
              <a:buChar char="○"/>
              <a:defRPr sz="1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15200"/>
              <a:buChar char="■"/>
              <a:defRPr sz="1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15200"/>
              <a:buChar char="●"/>
              <a:defRPr sz="1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15200"/>
              <a:buChar char="○"/>
              <a:defRPr sz="1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15200"/>
              <a:buChar char="■"/>
              <a:defRPr sz="1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15200"/>
              <a:buChar char="●"/>
              <a:defRPr sz="1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15200"/>
              <a:buChar char="○"/>
              <a:defRPr sz="1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15200"/>
              <a:buChar char="■"/>
              <a:defRPr sz="15200"/>
            </a:lvl9pPr>
          </a:lstStyle>
          <a:p>
            <a:r>
              <a:t>xx%</a:t>
            </a:r>
          </a:p>
        </p:txBody>
      </p:sp>
      <p:sp>
        <p:nvSpPr>
          <p:cNvPr id="43" name="Google Shape;43;p11"/>
          <p:cNvSpPr txBox="1"/>
          <p:nvPr>
            <p:ph idx="1" type="body"/>
          </p:nvPr>
        </p:nvSpPr>
        <p:spPr>
          <a:xfrm>
            <a:off x="364468" y="4633192"/>
            <a:ext cx="9963000" cy="19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duClimat" type="blank">
  <p:cSld name="BLANK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"/>
          <p:cNvSpPr txBox="1"/>
          <p:nvPr>
            <p:ph type="title"/>
          </p:nvPr>
        </p:nvSpPr>
        <p:spPr>
          <a:xfrm>
            <a:off x="320957" y="144115"/>
            <a:ext cx="8336400" cy="10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7050" lIns="87050" spcFirstLastPara="1" rIns="87050" wrap="square" tIns="8705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700" u="none" cap="none" strike="noStrike">
                <a:solidFill>
                  <a:srgbClr val="08516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3"/>
          <p:cNvSpPr txBox="1"/>
          <p:nvPr>
            <p:ph idx="1" type="body"/>
          </p:nvPr>
        </p:nvSpPr>
        <p:spPr>
          <a:xfrm>
            <a:off x="534600" y="1398633"/>
            <a:ext cx="9622800" cy="53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87050" lIns="87050" spcFirstLastPara="1" rIns="87050" wrap="square" tIns="8705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79124"/>
              </a:buClr>
              <a:buSzPts val="2300"/>
              <a:buFont typeface="Arial"/>
              <a:buNone/>
              <a:defRPr b="1" i="0" sz="2300" u="none" cap="none" strike="noStrike">
                <a:solidFill>
                  <a:srgbClr val="08516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b="0" i="0" sz="2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92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4925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925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925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925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" name="Google Shape;50;p13"/>
          <p:cNvSpPr txBox="1"/>
          <p:nvPr>
            <p:ph idx="12" type="sldNum"/>
          </p:nvPr>
        </p:nvSpPr>
        <p:spPr>
          <a:xfrm>
            <a:off x="9892710" y="7034536"/>
            <a:ext cx="7578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3500" lIns="87050" spcFirstLastPara="1" rIns="87050" wrap="square" tIns="435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7" name="Google Shape;17;p4"/>
          <p:cNvSpPr/>
          <p:nvPr/>
        </p:nvSpPr>
        <p:spPr>
          <a:xfrm>
            <a:off x="-11800" y="0"/>
            <a:ext cx="10703700" cy="4548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" name="Google Shape;18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922050" y="122275"/>
            <a:ext cx="1321625" cy="126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21" name="Google Shape;21;p5"/>
          <p:cNvSpPr/>
          <p:nvPr/>
        </p:nvSpPr>
        <p:spPr>
          <a:xfrm>
            <a:off x="-11800" y="0"/>
            <a:ext cx="10703700" cy="4548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type="title"/>
          </p:nvPr>
        </p:nvSpPr>
        <p:spPr>
          <a:xfrm>
            <a:off x="364468" y="816630"/>
            <a:ext cx="3283500" cy="1110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9pPr>
          </a:lstStyle>
          <a:p/>
        </p:txBody>
      </p:sp>
      <p:sp>
        <p:nvSpPr>
          <p:cNvPr id="27" name="Google Shape;27;p7"/>
          <p:cNvSpPr txBox="1"/>
          <p:nvPr>
            <p:ph idx="1" type="body"/>
          </p:nvPr>
        </p:nvSpPr>
        <p:spPr>
          <a:xfrm>
            <a:off x="364468" y="2042457"/>
            <a:ext cx="3283500" cy="467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8" name="Google Shape;28;p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/>
          <p:nvPr>
            <p:ph type="title"/>
          </p:nvPr>
        </p:nvSpPr>
        <p:spPr>
          <a:xfrm>
            <a:off x="573245" y="661638"/>
            <a:ext cx="7445700" cy="60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100"/>
              <a:buChar char="●"/>
              <a:defRPr sz="6100"/>
            </a:lvl1pPr>
            <a:lvl2pPr lvl="1">
              <a:spcBef>
                <a:spcPts val="0"/>
              </a:spcBef>
              <a:spcAft>
                <a:spcPts val="0"/>
              </a:spcAft>
              <a:buSzPts val="6100"/>
              <a:buChar char="○"/>
              <a:defRPr sz="6100"/>
            </a:lvl2pPr>
            <a:lvl3pPr lvl="2">
              <a:spcBef>
                <a:spcPts val="0"/>
              </a:spcBef>
              <a:spcAft>
                <a:spcPts val="0"/>
              </a:spcAft>
              <a:buSzPts val="6100"/>
              <a:buChar char="■"/>
              <a:defRPr sz="6100"/>
            </a:lvl3pPr>
            <a:lvl4pPr lvl="3">
              <a:spcBef>
                <a:spcPts val="0"/>
              </a:spcBef>
              <a:spcAft>
                <a:spcPts val="0"/>
              </a:spcAft>
              <a:buSzPts val="6100"/>
              <a:buChar char="●"/>
              <a:defRPr sz="6100"/>
            </a:lvl4pPr>
            <a:lvl5pPr lvl="4">
              <a:spcBef>
                <a:spcPts val="0"/>
              </a:spcBef>
              <a:spcAft>
                <a:spcPts val="0"/>
              </a:spcAft>
              <a:buSzPts val="6100"/>
              <a:buChar char="○"/>
              <a:defRPr sz="6100"/>
            </a:lvl5pPr>
            <a:lvl6pPr lvl="5">
              <a:spcBef>
                <a:spcPts val="0"/>
              </a:spcBef>
              <a:spcAft>
                <a:spcPts val="0"/>
              </a:spcAft>
              <a:buSzPts val="6100"/>
              <a:buChar char="■"/>
              <a:defRPr sz="6100"/>
            </a:lvl6pPr>
            <a:lvl7pPr lvl="6">
              <a:spcBef>
                <a:spcPts val="0"/>
              </a:spcBef>
              <a:spcAft>
                <a:spcPts val="0"/>
              </a:spcAft>
              <a:buSzPts val="6100"/>
              <a:buChar char="●"/>
              <a:defRPr sz="6100"/>
            </a:lvl7pPr>
            <a:lvl8pPr lvl="7">
              <a:spcBef>
                <a:spcPts val="0"/>
              </a:spcBef>
              <a:spcAft>
                <a:spcPts val="0"/>
              </a:spcAft>
              <a:buSzPts val="6100"/>
              <a:buChar char="○"/>
              <a:defRPr sz="6100"/>
            </a:lvl8pPr>
            <a:lvl9pPr lvl="8">
              <a:spcBef>
                <a:spcPts val="0"/>
              </a:spcBef>
              <a:spcAft>
                <a:spcPts val="0"/>
              </a:spcAft>
              <a:buSzPts val="6100"/>
              <a:buChar char="■"/>
              <a:defRPr sz="6100"/>
            </a:lvl9pPr>
          </a:lstStyle>
          <a:p/>
        </p:txBody>
      </p:sp>
      <p:sp>
        <p:nvSpPr>
          <p:cNvPr id="31" name="Google Shape;31;p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/>
          <p:nvPr/>
        </p:nvSpPr>
        <p:spPr>
          <a:xfrm>
            <a:off x="5346000" y="-184"/>
            <a:ext cx="5346000" cy="75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9"/>
          <p:cNvSpPr txBox="1"/>
          <p:nvPr>
            <p:ph type="title"/>
          </p:nvPr>
        </p:nvSpPr>
        <p:spPr>
          <a:xfrm>
            <a:off x="310447" y="1812541"/>
            <a:ext cx="4730100" cy="2178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300"/>
              <a:buChar char="●"/>
              <a:defRPr sz="5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300"/>
              <a:buChar char="○"/>
              <a:defRPr sz="5300"/>
            </a:lvl2pPr>
            <a:lvl3pPr lvl="2" algn="ctr">
              <a:spcBef>
                <a:spcPts val="0"/>
              </a:spcBef>
              <a:spcAft>
                <a:spcPts val="0"/>
              </a:spcAft>
              <a:buSzPts val="5300"/>
              <a:buChar char="■"/>
              <a:defRPr sz="5300"/>
            </a:lvl3pPr>
            <a:lvl4pPr lvl="3" algn="ctr">
              <a:spcBef>
                <a:spcPts val="0"/>
              </a:spcBef>
              <a:spcAft>
                <a:spcPts val="0"/>
              </a:spcAft>
              <a:buSzPts val="5300"/>
              <a:buChar char="●"/>
              <a:defRPr sz="5300"/>
            </a:lvl4pPr>
            <a:lvl5pPr lvl="4" algn="ctr">
              <a:spcBef>
                <a:spcPts val="0"/>
              </a:spcBef>
              <a:spcAft>
                <a:spcPts val="0"/>
              </a:spcAft>
              <a:buSzPts val="5300"/>
              <a:buChar char="○"/>
              <a:defRPr sz="5300"/>
            </a:lvl5pPr>
            <a:lvl6pPr lvl="5" algn="ctr">
              <a:spcBef>
                <a:spcPts val="0"/>
              </a:spcBef>
              <a:spcAft>
                <a:spcPts val="0"/>
              </a:spcAft>
              <a:buSzPts val="5300"/>
              <a:buChar char="■"/>
              <a:defRPr sz="5300"/>
            </a:lvl6pPr>
            <a:lvl7pPr lvl="6" algn="ctr">
              <a:spcBef>
                <a:spcPts val="0"/>
              </a:spcBef>
              <a:spcAft>
                <a:spcPts val="0"/>
              </a:spcAft>
              <a:buSzPts val="5300"/>
              <a:buChar char="●"/>
              <a:defRPr sz="5300"/>
            </a:lvl7pPr>
            <a:lvl8pPr lvl="7" algn="ctr">
              <a:spcBef>
                <a:spcPts val="0"/>
              </a:spcBef>
              <a:spcAft>
                <a:spcPts val="0"/>
              </a:spcAft>
              <a:buSzPts val="5300"/>
              <a:buChar char="○"/>
              <a:defRPr sz="5300"/>
            </a:lvl8pPr>
            <a:lvl9pPr lvl="8" algn="ctr">
              <a:spcBef>
                <a:spcPts val="0"/>
              </a:spcBef>
              <a:spcAft>
                <a:spcPts val="0"/>
              </a:spcAft>
              <a:buSzPts val="5300"/>
              <a:buChar char="■"/>
              <a:defRPr sz="5300"/>
            </a:lvl9pPr>
          </a:lstStyle>
          <a:p/>
        </p:txBody>
      </p:sp>
      <p:sp>
        <p:nvSpPr>
          <p:cNvPr id="35" name="Google Shape;35;p9"/>
          <p:cNvSpPr txBox="1"/>
          <p:nvPr>
            <p:ph idx="1" type="subTitle"/>
          </p:nvPr>
        </p:nvSpPr>
        <p:spPr>
          <a:xfrm>
            <a:off x="310447" y="4120005"/>
            <a:ext cx="4730100" cy="181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/>
        </p:txBody>
      </p:sp>
      <p:sp>
        <p:nvSpPr>
          <p:cNvPr id="36" name="Google Shape;36;p9"/>
          <p:cNvSpPr txBox="1"/>
          <p:nvPr>
            <p:ph idx="2" type="body"/>
          </p:nvPr>
        </p:nvSpPr>
        <p:spPr>
          <a:xfrm>
            <a:off x="5775715" y="1064257"/>
            <a:ext cx="4486500" cy="543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Google Shape;37;p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"/>
          <p:cNvSpPr txBox="1"/>
          <p:nvPr>
            <p:ph idx="1" type="body"/>
          </p:nvPr>
        </p:nvSpPr>
        <p:spPr>
          <a:xfrm>
            <a:off x="364468" y="6218168"/>
            <a:ext cx="7014300" cy="88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5.png"/><Relationship Id="rId4" Type="http://schemas.openxmlformats.org/officeDocument/2006/relationships/image" Target="../media/image7.png"/><Relationship Id="rId5" Type="http://schemas.openxmlformats.org/officeDocument/2006/relationships/image" Target="../media/image2.png"/><Relationship Id="rId6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png"/><Relationship Id="rId4" Type="http://schemas.openxmlformats.org/officeDocument/2006/relationships/image" Target="../media/image22.png"/><Relationship Id="rId5" Type="http://schemas.openxmlformats.org/officeDocument/2006/relationships/image" Target="../media/image8.png"/><Relationship Id="rId6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Relationship Id="rId4" Type="http://schemas.openxmlformats.org/officeDocument/2006/relationships/image" Target="../media/image23.png"/><Relationship Id="rId5" Type="http://schemas.openxmlformats.org/officeDocument/2006/relationships/image" Target="../media/image3.png"/><Relationship Id="rId6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5" Type="http://schemas.openxmlformats.org/officeDocument/2006/relationships/image" Target="../media/image5.png"/><Relationship Id="rId6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Relationship Id="rId4" Type="http://schemas.openxmlformats.org/officeDocument/2006/relationships/image" Target="../media/image16.png"/><Relationship Id="rId5" Type="http://schemas.openxmlformats.org/officeDocument/2006/relationships/image" Target="../media/image10.png"/><Relationship Id="rId6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20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4"/>
          <p:cNvPicPr preferRelativeResize="0"/>
          <p:nvPr/>
        </p:nvPicPr>
        <p:blipFill rotWithShape="1">
          <a:blip r:embed="rId3">
            <a:alphaModFix/>
          </a:blip>
          <a:srcRect b="4344" l="-20" r="20" t="1617"/>
          <a:stretch/>
        </p:blipFill>
        <p:spPr>
          <a:xfrm>
            <a:off x="0" y="456300"/>
            <a:ext cx="10691998" cy="7108201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4"/>
          <p:cNvSpPr txBox="1"/>
          <p:nvPr/>
        </p:nvSpPr>
        <p:spPr>
          <a:xfrm>
            <a:off x="2217000" y="123825"/>
            <a:ext cx="6258000" cy="2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Économisez du papier, n’imprimez pas cette page si ce n’est pas nécessaire.</a:t>
            </a:r>
            <a:endParaRPr sz="10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7" name="Google Shape;57;p14"/>
          <p:cNvSpPr txBox="1"/>
          <p:nvPr/>
        </p:nvSpPr>
        <p:spPr>
          <a:xfrm>
            <a:off x="2040750" y="6941000"/>
            <a:ext cx="66105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000"/>
              <a:t>Initiative citoyenne portée par les bénévoles de l’association Avenir Climatique, 50 rue de Tournelles 75003 Paris, https://avenirclimatique.org/, https://educlimat.fr/, Illustration et mise en page : Adèle Poirier</a:t>
            </a:r>
            <a:endParaRPr b="1" sz="1000"/>
          </a:p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grpSp>
        <p:nvGrpSpPr>
          <p:cNvPr id="59" name="Google Shape;59;p14"/>
          <p:cNvGrpSpPr/>
          <p:nvPr/>
        </p:nvGrpSpPr>
        <p:grpSpPr>
          <a:xfrm>
            <a:off x="3826475" y="476250"/>
            <a:ext cx="2833875" cy="535500"/>
            <a:chOff x="3750275" y="476250"/>
            <a:chExt cx="2833875" cy="535500"/>
          </a:xfrm>
        </p:grpSpPr>
        <p:sp>
          <p:nvSpPr>
            <p:cNvPr id="60" name="Google Shape;60;p14"/>
            <p:cNvSpPr txBox="1"/>
            <p:nvPr/>
          </p:nvSpPr>
          <p:spPr>
            <a:xfrm>
              <a:off x="5299250" y="577650"/>
              <a:ext cx="1284900" cy="33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fr" sz="11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- Kit Élémentaire</a:t>
              </a:r>
              <a:endParaRPr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61" name="Google Shape;61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750275" y="476250"/>
              <a:ext cx="1671925" cy="5355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2" name="Google Shape;6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22050" y="122275"/>
            <a:ext cx="1321625" cy="1268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" name="Google Shape;63;p14"/>
          <p:cNvGrpSpPr/>
          <p:nvPr/>
        </p:nvGrpSpPr>
        <p:grpSpPr>
          <a:xfrm>
            <a:off x="487400" y="217775"/>
            <a:ext cx="1306800" cy="1089000"/>
            <a:chOff x="487400" y="217775"/>
            <a:chExt cx="1306800" cy="1089000"/>
          </a:xfrm>
        </p:grpSpPr>
        <p:sp>
          <p:nvSpPr>
            <p:cNvPr id="64" name="Google Shape;64;p14"/>
            <p:cNvSpPr/>
            <p:nvPr/>
          </p:nvSpPr>
          <p:spPr>
            <a:xfrm>
              <a:off x="529100" y="217775"/>
              <a:ext cx="1233900" cy="1089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65" name="Google Shape;65;p1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27781" y="234412"/>
              <a:ext cx="1044573" cy="5783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" name="Google Shape;66;p14"/>
            <p:cNvSpPr txBox="1"/>
            <p:nvPr/>
          </p:nvSpPr>
          <p:spPr>
            <a:xfrm>
              <a:off x="487400" y="839263"/>
              <a:ext cx="1306800" cy="41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000">
                  <a:solidFill>
                    <a:srgbClr val="000000"/>
                  </a:solidFill>
                </a:rPr>
                <a:t>Avec le soutien de Génération climat</a:t>
              </a:r>
              <a:endParaRPr/>
            </a:p>
          </p:txBody>
        </p:sp>
      </p:grpSp>
      <p:sp>
        <p:nvSpPr>
          <p:cNvPr id="67" name="Google Shape;67;p14"/>
          <p:cNvSpPr txBox="1"/>
          <p:nvPr/>
        </p:nvSpPr>
        <p:spPr>
          <a:xfrm>
            <a:off x="3251550" y="2556388"/>
            <a:ext cx="4188900" cy="15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" sz="17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Séance </a:t>
            </a:r>
            <a:r>
              <a:rPr lang="fr" sz="1700"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sz="17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2500">
                <a:latin typeface="Century Gothic"/>
                <a:ea typeface="Century Gothic"/>
                <a:cs typeface="Century Gothic"/>
                <a:sym typeface="Century Gothic"/>
              </a:rPr>
              <a:t>Fiches Définitions</a:t>
            </a:r>
            <a:endParaRPr b="1" sz="25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5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" sz="11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Suivez les aventures de Camille la fourmi à travers un ensemble d’ateliers ludiques sur les enjeux de l’énergie </a:t>
            </a:r>
            <a:endParaRPr sz="11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" sz="11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 du climat.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68" name="Google Shape;68;p14"/>
          <p:cNvCxnSpPr/>
          <p:nvPr/>
        </p:nvCxnSpPr>
        <p:spPr>
          <a:xfrm>
            <a:off x="4979250" y="3395988"/>
            <a:ext cx="733500" cy="0"/>
          </a:xfrm>
          <a:prstGeom prst="straightConnector1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/>
        </p:nvSpPr>
        <p:spPr>
          <a:xfrm>
            <a:off x="333388" y="1797188"/>
            <a:ext cx="4382700" cy="13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On parle d’environnement pour tout ce qui n’a pas été créé par l’humain. L’environnement, c’est la Terre, la nature, et toutes les espèces vivantes (animaux, plantes, bactéries, champignons, etc.).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L’humain fait partie de l’environnement et sans toutes les ressources de la nature, il ne peut pas vivre.</a:t>
            </a:r>
            <a:endParaRPr sz="25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74" name="Google Shape;74;p15"/>
          <p:cNvSpPr txBox="1"/>
          <p:nvPr/>
        </p:nvSpPr>
        <p:spPr>
          <a:xfrm>
            <a:off x="5757263" y="1699800"/>
            <a:ext cx="4505400" cy="16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Tout ce que l’être humain fait : se nourrir, cultiver, élever, construire des maisons et objets, se déplacer, se divertir, etc. Pour faire ces activités, nous utilisons beaucoup de 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machines</a:t>
            </a: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 et de ressources naturelles, ce qui peut abîmer la planète et les espèces vivantes.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Exemples : Cultiver, se nourrir, construire, se divertir, se déplacer, fabriquer.</a:t>
            </a:r>
            <a:endParaRPr i="1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rgbClr val="085160"/>
              </a:solidFill>
              <a:latin typeface="Raleway Thin"/>
              <a:ea typeface="Raleway Thin"/>
              <a:cs typeface="Raleway Thin"/>
              <a:sym typeface="Raleway Thin"/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1525" y="3703800"/>
            <a:ext cx="5030498" cy="3556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09000" y="3722737"/>
            <a:ext cx="5030498" cy="355633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9878197" y="71625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78" name="Google Shape;78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3400" y="736275"/>
            <a:ext cx="3356276" cy="9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57275" y="736275"/>
            <a:ext cx="3356276" cy="96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400025" y="1699375"/>
            <a:ext cx="4605900" cy="16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Avant, nous utilisions nos mains et nos muscles pour tout faire. Ensuite, nous avons utilisé les animaux pour nous aider. 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Maintenant, les machines nous permettent de réaliser tout </a:t>
            </a:r>
            <a:br>
              <a:rPr lang="fr" sz="1200">
                <a:latin typeface="Raleway"/>
                <a:ea typeface="Raleway"/>
                <a:cs typeface="Raleway"/>
                <a:sym typeface="Raleway"/>
              </a:rPr>
            </a:b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le travail à notre place en utilisant de l’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énergie</a:t>
            </a: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.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On en trouve partout, plus ou moins grosses et, sans elles, 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nous ne pouvons plus faire grand chose.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5" name="Google Shape;85;p16"/>
          <p:cNvSpPr txBox="1"/>
          <p:nvPr>
            <p:ph idx="2" type="title"/>
          </p:nvPr>
        </p:nvSpPr>
        <p:spPr>
          <a:xfrm>
            <a:off x="5686725" y="1699375"/>
            <a:ext cx="4685100" cy="181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La pollution c’est quand quelque chose est importé dans un 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environnement</a:t>
            </a: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et le dégrade. Les 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activités humaines</a:t>
            </a: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provoquent beaucoup de pollution. Dans certains cas, on peut limiter les déchets et la pollution en nettoyant et recyclant. 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Exemples : des bouteilles de plastique dans la mer, des vieux objets laissés dans une forêt, des produits toxiques dans une rivière, plein de lumière et de bruit à la </a:t>
            </a: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campagne</a:t>
            </a:r>
            <a:endParaRPr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6" name="Google Shape;86;p1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 b="0" l="0" r="0" t="-5064"/>
          <a:stretch/>
        </p:blipFill>
        <p:spPr>
          <a:xfrm>
            <a:off x="87750" y="3482150"/>
            <a:ext cx="5230454" cy="3884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90000" y="3780000"/>
            <a:ext cx="4949499" cy="3499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3975" y="747725"/>
            <a:ext cx="3356276" cy="9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86725" y="747725"/>
            <a:ext cx="3356276" cy="96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>
            <p:ph type="title"/>
          </p:nvPr>
        </p:nvSpPr>
        <p:spPr>
          <a:xfrm>
            <a:off x="434275" y="1711250"/>
            <a:ext cx="4503300" cy="26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L’effet de serre, c’est un phénomène qui se passe dans l’atmosphère, et qui permet à la Terre de garder une bonne température, et aux animaux et aux plantes de pouvoir y vivre.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Sans effet de serre, la température moyenne sur Terre serait </a:t>
            </a:r>
            <a:br>
              <a:rPr lang="fr" sz="1200">
                <a:latin typeface="Raleway"/>
                <a:ea typeface="Raleway"/>
                <a:cs typeface="Raleway"/>
                <a:sym typeface="Raleway"/>
              </a:rPr>
            </a:b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de -18°C, et la vie n’y serait pas possible.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L’effet de serre est possible grâce aux gaz à effet de serre.</a:t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Exemple : pour ne pas avoir froid la nuit, je mets une couverture, qui garde la chaleur. L’atmosphère et l’effet de serre ont le même effet que la couverture.</a:t>
            </a:r>
            <a:endParaRPr i="1" sz="15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6" name="Google Shape;96;p17"/>
          <p:cNvSpPr txBox="1"/>
          <p:nvPr>
            <p:ph idx="2" type="title"/>
          </p:nvPr>
        </p:nvSpPr>
        <p:spPr>
          <a:xfrm>
            <a:off x="5654475" y="1632350"/>
            <a:ext cx="4642800" cy="22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Aujourd’hui, nous émettons tellement de 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gaz à effet de serre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, 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que la température de la terre augmente beaucoup trop vite, ce qui a d’importantes conséquences.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Si la température à la surface de la Terre augmente trop et trop vite, c’est tout l’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environnement 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qui est perturbé et ne peut s’adapter.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1" lang="fr" sz="1200">
                <a:latin typeface="Raleway"/>
                <a:ea typeface="Raleway"/>
                <a:cs typeface="Raleway"/>
                <a:sym typeface="Raleway"/>
              </a:rPr>
              <a:t>Exemple : la température de la Terre augmente, alors la glace aux pôles fond et le niveau de la mer augmente. </a:t>
            </a:r>
            <a:endParaRPr b="0" i="1" sz="12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7" name="Google Shape;97;p1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98" name="Google Shape;98;p17"/>
          <p:cNvPicPr preferRelativeResize="0"/>
          <p:nvPr/>
        </p:nvPicPr>
        <p:blipFill rotWithShape="1">
          <a:blip r:embed="rId3">
            <a:alphaModFix/>
          </a:blip>
          <a:srcRect b="0" l="2875" r="4660" t="14668"/>
          <a:stretch/>
        </p:blipFill>
        <p:spPr>
          <a:xfrm>
            <a:off x="114075" y="4044450"/>
            <a:ext cx="5143701" cy="3355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7"/>
          <p:cNvPicPr preferRelativeResize="0"/>
          <p:nvPr/>
        </p:nvPicPr>
        <p:blipFill rotWithShape="1">
          <a:blip r:embed="rId4">
            <a:alphaModFix/>
          </a:blip>
          <a:srcRect b="4130" l="990" r="0" t="9086"/>
          <a:stretch/>
        </p:blipFill>
        <p:spPr>
          <a:xfrm>
            <a:off x="4913600" y="3840950"/>
            <a:ext cx="5580649" cy="345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3975" y="747725"/>
            <a:ext cx="3356276" cy="9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86725" y="747725"/>
            <a:ext cx="3356276" cy="96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type="title"/>
          </p:nvPr>
        </p:nvSpPr>
        <p:spPr>
          <a:xfrm>
            <a:off x="5686725" y="1769075"/>
            <a:ext cx="4659600" cy="23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Ce sont les énergies issues d’éléments naturels qui se renouvellent très vite, et qui sont facilement accessibles : 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l’énergie du bois, du soleil, du vent, des fleuves, de la mer, 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des plantes.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Elles sont moins pratiques à utiliser que les 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énergies fossiles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, mais elles sont inépuisables et n’émettent peu ou pas de gaz 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à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effet de serre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.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0" i="1" lang="fr" sz="1200">
                <a:latin typeface="Raleway"/>
                <a:ea typeface="Raleway"/>
                <a:cs typeface="Raleway"/>
                <a:sym typeface="Raleway"/>
              </a:rPr>
              <a:t>Exemple:</a:t>
            </a: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0" i="1" lang="fr" sz="1200">
                <a:latin typeface="Raleway"/>
                <a:ea typeface="Raleway"/>
                <a:cs typeface="Raleway"/>
                <a:sym typeface="Raleway"/>
              </a:rPr>
              <a:t>le vent et le soleil récupérés pour faire de l’électricité</a:t>
            </a:r>
            <a:endParaRPr b="0" i="1" sz="12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7" name="Google Shape;107;p1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08" name="Google Shape;108;p18"/>
          <p:cNvPicPr preferRelativeResize="0"/>
          <p:nvPr/>
        </p:nvPicPr>
        <p:blipFill rotWithShape="1">
          <a:blip r:embed="rId3">
            <a:alphaModFix/>
          </a:blip>
          <a:srcRect b="12788" l="15513" r="15596" t="21996"/>
          <a:stretch/>
        </p:blipFill>
        <p:spPr>
          <a:xfrm>
            <a:off x="117675" y="3810825"/>
            <a:ext cx="5228323" cy="3499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8"/>
          <p:cNvPicPr preferRelativeResize="0"/>
          <p:nvPr/>
        </p:nvPicPr>
        <p:blipFill rotWithShape="1">
          <a:blip r:embed="rId4">
            <a:alphaModFix/>
          </a:blip>
          <a:srcRect b="241" l="2662" r="14903" t="19405"/>
          <a:stretch/>
        </p:blipFill>
        <p:spPr>
          <a:xfrm>
            <a:off x="5361475" y="3873350"/>
            <a:ext cx="5078023" cy="3499063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8"/>
          <p:cNvSpPr txBox="1"/>
          <p:nvPr>
            <p:ph idx="2" type="title"/>
          </p:nvPr>
        </p:nvSpPr>
        <p:spPr>
          <a:xfrm>
            <a:off x="410300" y="1769075"/>
            <a:ext cx="4523700" cy="27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Les énergies fossiles sont le pétrole, le charbon et le gaz. 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On les retrouve sous la surface de la Terre et il a fallu des millions d’années pour qu’elles se forment.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Les énergies fossiles sont comme de la nourriture que l’on donne aux </a:t>
            </a:r>
            <a:r>
              <a:rPr b="1"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machines</a:t>
            </a:r>
            <a:r>
              <a:rPr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pour qu’elles fonctionnent.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Mais lorsqu’on les brûle, cela libère des </a:t>
            </a:r>
            <a:r>
              <a:rPr b="1"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gaz à effet de serre</a:t>
            </a:r>
            <a:r>
              <a:rPr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et </a:t>
            </a:r>
            <a:r>
              <a:rPr b="1"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pollue</a:t>
            </a:r>
            <a:r>
              <a:rPr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(comme la fumée noire qui s’échappe parfois des voitures dans la rue).</a:t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Exemples: l’essence qu’on met dans sa voiture, le charbon qu’on brûle pour faire de l’électricité, le gaz qu’on utilise pour se chauffer et faire à manger.</a:t>
            </a:r>
            <a:endParaRPr i="1" sz="12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11" name="Google Shape;111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3975" y="747725"/>
            <a:ext cx="3356276" cy="9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86725" y="747725"/>
            <a:ext cx="3356276" cy="96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0000" y="3549600"/>
            <a:ext cx="4876500" cy="370612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9"/>
          <p:cNvSpPr txBox="1"/>
          <p:nvPr>
            <p:ph type="title"/>
          </p:nvPr>
        </p:nvSpPr>
        <p:spPr>
          <a:xfrm>
            <a:off x="420575" y="1666150"/>
            <a:ext cx="4134000" cy="28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Les 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activités humaines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 qui utilisent des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 énergies fossiles 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produisent des</a:t>
            </a: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gaz à effet de serre</a:t>
            </a:r>
            <a:r>
              <a:rPr b="1" i="1" lang="fr" sz="1200"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qui réchauffent la planète. En mesurant combien de gaz à effet de serre une activité produit, on peut connaître son empreinte carbone.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Plus une activité </a:t>
            </a:r>
            <a:r>
              <a:rPr lang="fr" sz="1200">
                <a:latin typeface="Raleway"/>
                <a:ea typeface="Raleway"/>
                <a:cs typeface="Raleway"/>
                <a:sym typeface="Raleway"/>
              </a:rPr>
              <a:t>à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 une empreinte carbone élevée, plus elle participe à l’effet de serre et donc au réchauffement de la planète.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Exemples: prendre l’avion et manger de la viande ont </a:t>
            </a:r>
            <a:endParaRPr i="1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une forte empreinte carbone, se déplacer en vélo, manger </a:t>
            </a:r>
            <a:endParaRPr i="1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des fruits et des légumes de saison ont une faible </a:t>
            </a:r>
            <a:endParaRPr i="1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200">
                <a:latin typeface="Raleway"/>
                <a:ea typeface="Raleway"/>
                <a:cs typeface="Raleway"/>
                <a:sym typeface="Raleway"/>
              </a:rPr>
              <a:t>empreinte carbone.</a:t>
            </a:r>
            <a:endParaRPr i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9" name="Google Shape;119;p19"/>
          <p:cNvSpPr txBox="1"/>
          <p:nvPr>
            <p:ph idx="2" type="title"/>
          </p:nvPr>
        </p:nvSpPr>
        <p:spPr>
          <a:xfrm>
            <a:off x="5490000" y="1666150"/>
            <a:ext cx="4254900" cy="25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Chacunes de nos actions ont des conséquences, 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qui peuvent être bonnes ou mauvaises, importantes ou non.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Ce que l’on va tenter de comprendre, c’est le lien entre 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les 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activités humaines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 (causes), et les dégradations 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de l’</a:t>
            </a:r>
            <a:r>
              <a:rPr b="1" lang="fr" sz="1200">
                <a:latin typeface="Raleway"/>
                <a:ea typeface="Raleway"/>
                <a:cs typeface="Raleway"/>
                <a:sym typeface="Raleway"/>
              </a:rPr>
              <a:t>environnement </a:t>
            </a:r>
            <a:r>
              <a:rPr b="0" lang="fr" sz="1200">
                <a:latin typeface="Raleway"/>
                <a:ea typeface="Raleway"/>
                <a:cs typeface="Raleway"/>
                <a:sym typeface="Raleway"/>
              </a:rPr>
              <a:t>(conséquences).</a:t>
            </a:r>
            <a:endParaRPr b="0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300">
              <a:solidFill>
                <a:srgbClr val="686868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" sz="1200">
                <a:latin typeface="Raleway"/>
                <a:ea typeface="Raleway"/>
                <a:cs typeface="Raleway"/>
                <a:sym typeface="Raleway"/>
              </a:rPr>
              <a:t>Exemples: </a:t>
            </a:r>
            <a:endParaRPr b="0" i="1" sz="12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" sz="1200">
                <a:solidFill>
                  <a:srgbClr val="0000FF"/>
                </a:solidFill>
                <a:latin typeface="Raleway"/>
                <a:ea typeface="Raleway"/>
                <a:cs typeface="Raleway"/>
                <a:sym typeface="Raleway"/>
              </a:rPr>
              <a:t>Si on brûle de l'essence pour faire avancer sa voiture</a:t>
            </a:r>
            <a:r>
              <a:rPr b="0" i="1" lang="fr" sz="1200">
                <a:solidFill>
                  <a:srgbClr val="686868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0" i="1" lang="fr" sz="1200">
                <a:solidFill>
                  <a:srgbClr val="0000FF"/>
                </a:solidFill>
                <a:latin typeface="Raleway"/>
                <a:ea typeface="Raleway"/>
                <a:cs typeface="Raleway"/>
                <a:sym typeface="Raleway"/>
              </a:rPr>
              <a:t>(cause)</a:t>
            </a:r>
            <a:r>
              <a:rPr b="0" i="1" lang="fr" sz="1200">
                <a:solidFill>
                  <a:srgbClr val="686868"/>
                </a:solidFill>
                <a:latin typeface="Raleway"/>
                <a:ea typeface="Raleway"/>
                <a:cs typeface="Raleway"/>
                <a:sym typeface="Raleway"/>
              </a:rPr>
              <a:t> → </a:t>
            </a:r>
            <a:r>
              <a:rPr b="0" i="1" lang="fr" sz="1200">
                <a:solidFill>
                  <a:schemeClr val="accent2"/>
                </a:solidFill>
                <a:latin typeface="Raleway"/>
                <a:ea typeface="Raleway"/>
                <a:cs typeface="Raleway"/>
                <a:sym typeface="Raleway"/>
              </a:rPr>
              <a:t>on libère du gaz à effet de serre</a:t>
            </a:r>
            <a:r>
              <a:rPr b="0" i="1" lang="fr" sz="1200">
                <a:solidFill>
                  <a:srgbClr val="686868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0" i="1" lang="fr" sz="1200">
                <a:latin typeface="Raleway"/>
                <a:ea typeface="Raleway"/>
                <a:cs typeface="Raleway"/>
                <a:sym typeface="Raleway"/>
              </a:rPr>
              <a:t>(conséquence)</a:t>
            </a:r>
            <a:r>
              <a:rPr b="0" i="1" lang="fr" sz="1200">
                <a:solidFill>
                  <a:srgbClr val="686868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 b="0" i="1" sz="1200">
              <a:solidFill>
                <a:srgbClr val="686868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" sz="1200">
                <a:solidFill>
                  <a:srgbClr val="0000FF"/>
                </a:solidFill>
                <a:latin typeface="Raleway"/>
                <a:ea typeface="Raleway"/>
                <a:cs typeface="Raleway"/>
                <a:sym typeface="Raleway"/>
              </a:rPr>
              <a:t>Si il y a beaucoup de gaz à effet de serre</a:t>
            </a:r>
            <a:r>
              <a:rPr b="0" i="1" lang="fr" sz="1200">
                <a:solidFill>
                  <a:srgbClr val="686868"/>
                </a:solidFill>
                <a:latin typeface="Raleway"/>
                <a:ea typeface="Raleway"/>
                <a:cs typeface="Raleway"/>
                <a:sym typeface="Raleway"/>
              </a:rPr>
              <a:t> (cause) </a:t>
            </a:r>
            <a:endParaRPr b="0" i="1" sz="1200">
              <a:solidFill>
                <a:srgbClr val="686868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" sz="1200">
                <a:solidFill>
                  <a:srgbClr val="686868"/>
                </a:solidFill>
                <a:latin typeface="Raleway"/>
                <a:ea typeface="Raleway"/>
                <a:cs typeface="Raleway"/>
                <a:sym typeface="Raleway"/>
              </a:rPr>
              <a:t>→ </a:t>
            </a:r>
            <a:r>
              <a:rPr b="0" i="1" lang="fr" sz="1200">
                <a:solidFill>
                  <a:schemeClr val="accent2"/>
                </a:solidFill>
                <a:latin typeface="Raleway"/>
                <a:ea typeface="Raleway"/>
                <a:cs typeface="Raleway"/>
                <a:sym typeface="Raleway"/>
              </a:rPr>
              <a:t>la température de la Terre augmente</a:t>
            </a:r>
            <a:r>
              <a:rPr b="0" i="1" lang="fr" sz="1200">
                <a:solidFill>
                  <a:srgbClr val="686868"/>
                </a:solidFill>
                <a:latin typeface="Raleway"/>
                <a:ea typeface="Raleway"/>
                <a:cs typeface="Raleway"/>
                <a:sym typeface="Raleway"/>
              </a:rPr>
              <a:t> (conséquence)</a:t>
            </a:r>
            <a:endParaRPr b="0" i="1" sz="1200">
              <a:solidFill>
                <a:srgbClr val="686868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20" name="Google Shape;120;p1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21" name="Google Shape;121;p19"/>
          <p:cNvPicPr preferRelativeResize="0"/>
          <p:nvPr/>
        </p:nvPicPr>
        <p:blipFill rotWithShape="1">
          <a:blip r:embed="rId4">
            <a:alphaModFix/>
          </a:blip>
          <a:srcRect b="4348" l="1496" r="1331" t="15427"/>
          <a:stretch/>
        </p:blipFill>
        <p:spPr>
          <a:xfrm>
            <a:off x="252500" y="4390350"/>
            <a:ext cx="4949499" cy="288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14600" y="702625"/>
            <a:ext cx="3356276" cy="9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20575" y="702625"/>
            <a:ext cx="3356276" cy="96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