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1.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2.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3.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62" r:id="rId2"/>
    <p:sldMasterId id="2147483663" r:id="rId3"/>
  </p:sldMasterIdLst>
  <p:notesMasterIdLst>
    <p:notesMasterId r:id="rId6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16" r:id="rId52"/>
    <p:sldId id="305" r:id="rId53"/>
    <p:sldId id="306" r:id="rId54"/>
    <p:sldId id="307" r:id="rId55"/>
    <p:sldId id="308" r:id="rId56"/>
    <p:sldId id="309" r:id="rId57"/>
    <p:sldId id="310" r:id="rId58"/>
    <p:sldId id="311" r:id="rId59"/>
    <p:sldId id="312" r:id="rId60"/>
    <p:sldId id="313" r:id="rId61"/>
    <p:sldId id="314" r:id="rId62"/>
    <p:sldId id="315" r:id="rId63"/>
  </p:sldIdLst>
  <p:sldSz cx="12192000" cy="6858000"/>
  <p:notesSz cx="6858000" cy="9144000"/>
  <p:embeddedFontLst>
    <p:embeddedFont>
      <p:font typeface="Calibri" panose="020F0502020204030204" pitchFamily="34" charset="0"/>
      <p:regular r:id="rId65"/>
      <p:bold r:id="rId66"/>
      <p:italic r:id="rId67"/>
      <p:boldItalic r:id="rId68"/>
    </p:embeddedFont>
    <p:embeddedFont>
      <p:font typeface="Century Gothic" panose="020B0502020202020204" pitchFamily="34" charset="0"/>
      <p:regular r:id="rId69"/>
      <p:bold r:id="rId70"/>
      <p:italic r:id="rId71"/>
      <p:boldItalic r:id="rId7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25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406" autoAdjust="0"/>
  </p:normalViewPr>
  <p:slideViewPr>
    <p:cSldViewPr snapToGrid="0">
      <p:cViewPr varScale="1">
        <p:scale>
          <a:sx n="57" d="100"/>
          <a:sy n="57" d="100"/>
        </p:scale>
        <p:origin x="427" y="53"/>
      </p:cViewPr>
      <p:guideLst>
        <p:guide orient="horz" pos="125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font" Target="fonts/font2.fntdata"/><Relationship Id="rId74"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font" Target="fonts/font8.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font" Target="fonts/font3.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font" Target="fonts/font6.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font" Target="fonts/font1.fntdata"/><Relationship Id="rId73"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font" Target="fonts/font7.fntdata"/></Relationships>
</file>

<file path=ppt/charts/_rels/chart1.xml.rels><?xml version="1.0" encoding="UTF-8" standalone="yes"?>
<Relationships xmlns="http://schemas.openxmlformats.org/package/2006/relationships"><Relationship Id="rId3" Type="http://schemas.openxmlformats.org/officeDocument/2006/relationships/oleObject" Target="file:///C:\Users\Pacco%20Bailly\Documents\Pacco\Associatif\Avenir%20Climatique\MisAJourTBC\global-primary-energy%20et%20graph.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Pacco%20Bailly\Documents\Pacco\Associatif\Avenir%20Climatique\MisAJourTBC\global-primary-energy%20et%20graph.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608627078962699E-2"/>
          <c:y val="3.8955284519973002E-2"/>
          <c:w val="0.89614241226799596"/>
          <c:h val="0.87889061372837796"/>
        </c:manualLayout>
      </c:layout>
      <c:areaChart>
        <c:grouping val="stacked"/>
        <c:varyColors val="0"/>
        <c:ser>
          <c:idx val="0"/>
          <c:order val="0"/>
          <c:spPr>
            <a:solidFill>
              <a:schemeClr val="accent6">
                <a:lumMod val="75000"/>
              </a:schemeClr>
            </a:solidFill>
            <a:ln>
              <a:no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'global-primary-energy'!$BK$3:$BK$170</c:f>
              <c:numCache>
                <c:formatCode>General</c:formatCode>
                <c:ptCount val="168"/>
                <c:pt idx="0">
                  <c:v>0.62</c:v>
                </c:pt>
                <c:pt idx="1">
                  <c:v>0.62</c:v>
                </c:pt>
                <c:pt idx="2">
                  <c:v>0.62</c:v>
                </c:pt>
                <c:pt idx="3">
                  <c:v>0.61</c:v>
                </c:pt>
                <c:pt idx="4">
                  <c:v>0.61</c:v>
                </c:pt>
                <c:pt idx="5">
                  <c:v>0.61</c:v>
                </c:pt>
                <c:pt idx="6">
                  <c:v>0.61</c:v>
                </c:pt>
                <c:pt idx="7">
                  <c:v>0.6</c:v>
                </c:pt>
                <c:pt idx="8">
                  <c:v>0.6</c:v>
                </c:pt>
                <c:pt idx="9">
                  <c:v>0.6</c:v>
                </c:pt>
                <c:pt idx="10">
                  <c:v>0.6</c:v>
                </c:pt>
                <c:pt idx="11">
                  <c:v>0.6</c:v>
                </c:pt>
                <c:pt idx="12">
                  <c:v>0.6</c:v>
                </c:pt>
                <c:pt idx="13">
                  <c:v>0.6</c:v>
                </c:pt>
                <c:pt idx="14">
                  <c:v>0.6</c:v>
                </c:pt>
                <c:pt idx="15">
                  <c:v>0.6</c:v>
                </c:pt>
                <c:pt idx="16">
                  <c:v>0.6</c:v>
                </c:pt>
                <c:pt idx="17">
                  <c:v>0.6</c:v>
                </c:pt>
                <c:pt idx="18">
                  <c:v>0.6</c:v>
                </c:pt>
                <c:pt idx="19">
                  <c:v>0.6</c:v>
                </c:pt>
                <c:pt idx="20">
                  <c:v>0.6</c:v>
                </c:pt>
                <c:pt idx="21">
                  <c:v>0.6</c:v>
                </c:pt>
                <c:pt idx="22">
                  <c:v>0.6</c:v>
                </c:pt>
                <c:pt idx="23">
                  <c:v>0.6</c:v>
                </c:pt>
                <c:pt idx="24">
                  <c:v>0.6</c:v>
                </c:pt>
                <c:pt idx="25">
                  <c:v>0.6</c:v>
                </c:pt>
                <c:pt idx="26">
                  <c:v>0.6</c:v>
                </c:pt>
                <c:pt idx="27">
                  <c:v>0.6</c:v>
                </c:pt>
                <c:pt idx="28">
                  <c:v>0.6</c:v>
                </c:pt>
                <c:pt idx="29">
                  <c:v>0.6</c:v>
                </c:pt>
                <c:pt idx="30">
                  <c:v>0.6</c:v>
                </c:pt>
                <c:pt idx="31">
                  <c:v>0.59</c:v>
                </c:pt>
                <c:pt idx="32">
                  <c:v>0.59</c:v>
                </c:pt>
                <c:pt idx="33">
                  <c:v>0.59</c:v>
                </c:pt>
                <c:pt idx="34">
                  <c:v>0.59</c:v>
                </c:pt>
                <c:pt idx="35">
                  <c:v>0.59</c:v>
                </c:pt>
                <c:pt idx="36">
                  <c:v>0.57999999999999996</c:v>
                </c:pt>
                <c:pt idx="37">
                  <c:v>0.57999999999999996</c:v>
                </c:pt>
                <c:pt idx="38">
                  <c:v>0.57999999999999996</c:v>
                </c:pt>
                <c:pt idx="39">
                  <c:v>0.57999999999999996</c:v>
                </c:pt>
                <c:pt idx="40">
                  <c:v>0.56999999999999995</c:v>
                </c:pt>
                <c:pt idx="41">
                  <c:v>0.56999999999999995</c:v>
                </c:pt>
                <c:pt idx="42">
                  <c:v>0.56000000000000005</c:v>
                </c:pt>
                <c:pt idx="43">
                  <c:v>0.56000000000000005</c:v>
                </c:pt>
                <c:pt idx="44">
                  <c:v>0.55000000000000004</c:v>
                </c:pt>
                <c:pt idx="45">
                  <c:v>0.55000000000000004</c:v>
                </c:pt>
                <c:pt idx="46">
                  <c:v>0.54</c:v>
                </c:pt>
                <c:pt idx="47">
                  <c:v>0.54</c:v>
                </c:pt>
                <c:pt idx="48">
                  <c:v>0.54</c:v>
                </c:pt>
                <c:pt idx="49">
                  <c:v>0.53</c:v>
                </c:pt>
                <c:pt idx="50">
                  <c:v>0.53</c:v>
                </c:pt>
                <c:pt idx="51">
                  <c:v>0.53</c:v>
                </c:pt>
                <c:pt idx="52">
                  <c:v>0.53</c:v>
                </c:pt>
                <c:pt idx="53">
                  <c:v>0.53</c:v>
                </c:pt>
                <c:pt idx="54">
                  <c:v>0.54</c:v>
                </c:pt>
                <c:pt idx="55">
                  <c:v>0.54</c:v>
                </c:pt>
                <c:pt idx="56">
                  <c:v>0.54</c:v>
                </c:pt>
                <c:pt idx="57">
                  <c:v>0.54</c:v>
                </c:pt>
                <c:pt idx="58">
                  <c:v>0.54</c:v>
                </c:pt>
                <c:pt idx="59">
                  <c:v>0.55000000000000004</c:v>
                </c:pt>
                <c:pt idx="60">
                  <c:v>0.55000000000000004</c:v>
                </c:pt>
                <c:pt idx="61">
                  <c:v>0.55000000000000004</c:v>
                </c:pt>
                <c:pt idx="62">
                  <c:v>0.56000000000000005</c:v>
                </c:pt>
                <c:pt idx="63">
                  <c:v>0.56000000000000005</c:v>
                </c:pt>
                <c:pt idx="64">
                  <c:v>0.56999999999999995</c:v>
                </c:pt>
                <c:pt idx="65">
                  <c:v>0.56999999999999995</c:v>
                </c:pt>
                <c:pt idx="66">
                  <c:v>0.57999999999999996</c:v>
                </c:pt>
                <c:pt idx="67">
                  <c:v>0.57999999999999996</c:v>
                </c:pt>
                <c:pt idx="68">
                  <c:v>0.59</c:v>
                </c:pt>
                <c:pt idx="69">
                  <c:v>0.59</c:v>
                </c:pt>
                <c:pt idx="70">
                  <c:v>0.6</c:v>
                </c:pt>
                <c:pt idx="71">
                  <c:v>0.6</c:v>
                </c:pt>
                <c:pt idx="72">
                  <c:v>0.6</c:v>
                </c:pt>
                <c:pt idx="73">
                  <c:v>0.6</c:v>
                </c:pt>
                <c:pt idx="74">
                  <c:v>0.61</c:v>
                </c:pt>
                <c:pt idx="75">
                  <c:v>0.61</c:v>
                </c:pt>
                <c:pt idx="76">
                  <c:v>0.61</c:v>
                </c:pt>
                <c:pt idx="77">
                  <c:v>0.61</c:v>
                </c:pt>
                <c:pt idx="78">
                  <c:v>0.62</c:v>
                </c:pt>
                <c:pt idx="79">
                  <c:v>0.62</c:v>
                </c:pt>
                <c:pt idx="80">
                  <c:v>0.62</c:v>
                </c:pt>
                <c:pt idx="81">
                  <c:v>0.62</c:v>
                </c:pt>
                <c:pt idx="82">
                  <c:v>0.62</c:v>
                </c:pt>
                <c:pt idx="83">
                  <c:v>0.62</c:v>
                </c:pt>
                <c:pt idx="84">
                  <c:v>0.62</c:v>
                </c:pt>
                <c:pt idx="85">
                  <c:v>0.62</c:v>
                </c:pt>
                <c:pt idx="86">
                  <c:v>0.62</c:v>
                </c:pt>
                <c:pt idx="87">
                  <c:v>0.62</c:v>
                </c:pt>
                <c:pt idx="88">
                  <c:v>0.62</c:v>
                </c:pt>
                <c:pt idx="89">
                  <c:v>0.62</c:v>
                </c:pt>
                <c:pt idx="90">
                  <c:v>0.62</c:v>
                </c:pt>
                <c:pt idx="91">
                  <c:v>0.62</c:v>
                </c:pt>
                <c:pt idx="92">
                  <c:v>0.63</c:v>
                </c:pt>
                <c:pt idx="93">
                  <c:v>0.63</c:v>
                </c:pt>
                <c:pt idx="94">
                  <c:v>0.63</c:v>
                </c:pt>
                <c:pt idx="95">
                  <c:v>0.63</c:v>
                </c:pt>
                <c:pt idx="96">
                  <c:v>0.64</c:v>
                </c:pt>
                <c:pt idx="97">
                  <c:v>0.64</c:v>
                </c:pt>
                <c:pt idx="98">
                  <c:v>0.64</c:v>
                </c:pt>
                <c:pt idx="99">
                  <c:v>0.64</c:v>
                </c:pt>
                <c:pt idx="100">
                  <c:v>0.64</c:v>
                </c:pt>
                <c:pt idx="101">
                  <c:v>0.66</c:v>
                </c:pt>
                <c:pt idx="102">
                  <c:v>0.67</c:v>
                </c:pt>
                <c:pt idx="103">
                  <c:v>0.68</c:v>
                </c:pt>
                <c:pt idx="104">
                  <c:v>0.69</c:v>
                </c:pt>
                <c:pt idx="105">
                  <c:v>0.7</c:v>
                </c:pt>
                <c:pt idx="106">
                  <c:v>0.72</c:v>
                </c:pt>
                <c:pt idx="107">
                  <c:v>0.73</c:v>
                </c:pt>
                <c:pt idx="108">
                  <c:v>0.74</c:v>
                </c:pt>
                <c:pt idx="109">
                  <c:v>0.75</c:v>
                </c:pt>
                <c:pt idx="110">
                  <c:v>0.76</c:v>
                </c:pt>
                <c:pt idx="111">
                  <c:v>0.77</c:v>
                </c:pt>
                <c:pt idx="112">
                  <c:v>0.77</c:v>
                </c:pt>
                <c:pt idx="113">
                  <c:v>0.78</c:v>
                </c:pt>
                <c:pt idx="114">
                  <c:v>0.78</c:v>
                </c:pt>
                <c:pt idx="115">
                  <c:v>0.79</c:v>
                </c:pt>
                <c:pt idx="116">
                  <c:v>0.79</c:v>
                </c:pt>
                <c:pt idx="117">
                  <c:v>0.8</c:v>
                </c:pt>
                <c:pt idx="118">
                  <c:v>0.8</c:v>
                </c:pt>
                <c:pt idx="119">
                  <c:v>0.81</c:v>
                </c:pt>
                <c:pt idx="120">
                  <c:v>0.81</c:v>
                </c:pt>
                <c:pt idx="121">
                  <c:v>0.82</c:v>
                </c:pt>
                <c:pt idx="122">
                  <c:v>0.82</c:v>
                </c:pt>
                <c:pt idx="123">
                  <c:v>0.83</c:v>
                </c:pt>
                <c:pt idx="124">
                  <c:v>0.83</c:v>
                </c:pt>
                <c:pt idx="125">
                  <c:v>0.84</c:v>
                </c:pt>
                <c:pt idx="126">
                  <c:v>0.84</c:v>
                </c:pt>
                <c:pt idx="127">
                  <c:v>0.85</c:v>
                </c:pt>
                <c:pt idx="128">
                  <c:v>0.85</c:v>
                </c:pt>
                <c:pt idx="129">
                  <c:v>0.85</c:v>
                </c:pt>
                <c:pt idx="130">
                  <c:v>0.86</c:v>
                </c:pt>
                <c:pt idx="131">
                  <c:v>0.87</c:v>
                </c:pt>
                <c:pt idx="132">
                  <c:v>0.88</c:v>
                </c:pt>
                <c:pt idx="133">
                  <c:v>0.89</c:v>
                </c:pt>
                <c:pt idx="134">
                  <c:v>0.9</c:v>
                </c:pt>
                <c:pt idx="135">
                  <c:v>0.91</c:v>
                </c:pt>
                <c:pt idx="136">
                  <c:v>0.92</c:v>
                </c:pt>
                <c:pt idx="137">
                  <c:v>0.93</c:v>
                </c:pt>
                <c:pt idx="138">
                  <c:v>0.94</c:v>
                </c:pt>
                <c:pt idx="139">
                  <c:v>0.95</c:v>
                </c:pt>
                <c:pt idx="140">
                  <c:v>0.96</c:v>
                </c:pt>
                <c:pt idx="141">
                  <c:v>0.97</c:v>
                </c:pt>
                <c:pt idx="142">
                  <c:v>0.98</c:v>
                </c:pt>
                <c:pt idx="143">
                  <c:v>0.99</c:v>
                </c:pt>
                <c:pt idx="144">
                  <c:v>1</c:v>
                </c:pt>
                <c:pt idx="145">
                  <c:v>1.01</c:v>
                </c:pt>
                <c:pt idx="146">
                  <c:v>1.03</c:v>
                </c:pt>
                <c:pt idx="147">
                  <c:v>1.04</c:v>
                </c:pt>
                <c:pt idx="148">
                  <c:v>1.05</c:v>
                </c:pt>
                <c:pt idx="149">
                  <c:v>1.07</c:v>
                </c:pt>
                <c:pt idx="150">
                  <c:v>1.07</c:v>
                </c:pt>
                <c:pt idx="151">
                  <c:v>1.07</c:v>
                </c:pt>
                <c:pt idx="152">
                  <c:v>1.07</c:v>
                </c:pt>
                <c:pt idx="153">
                  <c:v>1.06</c:v>
                </c:pt>
                <c:pt idx="154">
                  <c:v>1.05</c:v>
                </c:pt>
                <c:pt idx="155">
                  <c:v>1.04</c:v>
                </c:pt>
                <c:pt idx="156">
                  <c:v>1.03</c:v>
                </c:pt>
                <c:pt idx="157">
                  <c:v>1.02</c:v>
                </c:pt>
                <c:pt idx="158">
                  <c:v>1.02</c:v>
                </c:pt>
                <c:pt idx="159">
                  <c:v>1.01</c:v>
                </c:pt>
                <c:pt idx="160">
                  <c:v>1</c:v>
                </c:pt>
                <c:pt idx="161">
                  <c:v>0.99</c:v>
                </c:pt>
                <c:pt idx="162">
                  <c:v>0.98</c:v>
                </c:pt>
                <c:pt idx="163">
                  <c:v>0.97</c:v>
                </c:pt>
                <c:pt idx="164">
                  <c:v>0.96</c:v>
                </c:pt>
                <c:pt idx="165">
                  <c:v>0.96</c:v>
                </c:pt>
                <c:pt idx="166">
                  <c:v>0.95</c:v>
                </c:pt>
                <c:pt idx="167">
                  <c:v>0.94</c:v>
                </c:pt>
              </c:numCache>
            </c:numRef>
          </c:val>
          <c:extLst>
            <c:ext xmlns:c16="http://schemas.microsoft.com/office/drawing/2014/chart" uri="{C3380CC4-5D6E-409C-BE32-E72D297353CC}">
              <c16:uniqueId val="{00000000-E446-4D61-9D12-936282719697}"/>
            </c:ext>
          </c:extLst>
        </c:ser>
        <c:ser>
          <c:idx val="1"/>
          <c:order val="1"/>
          <c:spPr>
            <a:solidFill>
              <a:srgbClr val="843C0C"/>
            </a:solidFill>
            <a:ln>
              <a:solidFill>
                <a:srgbClr val="843C0C"/>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'global-primary-energy'!$BL$3:$BL$170</c:f>
              <c:numCache>
                <c:formatCode>General</c:formatCode>
                <c:ptCount val="168"/>
                <c:pt idx="0">
                  <c:v>0.05</c:v>
                </c:pt>
                <c:pt idx="1">
                  <c:v>0.05</c:v>
                </c:pt>
                <c:pt idx="2">
                  <c:v>0.06</c:v>
                </c:pt>
                <c:pt idx="3">
                  <c:v>0.06</c:v>
                </c:pt>
                <c:pt idx="4">
                  <c:v>7.0000000000000007E-2</c:v>
                </c:pt>
                <c:pt idx="5">
                  <c:v>7.0000000000000007E-2</c:v>
                </c:pt>
                <c:pt idx="6">
                  <c:v>7.0000000000000007E-2</c:v>
                </c:pt>
                <c:pt idx="7">
                  <c:v>0.08</c:v>
                </c:pt>
                <c:pt idx="8">
                  <c:v>0.08</c:v>
                </c:pt>
                <c:pt idx="9">
                  <c:v>0.09</c:v>
                </c:pt>
                <c:pt idx="10">
                  <c:v>0.09</c:v>
                </c:pt>
                <c:pt idx="11">
                  <c:v>0.1</c:v>
                </c:pt>
                <c:pt idx="12">
                  <c:v>0.1</c:v>
                </c:pt>
                <c:pt idx="13">
                  <c:v>0.11</c:v>
                </c:pt>
                <c:pt idx="14">
                  <c:v>0.11</c:v>
                </c:pt>
                <c:pt idx="15">
                  <c:v>0.12</c:v>
                </c:pt>
                <c:pt idx="16">
                  <c:v>0.12</c:v>
                </c:pt>
                <c:pt idx="17">
                  <c:v>0.13</c:v>
                </c:pt>
                <c:pt idx="18">
                  <c:v>0.13</c:v>
                </c:pt>
                <c:pt idx="19">
                  <c:v>0.14000000000000001</c:v>
                </c:pt>
                <c:pt idx="20">
                  <c:v>0.14000000000000001</c:v>
                </c:pt>
                <c:pt idx="21">
                  <c:v>0.15</c:v>
                </c:pt>
                <c:pt idx="22">
                  <c:v>0.16</c:v>
                </c:pt>
                <c:pt idx="23">
                  <c:v>0.16</c:v>
                </c:pt>
                <c:pt idx="24">
                  <c:v>0.17</c:v>
                </c:pt>
                <c:pt idx="25">
                  <c:v>0.18</c:v>
                </c:pt>
                <c:pt idx="26">
                  <c:v>0.19</c:v>
                </c:pt>
                <c:pt idx="27">
                  <c:v>0.2</c:v>
                </c:pt>
                <c:pt idx="28">
                  <c:v>0.2</c:v>
                </c:pt>
                <c:pt idx="29">
                  <c:v>0.21</c:v>
                </c:pt>
                <c:pt idx="30">
                  <c:v>0.22</c:v>
                </c:pt>
                <c:pt idx="31">
                  <c:v>0.23</c:v>
                </c:pt>
                <c:pt idx="32">
                  <c:v>0.24</c:v>
                </c:pt>
                <c:pt idx="33">
                  <c:v>0.25</c:v>
                </c:pt>
                <c:pt idx="34">
                  <c:v>0.26</c:v>
                </c:pt>
                <c:pt idx="35">
                  <c:v>0.28000000000000003</c:v>
                </c:pt>
                <c:pt idx="36">
                  <c:v>0.28999999999999998</c:v>
                </c:pt>
                <c:pt idx="37">
                  <c:v>0.3</c:v>
                </c:pt>
                <c:pt idx="38">
                  <c:v>0.31</c:v>
                </c:pt>
                <c:pt idx="39">
                  <c:v>0.32</c:v>
                </c:pt>
                <c:pt idx="40">
                  <c:v>0.33</c:v>
                </c:pt>
                <c:pt idx="41">
                  <c:v>0.35</c:v>
                </c:pt>
                <c:pt idx="42">
                  <c:v>0.36</c:v>
                </c:pt>
                <c:pt idx="43">
                  <c:v>0.38</c:v>
                </c:pt>
                <c:pt idx="44">
                  <c:v>0.4</c:v>
                </c:pt>
                <c:pt idx="45">
                  <c:v>0.41</c:v>
                </c:pt>
                <c:pt idx="46">
                  <c:v>0.43</c:v>
                </c:pt>
                <c:pt idx="47">
                  <c:v>0.44</c:v>
                </c:pt>
                <c:pt idx="48">
                  <c:v>0.46</c:v>
                </c:pt>
                <c:pt idx="49">
                  <c:v>0.48</c:v>
                </c:pt>
                <c:pt idx="50">
                  <c:v>0.49</c:v>
                </c:pt>
                <c:pt idx="51">
                  <c:v>0.52</c:v>
                </c:pt>
                <c:pt idx="52">
                  <c:v>0.54</c:v>
                </c:pt>
                <c:pt idx="53">
                  <c:v>0.56999999999999995</c:v>
                </c:pt>
                <c:pt idx="54">
                  <c:v>0.59</c:v>
                </c:pt>
                <c:pt idx="55">
                  <c:v>0.62</c:v>
                </c:pt>
                <c:pt idx="56">
                  <c:v>0.64</c:v>
                </c:pt>
                <c:pt idx="57">
                  <c:v>0.67</c:v>
                </c:pt>
                <c:pt idx="58">
                  <c:v>0.69</c:v>
                </c:pt>
                <c:pt idx="59">
                  <c:v>0.72</c:v>
                </c:pt>
                <c:pt idx="60">
                  <c:v>0.74</c:v>
                </c:pt>
                <c:pt idx="61">
                  <c:v>0.75</c:v>
                </c:pt>
                <c:pt idx="62">
                  <c:v>0.76</c:v>
                </c:pt>
                <c:pt idx="63">
                  <c:v>0.77</c:v>
                </c:pt>
                <c:pt idx="64">
                  <c:v>0.78</c:v>
                </c:pt>
                <c:pt idx="65">
                  <c:v>0.79</c:v>
                </c:pt>
                <c:pt idx="66">
                  <c:v>0.81</c:v>
                </c:pt>
                <c:pt idx="67">
                  <c:v>0.82</c:v>
                </c:pt>
                <c:pt idx="68">
                  <c:v>0.83</c:v>
                </c:pt>
                <c:pt idx="69">
                  <c:v>0.84</c:v>
                </c:pt>
                <c:pt idx="70">
                  <c:v>0.85</c:v>
                </c:pt>
                <c:pt idx="71">
                  <c:v>0.85</c:v>
                </c:pt>
                <c:pt idx="72">
                  <c:v>0.85</c:v>
                </c:pt>
                <c:pt idx="73">
                  <c:v>0.85</c:v>
                </c:pt>
                <c:pt idx="74">
                  <c:v>0.86</c:v>
                </c:pt>
                <c:pt idx="75">
                  <c:v>0.86</c:v>
                </c:pt>
                <c:pt idx="76">
                  <c:v>0.86</c:v>
                </c:pt>
                <c:pt idx="77">
                  <c:v>0.86</c:v>
                </c:pt>
                <c:pt idx="78">
                  <c:v>0.87</c:v>
                </c:pt>
                <c:pt idx="79">
                  <c:v>0.87</c:v>
                </c:pt>
                <c:pt idx="80">
                  <c:v>0.87</c:v>
                </c:pt>
                <c:pt idx="81">
                  <c:v>0.88</c:v>
                </c:pt>
                <c:pt idx="82">
                  <c:v>0.9</c:v>
                </c:pt>
                <c:pt idx="83">
                  <c:v>0.91</c:v>
                </c:pt>
                <c:pt idx="84">
                  <c:v>0.92</c:v>
                </c:pt>
                <c:pt idx="85">
                  <c:v>0.93</c:v>
                </c:pt>
                <c:pt idx="86">
                  <c:v>0.95</c:v>
                </c:pt>
                <c:pt idx="87">
                  <c:v>0.96</c:v>
                </c:pt>
                <c:pt idx="88">
                  <c:v>0.97</c:v>
                </c:pt>
                <c:pt idx="89">
                  <c:v>0.98</c:v>
                </c:pt>
                <c:pt idx="90">
                  <c:v>1</c:v>
                </c:pt>
                <c:pt idx="91">
                  <c:v>1</c:v>
                </c:pt>
                <c:pt idx="92">
                  <c:v>1.01</c:v>
                </c:pt>
                <c:pt idx="93">
                  <c:v>1.02</c:v>
                </c:pt>
                <c:pt idx="94">
                  <c:v>1.03</c:v>
                </c:pt>
                <c:pt idx="95">
                  <c:v>1.04</c:v>
                </c:pt>
                <c:pt idx="96">
                  <c:v>1.05</c:v>
                </c:pt>
                <c:pt idx="97">
                  <c:v>1.06</c:v>
                </c:pt>
                <c:pt idx="98">
                  <c:v>1.07</c:v>
                </c:pt>
                <c:pt idx="99">
                  <c:v>1.07</c:v>
                </c:pt>
                <c:pt idx="100">
                  <c:v>1.08</c:v>
                </c:pt>
                <c:pt idx="101">
                  <c:v>1.1100000000000001</c:v>
                </c:pt>
                <c:pt idx="102">
                  <c:v>1.1299999999999999</c:v>
                </c:pt>
                <c:pt idx="103">
                  <c:v>1.1599999999999999</c:v>
                </c:pt>
                <c:pt idx="104">
                  <c:v>1.18</c:v>
                </c:pt>
                <c:pt idx="105">
                  <c:v>1.21</c:v>
                </c:pt>
                <c:pt idx="106">
                  <c:v>1.23</c:v>
                </c:pt>
                <c:pt idx="107">
                  <c:v>1.25</c:v>
                </c:pt>
                <c:pt idx="108">
                  <c:v>1.28</c:v>
                </c:pt>
                <c:pt idx="109">
                  <c:v>1.3</c:v>
                </c:pt>
                <c:pt idx="110">
                  <c:v>1.33</c:v>
                </c:pt>
                <c:pt idx="111">
                  <c:v>1.34</c:v>
                </c:pt>
                <c:pt idx="112">
                  <c:v>1.35</c:v>
                </c:pt>
                <c:pt idx="113">
                  <c:v>1.36</c:v>
                </c:pt>
                <c:pt idx="114">
                  <c:v>1.38</c:v>
                </c:pt>
                <c:pt idx="115">
                  <c:v>1.39</c:v>
                </c:pt>
                <c:pt idx="116">
                  <c:v>1.4</c:v>
                </c:pt>
                <c:pt idx="117">
                  <c:v>1.38</c:v>
                </c:pt>
                <c:pt idx="118">
                  <c:v>1.4</c:v>
                </c:pt>
                <c:pt idx="119">
                  <c:v>1.45</c:v>
                </c:pt>
                <c:pt idx="120">
                  <c:v>1.47</c:v>
                </c:pt>
                <c:pt idx="121">
                  <c:v>1.46</c:v>
                </c:pt>
                <c:pt idx="122">
                  <c:v>1.48</c:v>
                </c:pt>
                <c:pt idx="123">
                  <c:v>1.52</c:v>
                </c:pt>
                <c:pt idx="124">
                  <c:v>1.52</c:v>
                </c:pt>
                <c:pt idx="125">
                  <c:v>1.55</c:v>
                </c:pt>
                <c:pt idx="126">
                  <c:v>1.61</c:v>
                </c:pt>
                <c:pt idx="127">
                  <c:v>1.65</c:v>
                </c:pt>
                <c:pt idx="128">
                  <c:v>1.67</c:v>
                </c:pt>
                <c:pt idx="129">
                  <c:v>1.75</c:v>
                </c:pt>
                <c:pt idx="130">
                  <c:v>1.79</c:v>
                </c:pt>
                <c:pt idx="131">
                  <c:v>1.82</c:v>
                </c:pt>
                <c:pt idx="132">
                  <c:v>1.84</c:v>
                </c:pt>
                <c:pt idx="133">
                  <c:v>1.9</c:v>
                </c:pt>
                <c:pt idx="134">
                  <c:v>1.98</c:v>
                </c:pt>
                <c:pt idx="135">
                  <c:v>2.06</c:v>
                </c:pt>
                <c:pt idx="136">
                  <c:v>2.08</c:v>
                </c:pt>
                <c:pt idx="137">
                  <c:v>2.16</c:v>
                </c:pt>
                <c:pt idx="138">
                  <c:v>2.23</c:v>
                </c:pt>
                <c:pt idx="139">
                  <c:v>2.25</c:v>
                </c:pt>
                <c:pt idx="140">
                  <c:v>2.2200000000000002</c:v>
                </c:pt>
                <c:pt idx="141">
                  <c:v>2.2000000000000002</c:v>
                </c:pt>
                <c:pt idx="142">
                  <c:v>2.19</c:v>
                </c:pt>
                <c:pt idx="143">
                  <c:v>2.2000000000000002</c:v>
                </c:pt>
                <c:pt idx="144">
                  <c:v>2.21</c:v>
                </c:pt>
                <c:pt idx="145">
                  <c:v>2.2200000000000002</c:v>
                </c:pt>
                <c:pt idx="146">
                  <c:v>2.2799999999999998</c:v>
                </c:pt>
                <c:pt idx="147">
                  <c:v>2.2799999999999998</c:v>
                </c:pt>
                <c:pt idx="148">
                  <c:v>2.27</c:v>
                </c:pt>
                <c:pt idx="149">
                  <c:v>2.2799999999999998</c:v>
                </c:pt>
                <c:pt idx="150">
                  <c:v>2.36</c:v>
                </c:pt>
                <c:pt idx="151">
                  <c:v>2.39</c:v>
                </c:pt>
                <c:pt idx="152">
                  <c:v>2.4900000000000002</c:v>
                </c:pt>
                <c:pt idx="153">
                  <c:v>2.71</c:v>
                </c:pt>
                <c:pt idx="154">
                  <c:v>2.89</c:v>
                </c:pt>
                <c:pt idx="155">
                  <c:v>3.11</c:v>
                </c:pt>
                <c:pt idx="156">
                  <c:v>3.27</c:v>
                </c:pt>
                <c:pt idx="157">
                  <c:v>3.45</c:v>
                </c:pt>
                <c:pt idx="158">
                  <c:v>3.5</c:v>
                </c:pt>
                <c:pt idx="159">
                  <c:v>3.45</c:v>
                </c:pt>
                <c:pt idx="160">
                  <c:v>3.61</c:v>
                </c:pt>
                <c:pt idx="161">
                  <c:v>3.78</c:v>
                </c:pt>
                <c:pt idx="162">
                  <c:v>3.79</c:v>
                </c:pt>
                <c:pt idx="163">
                  <c:v>3.87</c:v>
                </c:pt>
                <c:pt idx="164">
                  <c:v>3.86</c:v>
                </c:pt>
                <c:pt idx="165">
                  <c:v>3.76</c:v>
                </c:pt>
                <c:pt idx="166">
                  <c:v>3.71</c:v>
                </c:pt>
                <c:pt idx="167">
                  <c:v>3.73</c:v>
                </c:pt>
              </c:numCache>
            </c:numRef>
          </c:val>
          <c:extLst>
            <c:ext xmlns:c16="http://schemas.microsoft.com/office/drawing/2014/chart" uri="{C3380CC4-5D6E-409C-BE32-E72D297353CC}">
              <c16:uniqueId val="{00000001-E446-4D61-9D12-936282719697}"/>
            </c:ext>
          </c:extLst>
        </c:ser>
        <c:ser>
          <c:idx val="2"/>
          <c:order val="2"/>
          <c:spPr>
            <a:solidFill>
              <a:srgbClr val="242424"/>
            </a:solidFill>
            <a:ln w="0">
              <a:solidFill>
                <a:schemeClr val="accent2">
                  <a:lumMod val="50000"/>
                </a:schemeClr>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'global-primary-energy'!$BM$3:$BM$170</c:f>
              <c:numCache>
                <c:formatCode>General</c:formatCode>
                <c:ptCount val="16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0.01</c:v>
                </c:pt>
                <c:pt idx="36">
                  <c:v>0.01</c:v>
                </c:pt>
                <c:pt idx="37">
                  <c:v>0.01</c:v>
                </c:pt>
                <c:pt idx="38">
                  <c:v>0.01</c:v>
                </c:pt>
                <c:pt idx="39">
                  <c:v>0.01</c:v>
                </c:pt>
                <c:pt idx="40">
                  <c:v>0.01</c:v>
                </c:pt>
                <c:pt idx="41">
                  <c:v>0.01</c:v>
                </c:pt>
                <c:pt idx="42">
                  <c:v>0.01</c:v>
                </c:pt>
                <c:pt idx="43">
                  <c:v>0.01</c:v>
                </c:pt>
                <c:pt idx="44">
                  <c:v>0.01</c:v>
                </c:pt>
                <c:pt idx="45">
                  <c:v>0.01</c:v>
                </c:pt>
                <c:pt idx="46">
                  <c:v>0.01</c:v>
                </c:pt>
                <c:pt idx="47">
                  <c:v>0.01</c:v>
                </c:pt>
                <c:pt idx="48">
                  <c:v>0.01</c:v>
                </c:pt>
                <c:pt idx="49">
                  <c:v>0.01</c:v>
                </c:pt>
                <c:pt idx="50">
                  <c:v>0.02</c:v>
                </c:pt>
                <c:pt idx="51">
                  <c:v>0.02</c:v>
                </c:pt>
                <c:pt idx="52">
                  <c:v>0.02</c:v>
                </c:pt>
                <c:pt idx="53">
                  <c:v>0.02</c:v>
                </c:pt>
                <c:pt idx="54">
                  <c:v>0.02</c:v>
                </c:pt>
                <c:pt idx="55">
                  <c:v>0.02</c:v>
                </c:pt>
                <c:pt idx="56">
                  <c:v>0.03</c:v>
                </c:pt>
                <c:pt idx="57">
                  <c:v>0.03</c:v>
                </c:pt>
                <c:pt idx="58">
                  <c:v>0.03</c:v>
                </c:pt>
                <c:pt idx="59">
                  <c:v>0.03</c:v>
                </c:pt>
                <c:pt idx="60">
                  <c:v>0.03</c:v>
                </c:pt>
                <c:pt idx="61">
                  <c:v>0.04</c:v>
                </c:pt>
                <c:pt idx="62">
                  <c:v>0.04</c:v>
                </c:pt>
                <c:pt idx="63">
                  <c:v>0.05</c:v>
                </c:pt>
                <c:pt idx="64">
                  <c:v>0.05</c:v>
                </c:pt>
                <c:pt idx="65">
                  <c:v>0.06</c:v>
                </c:pt>
                <c:pt idx="66">
                  <c:v>0.06</c:v>
                </c:pt>
                <c:pt idx="67">
                  <c:v>0.06</c:v>
                </c:pt>
                <c:pt idx="68">
                  <c:v>7.0000000000000007E-2</c:v>
                </c:pt>
                <c:pt idx="69">
                  <c:v>7.0000000000000007E-2</c:v>
                </c:pt>
                <c:pt idx="70">
                  <c:v>0.08</c:v>
                </c:pt>
                <c:pt idx="71">
                  <c:v>0.08</c:v>
                </c:pt>
                <c:pt idx="72">
                  <c:v>0.09</c:v>
                </c:pt>
                <c:pt idx="73">
                  <c:v>0.1</c:v>
                </c:pt>
                <c:pt idx="74">
                  <c:v>0.11</c:v>
                </c:pt>
                <c:pt idx="75">
                  <c:v>0.11</c:v>
                </c:pt>
                <c:pt idx="76">
                  <c:v>0.12</c:v>
                </c:pt>
                <c:pt idx="77">
                  <c:v>0.13</c:v>
                </c:pt>
                <c:pt idx="78">
                  <c:v>0.14000000000000001</c:v>
                </c:pt>
                <c:pt idx="79">
                  <c:v>0.14000000000000001</c:v>
                </c:pt>
                <c:pt idx="80">
                  <c:v>0.15</c:v>
                </c:pt>
                <c:pt idx="81">
                  <c:v>0.16</c:v>
                </c:pt>
                <c:pt idx="82">
                  <c:v>0.17</c:v>
                </c:pt>
                <c:pt idx="83">
                  <c:v>0.17</c:v>
                </c:pt>
                <c:pt idx="84">
                  <c:v>0.18</c:v>
                </c:pt>
                <c:pt idx="85">
                  <c:v>0.19</c:v>
                </c:pt>
                <c:pt idx="86">
                  <c:v>0.2</c:v>
                </c:pt>
                <c:pt idx="87">
                  <c:v>0.2</c:v>
                </c:pt>
                <c:pt idx="88">
                  <c:v>0.21</c:v>
                </c:pt>
                <c:pt idx="89">
                  <c:v>0.22</c:v>
                </c:pt>
                <c:pt idx="90">
                  <c:v>0.23</c:v>
                </c:pt>
                <c:pt idx="91">
                  <c:v>0.25</c:v>
                </c:pt>
                <c:pt idx="92">
                  <c:v>0.28000000000000003</c:v>
                </c:pt>
                <c:pt idx="93">
                  <c:v>0.3</c:v>
                </c:pt>
                <c:pt idx="94">
                  <c:v>0.32</c:v>
                </c:pt>
                <c:pt idx="95">
                  <c:v>0.35</c:v>
                </c:pt>
                <c:pt idx="96">
                  <c:v>0.37</c:v>
                </c:pt>
                <c:pt idx="97">
                  <c:v>0.4</c:v>
                </c:pt>
                <c:pt idx="98">
                  <c:v>0.42</c:v>
                </c:pt>
                <c:pt idx="99">
                  <c:v>0.44</c:v>
                </c:pt>
                <c:pt idx="100">
                  <c:v>0.47</c:v>
                </c:pt>
                <c:pt idx="101">
                  <c:v>0.52</c:v>
                </c:pt>
                <c:pt idx="102">
                  <c:v>0.56999999999999995</c:v>
                </c:pt>
                <c:pt idx="103">
                  <c:v>0.61</c:v>
                </c:pt>
                <c:pt idx="104">
                  <c:v>0.66</c:v>
                </c:pt>
                <c:pt idx="105">
                  <c:v>0.71</c:v>
                </c:pt>
                <c:pt idx="106">
                  <c:v>0.76</c:v>
                </c:pt>
                <c:pt idx="107">
                  <c:v>0.81</c:v>
                </c:pt>
                <c:pt idx="108">
                  <c:v>0.86</c:v>
                </c:pt>
                <c:pt idx="109">
                  <c:v>0.91</c:v>
                </c:pt>
                <c:pt idx="110">
                  <c:v>0.95</c:v>
                </c:pt>
                <c:pt idx="111">
                  <c:v>1.07</c:v>
                </c:pt>
                <c:pt idx="112">
                  <c:v>1.19</c:v>
                </c:pt>
                <c:pt idx="113">
                  <c:v>1.31</c:v>
                </c:pt>
                <c:pt idx="114">
                  <c:v>1.43</c:v>
                </c:pt>
                <c:pt idx="115">
                  <c:v>1.55</c:v>
                </c:pt>
                <c:pt idx="116">
                  <c:v>1.67</c:v>
                </c:pt>
                <c:pt idx="117">
                  <c:v>1.79</c:v>
                </c:pt>
                <c:pt idx="118">
                  <c:v>1.94</c:v>
                </c:pt>
                <c:pt idx="119">
                  <c:v>2.11</c:v>
                </c:pt>
                <c:pt idx="120">
                  <c:v>2.29</c:v>
                </c:pt>
                <c:pt idx="121">
                  <c:v>2.4300000000000002</c:v>
                </c:pt>
                <c:pt idx="122">
                  <c:v>2.61</c:v>
                </c:pt>
                <c:pt idx="123">
                  <c:v>2.82</c:v>
                </c:pt>
                <c:pt idx="124">
                  <c:v>2.78</c:v>
                </c:pt>
                <c:pt idx="125">
                  <c:v>2.75</c:v>
                </c:pt>
                <c:pt idx="126">
                  <c:v>2.93</c:v>
                </c:pt>
                <c:pt idx="127">
                  <c:v>3.03</c:v>
                </c:pt>
                <c:pt idx="128">
                  <c:v>3.13</c:v>
                </c:pt>
                <c:pt idx="129">
                  <c:v>3.18</c:v>
                </c:pt>
                <c:pt idx="130">
                  <c:v>3.05</c:v>
                </c:pt>
                <c:pt idx="131">
                  <c:v>2.94</c:v>
                </c:pt>
                <c:pt idx="132">
                  <c:v>2.85</c:v>
                </c:pt>
                <c:pt idx="133">
                  <c:v>2.84</c:v>
                </c:pt>
                <c:pt idx="134">
                  <c:v>2.9</c:v>
                </c:pt>
                <c:pt idx="135">
                  <c:v>2.91</c:v>
                </c:pt>
                <c:pt idx="136">
                  <c:v>2.99</c:v>
                </c:pt>
                <c:pt idx="137">
                  <c:v>3.06</c:v>
                </c:pt>
                <c:pt idx="138">
                  <c:v>3.16</c:v>
                </c:pt>
                <c:pt idx="139">
                  <c:v>3.21</c:v>
                </c:pt>
                <c:pt idx="140">
                  <c:v>3.24</c:v>
                </c:pt>
                <c:pt idx="141">
                  <c:v>3.25</c:v>
                </c:pt>
                <c:pt idx="142">
                  <c:v>3.3</c:v>
                </c:pt>
                <c:pt idx="143">
                  <c:v>3.28</c:v>
                </c:pt>
                <c:pt idx="144">
                  <c:v>3.36</c:v>
                </c:pt>
                <c:pt idx="145">
                  <c:v>3.4</c:v>
                </c:pt>
                <c:pt idx="146">
                  <c:v>3.48</c:v>
                </c:pt>
                <c:pt idx="147">
                  <c:v>3.57</c:v>
                </c:pt>
                <c:pt idx="148">
                  <c:v>3.59</c:v>
                </c:pt>
                <c:pt idx="149">
                  <c:v>3.66</c:v>
                </c:pt>
                <c:pt idx="150">
                  <c:v>3.7</c:v>
                </c:pt>
                <c:pt idx="151">
                  <c:v>3.73</c:v>
                </c:pt>
                <c:pt idx="152">
                  <c:v>3.77</c:v>
                </c:pt>
                <c:pt idx="153">
                  <c:v>3.85</c:v>
                </c:pt>
                <c:pt idx="154">
                  <c:v>4</c:v>
                </c:pt>
                <c:pt idx="155">
                  <c:v>4.05</c:v>
                </c:pt>
                <c:pt idx="156">
                  <c:v>4.0999999999999996</c:v>
                </c:pt>
                <c:pt idx="157">
                  <c:v>4.17</c:v>
                </c:pt>
                <c:pt idx="158">
                  <c:v>4.1499999999999986</c:v>
                </c:pt>
                <c:pt idx="159">
                  <c:v>4.08</c:v>
                </c:pt>
                <c:pt idx="160">
                  <c:v>4.21</c:v>
                </c:pt>
                <c:pt idx="161">
                  <c:v>4.25</c:v>
                </c:pt>
                <c:pt idx="162">
                  <c:v>4.3</c:v>
                </c:pt>
                <c:pt idx="163">
                  <c:v>4.3599999999999994</c:v>
                </c:pt>
                <c:pt idx="164">
                  <c:v>4.3899999999999997</c:v>
                </c:pt>
                <c:pt idx="165">
                  <c:v>4.4800000000000004</c:v>
                </c:pt>
                <c:pt idx="166">
                  <c:v>4.5599999999999996</c:v>
                </c:pt>
                <c:pt idx="167">
                  <c:v>4.6199999999999992</c:v>
                </c:pt>
              </c:numCache>
            </c:numRef>
          </c:val>
          <c:extLst>
            <c:ext xmlns:c16="http://schemas.microsoft.com/office/drawing/2014/chart" uri="{C3380CC4-5D6E-409C-BE32-E72D297353CC}">
              <c16:uniqueId val="{00000002-E446-4D61-9D12-936282719697}"/>
            </c:ext>
          </c:extLst>
        </c:ser>
        <c:ser>
          <c:idx val="3"/>
          <c:order val="3"/>
          <c:spPr>
            <a:solidFill>
              <a:srgbClr val="00B0F0"/>
            </a:solidFill>
            <a:ln w="0">
              <a:solidFill>
                <a:srgbClr val="00B0F0"/>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'global-primary-energy'!$BN$3:$BN$170</c:f>
              <c:numCache>
                <c:formatCode>General</c:formatCode>
                <c:ptCount val="16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0.01</c:v>
                </c:pt>
                <c:pt idx="50">
                  <c:v>0.01</c:v>
                </c:pt>
                <c:pt idx="51">
                  <c:v>0.01</c:v>
                </c:pt>
                <c:pt idx="52">
                  <c:v>0.01</c:v>
                </c:pt>
                <c:pt idx="53">
                  <c:v>0.01</c:v>
                </c:pt>
                <c:pt idx="54">
                  <c:v>0.01</c:v>
                </c:pt>
                <c:pt idx="55">
                  <c:v>0.01</c:v>
                </c:pt>
                <c:pt idx="56">
                  <c:v>0.01</c:v>
                </c:pt>
                <c:pt idx="57">
                  <c:v>0.01</c:v>
                </c:pt>
                <c:pt idx="58">
                  <c:v>0.01</c:v>
                </c:pt>
                <c:pt idx="59">
                  <c:v>0.01</c:v>
                </c:pt>
                <c:pt idx="60">
                  <c:v>0.01</c:v>
                </c:pt>
                <c:pt idx="61">
                  <c:v>0.01</c:v>
                </c:pt>
                <c:pt idx="62">
                  <c:v>0.01</c:v>
                </c:pt>
                <c:pt idx="63">
                  <c:v>0.01</c:v>
                </c:pt>
                <c:pt idx="64">
                  <c:v>0.02</c:v>
                </c:pt>
                <c:pt idx="65">
                  <c:v>0.02</c:v>
                </c:pt>
                <c:pt idx="66">
                  <c:v>0.02</c:v>
                </c:pt>
                <c:pt idx="67">
                  <c:v>0.02</c:v>
                </c:pt>
                <c:pt idx="68">
                  <c:v>0.02</c:v>
                </c:pt>
                <c:pt idx="69">
                  <c:v>0.02</c:v>
                </c:pt>
                <c:pt idx="70">
                  <c:v>0.02</c:v>
                </c:pt>
                <c:pt idx="71">
                  <c:v>0.02</c:v>
                </c:pt>
                <c:pt idx="72">
                  <c:v>0.03</c:v>
                </c:pt>
                <c:pt idx="73">
                  <c:v>0.03</c:v>
                </c:pt>
                <c:pt idx="74">
                  <c:v>0.03</c:v>
                </c:pt>
                <c:pt idx="75">
                  <c:v>0.04</c:v>
                </c:pt>
                <c:pt idx="76">
                  <c:v>0.04</c:v>
                </c:pt>
                <c:pt idx="77">
                  <c:v>0.04</c:v>
                </c:pt>
                <c:pt idx="78">
                  <c:v>0.05</c:v>
                </c:pt>
                <c:pt idx="79">
                  <c:v>0.05</c:v>
                </c:pt>
                <c:pt idx="80">
                  <c:v>0.05</c:v>
                </c:pt>
                <c:pt idx="81">
                  <c:v>0.05</c:v>
                </c:pt>
                <c:pt idx="82">
                  <c:v>0.06</c:v>
                </c:pt>
                <c:pt idx="83">
                  <c:v>0.06</c:v>
                </c:pt>
                <c:pt idx="84">
                  <c:v>0.06</c:v>
                </c:pt>
                <c:pt idx="85">
                  <c:v>0.06</c:v>
                </c:pt>
                <c:pt idx="86">
                  <c:v>7.0000000000000007E-2</c:v>
                </c:pt>
                <c:pt idx="87">
                  <c:v>7.0000000000000007E-2</c:v>
                </c:pt>
                <c:pt idx="88">
                  <c:v>7.0000000000000007E-2</c:v>
                </c:pt>
                <c:pt idx="89">
                  <c:v>7.0000000000000007E-2</c:v>
                </c:pt>
                <c:pt idx="90">
                  <c:v>0.08</c:v>
                </c:pt>
                <c:pt idx="91">
                  <c:v>0.09</c:v>
                </c:pt>
                <c:pt idx="92">
                  <c:v>0.1</c:v>
                </c:pt>
                <c:pt idx="93">
                  <c:v>0.11</c:v>
                </c:pt>
                <c:pt idx="94">
                  <c:v>0.12</c:v>
                </c:pt>
                <c:pt idx="95">
                  <c:v>0.13</c:v>
                </c:pt>
                <c:pt idx="96">
                  <c:v>0.14000000000000001</c:v>
                </c:pt>
                <c:pt idx="97">
                  <c:v>0.15</c:v>
                </c:pt>
                <c:pt idx="98">
                  <c:v>0.16</c:v>
                </c:pt>
                <c:pt idx="99">
                  <c:v>0.17</c:v>
                </c:pt>
                <c:pt idx="100">
                  <c:v>0.18</c:v>
                </c:pt>
                <c:pt idx="101">
                  <c:v>0.2</c:v>
                </c:pt>
                <c:pt idx="102">
                  <c:v>0.22</c:v>
                </c:pt>
                <c:pt idx="103">
                  <c:v>0.24</c:v>
                </c:pt>
                <c:pt idx="104">
                  <c:v>0.26</c:v>
                </c:pt>
                <c:pt idx="105">
                  <c:v>0.28000000000000003</c:v>
                </c:pt>
                <c:pt idx="106">
                  <c:v>0.3</c:v>
                </c:pt>
                <c:pt idx="107">
                  <c:v>0.32</c:v>
                </c:pt>
                <c:pt idx="108">
                  <c:v>0.34</c:v>
                </c:pt>
                <c:pt idx="109">
                  <c:v>0.36</c:v>
                </c:pt>
                <c:pt idx="110">
                  <c:v>0.38</c:v>
                </c:pt>
                <c:pt idx="111">
                  <c:v>0.42</c:v>
                </c:pt>
                <c:pt idx="112">
                  <c:v>0.45</c:v>
                </c:pt>
                <c:pt idx="113">
                  <c:v>0.48</c:v>
                </c:pt>
                <c:pt idx="114">
                  <c:v>0.51</c:v>
                </c:pt>
                <c:pt idx="115">
                  <c:v>0.54</c:v>
                </c:pt>
                <c:pt idx="116">
                  <c:v>0.59</c:v>
                </c:pt>
                <c:pt idx="117">
                  <c:v>0.63</c:v>
                </c:pt>
                <c:pt idx="118">
                  <c:v>0.69</c:v>
                </c:pt>
                <c:pt idx="119">
                  <c:v>0.76</c:v>
                </c:pt>
                <c:pt idx="120">
                  <c:v>0.83</c:v>
                </c:pt>
                <c:pt idx="121">
                  <c:v>0.88</c:v>
                </c:pt>
                <c:pt idx="122">
                  <c:v>0.93</c:v>
                </c:pt>
                <c:pt idx="123">
                  <c:v>0.98</c:v>
                </c:pt>
                <c:pt idx="124">
                  <c:v>1</c:v>
                </c:pt>
                <c:pt idx="125">
                  <c:v>1</c:v>
                </c:pt>
                <c:pt idx="126">
                  <c:v>1.06</c:v>
                </c:pt>
                <c:pt idx="127">
                  <c:v>1.1000000000000001</c:v>
                </c:pt>
                <c:pt idx="128">
                  <c:v>1.1399999999999999</c:v>
                </c:pt>
                <c:pt idx="129">
                  <c:v>1.21</c:v>
                </c:pt>
                <c:pt idx="130">
                  <c:v>1.22</c:v>
                </c:pt>
                <c:pt idx="131">
                  <c:v>1.24</c:v>
                </c:pt>
                <c:pt idx="132">
                  <c:v>1.24</c:v>
                </c:pt>
                <c:pt idx="133">
                  <c:v>1.26</c:v>
                </c:pt>
                <c:pt idx="134">
                  <c:v>1.37</c:v>
                </c:pt>
                <c:pt idx="135">
                  <c:v>1.4</c:v>
                </c:pt>
                <c:pt idx="136">
                  <c:v>1.41</c:v>
                </c:pt>
                <c:pt idx="137">
                  <c:v>1.49</c:v>
                </c:pt>
                <c:pt idx="138">
                  <c:v>1.55</c:v>
                </c:pt>
                <c:pt idx="139">
                  <c:v>1.63</c:v>
                </c:pt>
                <c:pt idx="140">
                  <c:v>1.68</c:v>
                </c:pt>
                <c:pt idx="141">
                  <c:v>1.72</c:v>
                </c:pt>
                <c:pt idx="142">
                  <c:v>1.73</c:v>
                </c:pt>
                <c:pt idx="143">
                  <c:v>1.74</c:v>
                </c:pt>
                <c:pt idx="144">
                  <c:v>1.75</c:v>
                </c:pt>
                <c:pt idx="145">
                  <c:v>1.82</c:v>
                </c:pt>
                <c:pt idx="146">
                  <c:v>1.9</c:v>
                </c:pt>
                <c:pt idx="147">
                  <c:v>1.9</c:v>
                </c:pt>
                <c:pt idx="148">
                  <c:v>1.93</c:v>
                </c:pt>
                <c:pt idx="149">
                  <c:v>1.99</c:v>
                </c:pt>
                <c:pt idx="150">
                  <c:v>2.0699999999999998</c:v>
                </c:pt>
                <c:pt idx="151">
                  <c:v>2.1</c:v>
                </c:pt>
                <c:pt idx="152">
                  <c:v>2.16</c:v>
                </c:pt>
                <c:pt idx="153">
                  <c:v>2.2200000000000002</c:v>
                </c:pt>
                <c:pt idx="154">
                  <c:v>2.2999999999999998</c:v>
                </c:pt>
                <c:pt idx="155">
                  <c:v>2.37</c:v>
                </c:pt>
                <c:pt idx="156">
                  <c:v>2.44</c:v>
                </c:pt>
                <c:pt idx="157">
                  <c:v>2.54</c:v>
                </c:pt>
                <c:pt idx="158">
                  <c:v>2.61</c:v>
                </c:pt>
                <c:pt idx="159">
                  <c:v>2.5299999999999998</c:v>
                </c:pt>
                <c:pt idx="160">
                  <c:v>2.73</c:v>
                </c:pt>
                <c:pt idx="161">
                  <c:v>2.79</c:v>
                </c:pt>
                <c:pt idx="162">
                  <c:v>2.86</c:v>
                </c:pt>
                <c:pt idx="163">
                  <c:v>2.9</c:v>
                </c:pt>
                <c:pt idx="164">
                  <c:v>2.92</c:v>
                </c:pt>
                <c:pt idx="165">
                  <c:v>2.99</c:v>
                </c:pt>
                <c:pt idx="166">
                  <c:v>3.07</c:v>
                </c:pt>
                <c:pt idx="167">
                  <c:v>3.16</c:v>
                </c:pt>
              </c:numCache>
            </c:numRef>
          </c:val>
          <c:extLst>
            <c:ext xmlns:c16="http://schemas.microsoft.com/office/drawing/2014/chart" uri="{C3380CC4-5D6E-409C-BE32-E72D297353CC}">
              <c16:uniqueId val="{00000003-E446-4D61-9D12-936282719697}"/>
            </c:ext>
          </c:extLst>
        </c:ser>
        <c:ser>
          <c:idx val="4"/>
          <c:order val="4"/>
          <c:spPr>
            <a:solidFill>
              <a:schemeClr val="accent5">
                <a:lumMod val="75000"/>
              </a:schemeClr>
            </a:solidFill>
            <a:ln w="0">
              <a:solidFill>
                <a:schemeClr val="accent5">
                  <a:lumMod val="75000"/>
                </a:schemeClr>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'global-primary-energy'!$BO$3:$BO$170</c:f>
              <c:numCache>
                <c:formatCode>General</c:formatCode>
                <c:ptCount val="16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0.01</c:v>
                </c:pt>
                <c:pt idx="70">
                  <c:v>0.01</c:v>
                </c:pt>
                <c:pt idx="71">
                  <c:v>0.01</c:v>
                </c:pt>
                <c:pt idx="72">
                  <c:v>0.01</c:v>
                </c:pt>
                <c:pt idx="73">
                  <c:v>0.01</c:v>
                </c:pt>
                <c:pt idx="74">
                  <c:v>0.01</c:v>
                </c:pt>
                <c:pt idx="75">
                  <c:v>0.01</c:v>
                </c:pt>
                <c:pt idx="76">
                  <c:v>0.01</c:v>
                </c:pt>
                <c:pt idx="77">
                  <c:v>0.01</c:v>
                </c:pt>
                <c:pt idx="78">
                  <c:v>0.01</c:v>
                </c:pt>
                <c:pt idx="79">
                  <c:v>0.01</c:v>
                </c:pt>
                <c:pt idx="80">
                  <c:v>0.01</c:v>
                </c:pt>
                <c:pt idx="81">
                  <c:v>0.01</c:v>
                </c:pt>
                <c:pt idx="82">
                  <c:v>0.01</c:v>
                </c:pt>
                <c:pt idx="83">
                  <c:v>0.01</c:v>
                </c:pt>
                <c:pt idx="84">
                  <c:v>0.01</c:v>
                </c:pt>
                <c:pt idx="85">
                  <c:v>0.01</c:v>
                </c:pt>
                <c:pt idx="86">
                  <c:v>0.01</c:v>
                </c:pt>
                <c:pt idx="87">
                  <c:v>0.01</c:v>
                </c:pt>
                <c:pt idx="88">
                  <c:v>0.02</c:v>
                </c:pt>
                <c:pt idx="89">
                  <c:v>0.02</c:v>
                </c:pt>
                <c:pt idx="90">
                  <c:v>0.02</c:v>
                </c:pt>
                <c:pt idx="91">
                  <c:v>0.02</c:v>
                </c:pt>
                <c:pt idx="92">
                  <c:v>0.02</c:v>
                </c:pt>
                <c:pt idx="93">
                  <c:v>0.02</c:v>
                </c:pt>
                <c:pt idx="94">
                  <c:v>0.02</c:v>
                </c:pt>
                <c:pt idx="95">
                  <c:v>0.02</c:v>
                </c:pt>
                <c:pt idx="96">
                  <c:v>0.02</c:v>
                </c:pt>
                <c:pt idx="97">
                  <c:v>0.03</c:v>
                </c:pt>
                <c:pt idx="98">
                  <c:v>0.03</c:v>
                </c:pt>
                <c:pt idx="99">
                  <c:v>0.03</c:v>
                </c:pt>
                <c:pt idx="100">
                  <c:v>0.03</c:v>
                </c:pt>
                <c:pt idx="101">
                  <c:v>0.03</c:v>
                </c:pt>
                <c:pt idx="102">
                  <c:v>0.03</c:v>
                </c:pt>
                <c:pt idx="103">
                  <c:v>0.04</c:v>
                </c:pt>
                <c:pt idx="104">
                  <c:v>0.04</c:v>
                </c:pt>
                <c:pt idx="105">
                  <c:v>0.04</c:v>
                </c:pt>
                <c:pt idx="106">
                  <c:v>0.05</c:v>
                </c:pt>
                <c:pt idx="107">
                  <c:v>0.05</c:v>
                </c:pt>
                <c:pt idx="108">
                  <c:v>0.05</c:v>
                </c:pt>
                <c:pt idx="109">
                  <c:v>0.06</c:v>
                </c:pt>
                <c:pt idx="110">
                  <c:v>0.06</c:v>
                </c:pt>
                <c:pt idx="111">
                  <c:v>0.06</c:v>
                </c:pt>
                <c:pt idx="112">
                  <c:v>7.0000000000000007E-2</c:v>
                </c:pt>
                <c:pt idx="113">
                  <c:v>7.0000000000000007E-2</c:v>
                </c:pt>
                <c:pt idx="114">
                  <c:v>0.08</c:v>
                </c:pt>
                <c:pt idx="115">
                  <c:v>0.08</c:v>
                </c:pt>
                <c:pt idx="116">
                  <c:v>0.08</c:v>
                </c:pt>
                <c:pt idx="117">
                  <c:v>0.09</c:v>
                </c:pt>
                <c:pt idx="118">
                  <c:v>0.09</c:v>
                </c:pt>
                <c:pt idx="119">
                  <c:v>0.1</c:v>
                </c:pt>
                <c:pt idx="120">
                  <c:v>0.1</c:v>
                </c:pt>
                <c:pt idx="121">
                  <c:v>0.11</c:v>
                </c:pt>
                <c:pt idx="122">
                  <c:v>0.11</c:v>
                </c:pt>
                <c:pt idx="123">
                  <c:v>0.11</c:v>
                </c:pt>
                <c:pt idx="124">
                  <c:v>0.12</c:v>
                </c:pt>
                <c:pt idx="125">
                  <c:v>0.12</c:v>
                </c:pt>
                <c:pt idx="126">
                  <c:v>0.12</c:v>
                </c:pt>
                <c:pt idx="127">
                  <c:v>0.13</c:v>
                </c:pt>
                <c:pt idx="128">
                  <c:v>0.14000000000000001</c:v>
                </c:pt>
                <c:pt idx="129">
                  <c:v>0.14000000000000001</c:v>
                </c:pt>
                <c:pt idx="130">
                  <c:v>0.15</c:v>
                </c:pt>
                <c:pt idx="131">
                  <c:v>0.15</c:v>
                </c:pt>
                <c:pt idx="132">
                  <c:v>0.15</c:v>
                </c:pt>
                <c:pt idx="133">
                  <c:v>0.16</c:v>
                </c:pt>
                <c:pt idx="134">
                  <c:v>0.17</c:v>
                </c:pt>
                <c:pt idx="135">
                  <c:v>0.17</c:v>
                </c:pt>
                <c:pt idx="136">
                  <c:v>0.17</c:v>
                </c:pt>
                <c:pt idx="137">
                  <c:v>0.17</c:v>
                </c:pt>
                <c:pt idx="138">
                  <c:v>0.18</c:v>
                </c:pt>
                <c:pt idx="139">
                  <c:v>0.18</c:v>
                </c:pt>
                <c:pt idx="140">
                  <c:v>0.19</c:v>
                </c:pt>
                <c:pt idx="141">
                  <c:v>0.19</c:v>
                </c:pt>
                <c:pt idx="142">
                  <c:v>0.19</c:v>
                </c:pt>
                <c:pt idx="143">
                  <c:v>0.2</c:v>
                </c:pt>
                <c:pt idx="144">
                  <c:v>0.2</c:v>
                </c:pt>
                <c:pt idx="145">
                  <c:v>0.21</c:v>
                </c:pt>
                <c:pt idx="146">
                  <c:v>0.22</c:v>
                </c:pt>
                <c:pt idx="147">
                  <c:v>0.22</c:v>
                </c:pt>
                <c:pt idx="148">
                  <c:v>0.22</c:v>
                </c:pt>
                <c:pt idx="149">
                  <c:v>0.22</c:v>
                </c:pt>
                <c:pt idx="150">
                  <c:v>0.23</c:v>
                </c:pt>
                <c:pt idx="151">
                  <c:v>0.22</c:v>
                </c:pt>
                <c:pt idx="152">
                  <c:v>0.23</c:v>
                </c:pt>
                <c:pt idx="153">
                  <c:v>0.23</c:v>
                </c:pt>
                <c:pt idx="154">
                  <c:v>0.24</c:v>
                </c:pt>
                <c:pt idx="155">
                  <c:v>0.25</c:v>
                </c:pt>
                <c:pt idx="156">
                  <c:v>0.26</c:v>
                </c:pt>
                <c:pt idx="157">
                  <c:v>0.26</c:v>
                </c:pt>
                <c:pt idx="158">
                  <c:v>0.28000000000000003</c:v>
                </c:pt>
                <c:pt idx="159">
                  <c:v>0.28000000000000003</c:v>
                </c:pt>
                <c:pt idx="160">
                  <c:v>0.3</c:v>
                </c:pt>
                <c:pt idx="161">
                  <c:v>0.3</c:v>
                </c:pt>
                <c:pt idx="162">
                  <c:v>0.32</c:v>
                </c:pt>
                <c:pt idx="163">
                  <c:v>0.33</c:v>
                </c:pt>
                <c:pt idx="164">
                  <c:v>0.33</c:v>
                </c:pt>
                <c:pt idx="165">
                  <c:v>0.33</c:v>
                </c:pt>
                <c:pt idx="166">
                  <c:v>0.35</c:v>
                </c:pt>
                <c:pt idx="167">
                  <c:v>0.35</c:v>
                </c:pt>
              </c:numCache>
            </c:numRef>
          </c:val>
          <c:extLst>
            <c:ext xmlns:c16="http://schemas.microsoft.com/office/drawing/2014/chart" uri="{C3380CC4-5D6E-409C-BE32-E72D297353CC}">
              <c16:uniqueId val="{00000004-E446-4D61-9D12-936282719697}"/>
            </c:ext>
          </c:extLst>
        </c:ser>
        <c:ser>
          <c:idx val="5"/>
          <c:order val="5"/>
          <c:spPr>
            <a:solidFill>
              <a:srgbClr val="993366"/>
            </a:solidFill>
            <a:ln w="0">
              <a:solidFill>
                <a:srgbClr val="993366"/>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'global-primary-energy'!$BP$3:$BP$170</c:f>
              <c:numCache>
                <c:formatCode>General</c:formatCode>
                <c:ptCount val="16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3.0232558139534901E-2</c:v>
                </c:pt>
                <c:pt idx="120">
                  <c:v>3.0232558139534901E-2</c:v>
                </c:pt>
                <c:pt idx="121">
                  <c:v>3.0232558139534901E-2</c:v>
                </c:pt>
                <c:pt idx="122">
                  <c:v>3.0232558139534901E-2</c:v>
                </c:pt>
                <c:pt idx="123">
                  <c:v>6.0465116279069801E-2</c:v>
                </c:pt>
                <c:pt idx="124">
                  <c:v>6.0465116279069801E-2</c:v>
                </c:pt>
                <c:pt idx="125">
                  <c:v>9.0697674418604601E-2</c:v>
                </c:pt>
                <c:pt idx="126">
                  <c:v>0.12093023255814001</c:v>
                </c:pt>
                <c:pt idx="127">
                  <c:v>0.15116279069767399</c:v>
                </c:pt>
                <c:pt idx="128">
                  <c:v>0.15116279069767399</c:v>
                </c:pt>
                <c:pt idx="129">
                  <c:v>0.15116279069767399</c:v>
                </c:pt>
                <c:pt idx="130">
                  <c:v>0.18139534883720901</c:v>
                </c:pt>
                <c:pt idx="131">
                  <c:v>0.211627906976744</c:v>
                </c:pt>
                <c:pt idx="132">
                  <c:v>0.24186046511627901</c:v>
                </c:pt>
                <c:pt idx="133">
                  <c:v>0.27209302325581403</c:v>
                </c:pt>
                <c:pt idx="134">
                  <c:v>0.332558139534884</c:v>
                </c:pt>
                <c:pt idx="135">
                  <c:v>0.39302325581395398</c:v>
                </c:pt>
                <c:pt idx="136">
                  <c:v>0.42325581395348799</c:v>
                </c:pt>
                <c:pt idx="137">
                  <c:v>0.45348837209302301</c:v>
                </c:pt>
                <c:pt idx="138">
                  <c:v>0.48372093023255802</c:v>
                </c:pt>
                <c:pt idx="139">
                  <c:v>0.51395348837209298</c:v>
                </c:pt>
                <c:pt idx="140">
                  <c:v>0.51395348837209298</c:v>
                </c:pt>
                <c:pt idx="141">
                  <c:v>0.54418604651162805</c:v>
                </c:pt>
                <c:pt idx="142">
                  <c:v>0.54418604651162805</c:v>
                </c:pt>
                <c:pt idx="143">
                  <c:v>0.57441860465116301</c:v>
                </c:pt>
                <c:pt idx="144">
                  <c:v>0.57441860465116301</c:v>
                </c:pt>
                <c:pt idx="145">
                  <c:v>0.60465116279069797</c:v>
                </c:pt>
                <c:pt idx="146">
                  <c:v>0.63488372093023204</c:v>
                </c:pt>
                <c:pt idx="147">
                  <c:v>0.63488372093023204</c:v>
                </c:pt>
                <c:pt idx="148">
                  <c:v>0.63488372093023204</c:v>
                </c:pt>
                <c:pt idx="149">
                  <c:v>0.665116279069767</c:v>
                </c:pt>
                <c:pt idx="150">
                  <c:v>0.665116279069767</c:v>
                </c:pt>
                <c:pt idx="151">
                  <c:v>0.69534883720930296</c:v>
                </c:pt>
                <c:pt idx="152">
                  <c:v>0.69534883720930296</c:v>
                </c:pt>
                <c:pt idx="153">
                  <c:v>0.69534883720930296</c:v>
                </c:pt>
                <c:pt idx="154">
                  <c:v>0.72558139534883703</c:v>
                </c:pt>
                <c:pt idx="155">
                  <c:v>0.72558139534883703</c:v>
                </c:pt>
                <c:pt idx="156">
                  <c:v>0.72558139534883703</c:v>
                </c:pt>
                <c:pt idx="157">
                  <c:v>0.72558139534883703</c:v>
                </c:pt>
                <c:pt idx="158">
                  <c:v>0.72558139534883703</c:v>
                </c:pt>
                <c:pt idx="159">
                  <c:v>0.69534883720930296</c:v>
                </c:pt>
                <c:pt idx="160">
                  <c:v>0.72558139534883703</c:v>
                </c:pt>
                <c:pt idx="161">
                  <c:v>0.69534883720930296</c:v>
                </c:pt>
                <c:pt idx="162">
                  <c:v>0.63488372093023204</c:v>
                </c:pt>
                <c:pt idx="163">
                  <c:v>0.63488372093023204</c:v>
                </c:pt>
                <c:pt idx="164">
                  <c:v>0.665116279069767</c:v>
                </c:pt>
                <c:pt idx="165">
                  <c:v>0.665116279069767</c:v>
                </c:pt>
                <c:pt idx="166">
                  <c:v>0.665116279069767</c:v>
                </c:pt>
                <c:pt idx="167">
                  <c:v>0.69534883720930296</c:v>
                </c:pt>
              </c:numCache>
            </c:numRef>
          </c:val>
          <c:extLst>
            <c:ext xmlns:c16="http://schemas.microsoft.com/office/drawing/2014/chart" uri="{C3380CC4-5D6E-409C-BE32-E72D297353CC}">
              <c16:uniqueId val="{00000005-E446-4D61-9D12-936282719697}"/>
            </c:ext>
          </c:extLst>
        </c:ser>
        <c:ser>
          <c:idx val="6"/>
          <c:order val="6"/>
          <c:spPr>
            <a:solidFill>
              <a:schemeClr val="accent6"/>
            </a:solidFill>
            <a:ln w="0">
              <a:solidFill>
                <a:schemeClr val="accent6"/>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'global-primary-energy'!$BQ$3:$BQ$170</c:f>
              <c:numCache>
                <c:formatCode>General</c:formatCode>
                <c:ptCount val="16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0.01</c:v>
                </c:pt>
                <c:pt idx="133">
                  <c:v>0.01</c:v>
                </c:pt>
                <c:pt idx="134">
                  <c:v>0.01</c:v>
                </c:pt>
                <c:pt idx="135">
                  <c:v>0.01</c:v>
                </c:pt>
                <c:pt idx="136">
                  <c:v>0.01</c:v>
                </c:pt>
                <c:pt idx="137">
                  <c:v>0.01</c:v>
                </c:pt>
                <c:pt idx="138">
                  <c:v>0.01</c:v>
                </c:pt>
                <c:pt idx="139">
                  <c:v>0.01</c:v>
                </c:pt>
                <c:pt idx="140">
                  <c:v>0.01</c:v>
                </c:pt>
                <c:pt idx="141">
                  <c:v>0.01</c:v>
                </c:pt>
                <c:pt idx="142">
                  <c:v>0.01</c:v>
                </c:pt>
                <c:pt idx="143">
                  <c:v>0.01</c:v>
                </c:pt>
                <c:pt idx="144">
                  <c:v>0.01</c:v>
                </c:pt>
                <c:pt idx="145">
                  <c:v>0.01</c:v>
                </c:pt>
                <c:pt idx="146">
                  <c:v>0.01</c:v>
                </c:pt>
                <c:pt idx="147">
                  <c:v>0.01</c:v>
                </c:pt>
                <c:pt idx="148">
                  <c:v>0.01</c:v>
                </c:pt>
                <c:pt idx="149">
                  <c:v>0.02</c:v>
                </c:pt>
                <c:pt idx="150">
                  <c:v>0.02</c:v>
                </c:pt>
                <c:pt idx="151">
                  <c:v>0.02</c:v>
                </c:pt>
                <c:pt idx="152">
                  <c:v>0.02</c:v>
                </c:pt>
                <c:pt idx="153">
                  <c:v>0.02</c:v>
                </c:pt>
                <c:pt idx="154">
                  <c:v>0.02</c:v>
                </c:pt>
                <c:pt idx="155">
                  <c:v>0.02</c:v>
                </c:pt>
                <c:pt idx="156">
                  <c:v>0.02</c:v>
                </c:pt>
                <c:pt idx="157">
                  <c:v>0.03</c:v>
                </c:pt>
                <c:pt idx="158">
                  <c:v>0.03</c:v>
                </c:pt>
                <c:pt idx="159">
                  <c:v>0.03</c:v>
                </c:pt>
                <c:pt idx="160">
                  <c:v>0.03</c:v>
                </c:pt>
                <c:pt idx="161">
                  <c:v>0.03</c:v>
                </c:pt>
                <c:pt idx="162">
                  <c:v>0.04</c:v>
                </c:pt>
                <c:pt idx="163">
                  <c:v>0.04</c:v>
                </c:pt>
                <c:pt idx="164">
                  <c:v>0.04</c:v>
                </c:pt>
                <c:pt idx="165">
                  <c:v>0.05</c:v>
                </c:pt>
                <c:pt idx="166">
                  <c:v>0.05</c:v>
                </c:pt>
                <c:pt idx="167">
                  <c:v>0.05</c:v>
                </c:pt>
              </c:numCache>
            </c:numRef>
          </c:val>
          <c:extLst>
            <c:ext xmlns:c16="http://schemas.microsoft.com/office/drawing/2014/chart" uri="{C3380CC4-5D6E-409C-BE32-E72D297353CC}">
              <c16:uniqueId val="{00000006-E446-4D61-9D12-936282719697}"/>
            </c:ext>
          </c:extLst>
        </c:ser>
        <c:ser>
          <c:idx val="7"/>
          <c:order val="7"/>
          <c:spPr>
            <a:solidFill>
              <a:schemeClr val="accent5">
                <a:lumMod val="20000"/>
                <a:lumOff val="80000"/>
              </a:schemeClr>
            </a:solidFill>
            <a:ln w="0">
              <a:solidFill>
                <a:schemeClr val="accent5">
                  <a:lumMod val="20000"/>
                  <a:lumOff val="80000"/>
                </a:schemeClr>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'global-primary-energy'!$BR$3:$BR$170</c:f>
              <c:numCache>
                <c:formatCode>General</c:formatCode>
                <c:ptCount val="16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0.01</c:v>
                </c:pt>
                <c:pt idx="154">
                  <c:v>0.01</c:v>
                </c:pt>
                <c:pt idx="155">
                  <c:v>0.01</c:v>
                </c:pt>
                <c:pt idx="156">
                  <c:v>0.01</c:v>
                </c:pt>
                <c:pt idx="157">
                  <c:v>0.01</c:v>
                </c:pt>
                <c:pt idx="158">
                  <c:v>0.02</c:v>
                </c:pt>
                <c:pt idx="159">
                  <c:v>0.02</c:v>
                </c:pt>
                <c:pt idx="160">
                  <c:v>0.03</c:v>
                </c:pt>
                <c:pt idx="161">
                  <c:v>0.04</c:v>
                </c:pt>
                <c:pt idx="162">
                  <c:v>0.05</c:v>
                </c:pt>
                <c:pt idx="163">
                  <c:v>0.06</c:v>
                </c:pt>
                <c:pt idx="164">
                  <c:v>0.06</c:v>
                </c:pt>
                <c:pt idx="165">
                  <c:v>7.0000000000000007E-2</c:v>
                </c:pt>
                <c:pt idx="166">
                  <c:v>0.08</c:v>
                </c:pt>
                <c:pt idx="167">
                  <c:v>0.1</c:v>
                </c:pt>
              </c:numCache>
            </c:numRef>
          </c:val>
          <c:extLst>
            <c:ext xmlns:c16="http://schemas.microsoft.com/office/drawing/2014/chart" uri="{C3380CC4-5D6E-409C-BE32-E72D297353CC}">
              <c16:uniqueId val="{00000007-E446-4D61-9D12-936282719697}"/>
            </c:ext>
          </c:extLst>
        </c:ser>
        <c:ser>
          <c:idx val="8"/>
          <c:order val="8"/>
          <c:spPr>
            <a:solidFill>
              <a:schemeClr val="accent4"/>
            </a:solidFill>
            <a:ln w="0">
              <a:solidFill>
                <a:schemeClr val="accent4"/>
              </a:solidFill>
            </a:ln>
            <a:effectLst/>
          </c:spPr>
          <c:cat>
            <c:numRef>
              <c:f>'global-primary-energy'!$BJ$3:$BJ$170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'global-primary-energy'!$BS$3:$BS$170</c:f>
              <c:numCache>
                <c:formatCode>General</c:formatCode>
                <c:ptCount val="16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0.01</c:v>
                </c:pt>
                <c:pt idx="162">
                  <c:v>0.01</c:v>
                </c:pt>
                <c:pt idx="163">
                  <c:v>0.01</c:v>
                </c:pt>
                <c:pt idx="164">
                  <c:v>0.02</c:v>
                </c:pt>
                <c:pt idx="165">
                  <c:v>0.02</c:v>
                </c:pt>
                <c:pt idx="166">
                  <c:v>0.03</c:v>
                </c:pt>
                <c:pt idx="167">
                  <c:v>0.04</c:v>
                </c:pt>
              </c:numCache>
            </c:numRef>
          </c:val>
          <c:extLst>
            <c:ext xmlns:c16="http://schemas.microsoft.com/office/drawing/2014/chart" uri="{C3380CC4-5D6E-409C-BE32-E72D297353CC}">
              <c16:uniqueId val="{00000008-E446-4D61-9D12-936282719697}"/>
            </c:ext>
          </c:extLst>
        </c:ser>
        <c:dLbls>
          <c:showLegendKey val="0"/>
          <c:showVal val="0"/>
          <c:showCatName val="0"/>
          <c:showSerName val="0"/>
          <c:showPercent val="0"/>
          <c:showBubbleSize val="0"/>
        </c:dLbls>
        <c:axId val="1807918240"/>
        <c:axId val="1807921712"/>
      </c:areaChart>
      <c:catAx>
        <c:axId val="180791824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Century Gothic" panose="020B0502020202020204" pitchFamily="34" charset="0"/>
                <a:ea typeface="+mn-ea"/>
                <a:cs typeface="+mn-cs"/>
              </a:defRPr>
            </a:pPr>
            <a:endParaRPr lang="fr-FR"/>
          </a:p>
        </c:txPr>
        <c:crossAx val="1807921712"/>
        <c:crosses val="autoZero"/>
        <c:auto val="1"/>
        <c:lblAlgn val="ctr"/>
        <c:lblOffset val="100"/>
        <c:tickLblSkip val="15"/>
        <c:tickMarkSkip val="15"/>
        <c:noMultiLvlLbl val="0"/>
      </c:catAx>
      <c:valAx>
        <c:axId val="1807921712"/>
        <c:scaling>
          <c:orientation val="minMax"/>
          <c:max val="1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low"/>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Century Gothic" panose="020B0502020202020204" pitchFamily="34" charset="0"/>
                <a:ea typeface="+mn-ea"/>
                <a:cs typeface="+mn-cs"/>
              </a:defRPr>
            </a:pPr>
            <a:endParaRPr lang="fr-FR"/>
          </a:p>
        </c:txPr>
        <c:crossAx val="1807918240"/>
        <c:crossesAt val="5"/>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7370411099920208E-3"/>
          <c:w val="1"/>
          <c:h val="0.990262969676029"/>
        </c:manualLayout>
      </c:layout>
      <c:lineChart>
        <c:grouping val="standard"/>
        <c:varyColors val="0"/>
        <c:ser>
          <c:idx val="0"/>
          <c:order val="0"/>
          <c:spPr>
            <a:ln w="50800" cap="rnd">
              <a:solidFill>
                <a:schemeClr val="accent4"/>
              </a:solidFill>
              <a:prstDash val="dash"/>
              <a:round/>
            </a:ln>
            <a:effectLst/>
          </c:spPr>
          <c:marker>
            <c:symbol val="none"/>
          </c:marker>
          <c:cat>
            <c:numRef>
              <c:f>'global-primary-energy'!$BB$3:$BB$170</c:f>
              <c:numCache>
                <c:formatCode>General</c:formatCode>
                <c:ptCount val="168"/>
                <c:pt idx="0">
                  <c:v>1850</c:v>
                </c:pt>
                <c:pt idx="1">
                  <c:v>1851</c:v>
                </c:pt>
                <c:pt idx="2">
                  <c:v>1852</c:v>
                </c:pt>
                <c:pt idx="3">
                  <c:v>1853</c:v>
                </c:pt>
                <c:pt idx="4">
                  <c:v>1854</c:v>
                </c:pt>
                <c:pt idx="5">
                  <c:v>1855</c:v>
                </c:pt>
                <c:pt idx="6">
                  <c:v>1856</c:v>
                </c:pt>
                <c:pt idx="7">
                  <c:v>1857</c:v>
                </c:pt>
                <c:pt idx="8">
                  <c:v>1858</c:v>
                </c:pt>
                <c:pt idx="9">
                  <c:v>1859</c:v>
                </c:pt>
                <c:pt idx="10">
                  <c:v>1860</c:v>
                </c:pt>
                <c:pt idx="11">
                  <c:v>1861</c:v>
                </c:pt>
                <c:pt idx="12">
                  <c:v>1862</c:v>
                </c:pt>
                <c:pt idx="13">
                  <c:v>1863</c:v>
                </c:pt>
                <c:pt idx="14">
                  <c:v>1864</c:v>
                </c:pt>
                <c:pt idx="15">
                  <c:v>1865</c:v>
                </c:pt>
                <c:pt idx="16">
                  <c:v>1866</c:v>
                </c:pt>
                <c:pt idx="17">
                  <c:v>1867</c:v>
                </c:pt>
                <c:pt idx="18">
                  <c:v>1868</c:v>
                </c:pt>
                <c:pt idx="19">
                  <c:v>1869</c:v>
                </c:pt>
                <c:pt idx="20">
                  <c:v>1870</c:v>
                </c:pt>
                <c:pt idx="21">
                  <c:v>1871</c:v>
                </c:pt>
                <c:pt idx="22">
                  <c:v>1872</c:v>
                </c:pt>
                <c:pt idx="23">
                  <c:v>1873</c:v>
                </c:pt>
                <c:pt idx="24">
                  <c:v>1874</c:v>
                </c:pt>
                <c:pt idx="25">
                  <c:v>1875</c:v>
                </c:pt>
                <c:pt idx="26">
                  <c:v>1876</c:v>
                </c:pt>
                <c:pt idx="27">
                  <c:v>1877</c:v>
                </c:pt>
                <c:pt idx="28">
                  <c:v>1878</c:v>
                </c:pt>
                <c:pt idx="29">
                  <c:v>1879</c:v>
                </c:pt>
                <c:pt idx="30">
                  <c:v>1880</c:v>
                </c:pt>
                <c:pt idx="31">
                  <c:v>1881</c:v>
                </c:pt>
                <c:pt idx="32">
                  <c:v>1882</c:v>
                </c:pt>
                <c:pt idx="33">
                  <c:v>1883</c:v>
                </c:pt>
                <c:pt idx="34">
                  <c:v>1884</c:v>
                </c:pt>
                <c:pt idx="35">
                  <c:v>1885</c:v>
                </c:pt>
                <c:pt idx="36">
                  <c:v>1886</c:v>
                </c:pt>
                <c:pt idx="37">
                  <c:v>1887</c:v>
                </c:pt>
                <c:pt idx="38">
                  <c:v>1888</c:v>
                </c:pt>
                <c:pt idx="39">
                  <c:v>1889</c:v>
                </c:pt>
                <c:pt idx="40">
                  <c:v>1890</c:v>
                </c:pt>
                <c:pt idx="41">
                  <c:v>1891</c:v>
                </c:pt>
                <c:pt idx="42">
                  <c:v>1892</c:v>
                </c:pt>
                <c:pt idx="43">
                  <c:v>1893</c:v>
                </c:pt>
                <c:pt idx="44">
                  <c:v>1894</c:v>
                </c:pt>
                <c:pt idx="45">
                  <c:v>1895</c:v>
                </c:pt>
                <c:pt idx="46">
                  <c:v>1896</c:v>
                </c:pt>
                <c:pt idx="47">
                  <c:v>1897</c:v>
                </c:pt>
                <c:pt idx="48">
                  <c:v>1898</c:v>
                </c:pt>
                <c:pt idx="49">
                  <c:v>1899</c:v>
                </c:pt>
                <c:pt idx="50">
                  <c:v>1900</c:v>
                </c:pt>
                <c:pt idx="51">
                  <c:v>1901</c:v>
                </c:pt>
                <c:pt idx="52">
                  <c:v>1902</c:v>
                </c:pt>
                <c:pt idx="53">
                  <c:v>1903</c:v>
                </c:pt>
                <c:pt idx="54">
                  <c:v>1904</c:v>
                </c:pt>
                <c:pt idx="55">
                  <c:v>1905</c:v>
                </c:pt>
                <c:pt idx="56">
                  <c:v>1906</c:v>
                </c:pt>
                <c:pt idx="57">
                  <c:v>1907</c:v>
                </c:pt>
                <c:pt idx="58">
                  <c:v>1908</c:v>
                </c:pt>
                <c:pt idx="59">
                  <c:v>1909</c:v>
                </c:pt>
                <c:pt idx="60">
                  <c:v>1910</c:v>
                </c:pt>
                <c:pt idx="61">
                  <c:v>1911</c:v>
                </c:pt>
                <c:pt idx="62">
                  <c:v>1912</c:v>
                </c:pt>
                <c:pt idx="63">
                  <c:v>1913</c:v>
                </c:pt>
                <c:pt idx="64">
                  <c:v>1914</c:v>
                </c:pt>
                <c:pt idx="65">
                  <c:v>1915</c:v>
                </c:pt>
                <c:pt idx="66">
                  <c:v>1916</c:v>
                </c:pt>
                <c:pt idx="67">
                  <c:v>1917</c:v>
                </c:pt>
                <c:pt idx="68">
                  <c:v>1918</c:v>
                </c:pt>
                <c:pt idx="69">
                  <c:v>1919</c:v>
                </c:pt>
                <c:pt idx="70">
                  <c:v>1920</c:v>
                </c:pt>
                <c:pt idx="71">
                  <c:v>1921</c:v>
                </c:pt>
                <c:pt idx="72">
                  <c:v>1922</c:v>
                </c:pt>
                <c:pt idx="73">
                  <c:v>1923</c:v>
                </c:pt>
                <c:pt idx="74">
                  <c:v>1924</c:v>
                </c:pt>
                <c:pt idx="75">
                  <c:v>1925</c:v>
                </c:pt>
                <c:pt idx="76">
                  <c:v>1926</c:v>
                </c:pt>
                <c:pt idx="77">
                  <c:v>1927</c:v>
                </c:pt>
                <c:pt idx="78">
                  <c:v>1928</c:v>
                </c:pt>
                <c:pt idx="79">
                  <c:v>1929</c:v>
                </c:pt>
                <c:pt idx="80">
                  <c:v>1930</c:v>
                </c:pt>
                <c:pt idx="81">
                  <c:v>1931</c:v>
                </c:pt>
                <c:pt idx="82">
                  <c:v>1932</c:v>
                </c:pt>
                <c:pt idx="83">
                  <c:v>1933</c:v>
                </c:pt>
                <c:pt idx="84">
                  <c:v>1934</c:v>
                </c:pt>
                <c:pt idx="85">
                  <c:v>1935</c:v>
                </c:pt>
                <c:pt idx="86">
                  <c:v>1936</c:v>
                </c:pt>
                <c:pt idx="87">
                  <c:v>1937</c:v>
                </c:pt>
                <c:pt idx="88">
                  <c:v>1938</c:v>
                </c:pt>
                <c:pt idx="89">
                  <c:v>1939</c:v>
                </c:pt>
                <c:pt idx="90">
                  <c:v>1940</c:v>
                </c:pt>
                <c:pt idx="91">
                  <c:v>1941</c:v>
                </c:pt>
                <c:pt idx="92">
                  <c:v>1942</c:v>
                </c:pt>
                <c:pt idx="93">
                  <c:v>1943</c:v>
                </c:pt>
                <c:pt idx="94">
                  <c:v>1944</c:v>
                </c:pt>
                <c:pt idx="95">
                  <c:v>1945</c:v>
                </c:pt>
                <c:pt idx="96">
                  <c:v>1946</c:v>
                </c:pt>
                <c:pt idx="97">
                  <c:v>1947</c:v>
                </c:pt>
                <c:pt idx="98">
                  <c:v>1948</c:v>
                </c:pt>
                <c:pt idx="99">
                  <c:v>1949</c:v>
                </c:pt>
                <c:pt idx="100">
                  <c:v>1950</c:v>
                </c:pt>
                <c:pt idx="101">
                  <c:v>1951</c:v>
                </c:pt>
                <c:pt idx="102">
                  <c:v>1952</c:v>
                </c:pt>
                <c:pt idx="103">
                  <c:v>1953</c:v>
                </c:pt>
                <c:pt idx="104">
                  <c:v>1954</c:v>
                </c:pt>
                <c:pt idx="105">
                  <c:v>1955</c:v>
                </c:pt>
                <c:pt idx="106">
                  <c:v>1956</c:v>
                </c:pt>
                <c:pt idx="107">
                  <c:v>1957</c:v>
                </c:pt>
                <c:pt idx="108">
                  <c:v>1958</c:v>
                </c:pt>
                <c:pt idx="109">
                  <c:v>1959</c:v>
                </c:pt>
                <c:pt idx="110">
                  <c:v>1960</c:v>
                </c:pt>
                <c:pt idx="111">
                  <c:v>1961</c:v>
                </c:pt>
                <c:pt idx="112">
                  <c:v>1962</c:v>
                </c:pt>
                <c:pt idx="113">
                  <c:v>1963</c:v>
                </c:pt>
                <c:pt idx="114">
                  <c:v>1964</c:v>
                </c:pt>
                <c:pt idx="115">
                  <c:v>1965</c:v>
                </c:pt>
                <c:pt idx="116">
                  <c:v>1966</c:v>
                </c:pt>
                <c:pt idx="117">
                  <c:v>1967</c:v>
                </c:pt>
                <c:pt idx="118">
                  <c:v>1968</c:v>
                </c:pt>
                <c:pt idx="119">
                  <c:v>1969</c:v>
                </c:pt>
                <c:pt idx="120">
                  <c:v>1970</c:v>
                </c:pt>
                <c:pt idx="121">
                  <c:v>1971</c:v>
                </c:pt>
                <c:pt idx="122">
                  <c:v>1972</c:v>
                </c:pt>
                <c:pt idx="123">
                  <c:v>1973</c:v>
                </c:pt>
                <c:pt idx="124">
                  <c:v>1974</c:v>
                </c:pt>
                <c:pt idx="125">
                  <c:v>1975</c:v>
                </c:pt>
                <c:pt idx="126">
                  <c:v>1976</c:v>
                </c:pt>
                <c:pt idx="127">
                  <c:v>1977</c:v>
                </c:pt>
                <c:pt idx="128">
                  <c:v>1978</c:v>
                </c:pt>
                <c:pt idx="129">
                  <c:v>1979</c:v>
                </c:pt>
                <c:pt idx="130">
                  <c:v>1980</c:v>
                </c:pt>
                <c:pt idx="131">
                  <c:v>1981</c:v>
                </c:pt>
                <c:pt idx="132">
                  <c:v>1982</c:v>
                </c:pt>
                <c:pt idx="133">
                  <c:v>1983</c:v>
                </c:pt>
                <c:pt idx="134">
                  <c:v>1984</c:v>
                </c:pt>
                <c:pt idx="135">
                  <c:v>1985</c:v>
                </c:pt>
                <c:pt idx="136">
                  <c:v>1986</c:v>
                </c:pt>
                <c:pt idx="137">
                  <c:v>1987</c:v>
                </c:pt>
                <c:pt idx="138">
                  <c:v>1988</c:v>
                </c:pt>
                <c:pt idx="139">
                  <c:v>1989</c:v>
                </c:pt>
                <c:pt idx="140">
                  <c:v>1990</c:v>
                </c:pt>
                <c:pt idx="141">
                  <c:v>1991</c:v>
                </c:pt>
                <c:pt idx="142">
                  <c:v>1992</c:v>
                </c:pt>
                <c:pt idx="143">
                  <c:v>1993</c:v>
                </c:pt>
                <c:pt idx="144">
                  <c:v>1994</c:v>
                </c:pt>
                <c:pt idx="145">
                  <c:v>1995</c:v>
                </c:pt>
                <c:pt idx="146">
                  <c:v>1996</c:v>
                </c:pt>
                <c:pt idx="147">
                  <c:v>1997</c:v>
                </c:pt>
                <c:pt idx="148">
                  <c:v>1998</c:v>
                </c:pt>
                <c:pt idx="149">
                  <c:v>1999</c:v>
                </c:pt>
                <c:pt idx="150">
                  <c:v>2000</c:v>
                </c:pt>
                <c:pt idx="151">
                  <c:v>2001</c:v>
                </c:pt>
                <c:pt idx="152">
                  <c:v>2002</c:v>
                </c:pt>
                <c:pt idx="153">
                  <c:v>2003</c:v>
                </c:pt>
                <c:pt idx="154">
                  <c:v>2004</c:v>
                </c:pt>
                <c:pt idx="155">
                  <c:v>2005</c:v>
                </c:pt>
                <c:pt idx="156">
                  <c:v>2006</c:v>
                </c:pt>
                <c:pt idx="157">
                  <c:v>2007</c:v>
                </c:pt>
                <c:pt idx="158">
                  <c:v>2008</c:v>
                </c:pt>
                <c:pt idx="159">
                  <c:v>2009</c:v>
                </c:pt>
                <c:pt idx="160">
                  <c:v>2010</c:v>
                </c:pt>
                <c:pt idx="161">
                  <c:v>2011</c:v>
                </c:pt>
                <c:pt idx="162">
                  <c:v>2012</c:v>
                </c:pt>
                <c:pt idx="163">
                  <c:v>2013</c:v>
                </c:pt>
                <c:pt idx="164">
                  <c:v>2014</c:v>
                </c:pt>
                <c:pt idx="165">
                  <c:v>2015</c:v>
                </c:pt>
                <c:pt idx="166">
                  <c:v>2016</c:v>
                </c:pt>
                <c:pt idx="167">
                  <c:v>2017</c:v>
                </c:pt>
              </c:numCache>
            </c:numRef>
          </c:cat>
          <c:val>
            <c:numRef>
              <c:f>'global-primary-energy'!$BM$3:$BM$170</c:f>
              <c:numCache>
                <c:formatCode>General</c:formatCode>
                <c:ptCount val="168"/>
                <c:pt idx="0">
                  <c:v>1.2</c:v>
                </c:pt>
                <c:pt idx="1">
                  <c:v>1.208</c:v>
                </c:pt>
                <c:pt idx="2">
                  <c:v>1.216</c:v>
                </c:pt>
                <c:pt idx="3">
                  <c:v>1.224</c:v>
                </c:pt>
                <c:pt idx="4">
                  <c:v>1.232</c:v>
                </c:pt>
                <c:pt idx="5">
                  <c:v>1.24</c:v>
                </c:pt>
                <c:pt idx="6">
                  <c:v>1.248</c:v>
                </c:pt>
                <c:pt idx="7">
                  <c:v>1.256</c:v>
                </c:pt>
                <c:pt idx="8">
                  <c:v>1.264</c:v>
                </c:pt>
                <c:pt idx="9">
                  <c:v>1.272</c:v>
                </c:pt>
                <c:pt idx="10">
                  <c:v>1.28</c:v>
                </c:pt>
                <c:pt idx="11">
                  <c:v>1.288</c:v>
                </c:pt>
                <c:pt idx="12">
                  <c:v>1.296</c:v>
                </c:pt>
                <c:pt idx="13">
                  <c:v>1.304</c:v>
                </c:pt>
                <c:pt idx="14">
                  <c:v>1.3120000000000001</c:v>
                </c:pt>
                <c:pt idx="15">
                  <c:v>1.32</c:v>
                </c:pt>
                <c:pt idx="16">
                  <c:v>1.3280000000000001</c:v>
                </c:pt>
                <c:pt idx="17">
                  <c:v>1.3360000000000001</c:v>
                </c:pt>
                <c:pt idx="18">
                  <c:v>1.3440000000000001</c:v>
                </c:pt>
                <c:pt idx="19">
                  <c:v>1.3520000000000001</c:v>
                </c:pt>
                <c:pt idx="20">
                  <c:v>1.36</c:v>
                </c:pt>
                <c:pt idx="21">
                  <c:v>1.3680000000000001</c:v>
                </c:pt>
                <c:pt idx="22">
                  <c:v>1.3759999999999999</c:v>
                </c:pt>
                <c:pt idx="23">
                  <c:v>1.3839999999999999</c:v>
                </c:pt>
                <c:pt idx="24">
                  <c:v>1.3919999999999999</c:v>
                </c:pt>
                <c:pt idx="25">
                  <c:v>1.4</c:v>
                </c:pt>
                <c:pt idx="26">
                  <c:v>1.407999999999999</c:v>
                </c:pt>
                <c:pt idx="27">
                  <c:v>1.415999999999999</c:v>
                </c:pt>
                <c:pt idx="28">
                  <c:v>1.423999999999999</c:v>
                </c:pt>
                <c:pt idx="29">
                  <c:v>1.4319999999999991</c:v>
                </c:pt>
                <c:pt idx="30">
                  <c:v>1.44</c:v>
                </c:pt>
                <c:pt idx="31">
                  <c:v>1.448</c:v>
                </c:pt>
                <c:pt idx="32">
                  <c:v>1.456</c:v>
                </c:pt>
                <c:pt idx="33">
                  <c:v>1.464</c:v>
                </c:pt>
                <c:pt idx="34">
                  <c:v>1.472</c:v>
                </c:pt>
                <c:pt idx="35">
                  <c:v>1.48</c:v>
                </c:pt>
                <c:pt idx="36">
                  <c:v>1.488</c:v>
                </c:pt>
                <c:pt idx="37">
                  <c:v>1.496</c:v>
                </c:pt>
                <c:pt idx="38">
                  <c:v>1.504</c:v>
                </c:pt>
                <c:pt idx="39">
                  <c:v>1.512</c:v>
                </c:pt>
                <c:pt idx="40">
                  <c:v>1.52</c:v>
                </c:pt>
                <c:pt idx="41">
                  <c:v>1.528</c:v>
                </c:pt>
                <c:pt idx="42">
                  <c:v>1.536</c:v>
                </c:pt>
                <c:pt idx="43">
                  <c:v>1.544</c:v>
                </c:pt>
                <c:pt idx="44">
                  <c:v>1.552</c:v>
                </c:pt>
                <c:pt idx="45">
                  <c:v>1.56</c:v>
                </c:pt>
                <c:pt idx="46">
                  <c:v>1.5680000000000001</c:v>
                </c:pt>
                <c:pt idx="47">
                  <c:v>1.5760000000000001</c:v>
                </c:pt>
                <c:pt idx="48">
                  <c:v>1.5840000000000001</c:v>
                </c:pt>
                <c:pt idx="49">
                  <c:v>1.5920000000000001</c:v>
                </c:pt>
                <c:pt idx="50">
                  <c:v>1.6</c:v>
                </c:pt>
                <c:pt idx="51">
                  <c:v>1.6148148149999999</c:v>
                </c:pt>
                <c:pt idx="52">
                  <c:v>1.6296296299999999</c:v>
                </c:pt>
                <c:pt idx="53">
                  <c:v>1.6444444439999999</c:v>
                </c:pt>
                <c:pt idx="54">
                  <c:v>1.6592592589999999</c:v>
                </c:pt>
                <c:pt idx="55">
                  <c:v>1.674074074</c:v>
                </c:pt>
                <c:pt idx="56">
                  <c:v>1.688888889</c:v>
                </c:pt>
                <c:pt idx="57">
                  <c:v>1.703703704</c:v>
                </c:pt>
                <c:pt idx="58">
                  <c:v>1.7185185190000001</c:v>
                </c:pt>
                <c:pt idx="59">
                  <c:v>1.733333333</c:v>
                </c:pt>
                <c:pt idx="60">
                  <c:v>1.7481481480000001</c:v>
                </c:pt>
                <c:pt idx="61">
                  <c:v>1.7629629630000001</c:v>
                </c:pt>
                <c:pt idx="62">
                  <c:v>1.7777777779999999</c:v>
                </c:pt>
                <c:pt idx="63">
                  <c:v>1.792592593</c:v>
                </c:pt>
                <c:pt idx="64">
                  <c:v>1.8074074069999999</c:v>
                </c:pt>
                <c:pt idx="65">
                  <c:v>1.8222222219999999</c:v>
                </c:pt>
                <c:pt idx="66">
                  <c:v>1.837037037</c:v>
                </c:pt>
                <c:pt idx="67">
                  <c:v>1.851851852</c:v>
                </c:pt>
                <c:pt idx="68">
                  <c:v>1.8666666670000001</c:v>
                </c:pt>
                <c:pt idx="69">
                  <c:v>1.881481481</c:v>
                </c:pt>
                <c:pt idx="70">
                  <c:v>1.896296296</c:v>
                </c:pt>
                <c:pt idx="71">
                  <c:v>1.9111111110000001</c:v>
                </c:pt>
                <c:pt idx="72">
                  <c:v>1.9259259259999999</c:v>
                </c:pt>
                <c:pt idx="73">
                  <c:v>1.9407407409999999</c:v>
                </c:pt>
                <c:pt idx="74">
                  <c:v>1.955555556</c:v>
                </c:pt>
                <c:pt idx="75">
                  <c:v>1.9703703699999999</c:v>
                </c:pt>
                <c:pt idx="76">
                  <c:v>1.985185185</c:v>
                </c:pt>
                <c:pt idx="77">
                  <c:v>2</c:v>
                </c:pt>
                <c:pt idx="78">
                  <c:v>2.0239130430000012</c:v>
                </c:pt>
                <c:pt idx="79">
                  <c:v>2.0478260869999998</c:v>
                </c:pt>
                <c:pt idx="80">
                  <c:v>2.0717391300000001</c:v>
                </c:pt>
                <c:pt idx="81">
                  <c:v>2.0956521739999991</c:v>
                </c:pt>
                <c:pt idx="82">
                  <c:v>2.1195652169999999</c:v>
                </c:pt>
                <c:pt idx="83">
                  <c:v>2.1434782609999998</c:v>
                </c:pt>
                <c:pt idx="84">
                  <c:v>2.1673913040000001</c:v>
                </c:pt>
                <c:pt idx="85">
                  <c:v>2.1913043480000001</c:v>
                </c:pt>
                <c:pt idx="86">
                  <c:v>2.2152173909999999</c:v>
                </c:pt>
                <c:pt idx="87">
                  <c:v>2.2391304349999999</c:v>
                </c:pt>
                <c:pt idx="88">
                  <c:v>2.2630434780000002</c:v>
                </c:pt>
                <c:pt idx="89">
                  <c:v>2.2869565220000001</c:v>
                </c:pt>
                <c:pt idx="90">
                  <c:v>2.3108695649999991</c:v>
                </c:pt>
                <c:pt idx="91">
                  <c:v>2.3347826089999999</c:v>
                </c:pt>
                <c:pt idx="92">
                  <c:v>2.3586956520000002</c:v>
                </c:pt>
                <c:pt idx="93">
                  <c:v>2.3826086959999988</c:v>
                </c:pt>
                <c:pt idx="94">
                  <c:v>2.406521739</c:v>
                </c:pt>
                <c:pt idx="95">
                  <c:v>2.4304347829999999</c:v>
                </c:pt>
                <c:pt idx="96">
                  <c:v>2.4543478259999998</c:v>
                </c:pt>
                <c:pt idx="97">
                  <c:v>2.4782608700000002</c:v>
                </c:pt>
                <c:pt idx="98">
                  <c:v>2.502173913</c:v>
                </c:pt>
                <c:pt idx="99">
                  <c:v>2.526086957</c:v>
                </c:pt>
                <c:pt idx="100">
                  <c:v>2.5499999999999998</c:v>
                </c:pt>
                <c:pt idx="101">
                  <c:v>2.598201998</c:v>
                </c:pt>
                <c:pt idx="102">
                  <c:v>2.6464039960000001</c:v>
                </c:pt>
                <c:pt idx="103">
                  <c:v>2.6946059929999988</c:v>
                </c:pt>
                <c:pt idx="104">
                  <c:v>2.7428079909999998</c:v>
                </c:pt>
                <c:pt idx="105">
                  <c:v>2.7910099889999991</c:v>
                </c:pt>
                <c:pt idx="106">
                  <c:v>2.8392119870000001</c:v>
                </c:pt>
                <c:pt idx="107">
                  <c:v>2.8874139849999998</c:v>
                </c:pt>
                <c:pt idx="108">
                  <c:v>2.935615981999999</c:v>
                </c:pt>
                <c:pt idx="109">
                  <c:v>2.98381798</c:v>
                </c:pt>
                <c:pt idx="110">
                  <c:v>3.0320199780000001</c:v>
                </c:pt>
                <c:pt idx="111">
                  <c:v>3.073077563</c:v>
                </c:pt>
                <c:pt idx="112">
                  <c:v>3.1260662529999999</c:v>
                </c:pt>
                <c:pt idx="113">
                  <c:v>3.1911860480000001</c:v>
                </c:pt>
                <c:pt idx="114">
                  <c:v>3.2567000830000001</c:v>
                </c:pt>
                <c:pt idx="115">
                  <c:v>3.3236237000000002</c:v>
                </c:pt>
                <c:pt idx="116">
                  <c:v>3.3936992049999999</c:v>
                </c:pt>
                <c:pt idx="117">
                  <c:v>3.4631472670000001</c:v>
                </c:pt>
                <c:pt idx="118">
                  <c:v>3.5335365259999998</c:v>
                </c:pt>
                <c:pt idx="119">
                  <c:v>3.608235815</c:v>
                </c:pt>
                <c:pt idx="120">
                  <c:v>3.6836763060000002</c:v>
                </c:pt>
                <c:pt idx="121">
                  <c:v>3.7613070479999999</c:v>
                </c:pt>
                <c:pt idx="122">
                  <c:v>3.8377261709999999</c:v>
                </c:pt>
                <c:pt idx="123">
                  <c:v>3.9132179439999999</c:v>
                </c:pt>
                <c:pt idx="124">
                  <c:v>3.9893850340000001</c:v>
                </c:pt>
                <c:pt idx="125">
                  <c:v>4.0638065229999993</c:v>
                </c:pt>
                <c:pt idx="126">
                  <c:v>4.136393107</c:v>
                </c:pt>
                <c:pt idx="127">
                  <c:v>4.208770941</c:v>
                </c:pt>
                <c:pt idx="128">
                  <c:v>4.2823414599999996</c:v>
                </c:pt>
                <c:pt idx="129">
                  <c:v>4.357793598999999</c:v>
                </c:pt>
                <c:pt idx="130">
                  <c:v>4.4340219750000003</c:v>
                </c:pt>
                <c:pt idx="131">
                  <c:v>4.5122689620000003</c:v>
                </c:pt>
                <c:pt idx="132">
                  <c:v>4.5934542529999991</c:v>
                </c:pt>
                <c:pt idx="133">
                  <c:v>4.6753676329999987</c:v>
                </c:pt>
                <c:pt idx="134">
                  <c:v>4.7569980730000001</c:v>
                </c:pt>
                <c:pt idx="135">
                  <c:v>4.8401551679999981</c:v>
                </c:pt>
                <c:pt idx="136">
                  <c:v>4.925801334</c:v>
                </c:pt>
                <c:pt idx="137">
                  <c:v>5.0135763869999987</c:v>
                </c:pt>
                <c:pt idx="138">
                  <c:v>5.102293347999999</c:v>
                </c:pt>
                <c:pt idx="139">
                  <c:v>5.1909652219999991</c:v>
                </c:pt>
                <c:pt idx="140">
                  <c:v>5.2813400780000004</c:v>
                </c:pt>
                <c:pt idx="141">
                  <c:v>5.3692100949999997</c:v>
                </c:pt>
                <c:pt idx="142">
                  <c:v>5.4533939599999997</c:v>
                </c:pt>
                <c:pt idx="143">
                  <c:v>5.5384487260000004</c:v>
                </c:pt>
                <c:pt idx="144">
                  <c:v>5.6225754209999979</c:v>
                </c:pt>
                <c:pt idx="145">
                  <c:v>5.707533022999999</c:v>
                </c:pt>
                <c:pt idx="146">
                  <c:v>5.7904542199999991</c:v>
                </c:pt>
                <c:pt idx="147">
                  <c:v>5.873071768</c:v>
                </c:pt>
                <c:pt idx="148">
                  <c:v>5.9548105499999986</c:v>
                </c:pt>
                <c:pt idx="149">
                  <c:v>6.0352841350000004</c:v>
                </c:pt>
                <c:pt idx="150">
                  <c:v>6.1151083629999992</c:v>
                </c:pt>
                <c:pt idx="151">
                  <c:v>6.1944604439999988</c:v>
                </c:pt>
                <c:pt idx="152">
                  <c:v>6.2735264409999996</c:v>
                </c:pt>
                <c:pt idx="153">
                  <c:v>6.352677699</c:v>
                </c:pt>
                <c:pt idx="154">
                  <c:v>6.4323749709999989</c:v>
                </c:pt>
                <c:pt idx="155">
                  <c:v>6.5126028669999991</c:v>
                </c:pt>
                <c:pt idx="156">
                  <c:v>6.5936232019999998</c:v>
                </c:pt>
                <c:pt idx="157">
                  <c:v>6.6751304179999993</c:v>
                </c:pt>
                <c:pt idx="158">
                  <c:v>6.7578871719999993</c:v>
                </c:pt>
                <c:pt idx="159">
                  <c:v>6.8405915769999979</c:v>
                </c:pt>
                <c:pt idx="160">
                  <c:v>6.9229472609999991</c:v>
                </c:pt>
                <c:pt idx="161">
                  <c:v>7.0040112619999979</c:v>
                </c:pt>
                <c:pt idx="162">
                  <c:v>7.0869936249999999</c:v>
                </c:pt>
                <c:pt idx="163">
                  <c:v>7.170961674</c:v>
                </c:pt>
                <c:pt idx="164">
                  <c:v>7.2556538809999997</c:v>
                </c:pt>
                <c:pt idx="165">
                  <c:v>7.340548192</c:v>
                </c:pt>
                <c:pt idx="166">
                  <c:v>7.426103221</c:v>
                </c:pt>
                <c:pt idx="167">
                  <c:v>7.5109904559999991</c:v>
                </c:pt>
              </c:numCache>
            </c:numRef>
          </c:val>
          <c:smooth val="0"/>
          <c:extLst>
            <c:ext xmlns:c16="http://schemas.microsoft.com/office/drawing/2014/chart" uri="{C3380CC4-5D6E-409C-BE32-E72D297353CC}">
              <c16:uniqueId val="{00000000-6157-41FD-B81E-10D68B9C0BBF}"/>
            </c:ext>
          </c:extLst>
        </c:ser>
        <c:dLbls>
          <c:showLegendKey val="0"/>
          <c:showVal val="0"/>
          <c:showCatName val="0"/>
          <c:showSerName val="0"/>
          <c:showPercent val="0"/>
          <c:showBubbleSize val="0"/>
        </c:dLbls>
        <c:smooth val="0"/>
        <c:axId val="1807539136"/>
        <c:axId val="1807542016"/>
      </c:lineChart>
      <c:catAx>
        <c:axId val="1807539136"/>
        <c:scaling>
          <c:orientation val="minMax"/>
        </c:scaling>
        <c:delete val="1"/>
        <c:axPos val="b"/>
        <c:numFmt formatCode="General" sourceLinked="1"/>
        <c:majorTickMark val="none"/>
        <c:minorTickMark val="none"/>
        <c:tickLblPos val="nextTo"/>
        <c:crossAx val="1807542016"/>
        <c:crosses val="autoZero"/>
        <c:auto val="1"/>
        <c:lblAlgn val="ctr"/>
        <c:lblOffset val="100"/>
        <c:tickLblSkip val="15"/>
        <c:tickMarkSkip val="15"/>
        <c:noMultiLvlLbl val="0"/>
      </c:catAx>
      <c:valAx>
        <c:axId val="1807542016"/>
        <c:scaling>
          <c:orientation val="minMax"/>
          <c:max val="14"/>
        </c:scaling>
        <c:delete val="1"/>
        <c:axPos val="l"/>
        <c:numFmt formatCode="General" sourceLinked="1"/>
        <c:majorTickMark val="none"/>
        <c:minorTickMark val="none"/>
        <c:tickLblPos val="nextTo"/>
        <c:crossAx val="18075391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fr-FR" dirty="0"/>
              <a:t>Consommation d’énergie primaire par habitant</a:t>
            </a:r>
          </a:p>
        </c:rich>
      </c:tx>
      <c:layout>
        <c:manualLayout>
          <c:xMode val="edge"/>
          <c:yMode val="edge"/>
          <c:x val="0.11700012615319599"/>
          <c:y val="3.08663592698394E-2"/>
        </c:manualLayout>
      </c:layout>
      <c:overlay val="0"/>
    </c:title>
    <c:autoTitleDeleted val="0"/>
    <c:plotArea>
      <c:layout/>
      <c:barChart>
        <c:barDir val="col"/>
        <c:grouping val="clustered"/>
        <c:varyColors val="0"/>
        <c:ser>
          <c:idx val="0"/>
          <c:order val="0"/>
          <c:tx>
            <c:strRef>
              <c:f>Feuil1!$B$1</c:f>
              <c:strCache>
                <c:ptCount val="1"/>
                <c:pt idx="0">
                  <c:v>TEP/Hab/an</c:v>
                </c:pt>
              </c:strCache>
            </c:strRef>
          </c:tx>
          <c:spPr>
            <a:solidFill>
              <a:srgbClr val="F6AB38"/>
            </a:solidFill>
          </c:spPr>
          <c:invertIfNegative val="0"/>
          <c:dLbls>
            <c:dLbl>
              <c:idx val="1"/>
              <c:layout>
                <c:manualLayout>
                  <c:x val="-2.6008856937360398E-3"/>
                  <c:y val="-2.806032660894490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891-4090-86A3-4AA169EB2710}"/>
                </c:ext>
              </c:extLst>
            </c:dLbl>
            <c:spPr>
              <a:noFill/>
              <a:ln>
                <a:noFill/>
              </a:ln>
              <a:effectLst/>
            </c:spPr>
            <c:txPr>
              <a:bodyPr/>
              <a:lstStyle/>
              <a:p>
                <a:pPr>
                  <a:defRPr b="1"/>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Feuil1!$A$2:$A$5</c:f>
              <c:strCache>
                <c:ptCount val="4"/>
                <c:pt idx="0">
                  <c:v>Cambodge</c:v>
                </c:pt>
                <c:pt idx="1">
                  <c:v>Monde</c:v>
                </c:pt>
                <c:pt idx="2">
                  <c:v>France</c:v>
                </c:pt>
                <c:pt idx="3">
                  <c:v>USA</c:v>
                </c:pt>
              </c:strCache>
            </c:strRef>
          </c:cat>
          <c:val>
            <c:numRef>
              <c:f>Feuil1!$B$2:$B$5</c:f>
              <c:numCache>
                <c:formatCode>General</c:formatCode>
                <c:ptCount val="4"/>
                <c:pt idx="0">
                  <c:v>0.5</c:v>
                </c:pt>
                <c:pt idx="1">
                  <c:v>2</c:v>
                </c:pt>
                <c:pt idx="2">
                  <c:v>4</c:v>
                </c:pt>
                <c:pt idx="3">
                  <c:v>7</c:v>
                </c:pt>
              </c:numCache>
            </c:numRef>
          </c:val>
          <c:extLst>
            <c:ext xmlns:c16="http://schemas.microsoft.com/office/drawing/2014/chart" uri="{C3380CC4-5D6E-409C-BE32-E72D297353CC}">
              <c16:uniqueId val="{00000000-91A2-42B2-8256-CB0AD3BBC049}"/>
            </c:ext>
          </c:extLst>
        </c:ser>
        <c:dLbls>
          <c:showLegendKey val="0"/>
          <c:showVal val="0"/>
          <c:showCatName val="0"/>
          <c:showSerName val="0"/>
          <c:showPercent val="0"/>
          <c:showBubbleSize val="0"/>
        </c:dLbls>
        <c:gapWidth val="150"/>
        <c:axId val="1831926560"/>
        <c:axId val="1831929408"/>
      </c:barChart>
      <c:catAx>
        <c:axId val="1831926560"/>
        <c:scaling>
          <c:orientation val="minMax"/>
        </c:scaling>
        <c:delete val="0"/>
        <c:axPos val="b"/>
        <c:numFmt formatCode="General" sourceLinked="0"/>
        <c:majorTickMark val="out"/>
        <c:minorTickMark val="none"/>
        <c:tickLblPos val="nextTo"/>
        <c:crossAx val="1831929408"/>
        <c:crosses val="autoZero"/>
        <c:auto val="1"/>
        <c:lblAlgn val="ctr"/>
        <c:lblOffset val="100"/>
        <c:noMultiLvlLbl val="0"/>
      </c:catAx>
      <c:valAx>
        <c:axId val="1831929408"/>
        <c:scaling>
          <c:orientation val="minMax"/>
        </c:scaling>
        <c:delete val="0"/>
        <c:axPos val="l"/>
        <c:majorGridlines/>
        <c:numFmt formatCode="General" sourceLinked="1"/>
        <c:majorTickMark val="out"/>
        <c:minorTickMark val="none"/>
        <c:tickLblPos val="nextTo"/>
        <c:crossAx val="1831926560"/>
        <c:crosses val="autoZero"/>
        <c:crossBetween val="between"/>
      </c:valAx>
    </c:plotArea>
    <c:legend>
      <c:legendPos val="b"/>
      <c:overlay val="0"/>
    </c:legend>
    <c:plotVisOnly val="1"/>
    <c:dispBlanksAs val="gap"/>
    <c:showDLblsOverMax val="0"/>
  </c:chart>
  <c:txPr>
    <a:bodyPr/>
    <a:lstStyle/>
    <a:p>
      <a:pPr>
        <a:defRPr sz="1800"/>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76114635696124699"/>
          <c:y val="2.0215073299200501E-2"/>
          <c:w val="0.21951061692237001"/>
          <c:h val="0.83723211339092396"/>
        </c:manualLayout>
      </c:layout>
      <c:barChart>
        <c:barDir val="bar"/>
        <c:grouping val="clustered"/>
        <c:varyColors val="0"/>
        <c:ser>
          <c:idx val="0"/>
          <c:order val="0"/>
          <c:tx>
            <c:strRef>
              <c:f>Feuil1!$B$1</c:f>
              <c:strCache>
                <c:ptCount val="1"/>
                <c:pt idx="0">
                  <c:v>Série 1</c:v>
                </c:pt>
              </c:strCache>
            </c:strRef>
          </c:tx>
          <c:spPr>
            <a:solidFill>
              <a:srgbClr val="085160"/>
            </a:solidFill>
            <a:ln>
              <a:noFill/>
            </a:ln>
            <a:effectLst/>
          </c:spPr>
          <c:invertIfNegative val="0"/>
          <c:cat>
            <c:strRef>
              <c:f>Feuil1!$A$2:$A$7</c:f>
              <c:strCache>
                <c:ptCount val="6"/>
                <c:pt idx="0">
                  <c:v>Un repas par jour - viande rouge</c:v>
                </c:pt>
                <c:pt idx="1">
                  <c:v>Un repas par jour - viande blanche</c:v>
                </c:pt>
                <c:pt idx="2">
                  <c:v>Un repas par jour - végétarien</c:v>
                </c:pt>
                <c:pt idx="3">
                  <c:v>Eau en bouteille</c:v>
                </c:pt>
                <c:pt idx="4">
                  <c:v>Pas de démarche zéro déchet</c:v>
                </c:pt>
                <c:pt idx="5">
                  <c:v>Démarche zéro déchets</c:v>
                </c:pt>
              </c:strCache>
            </c:strRef>
          </c:cat>
          <c:val>
            <c:numRef>
              <c:f>Feuil1!$B$2:$B$7</c:f>
              <c:numCache>
                <c:formatCode>General</c:formatCode>
                <c:ptCount val="6"/>
                <c:pt idx="0">
                  <c:v>2290</c:v>
                </c:pt>
                <c:pt idx="1">
                  <c:v>491</c:v>
                </c:pt>
                <c:pt idx="2">
                  <c:v>186</c:v>
                </c:pt>
                <c:pt idx="3">
                  <c:v>430</c:v>
                </c:pt>
                <c:pt idx="4">
                  <c:v>200</c:v>
                </c:pt>
                <c:pt idx="5">
                  <c:v>67</c:v>
                </c:pt>
              </c:numCache>
            </c:numRef>
          </c:val>
          <c:extLst>
            <c:ext xmlns:c16="http://schemas.microsoft.com/office/drawing/2014/chart" uri="{C3380CC4-5D6E-409C-BE32-E72D297353CC}">
              <c16:uniqueId val="{00000000-89E4-4010-85DD-7C35750B0E8C}"/>
            </c:ext>
          </c:extLst>
        </c:ser>
        <c:dLbls>
          <c:showLegendKey val="0"/>
          <c:showVal val="0"/>
          <c:showCatName val="0"/>
          <c:showSerName val="0"/>
          <c:showPercent val="0"/>
          <c:showBubbleSize val="0"/>
        </c:dLbls>
        <c:gapWidth val="182"/>
        <c:axId val="1830979712"/>
        <c:axId val="1830983088"/>
      </c:barChart>
      <c:catAx>
        <c:axId val="18309797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Century Gothic" panose="020B0502020202020204" pitchFamily="34" charset="0"/>
                <a:ea typeface="+mn-ea"/>
                <a:cs typeface="+mn-cs"/>
              </a:defRPr>
            </a:pPr>
            <a:endParaRPr lang="fr-FR"/>
          </a:p>
        </c:txPr>
        <c:crossAx val="1830983088"/>
        <c:crosses val="autoZero"/>
        <c:auto val="1"/>
        <c:lblAlgn val="ctr"/>
        <c:lblOffset val="100"/>
        <c:noMultiLvlLbl val="0"/>
      </c:catAx>
      <c:valAx>
        <c:axId val="1830983088"/>
        <c:scaling>
          <c:orientation val="minMax"/>
          <c:max val="4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dirty="0"/>
                  <a:t>Émissions</a:t>
                </a:r>
                <a:r>
                  <a:rPr lang="fr-FR" baseline="0" dirty="0"/>
                  <a:t> annuelles en kgCO2éq.</a:t>
                </a:r>
                <a:endParaRPr lang="fr-FR" dirty="0"/>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830979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76114635696124699"/>
          <c:y val="2.0215073299200501E-2"/>
          <c:w val="0.21951061692237001"/>
          <c:h val="0.83723211339092396"/>
        </c:manualLayout>
      </c:layout>
      <c:barChart>
        <c:barDir val="bar"/>
        <c:grouping val="clustered"/>
        <c:varyColors val="0"/>
        <c:ser>
          <c:idx val="0"/>
          <c:order val="0"/>
          <c:tx>
            <c:strRef>
              <c:f>Feuil1!$B$1</c:f>
              <c:strCache>
                <c:ptCount val="1"/>
                <c:pt idx="0">
                  <c:v>Série 1</c:v>
                </c:pt>
              </c:strCache>
            </c:strRef>
          </c:tx>
          <c:spPr>
            <a:solidFill>
              <a:srgbClr val="085160"/>
            </a:solidFill>
            <a:ln>
              <a:noFill/>
            </a:ln>
            <a:effectLst/>
          </c:spPr>
          <c:invertIfNegative val="0"/>
          <c:cat>
            <c:strRef>
              <c:f>Feuil1!$A$2:$A$8</c:f>
              <c:strCache>
                <c:ptCount val="7"/>
                <c:pt idx="0">
                  <c:v>Un A/R Paris- New York en Avion</c:v>
                </c:pt>
                <c:pt idx="1">
                  <c:v>Un A/R Paris - New York à la voile</c:v>
                </c:pt>
                <c:pt idx="2">
                  <c:v>30 min de voiture par jour</c:v>
                </c:pt>
                <c:pt idx="3">
                  <c:v>30 min de voiture par jour en écoconduite</c:v>
                </c:pt>
                <c:pt idx="4">
                  <c:v>30 min de voiture par jour en covoiturage</c:v>
                </c:pt>
                <c:pt idx="5">
                  <c:v>30 min de vélo par jour</c:v>
                </c:pt>
                <c:pt idx="6">
                  <c:v>500 heures de train par an</c:v>
                </c:pt>
              </c:strCache>
            </c:strRef>
          </c:cat>
          <c:val>
            <c:numRef>
              <c:f>Feuil1!$B$2:$B$8</c:f>
              <c:numCache>
                <c:formatCode>General</c:formatCode>
                <c:ptCount val="7"/>
                <c:pt idx="0">
                  <c:v>2500</c:v>
                </c:pt>
                <c:pt idx="1">
                  <c:v>50</c:v>
                </c:pt>
                <c:pt idx="2">
                  <c:v>1620</c:v>
                </c:pt>
                <c:pt idx="3">
                  <c:v>1134</c:v>
                </c:pt>
                <c:pt idx="4">
                  <c:v>540</c:v>
                </c:pt>
                <c:pt idx="5">
                  <c:v>50</c:v>
                </c:pt>
                <c:pt idx="6">
                  <c:v>540</c:v>
                </c:pt>
              </c:numCache>
            </c:numRef>
          </c:val>
          <c:extLst>
            <c:ext xmlns:c16="http://schemas.microsoft.com/office/drawing/2014/chart" uri="{C3380CC4-5D6E-409C-BE32-E72D297353CC}">
              <c16:uniqueId val="{00000000-BFC1-400B-99A4-6D6967F8F68F}"/>
            </c:ext>
          </c:extLst>
        </c:ser>
        <c:dLbls>
          <c:showLegendKey val="0"/>
          <c:showVal val="0"/>
          <c:showCatName val="0"/>
          <c:showSerName val="0"/>
          <c:showPercent val="0"/>
          <c:showBubbleSize val="0"/>
        </c:dLbls>
        <c:gapWidth val="182"/>
        <c:axId val="1828924624"/>
        <c:axId val="1832392880"/>
      </c:barChart>
      <c:catAx>
        <c:axId val="18289246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Century Gothic" panose="020B0502020202020204" pitchFamily="34" charset="0"/>
                <a:ea typeface="+mn-ea"/>
                <a:cs typeface="+mn-cs"/>
              </a:defRPr>
            </a:pPr>
            <a:endParaRPr lang="fr-FR"/>
          </a:p>
        </c:txPr>
        <c:crossAx val="1832392880"/>
        <c:crosses val="autoZero"/>
        <c:auto val="1"/>
        <c:lblAlgn val="ctr"/>
        <c:lblOffset val="100"/>
        <c:noMultiLvlLbl val="0"/>
      </c:catAx>
      <c:valAx>
        <c:axId val="1832392880"/>
        <c:scaling>
          <c:orientation val="minMax"/>
          <c:max val="4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dirty="0"/>
                  <a:t>Émissions</a:t>
                </a:r>
                <a:r>
                  <a:rPr lang="fr-FR" baseline="0" dirty="0"/>
                  <a:t> annuelles en kgCO2éq.</a:t>
                </a:r>
                <a:endParaRPr lang="fr-FR" dirty="0"/>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828924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76114635696124699"/>
          <c:y val="2.0215073299200501E-2"/>
          <c:w val="0.21951061692237001"/>
          <c:h val="0.83723211339092396"/>
        </c:manualLayout>
      </c:layout>
      <c:barChart>
        <c:barDir val="bar"/>
        <c:grouping val="clustered"/>
        <c:varyColors val="0"/>
        <c:ser>
          <c:idx val="0"/>
          <c:order val="0"/>
          <c:tx>
            <c:strRef>
              <c:f>Feuil1!$B$1</c:f>
              <c:strCache>
                <c:ptCount val="1"/>
                <c:pt idx="0">
                  <c:v>Non rénové catégorie E (24000 kWh)</c:v>
                </c:pt>
              </c:strCache>
            </c:strRef>
          </c:tx>
          <c:spPr>
            <a:solidFill>
              <a:srgbClr val="085160"/>
            </a:solidFill>
            <a:ln>
              <a:noFill/>
            </a:ln>
            <a:effectLst/>
          </c:spPr>
          <c:invertIfNegative val="0"/>
          <c:cat>
            <c:strRef>
              <c:f>Feuil1!$A$2:$A$8</c:f>
              <c:strCache>
                <c:ptCount val="7"/>
                <c:pt idx="0">
                  <c:v>Maison 150m2</c:v>
                </c:pt>
                <c:pt idx="1">
                  <c:v>immeuble 40m2</c:v>
                </c:pt>
                <c:pt idx="2">
                  <c:v>Fioul</c:v>
                </c:pt>
                <c:pt idx="3">
                  <c:v>Gaz</c:v>
                </c:pt>
                <c:pt idx="4">
                  <c:v>Electrique</c:v>
                </c:pt>
                <c:pt idx="5">
                  <c:v>bois</c:v>
                </c:pt>
                <c:pt idx="6">
                  <c:v>Electricité annuelle (2 500 kWh)</c:v>
                </c:pt>
              </c:strCache>
            </c:strRef>
          </c:cat>
          <c:val>
            <c:numRef>
              <c:f>Feuil1!$B$2:$B$8</c:f>
              <c:numCache>
                <c:formatCode>General</c:formatCode>
                <c:ptCount val="7"/>
                <c:pt idx="0">
                  <c:v>3937.5</c:v>
                </c:pt>
                <c:pt idx="1">
                  <c:v>1312.5</c:v>
                </c:pt>
                <c:pt idx="2">
                  <c:v>7776</c:v>
                </c:pt>
                <c:pt idx="3">
                  <c:v>5448</c:v>
                </c:pt>
                <c:pt idx="4">
                  <c:v>1368</c:v>
                </c:pt>
                <c:pt idx="5">
                  <c:v>708</c:v>
                </c:pt>
                <c:pt idx="6">
                  <c:v>142.5</c:v>
                </c:pt>
              </c:numCache>
            </c:numRef>
          </c:val>
          <c:extLst>
            <c:ext xmlns:c16="http://schemas.microsoft.com/office/drawing/2014/chart" uri="{C3380CC4-5D6E-409C-BE32-E72D297353CC}">
              <c16:uniqueId val="{00000000-6164-49C8-B2A4-518BA203C113}"/>
            </c:ext>
          </c:extLst>
        </c:ser>
        <c:ser>
          <c:idx val="1"/>
          <c:order val="1"/>
          <c:tx>
            <c:strRef>
              <c:f>Feuil1!$C$1</c:f>
              <c:strCache>
                <c:ptCount val="1"/>
                <c:pt idx="0">
                  <c:v>Rénové Catégorie A ou BBC (4000 kWh)</c:v>
                </c:pt>
              </c:strCache>
            </c:strRef>
          </c:tx>
          <c:spPr>
            <a:solidFill>
              <a:schemeClr val="accent2"/>
            </a:solidFill>
            <a:ln>
              <a:noFill/>
            </a:ln>
            <a:effectLst/>
          </c:spPr>
          <c:invertIfNegative val="0"/>
          <c:cat>
            <c:strRef>
              <c:f>Feuil1!$A$2:$A$8</c:f>
              <c:strCache>
                <c:ptCount val="7"/>
                <c:pt idx="0">
                  <c:v>Maison 150m2</c:v>
                </c:pt>
                <c:pt idx="1">
                  <c:v>immeuble 40m2</c:v>
                </c:pt>
                <c:pt idx="2">
                  <c:v>Fioul</c:v>
                </c:pt>
                <c:pt idx="3">
                  <c:v>Gaz</c:v>
                </c:pt>
                <c:pt idx="4">
                  <c:v>Electrique</c:v>
                </c:pt>
                <c:pt idx="5">
                  <c:v>bois</c:v>
                </c:pt>
                <c:pt idx="6">
                  <c:v>Electricité annuelle (2 500 kWh)</c:v>
                </c:pt>
              </c:strCache>
            </c:strRef>
          </c:cat>
          <c:val>
            <c:numRef>
              <c:f>Feuil1!$C$2:$C$8</c:f>
              <c:numCache>
                <c:formatCode>General</c:formatCode>
                <c:ptCount val="7"/>
                <c:pt idx="2">
                  <c:v>1296</c:v>
                </c:pt>
                <c:pt idx="3">
                  <c:v>908</c:v>
                </c:pt>
                <c:pt idx="4">
                  <c:v>228</c:v>
                </c:pt>
                <c:pt idx="5">
                  <c:v>118</c:v>
                </c:pt>
                <c:pt idx="6">
                  <c:v>142.5</c:v>
                </c:pt>
              </c:numCache>
            </c:numRef>
          </c:val>
          <c:extLst>
            <c:ext xmlns:c16="http://schemas.microsoft.com/office/drawing/2014/chart" uri="{C3380CC4-5D6E-409C-BE32-E72D297353CC}">
              <c16:uniqueId val="{00000001-6164-49C8-B2A4-518BA203C113}"/>
            </c:ext>
          </c:extLst>
        </c:ser>
        <c:dLbls>
          <c:showLegendKey val="0"/>
          <c:showVal val="0"/>
          <c:showCatName val="0"/>
          <c:showSerName val="0"/>
          <c:showPercent val="0"/>
          <c:showBubbleSize val="0"/>
        </c:dLbls>
        <c:gapWidth val="182"/>
        <c:axId val="1803581744"/>
        <c:axId val="1803585120"/>
      </c:barChart>
      <c:catAx>
        <c:axId val="18035817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Century Gothic" panose="020B0502020202020204" pitchFamily="34" charset="0"/>
                <a:ea typeface="+mn-ea"/>
                <a:cs typeface="+mn-cs"/>
              </a:defRPr>
            </a:pPr>
            <a:endParaRPr lang="fr-FR"/>
          </a:p>
        </c:txPr>
        <c:crossAx val="1803585120"/>
        <c:crosses val="autoZero"/>
        <c:auto val="1"/>
        <c:lblAlgn val="ctr"/>
        <c:lblOffset val="100"/>
        <c:noMultiLvlLbl val="0"/>
      </c:catAx>
      <c:valAx>
        <c:axId val="1803585120"/>
        <c:scaling>
          <c:orientation val="minMax"/>
          <c:max val="8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dirty="0"/>
                  <a:t>Émissions</a:t>
                </a:r>
                <a:r>
                  <a:rPr lang="fr-FR" baseline="0" dirty="0"/>
                  <a:t> annuelles en kgCO2éq.</a:t>
                </a:r>
                <a:endParaRPr lang="fr-FR" dirty="0"/>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803581744"/>
        <c:crosses val="autoZero"/>
        <c:crossBetween val="between"/>
      </c:valAx>
      <c:spPr>
        <a:noFill/>
        <a:ln>
          <a:noFill/>
        </a:ln>
        <a:effectLst/>
      </c:spPr>
    </c:plotArea>
    <c:legend>
      <c:legendPos val="r"/>
      <c:layout>
        <c:manualLayout>
          <c:xMode val="edge"/>
          <c:yMode val="edge"/>
          <c:x val="0.85387276661352196"/>
          <c:y val="7.1656443521795704E-2"/>
          <c:w val="0.124122351445389"/>
          <c:h val="0.2431668846244829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76114635696124699"/>
          <c:y val="2.0215073299200501E-2"/>
          <c:w val="0.21951061692237001"/>
          <c:h val="0.83723211339092396"/>
        </c:manualLayout>
      </c:layout>
      <c:barChart>
        <c:barDir val="bar"/>
        <c:grouping val="clustered"/>
        <c:varyColors val="0"/>
        <c:ser>
          <c:idx val="0"/>
          <c:order val="0"/>
          <c:tx>
            <c:strRef>
              <c:f>Feuil1!$B$1</c:f>
              <c:strCache>
                <c:ptCount val="1"/>
                <c:pt idx="0">
                  <c:v>Série 1</c:v>
                </c:pt>
              </c:strCache>
            </c:strRef>
          </c:tx>
          <c:spPr>
            <a:solidFill>
              <a:srgbClr val="085160"/>
            </a:solidFill>
            <a:ln>
              <a:noFill/>
            </a:ln>
            <a:effectLst/>
          </c:spPr>
          <c:invertIfNegative val="0"/>
          <c:cat>
            <c:strRef>
              <c:f>Feuil1!$A$2:$A$6</c:f>
              <c:strCache>
                <c:ptCount val="5"/>
                <c:pt idx="0">
                  <c:v>Services Publics</c:v>
                </c:pt>
                <c:pt idx="1">
                  <c:v>20 000€ d'actifs en banque</c:v>
                </c:pt>
                <c:pt idx="2">
                  <c:v>1h par  jour  de streaming</c:v>
                </c:pt>
                <c:pt idx="3">
                  <c:v>Achat d'un ordinateur</c:v>
                </c:pt>
                <c:pt idx="4">
                  <c:v>Achat de 500€ de textile</c:v>
                </c:pt>
              </c:strCache>
            </c:strRef>
          </c:cat>
          <c:val>
            <c:numRef>
              <c:f>Feuil1!$B$2:$B$6</c:f>
              <c:numCache>
                <c:formatCode>General</c:formatCode>
                <c:ptCount val="5"/>
                <c:pt idx="0">
                  <c:v>1284</c:v>
                </c:pt>
                <c:pt idx="1">
                  <c:v>250</c:v>
                </c:pt>
                <c:pt idx="2">
                  <c:v>1000</c:v>
                </c:pt>
                <c:pt idx="3">
                  <c:v>296</c:v>
                </c:pt>
                <c:pt idx="4">
                  <c:v>150</c:v>
                </c:pt>
              </c:numCache>
            </c:numRef>
          </c:val>
          <c:extLst>
            <c:ext xmlns:c16="http://schemas.microsoft.com/office/drawing/2014/chart" uri="{C3380CC4-5D6E-409C-BE32-E72D297353CC}">
              <c16:uniqueId val="{00000000-9E3E-46C8-B7F3-29620EAD0497}"/>
            </c:ext>
          </c:extLst>
        </c:ser>
        <c:dLbls>
          <c:showLegendKey val="0"/>
          <c:showVal val="0"/>
          <c:showCatName val="0"/>
          <c:showSerName val="0"/>
          <c:showPercent val="0"/>
          <c:showBubbleSize val="0"/>
        </c:dLbls>
        <c:gapWidth val="182"/>
        <c:axId val="1830854896"/>
        <c:axId val="1830858272"/>
      </c:barChart>
      <c:catAx>
        <c:axId val="18308548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Century Gothic" panose="020B0502020202020204" pitchFamily="34" charset="0"/>
                <a:ea typeface="+mn-ea"/>
                <a:cs typeface="+mn-cs"/>
              </a:defRPr>
            </a:pPr>
            <a:endParaRPr lang="fr-FR"/>
          </a:p>
        </c:txPr>
        <c:crossAx val="1830858272"/>
        <c:crosses val="autoZero"/>
        <c:auto val="1"/>
        <c:lblAlgn val="ctr"/>
        <c:lblOffset val="100"/>
        <c:noMultiLvlLbl val="0"/>
      </c:catAx>
      <c:valAx>
        <c:axId val="1830858272"/>
        <c:scaling>
          <c:orientation val="minMax"/>
          <c:max val="2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dirty="0"/>
                  <a:t>Émissions</a:t>
                </a:r>
                <a:r>
                  <a:rPr lang="fr-FR" baseline="0" dirty="0"/>
                  <a:t> annuelles en kgCO2éq.</a:t>
                </a:r>
                <a:endParaRPr lang="fr-FR" dirty="0"/>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8308548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thecanadianencyclopedia.ca/"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www.attelage-patrimoine.com/article-voitures-de-porteur-d-eau-et-de-livreur-de-bain-120861379.html" TargetMode="External"/><Relationship Id="rId4" Type="http://schemas.openxmlformats.org/officeDocument/2006/relationships/hyperlink" Target="http://alphonsine.ek.la/le-monde-agricole-a125709614"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iteco.be/revue-antipodes/se-jouer-des-inegalites-cinq-exercices-dont-le-jeu-des-chaises-actualise/article/jeu-des-chaises-actualis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6ec3124b7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 name="Google Shape;65;g6ec3124b7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u="sng"/>
              <a:t>Déroulé Conférencier.e : </a:t>
            </a:r>
            <a:endParaRPr/>
          </a:p>
          <a:p>
            <a:pPr marL="0" lvl="0" indent="0" algn="l" rtl="0">
              <a:lnSpc>
                <a:spcPct val="100000"/>
              </a:lnSpc>
              <a:spcBef>
                <a:spcPts val="360"/>
              </a:spcBef>
              <a:spcAft>
                <a:spcPts val="0"/>
              </a:spcAft>
              <a:buSzPts val="1400"/>
              <a:buNone/>
            </a:pPr>
            <a:r>
              <a:rPr lang="fr-FR" b="0" i="1" u="none"/>
              <a:t>Bienvenu.e ! Ce contenu de conférence vous est proposé par ÉduClimat, un projet de l’Association Avenir Climatique. </a:t>
            </a:r>
            <a:endParaRPr/>
          </a:p>
          <a:p>
            <a:pPr marL="0" lvl="0" indent="0" algn="l" rtl="0">
              <a:lnSpc>
                <a:spcPct val="100000"/>
              </a:lnSpc>
              <a:spcBef>
                <a:spcPts val="360"/>
              </a:spcBef>
              <a:spcAft>
                <a:spcPts val="0"/>
              </a:spcAft>
              <a:buSzPts val="1400"/>
              <a:buNone/>
            </a:pPr>
            <a:r>
              <a:rPr lang="fr-FR" b="0" i="1" u="none"/>
              <a:t>Pour simplifier sa prise en main, dans le coin en haut à gauche, vous pourrez trouver :</a:t>
            </a:r>
            <a:endParaRPr/>
          </a:p>
          <a:p>
            <a:pPr marL="171450" lvl="0" indent="-171450" algn="l" rtl="0">
              <a:lnSpc>
                <a:spcPct val="100000"/>
              </a:lnSpc>
              <a:spcBef>
                <a:spcPts val="360"/>
              </a:spcBef>
              <a:spcAft>
                <a:spcPts val="0"/>
              </a:spcAft>
              <a:buClr>
                <a:schemeClr val="dk1"/>
              </a:buClr>
              <a:buSzPts val="1200"/>
              <a:buFont typeface="Calibri"/>
              <a:buChar char="-"/>
            </a:pPr>
            <a:r>
              <a:rPr lang="fr-FR" b="0" i="1" u="none"/>
              <a:t>Une étoile : qui indique que cette diapo est particulièrement importante. Si vous souhaitez faire la présentation rapidement, il vaut mieux se concentrer sur ces diapos. </a:t>
            </a:r>
            <a:endParaRPr b="0" i="1" u="none"/>
          </a:p>
          <a:p>
            <a:pPr marL="171450" lvl="0" indent="-171450" algn="l" rtl="0">
              <a:lnSpc>
                <a:spcPct val="100000"/>
              </a:lnSpc>
              <a:spcBef>
                <a:spcPts val="360"/>
              </a:spcBef>
              <a:spcAft>
                <a:spcPts val="0"/>
              </a:spcAft>
              <a:buClr>
                <a:schemeClr val="dk1"/>
              </a:buClr>
              <a:buSzPts val="1200"/>
              <a:buFont typeface="Calibri"/>
              <a:buChar char="-"/>
            </a:pPr>
            <a:r>
              <a:rPr lang="fr-FR" b="0" i="1" u="none"/>
              <a:t>Une horloge : qui indique du contenu supplémentaire qui n’est pas forcément utile pour la compréhension des enjeux mais qui peut être intéressant à creuser ou à présenter devant des publics spécifiques.</a:t>
            </a:r>
            <a:endParaRPr/>
          </a:p>
          <a:p>
            <a:pPr marL="457200" marR="0" lvl="0" indent="-228600" algn="l" rtl="0">
              <a:lnSpc>
                <a:spcPct val="100000"/>
              </a:lnSpc>
              <a:spcBef>
                <a:spcPts val="360"/>
              </a:spcBef>
              <a:spcAft>
                <a:spcPts val="0"/>
              </a:spcAft>
              <a:buClr>
                <a:srgbClr val="000000"/>
              </a:buClr>
              <a:buSzPts val="1400"/>
              <a:buFont typeface="Arial"/>
              <a:buNone/>
            </a:pPr>
            <a:endParaRPr sz="1200" b="0" i="1" u="none">
              <a:latin typeface="Calibri"/>
              <a:ea typeface="Calibri"/>
              <a:cs typeface="Calibri"/>
              <a:sym typeface="Calibri"/>
            </a:endParaRPr>
          </a:p>
          <a:p>
            <a:pPr marL="457200" marR="0" lvl="0" indent="-228600" algn="l" rtl="0">
              <a:lnSpc>
                <a:spcPct val="100000"/>
              </a:lnSpc>
              <a:spcBef>
                <a:spcPts val="360"/>
              </a:spcBef>
              <a:spcAft>
                <a:spcPts val="0"/>
              </a:spcAft>
              <a:buClr>
                <a:srgbClr val="000000"/>
              </a:buClr>
              <a:buSzPts val="1400"/>
              <a:buFont typeface="Arial"/>
              <a:buNone/>
            </a:pPr>
            <a:r>
              <a:rPr lang="fr-FR" sz="1200" b="1" u="sng">
                <a:latin typeface="Arial"/>
                <a:ea typeface="Arial"/>
                <a:cs typeface="Arial"/>
                <a:sym typeface="Arial"/>
              </a:rPr>
              <a:t>Explications :</a:t>
            </a:r>
            <a:endParaRPr/>
          </a:p>
          <a:p>
            <a:pPr marL="457200" marR="0" lvl="0" indent="-228600" algn="l" rtl="0">
              <a:lnSpc>
                <a:spcPct val="100000"/>
              </a:lnSpc>
              <a:spcBef>
                <a:spcPts val="360"/>
              </a:spcBef>
              <a:spcAft>
                <a:spcPts val="0"/>
              </a:spcAft>
              <a:buClr>
                <a:srgbClr val="000000"/>
              </a:buClr>
              <a:buSzPts val="1400"/>
              <a:buFont typeface="Arial"/>
              <a:buNone/>
            </a:pPr>
            <a:r>
              <a:rPr lang="fr-FR" sz="1200" b="0" i="0" u="none" strike="noStrike" cap="none">
                <a:solidFill>
                  <a:schemeClr val="dk1"/>
                </a:solidFill>
                <a:latin typeface="Arial"/>
                <a:ea typeface="Arial"/>
                <a:cs typeface="Arial"/>
                <a:sym typeface="Arial"/>
              </a:rPr>
              <a:t>« A quoi sert l’énergie ? Pourquoi l’énergie est nécessaire pour nos activités humaines ?Pourquoi c’est lié au changement climatique ? Comment agir au quotidien ? </a:t>
            </a:r>
            <a:endParaRPr sz="1200" b="0" i="0" u="none" strike="noStrike" cap="none">
              <a:solidFill>
                <a:schemeClr val="dk1"/>
              </a:solidFill>
              <a:latin typeface="Arial"/>
              <a:ea typeface="Arial"/>
              <a:cs typeface="Arial"/>
              <a:sym typeface="Arial"/>
            </a:endParaRPr>
          </a:p>
          <a:p>
            <a:pPr marL="457200" marR="0" lvl="0" indent="-228600" algn="l" rtl="0">
              <a:lnSpc>
                <a:spcPct val="100000"/>
              </a:lnSpc>
              <a:spcBef>
                <a:spcPts val="360"/>
              </a:spcBef>
              <a:spcAft>
                <a:spcPts val="0"/>
              </a:spcAft>
              <a:buClr>
                <a:srgbClr val="000000"/>
              </a:buClr>
              <a:buSzPts val="1400"/>
              <a:buFont typeface="Arial"/>
              <a:buNone/>
            </a:pPr>
            <a:r>
              <a:rPr lang="fr-FR" sz="1200" b="0" i="0" u="none" strike="noStrike" cap="none">
                <a:solidFill>
                  <a:schemeClr val="dk1"/>
                </a:solidFill>
                <a:latin typeface="Arial"/>
                <a:ea typeface="Arial"/>
                <a:cs typeface="Arial"/>
                <a:sym typeface="Arial"/>
              </a:rPr>
              <a:t>C’est à ces quatre questions que va essayer de répondre cette conférence ! </a:t>
            </a:r>
            <a:endParaRPr/>
          </a:p>
          <a:p>
            <a:pPr marL="171450" lvl="0" indent="-95250" algn="l" rtl="0">
              <a:lnSpc>
                <a:spcPct val="100000"/>
              </a:lnSpc>
              <a:spcBef>
                <a:spcPts val="360"/>
              </a:spcBef>
              <a:spcAft>
                <a:spcPts val="0"/>
              </a:spcAft>
              <a:buClr>
                <a:schemeClr val="dk1"/>
              </a:buClr>
              <a:buSzPts val="1200"/>
              <a:buFont typeface="Calibri"/>
              <a:buNone/>
            </a:pPr>
            <a:endParaRPr/>
          </a:p>
        </p:txBody>
      </p:sp>
      <p:sp>
        <p:nvSpPr>
          <p:cNvPr id="66" name="Google Shape;66;g6ec3124b77_0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6ec3124b77_0_2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6ec3124b77_0_28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u="sng"/>
              <a:t>Déroulé conférencier.e : </a:t>
            </a:r>
            <a:endParaRPr b="1" i="1" u="sng"/>
          </a:p>
          <a:p>
            <a:pPr marL="0" lvl="0" indent="0" algn="l" rtl="0">
              <a:lnSpc>
                <a:spcPct val="100000"/>
              </a:lnSpc>
              <a:spcBef>
                <a:spcPts val="360"/>
              </a:spcBef>
              <a:spcAft>
                <a:spcPts val="0"/>
              </a:spcAft>
              <a:buSzPts val="1400"/>
              <a:buNone/>
            </a:pPr>
            <a:r>
              <a:rPr lang="fr-FR" i="1"/>
              <a:t>Voici le résumé de cette première partie. Si besoin / possible, vous pouvez prendre un tour de questions / réponses ou demander aux élèves de bien noter leurs questions pour plus tard et enchaîner. </a:t>
            </a:r>
            <a:endParaRPr/>
          </a:p>
        </p:txBody>
      </p:sp>
      <p:sp>
        <p:nvSpPr>
          <p:cNvPr id="278" name="Google Shape;278;g6ec3124b77_0_28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6ec3124b77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g6ec3124b77_0_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Dans cette partie nous allons parler des activités humaines. Comment nous utilisons l’énergie dans notre quotidien et pourquoi nous en sommes devenu.es aussi dépendant.es. </a:t>
            </a:r>
            <a:endParaRPr/>
          </a:p>
        </p:txBody>
      </p:sp>
      <p:sp>
        <p:nvSpPr>
          <p:cNvPr id="291" name="Google Shape;291;g6ec3124b77_0_5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300"/>
              </a:spcBef>
              <a:spcAft>
                <a:spcPts val="0"/>
              </a:spcAft>
              <a:buClr>
                <a:schemeClr val="dk1"/>
              </a:buClr>
              <a:buSzPts val="1000"/>
              <a:buFont typeface="Arial"/>
              <a:buNone/>
            </a:pPr>
            <a:r>
              <a:rPr lang="fr-FR" sz="1000" b="1" u="sng">
                <a:latin typeface="Arial"/>
                <a:ea typeface="Arial"/>
                <a:cs typeface="Arial"/>
                <a:sym typeface="Arial"/>
              </a:rPr>
              <a:t>Déroulé conférencier.e : </a:t>
            </a:r>
            <a:endParaRPr sz="1000"/>
          </a:p>
          <a:p>
            <a:pPr marL="0" marR="0" lvl="0" indent="0" algn="l" rtl="0">
              <a:lnSpc>
                <a:spcPct val="100000"/>
              </a:lnSpc>
              <a:spcBef>
                <a:spcPts val="300"/>
              </a:spcBef>
              <a:spcAft>
                <a:spcPts val="0"/>
              </a:spcAft>
              <a:buClr>
                <a:schemeClr val="dk1"/>
              </a:buClr>
              <a:buSzPts val="1000"/>
              <a:buFont typeface="Arial"/>
              <a:buNone/>
            </a:pPr>
            <a:r>
              <a:rPr lang="fr-FR" sz="1000" i="1">
                <a:latin typeface="Arial"/>
                <a:ea typeface="Arial"/>
                <a:cs typeface="Arial"/>
                <a:sym typeface="Arial"/>
              </a:rPr>
              <a:t>Posez la question de l’usage de l’énergie aux élèves. </a:t>
            </a:r>
            <a:endParaRPr sz="1000" b="1" u="sng">
              <a:latin typeface="Arial"/>
              <a:ea typeface="Arial"/>
              <a:cs typeface="Arial"/>
              <a:sym typeface="Arial"/>
            </a:endParaRPr>
          </a:p>
          <a:p>
            <a:pPr marL="0" lvl="0" indent="0" algn="l" rtl="0">
              <a:lnSpc>
                <a:spcPct val="100000"/>
              </a:lnSpc>
              <a:spcBef>
                <a:spcPts val="300"/>
              </a:spcBef>
              <a:spcAft>
                <a:spcPts val="0"/>
              </a:spcAft>
              <a:buSzPts val="1400"/>
              <a:buNone/>
            </a:pPr>
            <a:endParaRPr sz="1000">
              <a:latin typeface="Arial"/>
              <a:ea typeface="Arial"/>
              <a:cs typeface="Arial"/>
              <a:sym typeface="Arial"/>
            </a:endParaRPr>
          </a:p>
          <a:p>
            <a:pPr marL="0" lvl="0" indent="0" algn="l" rtl="0">
              <a:lnSpc>
                <a:spcPct val="100000"/>
              </a:lnSpc>
              <a:spcBef>
                <a:spcPts val="300"/>
              </a:spcBef>
              <a:spcAft>
                <a:spcPts val="0"/>
              </a:spcAft>
              <a:buSzPts val="1400"/>
              <a:buNone/>
            </a:pPr>
            <a:endParaRPr sz="1000">
              <a:latin typeface="Arial"/>
              <a:ea typeface="Arial"/>
              <a:cs typeface="Arial"/>
              <a:sym typeface="Arial"/>
            </a:endParaRPr>
          </a:p>
        </p:txBody>
      </p:sp>
      <p:sp>
        <p:nvSpPr>
          <p:cNvPr id="310" name="Google Shape;310;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100000"/>
              </a:lnSpc>
              <a:spcBef>
                <a:spcPts val="360"/>
              </a:spcBef>
              <a:spcAft>
                <a:spcPts val="0"/>
              </a:spcAft>
              <a:buClr>
                <a:srgbClr val="000000"/>
              </a:buClr>
              <a:buSzPts val="1400"/>
              <a:buFont typeface="Arial"/>
              <a:buNone/>
            </a:pPr>
            <a:r>
              <a:rPr lang="fr-FR"/>
              <a:t>Voici quelques exemples d’usage de l’énergie dans notre vie de tous les jours : </a:t>
            </a:r>
            <a:endParaRPr/>
          </a:p>
          <a:p>
            <a:pPr marL="457200" lvl="0" indent="-228600" algn="l" rtl="0">
              <a:lnSpc>
                <a:spcPct val="100000"/>
              </a:lnSpc>
              <a:spcBef>
                <a:spcPts val="360"/>
              </a:spcBef>
              <a:spcAft>
                <a:spcPts val="0"/>
              </a:spcAft>
              <a:buSzPts val="1400"/>
              <a:buFont typeface="Calibri"/>
              <a:buChar char="-"/>
            </a:pPr>
            <a:r>
              <a:rPr lang="fr-FR"/>
              <a:t>L’énergie nucléaire est utilisée pour produire de l’électricité. En France cela représente </a:t>
            </a:r>
            <a:r>
              <a:rPr lang="fr-FR" sz="1200" b="0" i="0" u="none" strike="noStrike" cap="none">
                <a:solidFill>
                  <a:schemeClr val="dk1"/>
                </a:solidFill>
                <a:latin typeface="Arial"/>
                <a:ea typeface="Arial"/>
                <a:cs typeface="Arial"/>
                <a:sym typeface="Arial"/>
              </a:rPr>
              <a:t>75% de l’électricité que l’on consomme </a:t>
            </a:r>
            <a:endParaRPr/>
          </a:p>
          <a:p>
            <a:pPr marL="457200" lvl="0" indent="-228600" algn="l" rtl="0">
              <a:lnSpc>
                <a:spcPct val="100000"/>
              </a:lnSpc>
              <a:spcBef>
                <a:spcPts val="360"/>
              </a:spcBef>
              <a:spcAft>
                <a:spcPts val="0"/>
              </a:spcAft>
              <a:buSzPts val="1400"/>
              <a:buFont typeface="Calibri"/>
              <a:buChar char="-"/>
            </a:pPr>
            <a:r>
              <a:rPr lang="fr-FR"/>
              <a:t>Le gaz est également utilisé pour produire de l’électricité mais il est aussi très utilisé pour le chauffage ou pour la cuisine</a:t>
            </a:r>
            <a:endParaRPr/>
          </a:p>
          <a:p>
            <a:pPr marL="457200" lvl="0" indent="-228600" algn="l" rtl="0">
              <a:lnSpc>
                <a:spcPct val="100000"/>
              </a:lnSpc>
              <a:spcBef>
                <a:spcPts val="360"/>
              </a:spcBef>
              <a:spcAft>
                <a:spcPts val="0"/>
              </a:spcAft>
              <a:buSzPts val="1400"/>
              <a:buFont typeface="Calibri"/>
              <a:buChar char="-"/>
            </a:pPr>
            <a:r>
              <a:rPr lang="fr-FR"/>
              <a:t>Le charbon est essentiellement utilisé pour produire de l’électricité notamment dans nos pays voisins comme l’Allemagne mais il sert également à la production d’acier et à la production de ciment. </a:t>
            </a:r>
            <a:endParaRPr/>
          </a:p>
          <a:p>
            <a:pPr marL="457200" lvl="0" indent="-228600" algn="l" rtl="0">
              <a:lnSpc>
                <a:spcPct val="100000"/>
              </a:lnSpc>
              <a:spcBef>
                <a:spcPts val="360"/>
              </a:spcBef>
              <a:spcAft>
                <a:spcPts val="0"/>
              </a:spcAft>
              <a:buSzPts val="1400"/>
              <a:buFont typeface="Calibri"/>
              <a:buChar char="-"/>
            </a:pPr>
            <a:r>
              <a:rPr lang="fr-FR"/>
              <a:t>Le pétrole lui est utilisé largement pour les besoins de mobilité avec le transport, qu’il soit terrestre avec la voiture mais aussi maritime ou aérien. Mais pas seulement, car le pétrole</a:t>
            </a:r>
            <a:r>
              <a:rPr lang="fr-FR" sz="1200" b="0" i="0" u="none" strike="noStrike" cap="none">
                <a:solidFill>
                  <a:schemeClr val="dk1"/>
                </a:solidFill>
                <a:latin typeface="Calibri"/>
                <a:ea typeface="Calibri"/>
                <a:cs typeface="Calibri"/>
                <a:sym typeface="Calibri"/>
              </a:rPr>
              <a:t> sert aussi à produire les innombrables dérivés de la pétrochimie qui sont devenus omniprésents dans la vie quotidienne des habitants des pays industrialisés.</a:t>
            </a:r>
            <a:endParaRPr/>
          </a:p>
        </p:txBody>
      </p:sp>
      <p:sp>
        <p:nvSpPr>
          <p:cNvPr id="321" name="Google Shape;32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100000"/>
              </a:lnSpc>
              <a:spcBef>
                <a:spcPts val="360"/>
              </a:spcBef>
              <a:spcAft>
                <a:spcPts val="0"/>
              </a:spcAft>
              <a:buClr>
                <a:srgbClr val="000000"/>
              </a:buClr>
              <a:buSzPts val="1400"/>
              <a:buFont typeface="Arial"/>
              <a:buNone/>
            </a:pPr>
            <a:r>
              <a:rPr lang="fr-FR" sz="1200" b="0" i="0" u="none" strike="noStrike" cap="none">
                <a:solidFill>
                  <a:schemeClr val="dk1"/>
                </a:solidFill>
                <a:latin typeface="Calibri"/>
                <a:ea typeface="Calibri"/>
                <a:cs typeface="Calibri"/>
                <a:sym typeface="Calibri"/>
              </a:rPr>
              <a:t>Le pétrole est donc aussi utilisé dans le domaine « non énergétique » il est impliqué dans la totalité de ce que nous consommons désormais :</a:t>
            </a:r>
            <a:endParaRPr/>
          </a:p>
          <a:p>
            <a:pPr marL="914400" lvl="1" indent="-228600" algn="l" rtl="0">
              <a:lnSpc>
                <a:spcPct val="100000"/>
              </a:lnSpc>
              <a:spcBef>
                <a:spcPts val="360"/>
              </a:spcBef>
              <a:spcAft>
                <a:spcPts val="0"/>
              </a:spcAft>
              <a:buSzPts val="1400"/>
              <a:buFont typeface="Arial"/>
              <a:buChar char="•"/>
            </a:pPr>
            <a:r>
              <a:rPr lang="fr-FR" sz="1200" b="0" i="0" u="none" strike="noStrike" cap="none">
                <a:solidFill>
                  <a:schemeClr val="dk1"/>
                </a:solidFill>
                <a:latin typeface="Calibri"/>
                <a:ea typeface="Calibri"/>
                <a:cs typeface="Calibri"/>
                <a:sym typeface="Calibri"/>
              </a:rPr>
              <a:t>Des plastiques que l’on retrouve absolument partout : chaussures &amp; textiles synthétiques, les emballages alimentaires,  les jouets etc…</a:t>
            </a:r>
            <a:endParaRPr/>
          </a:p>
          <a:p>
            <a:pPr marL="914400" lvl="1" indent="-228600" algn="l" rtl="0">
              <a:lnSpc>
                <a:spcPct val="100000"/>
              </a:lnSpc>
              <a:spcBef>
                <a:spcPts val="360"/>
              </a:spcBef>
              <a:spcAft>
                <a:spcPts val="0"/>
              </a:spcAft>
              <a:buSzPts val="1400"/>
              <a:buFont typeface="Arial"/>
              <a:buChar char="•"/>
            </a:pPr>
            <a:r>
              <a:rPr lang="fr-FR" sz="1200" b="0" i="0" u="none" strike="noStrike" cap="none">
                <a:solidFill>
                  <a:schemeClr val="dk1"/>
                </a:solidFill>
                <a:latin typeface="Calibri"/>
                <a:ea typeface="Calibri"/>
                <a:cs typeface="Calibri"/>
                <a:sym typeface="Calibri"/>
              </a:rPr>
              <a:t>On en trouve aussi dans les cosmétiques et les médicaments</a:t>
            </a:r>
            <a:endParaRPr/>
          </a:p>
          <a:p>
            <a:pPr marL="914400" lvl="1" indent="-228600" algn="l" rtl="0">
              <a:lnSpc>
                <a:spcPct val="100000"/>
              </a:lnSpc>
              <a:spcBef>
                <a:spcPts val="360"/>
              </a:spcBef>
              <a:spcAft>
                <a:spcPts val="0"/>
              </a:spcAft>
              <a:buSzPts val="1400"/>
              <a:buFont typeface="Arial"/>
              <a:buChar char="•"/>
            </a:pPr>
            <a:r>
              <a:rPr lang="fr-FR" sz="1200" b="0" i="0" u="none" strike="noStrike" cap="none">
                <a:solidFill>
                  <a:schemeClr val="dk1"/>
                </a:solidFill>
                <a:latin typeface="Calibri"/>
                <a:ea typeface="Calibri"/>
                <a:cs typeface="Calibri"/>
                <a:sym typeface="Calibri"/>
              </a:rPr>
              <a:t>Le pétrole est beaucoup utilisé dans l’agriculture et dans certains engrais</a:t>
            </a:r>
            <a:endParaRPr/>
          </a:p>
        </p:txBody>
      </p:sp>
      <p:sp>
        <p:nvSpPr>
          <p:cNvPr id="347" name="Google Shape;347;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100000"/>
              </a:lnSpc>
              <a:spcBef>
                <a:spcPts val="360"/>
              </a:spcBef>
              <a:spcAft>
                <a:spcPts val="0"/>
              </a:spcAft>
              <a:buClr>
                <a:srgbClr val="000000"/>
              </a:buClr>
              <a:buSzPts val="1400"/>
              <a:buFont typeface="Arial"/>
              <a:buNone/>
            </a:pPr>
            <a:r>
              <a:rPr lang="fr-FR" sz="1200" b="0" i="1" u="none" strike="noStrike" cap="none">
                <a:solidFill>
                  <a:schemeClr val="dk1"/>
                </a:solidFill>
                <a:latin typeface="Calibri"/>
                <a:ea typeface="Calibri"/>
                <a:cs typeface="Calibri"/>
                <a:sym typeface="Calibri"/>
              </a:rPr>
              <a:t>Cette famille américaine a mis sur la pelouse devant sa maison tous les objets normalement rangés à l’intérieur et qui contiennent du plastique.</a:t>
            </a:r>
            <a:endParaRPr/>
          </a:p>
          <a:p>
            <a:pPr marL="457200" marR="0" lvl="0" indent="-228600" algn="l" rtl="0">
              <a:lnSpc>
                <a:spcPct val="100000"/>
              </a:lnSpc>
              <a:spcBef>
                <a:spcPts val="360"/>
              </a:spcBef>
              <a:spcAft>
                <a:spcPts val="0"/>
              </a:spcAft>
              <a:buClr>
                <a:srgbClr val="000000"/>
              </a:buClr>
              <a:buSzPts val="1400"/>
              <a:buFont typeface="Arial"/>
              <a:buNone/>
            </a:pPr>
            <a:r>
              <a:rPr lang="fr-FR" sz="1200" b="0" i="0" u="none" strike="noStrike" cap="none">
                <a:solidFill>
                  <a:schemeClr val="dk1"/>
                </a:solidFill>
                <a:latin typeface="Calibri"/>
                <a:ea typeface="Calibri"/>
                <a:cs typeface="Calibri"/>
                <a:sym typeface="Calibri"/>
              </a:rPr>
              <a:t>Voici une illustration très parlante de l’importance de ce matériau dans la fabrication de nos « objets de tous les jours » désormais !</a:t>
            </a:r>
            <a:endParaRPr/>
          </a:p>
        </p:txBody>
      </p:sp>
      <p:sp>
        <p:nvSpPr>
          <p:cNvPr id="367" name="Google Shape;367;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9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a:solidFill>
                  <a:schemeClr val="dk1"/>
                </a:solidFill>
                <a:latin typeface="Arial"/>
                <a:ea typeface="Arial"/>
                <a:cs typeface="Arial"/>
                <a:sym typeface="Arial"/>
              </a:rPr>
              <a:t>16</a:t>
            </a:fld>
            <a:endParaRPr sz="1200">
              <a:solidFill>
                <a:schemeClr val="dk1"/>
              </a:solidFill>
              <a:latin typeface="Arial"/>
              <a:ea typeface="Arial"/>
              <a:cs typeface="Arial"/>
              <a:sym typeface="Arial"/>
            </a:endParaRPr>
          </a:p>
        </p:txBody>
      </p:sp>
      <p:sp>
        <p:nvSpPr>
          <p:cNvPr id="375" name="Google Shape;375;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376" name="Google Shape;376;p99:notes"/>
          <p:cNvSpPr txBox="1">
            <a:spLocks noGrp="1"/>
          </p:cNvSpPr>
          <p:nvPr>
            <p:ph type="body" idx="1"/>
          </p:nvPr>
        </p:nvSpPr>
        <p:spPr>
          <a:xfrm>
            <a:off x="685800" y="4343400"/>
            <a:ext cx="5486400" cy="4276800"/>
          </a:xfrm>
          <a:prstGeom prst="rect">
            <a:avLst/>
          </a:prstGeom>
          <a:noFill/>
          <a:ln>
            <a:noFill/>
          </a:ln>
        </p:spPr>
        <p:txBody>
          <a:bodyPr spcFirstLastPara="1" wrap="square" lIns="0" tIns="0" rIns="0" bIns="0" anchor="t" anchorCtr="0">
            <a:noAutofit/>
          </a:bodyPr>
          <a:lstStyle/>
          <a:p>
            <a:pPr marL="0" lvl="0" indent="0" algn="l" rtl="0">
              <a:lnSpc>
                <a:spcPct val="80000"/>
              </a:lnSpc>
              <a:spcBef>
                <a:spcPts val="450"/>
              </a:spcBef>
              <a:spcAft>
                <a:spcPts val="0"/>
              </a:spcAft>
              <a:buClr>
                <a:schemeClr val="dk1"/>
              </a:buClr>
              <a:buSzPts val="700"/>
              <a:buFont typeface="Calibri"/>
              <a:buNone/>
            </a:pPr>
            <a:r>
              <a:rPr lang="fr-FR" sz="100" b="1">
                <a:latin typeface="Arial"/>
                <a:ea typeface="Arial"/>
                <a:cs typeface="Arial"/>
                <a:sym typeface="Arial"/>
              </a:rPr>
              <a:t>Explications </a:t>
            </a:r>
            <a:endParaRPr/>
          </a:p>
          <a:p>
            <a:pPr marL="0" lvl="0" indent="0" algn="l" rtl="0">
              <a:lnSpc>
                <a:spcPct val="80000"/>
              </a:lnSpc>
              <a:spcBef>
                <a:spcPts val="450"/>
              </a:spcBef>
              <a:spcAft>
                <a:spcPts val="0"/>
              </a:spcAft>
              <a:buClr>
                <a:schemeClr val="dk1"/>
              </a:buClr>
              <a:buSzPts val="700"/>
              <a:buFont typeface="Calibri"/>
              <a:buNone/>
            </a:pPr>
            <a:r>
              <a:rPr lang="fr-FR" sz="1000" b="0" i="0" u="none" strike="noStrike" cap="none">
                <a:solidFill>
                  <a:schemeClr val="dk1"/>
                </a:solidFill>
                <a:latin typeface="Calibri"/>
                <a:ea typeface="Calibri"/>
                <a:cs typeface="Calibri"/>
                <a:sym typeface="Calibri"/>
              </a:rPr>
              <a:t>Pour utiliser de l’énergie, il faut la convertir.</a:t>
            </a:r>
            <a:br>
              <a:rPr lang="fr-FR" sz="500"/>
            </a:br>
            <a:r>
              <a:rPr lang="fr-FR" sz="1000" b="0" i="0" u="none" strike="noStrike" cap="none">
                <a:solidFill>
                  <a:schemeClr val="dk1"/>
                </a:solidFill>
                <a:latin typeface="Calibri"/>
                <a:ea typeface="Calibri"/>
                <a:cs typeface="Calibri"/>
                <a:sym typeface="Calibri"/>
              </a:rPr>
              <a:t>L’homme n’a d’abord eu que son propre corps comme convertisseur. En chassant et en cueillant, il pouvait avoir assez d’énergie pour vivre, il pouvait récupérer les peaux pour s’habiller et les os pour se faire des objets, mais il était limité à sa propre énergie.</a:t>
            </a:r>
            <a:br>
              <a:rPr lang="fr-FR" sz="500"/>
            </a:br>
            <a:r>
              <a:rPr lang="fr-FR" sz="1000" b="0" i="0" u="none" strike="noStrike" cap="none">
                <a:solidFill>
                  <a:schemeClr val="dk1"/>
                </a:solidFill>
                <a:latin typeface="Calibri"/>
                <a:ea typeface="Calibri"/>
                <a:cs typeface="Calibri"/>
                <a:sym typeface="Calibri"/>
              </a:rPr>
              <a:t>Puis, il a commencé à utiliser des outils, mais surtout des animaux, pour lui permettre d’avoir une plus grande source d’énergie. Il suffisait de les nourrir.</a:t>
            </a:r>
            <a:br>
              <a:rPr lang="fr-FR" sz="500"/>
            </a:br>
            <a:r>
              <a:rPr lang="fr-FR" sz="1000" b="0" i="0" u="none" strike="noStrike" cap="none">
                <a:solidFill>
                  <a:schemeClr val="dk1"/>
                </a:solidFill>
                <a:latin typeface="Calibri"/>
                <a:ea typeface="Calibri"/>
                <a:cs typeface="Calibri"/>
                <a:sym typeface="Calibri"/>
              </a:rPr>
              <a:t>Enfin, l’homme a inventé les machines, qui lui permettaient de faire tout le travail à sa place: les tracteurs dans les champs, les trains pour se déplacer, les centrales électriques pour s’éclairer, les usines pour construire les objets, les avions pour voler. </a:t>
            </a:r>
            <a:endParaRPr sz="1400"/>
          </a:p>
          <a:p>
            <a:pPr marL="0" lvl="0" indent="0" algn="l" rtl="0">
              <a:lnSpc>
                <a:spcPct val="80000"/>
              </a:lnSpc>
              <a:spcBef>
                <a:spcPts val="450"/>
              </a:spcBef>
              <a:spcAft>
                <a:spcPts val="0"/>
              </a:spcAft>
              <a:buClr>
                <a:schemeClr val="dk1"/>
              </a:buClr>
              <a:buSzPts val="700"/>
              <a:buFont typeface="Calibri"/>
              <a:buNone/>
            </a:pPr>
            <a:r>
              <a:rPr lang="fr-FR" sz="1000" b="0" i="0" u="none" strike="noStrike" cap="none">
                <a:solidFill>
                  <a:schemeClr val="dk1"/>
                </a:solidFill>
                <a:latin typeface="Calibri"/>
                <a:ea typeface="Calibri"/>
                <a:cs typeface="Calibri"/>
                <a:sym typeface="Calibri"/>
              </a:rPr>
              <a:t>Mais pour faire fonctionner toutes ces machines l’homme utilise beaucoup d’énergies fossiles ! </a:t>
            </a:r>
            <a:endParaRPr sz="300">
              <a:latin typeface="Arial"/>
              <a:ea typeface="Arial"/>
              <a:cs typeface="Arial"/>
              <a:sym typeface="Arial"/>
            </a:endParaRPr>
          </a:p>
          <a:p>
            <a:pPr marL="0" lvl="0" indent="0" algn="l" rtl="0">
              <a:lnSpc>
                <a:spcPct val="80000"/>
              </a:lnSpc>
              <a:spcBef>
                <a:spcPts val="450"/>
              </a:spcBef>
              <a:spcAft>
                <a:spcPts val="0"/>
              </a:spcAft>
              <a:buClr>
                <a:schemeClr val="dk1"/>
              </a:buClr>
              <a:buSzPts val="700"/>
              <a:buFont typeface="Calibri"/>
              <a:buNone/>
            </a:pPr>
            <a:endParaRPr sz="400">
              <a:latin typeface="Arial"/>
              <a:ea typeface="Arial"/>
              <a:cs typeface="Arial"/>
              <a:sym typeface="Arial"/>
            </a:endParaRPr>
          </a:p>
          <a:p>
            <a:pPr marL="0" lvl="0" indent="0" algn="l" rtl="0">
              <a:lnSpc>
                <a:spcPct val="80000"/>
              </a:lnSpc>
              <a:spcBef>
                <a:spcPts val="450"/>
              </a:spcBef>
              <a:spcAft>
                <a:spcPts val="0"/>
              </a:spcAft>
              <a:buClr>
                <a:schemeClr val="dk1"/>
              </a:buClr>
              <a:buSzPts val="700"/>
              <a:buFont typeface="Calibri"/>
              <a:buNone/>
            </a:pPr>
            <a:endParaRPr sz="400">
              <a:latin typeface="Arial"/>
              <a:ea typeface="Arial"/>
              <a:cs typeface="Arial"/>
              <a:sym typeface="Arial"/>
            </a:endParaRPr>
          </a:p>
          <a:p>
            <a:pPr marL="0" lvl="0" indent="0" algn="l" rtl="0">
              <a:lnSpc>
                <a:spcPct val="80000"/>
              </a:lnSpc>
              <a:spcBef>
                <a:spcPts val="450"/>
              </a:spcBef>
              <a:spcAft>
                <a:spcPts val="0"/>
              </a:spcAft>
              <a:buClr>
                <a:schemeClr val="dk1"/>
              </a:buClr>
              <a:buSzPts val="700"/>
              <a:buFont typeface="Calibri"/>
              <a:buNone/>
            </a:pPr>
            <a:r>
              <a:rPr lang="fr-FR" sz="400">
                <a:latin typeface="Arial"/>
                <a:ea typeface="Arial"/>
                <a:cs typeface="Arial"/>
                <a:sym typeface="Arial"/>
              </a:rPr>
              <a:t>Images : </a:t>
            </a:r>
            <a:endParaRPr sz="1000"/>
          </a:p>
          <a:p>
            <a:pPr marL="0" lvl="0" indent="0" algn="l" rtl="0">
              <a:lnSpc>
                <a:spcPct val="80000"/>
              </a:lnSpc>
              <a:spcBef>
                <a:spcPts val="450"/>
              </a:spcBef>
              <a:spcAft>
                <a:spcPts val="0"/>
              </a:spcAft>
              <a:buClr>
                <a:schemeClr val="dk1"/>
              </a:buClr>
              <a:buSzPts val="700"/>
              <a:buFont typeface="Calibri"/>
              <a:buNone/>
            </a:pPr>
            <a:r>
              <a:rPr lang="fr-FR" sz="300" u="sng">
                <a:solidFill>
                  <a:schemeClr val="hlink"/>
                </a:solidFill>
                <a:hlinkClick r:id="rId3"/>
              </a:rPr>
              <a:t>https://www.thecanadianencyclopedia.ca/</a:t>
            </a:r>
            <a:endParaRPr sz="300"/>
          </a:p>
          <a:p>
            <a:pPr marL="0" lvl="0" indent="0" algn="l" rtl="0">
              <a:lnSpc>
                <a:spcPct val="80000"/>
              </a:lnSpc>
              <a:spcBef>
                <a:spcPts val="450"/>
              </a:spcBef>
              <a:spcAft>
                <a:spcPts val="0"/>
              </a:spcAft>
              <a:buClr>
                <a:schemeClr val="dk1"/>
              </a:buClr>
              <a:buSzPts val="700"/>
              <a:buFont typeface="Calibri"/>
              <a:buNone/>
            </a:pPr>
            <a:r>
              <a:rPr lang="fr-FR" sz="300" u="sng">
                <a:solidFill>
                  <a:schemeClr val="hlink"/>
                </a:solidFill>
                <a:hlinkClick r:id="rId4"/>
              </a:rPr>
              <a:t>http://alphonsine.ek.la/le-monde-agricole-a125709614</a:t>
            </a:r>
            <a:endParaRPr sz="300"/>
          </a:p>
          <a:p>
            <a:pPr marL="0" marR="0" lvl="0" indent="0" algn="l" rtl="0">
              <a:lnSpc>
                <a:spcPct val="80000"/>
              </a:lnSpc>
              <a:spcBef>
                <a:spcPts val="450"/>
              </a:spcBef>
              <a:spcAft>
                <a:spcPts val="0"/>
              </a:spcAft>
              <a:buClr>
                <a:schemeClr val="dk1"/>
              </a:buClr>
              <a:buSzPts val="700"/>
              <a:buFont typeface="Calibri"/>
              <a:buNone/>
            </a:pPr>
            <a:r>
              <a:rPr lang="fr-FR" sz="100"/>
              <a:t>heidrickaghistorycenter.wordpress.com</a:t>
            </a:r>
            <a:endParaRPr sz="800"/>
          </a:p>
          <a:p>
            <a:pPr marL="0" marR="0" lvl="0" indent="0" algn="l" rtl="0">
              <a:lnSpc>
                <a:spcPct val="80000"/>
              </a:lnSpc>
              <a:spcBef>
                <a:spcPts val="450"/>
              </a:spcBef>
              <a:spcAft>
                <a:spcPts val="0"/>
              </a:spcAft>
              <a:buClr>
                <a:schemeClr val="dk1"/>
              </a:buClr>
              <a:buSzPts val="700"/>
              <a:buFont typeface="Calibri"/>
              <a:buNone/>
            </a:pPr>
            <a:r>
              <a:rPr lang="fr-FR" sz="100"/>
              <a:t>patrimoine.bzh/</a:t>
            </a:r>
            <a:endParaRPr sz="100"/>
          </a:p>
          <a:p>
            <a:pPr marL="0" marR="0" lvl="0" indent="0" algn="l" rtl="0">
              <a:lnSpc>
                <a:spcPct val="80000"/>
              </a:lnSpc>
              <a:spcBef>
                <a:spcPts val="450"/>
              </a:spcBef>
              <a:spcAft>
                <a:spcPts val="0"/>
              </a:spcAft>
              <a:buClr>
                <a:schemeClr val="dk1"/>
              </a:buClr>
              <a:buSzPts val="700"/>
              <a:buFont typeface="Calibri"/>
              <a:buNone/>
            </a:pPr>
            <a:r>
              <a:rPr lang="fr-FR" sz="300" u="sng">
                <a:solidFill>
                  <a:schemeClr val="hlink"/>
                </a:solidFill>
                <a:hlinkClick r:id="rId5"/>
              </a:rPr>
              <a:t>http://www.attelage-patrimoine.com/article-voitures-de-porteur-d-eau-et-de-livreur-de-bain-120861379.html</a:t>
            </a:r>
            <a:endParaRPr sz="100"/>
          </a:p>
          <a:p>
            <a:pPr marL="0" lvl="0" indent="0" algn="l" rtl="0">
              <a:lnSpc>
                <a:spcPct val="80000"/>
              </a:lnSpc>
              <a:spcBef>
                <a:spcPts val="450"/>
              </a:spcBef>
              <a:spcAft>
                <a:spcPts val="0"/>
              </a:spcAft>
              <a:buClr>
                <a:schemeClr val="dk1"/>
              </a:buClr>
              <a:buSzPts val="700"/>
              <a:buFont typeface="Calibri"/>
              <a:buNone/>
            </a:pPr>
            <a:endParaRPr sz="800"/>
          </a:p>
          <a:p>
            <a:pPr marL="0" lvl="0" indent="0" algn="l" rtl="0">
              <a:lnSpc>
                <a:spcPct val="80000"/>
              </a:lnSpc>
              <a:spcBef>
                <a:spcPts val="450"/>
              </a:spcBef>
              <a:spcAft>
                <a:spcPts val="0"/>
              </a:spcAft>
              <a:buClr>
                <a:schemeClr val="dk1"/>
              </a:buClr>
              <a:buSzPts val="700"/>
              <a:buFont typeface="Calibri"/>
              <a:buNone/>
            </a:pPr>
            <a:endParaRPr sz="800"/>
          </a:p>
          <a:p>
            <a:pPr marL="0" lvl="0" indent="0" algn="l" rtl="0">
              <a:lnSpc>
                <a:spcPct val="80000"/>
              </a:lnSpc>
              <a:spcBef>
                <a:spcPts val="450"/>
              </a:spcBef>
              <a:spcAft>
                <a:spcPts val="0"/>
              </a:spcAft>
              <a:buClr>
                <a:schemeClr val="dk1"/>
              </a:buClr>
              <a:buSzPts val="700"/>
              <a:buFont typeface="Calibri"/>
              <a:buNone/>
            </a:pPr>
            <a:endParaRPr sz="800">
              <a:latin typeface="Arial"/>
              <a:ea typeface="Arial"/>
              <a:cs typeface="Arial"/>
              <a:sym typeface="Arial"/>
            </a:endParaRPr>
          </a:p>
          <a:p>
            <a:pPr marL="0" lvl="0" indent="0" algn="l" rtl="0">
              <a:lnSpc>
                <a:spcPct val="80000"/>
              </a:lnSpc>
              <a:spcBef>
                <a:spcPts val="450"/>
              </a:spcBef>
              <a:spcAft>
                <a:spcPts val="0"/>
              </a:spcAft>
              <a:buClr>
                <a:schemeClr val="dk1"/>
              </a:buClr>
              <a:buSzPts val="700"/>
              <a:buFont typeface="Calibri"/>
              <a:buNone/>
            </a:pPr>
            <a:endParaRPr sz="700">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10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fr-FR" sz="1200" b="1" i="0" u="none" strike="noStrike" cap="none">
                <a:solidFill>
                  <a:schemeClr val="dk1"/>
                </a:solidFill>
                <a:latin typeface="Calibri"/>
                <a:ea typeface="Calibri"/>
                <a:cs typeface="Calibri"/>
                <a:sym typeface="Calibri"/>
              </a:rPr>
              <a:t>Quizz : </a:t>
            </a:r>
            <a:r>
              <a:rPr lang="fr-FR" sz="1200" b="0" i="0" u="none" strike="noStrike" cap="none">
                <a:solidFill>
                  <a:schemeClr val="dk1"/>
                </a:solidFill>
                <a:latin typeface="Calibri"/>
                <a:ea typeface="Calibri"/>
                <a:cs typeface="Calibri"/>
                <a:sym typeface="Calibri"/>
              </a:rPr>
              <a:t>Pour nous donner une idée de la façon dont l’énergie a transformé nos vies nous allons estimer le temps de parcours d’un Paris-Marseille avec différents modes de transport. </a:t>
            </a:r>
            <a:endParaRPr/>
          </a:p>
          <a:p>
            <a:pPr marL="0" lvl="0" indent="0" algn="l" rtl="0">
              <a:lnSpc>
                <a:spcPct val="100000"/>
              </a:lnSpc>
              <a:spcBef>
                <a:spcPts val="360"/>
              </a:spcBef>
              <a:spcAft>
                <a:spcPts val="0"/>
              </a:spcAft>
              <a:buSzPts val="1400"/>
              <a:buNone/>
            </a:pPr>
            <a:r>
              <a:rPr lang="fr-FR" sz="1200" b="0" i="0" u="none" strike="noStrike" cap="none">
                <a:solidFill>
                  <a:schemeClr val="dk1"/>
                </a:solidFill>
                <a:latin typeface="Calibri"/>
                <a:ea typeface="Calibri"/>
                <a:cs typeface="Calibri"/>
                <a:sym typeface="Calibri"/>
              </a:rPr>
              <a:t>D’abord </a:t>
            </a:r>
            <a:r>
              <a:rPr lang="fr-FR" sz="1200" b="1" i="0" u="none" strike="noStrike" cap="none">
                <a:solidFill>
                  <a:schemeClr val="dk1"/>
                </a:solidFill>
                <a:latin typeface="Calibri"/>
                <a:ea typeface="Calibri"/>
                <a:cs typeface="Calibri"/>
                <a:sym typeface="Calibri"/>
              </a:rPr>
              <a:t>à pied.</a:t>
            </a:r>
            <a:endParaRPr/>
          </a:p>
          <a:p>
            <a:pPr marL="0" lvl="0" indent="0" algn="l" rtl="0">
              <a:lnSpc>
                <a:spcPct val="100000"/>
              </a:lnSpc>
              <a:spcBef>
                <a:spcPts val="360"/>
              </a:spcBef>
              <a:spcAft>
                <a:spcPts val="0"/>
              </a:spcAft>
              <a:buSzPts val="1400"/>
              <a:buNone/>
            </a:pPr>
            <a:endParaRPr sz="1200" b="1" i="0" u="none" strike="noStrike" cap="none">
              <a:solidFill>
                <a:schemeClr val="dk1"/>
              </a:solidFill>
              <a:latin typeface="Calibri"/>
              <a:ea typeface="Calibri"/>
              <a:cs typeface="Calibri"/>
              <a:sym typeface="Calibri"/>
            </a:endParaRPr>
          </a:p>
          <a:p>
            <a:pPr marL="0" lvl="0" indent="0" algn="l" rtl="0">
              <a:lnSpc>
                <a:spcPct val="100000"/>
              </a:lnSpc>
              <a:spcBef>
                <a:spcPts val="360"/>
              </a:spcBef>
              <a:spcAft>
                <a:spcPts val="0"/>
              </a:spcAft>
              <a:buSzPts val="1400"/>
              <a:buNone/>
            </a:pPr>
            <a:r>
              <a:rPr lang="fr-FR" sz="1200" b="0" i="1" u="none" strike="noStrike" cap="none">
                <a:solidFill>
                  <a:schemeClr val="dk1"/>
                </a:solidFill>
                <a:latin typeface="Calibri"/>
                <a:ea typeface="Calibri"/>
                <a:cs typeface="Calibri"/>
                <a:sym typeface="Calibri"/>
              </a:rPr>
              <a:t>Faire lever la main aux participants, ils baissent la main en fonction de la réponse. </a:t>
            </a:r>
            <a:endParaRPr/>
          </a:p>
          <a:p>
            <a:pPr marL="0" lvl="0" indent="0" algn="l" rtl="0">
              <a:lnSpc>
                <a:spcPct val="100000"/>
              </a:lnSpc>
              <a:spcBef>
                <a:spcPts val="360"/>
              </a:spcBef>
              <a:spcAft>
                <a:spcPts val="0"/>
              </a:spcAft>
              <a:buSzPts val="1400"/>
              <a:buNone/>
            </a:pPr>
            <a:endParaRPr sz="1200" b="0" i="1" u="none" strike="noStrike" cap="none">
              <a:solidFill>
                <a:schemeClr val="dk1"/>
              </a:solidFill>
              <a:latin typeface="Calibri"/>
              <a:ea typeface="Calibri"/>
              <a:cs typeface="Calibri"/>
              <a:sym typeface="Calibri"/>
            </a:endParaRPr>
          </a:p>
          <a:p>
            <a:pPr marL="0" lvl="0" indent="0" algn="l" rtl="0">
              <a:lnSpc>
                <a:spcPct val="100000"/>
              </a:lnSpc>
              <a:spcBef>
                <a:spcPts val="360"/>
              </a:spcBef>
              <a:spcAft>
                <a:spcPts val="0"/>
              </a:spcAft>
              <a:buSzPts val="1400"/>
              <a:buNone/>
            </a:pPr>
            <a:r>
              <a:rPr lang="fr-FR" sz="1200" b="0" i="0" u="none" strike="noStrike" cap="none">
                <a:solidFill>
                  <a:schemeClr val="dk1"/>
                </a:solidFill>
                <a:latin typeface="Calibri"/>
                <a:ea typeface="Calibri"/>
                <a:cs typeface="Calibri"/>
                <a:sym typeface="Calibri"/>
              </a:rPr>
              <a:t>« Pensez vous que cela se compte en jours ? En semaines ? En mois ? » </a:t>
            </a:r>
            <a:endParaRPr/>
          </a:p>
          <a:p>
            <a:pPr marL="0" lvl="0" indent="0" algn="l" rtl="0">
              <a:lnSpc>
                <a:spcPct val="100000"/>
              </a:lnSpc>
              <a:spcBef>
                <a:spcPts val="360"/>
              </a:spcBef>
              <a:spcAft>
                <a:spcPts val="0"/>
              </a:spcAft>
              <a:buSzPts val="1400"/>
              <a:buNone/>
            </a:pPr>
            <a:r>
              <a:rPr lang="fr-FR" sz="1200" b="0" i="1" u="none" strike="noStrike" cap="none">
                <a:solidFill>
                  <a:schemeClr val="dk1"/>
                </a:solidFill>
                <a:latin typeface="Calibri"/>
                <a:ea typeface="Calibri"/>
                <a:cs typeface="Calibri"/>
                <a:sym typeface="Calibri"/>
              </a:rPr>
              <a:t>Une fois que l’on a en « mois », refaire lever la main aux participants </a:t>
            </a:r>
            <a:endParaRPr/>
          </a:p>
          <a:p>
            <a:pPr marL="0" lvl="0" indent="0" algn="l" rtl="0">
              <a:lnSpc>
                <a:spcPct val="100000"/>
              </a:lnSpc>
              <a:spcBef>
                <a:spcPts val="360"/>
              </a:spcBef>
              <a:spcAft>
                <a:spcPts val="0"/>
              </a:spcAft>
              <a:buSzPts val="1400"/>
              <a:buNone/>
            </a:pPr>
            <a:r>
              <a:rPr lang="fr-FR" sz="1200" b="0" i="0" u="none" strike="noStrike" cap="none">
                <a:solidFill>
                  <a:schemeClr val="dk1"/>
                </a:solidFill>
                <a:latin typeface="Calibri"/>
                <a:ea typeface="Calibri"/>
                <a:cs typeface="Calibri"/>
                <a:sym typeface="Calibri"/>
              </a:rPr>
              <a:t>« Pensez vous qu’ils faille 1 mois, 2 mois, 3 mois, 4 mois ». </a:t>
            </a:r>
            <a:endParaRPr/>
          </a:p>
          <a:p>
            <a:pPr marL="0" lvl="0" indent="0" algn="l" rtl="0">
              <a:lnSpc>
                <a:spcPct val="100000"/>
              </a:lnSpc>
              <a:spcBef>
                <a:spcPts val="360"/>
              </a:spcBef>
              <a:spcAft>
                <a:spcPts val="0"/>
              </a:spcAft>
              <a:buSzPts val="1400"/>
              <a:buNone/>
            </a:pP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360"/>
              </a:spcBef>
              <a:spcAft>
                <a:spcPts val="0"/>
              </a:spcAft>
              <a:buSzPts val="1400"/>
              <a:buNone/>
            </a:pPr>
            <a:r>
              <a:rPr lang="fr-FR" sz="1200" b="0" i="1" u="none" strike="noStrike" cap="none">
                <a:solidFill>
                  <a:schemeClr val="dk1"/>
                </a:solidFill>
                <a:latin typeface="Calibri"/>
                <a:ea typeface="Calibri"/>
                <a:cs typeface="Calibri"/>
                <a:sym typeface="Calibri"/>
              </a:rPr>
              <a:t>Solution slide suivante. </a:t>
            </a:r>
            <a:endParaRPr/>
          </a:p>
        </p:txBody>
      </p:sp>
      <p:sp>
        <p:nvSpPr>
          <p:cNvPr id="401" name="Google Shape;401;p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fr-FR"/>
              <a:t>Il faut </a:t>
            </a:r>
            <a:r>
              <a:rPr lang="fr-FR" b="1"/>
              <a:t>1 mois </a:t>
            </a:r>
            <a:r>
              <a:rPr lang="fr-FR"/>
              <a:t>pour faire Paris Marseille à pied. </a:t>
            </a:r>
            <a:endParaRPr/>
          </a:p>
          <a:p>
            <a:pPr marL="0" lvl="0" indent="0" algn="l" rtl="0">
              <a:lnSpc>
                <a:spcPct val="100000"/>
              </a:lnSpc>
              <a:spcBef>
                <a:spcPts val="360"/>
              </a:spcBef>
              <a:spcAft>
                <a:spcPts val="0"/>
              </a:spcAft>
              <a:buSzPts val="1400"/>
              <a:buNone/>
            </a:pPr>
            <a:r>
              <a:rPr lang="fr-FR"/>
              <a:t>Pour un.e parisien.ne qui se rend en vacances d’été dans le sud, à peine le temps d’arriver et se baigner qu’il faut déjà repartir!!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fr-FR"/>
              <a:t>Maintenant à cheval </a:t>
            </a:r>
            <a:endParaRPr/>
          </a:p>
        </p:txBody>
      </p:sp>
      <p:sp>
        <p:nvSpPr>
          <p:cNvPr id="419" name="Google Shape;41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360"/>
              </a:spcBef>
              <a:spcAft>
                <a:spcPts val="0"/>
              </a:spcAft>
              <a:buClr>
                <a:srgbClr val="000000"/>
              </a:buClr>
              <a:buSzPts val="1400"/>
              <a:buFont typeface="Arial"/>
              <a:buNone/>
            </a:pPr>
            <a:r>
              <a:rPr lang="fr-FR"/>
              <a:t>Il faut 2 semaines pour faire Paris Marseille à cheval. </a:t>
            </a:r>
            <a:endParaRPr/>
          </a:p>
          <a:p>
            <a:pPr marL="0" marR="0" lvl="0" indent="0" algn="l" rtl="0">
              <a:lnSpc>
                <a:spcPct val="100000"/>
              </a:lnSpc>
              <a:spcBef>
                <a:spcPts val="360"/>
              </a:spcBef>
              <a:spcAft>
                <a:spcPts val="0"/>
              </a:spcAft>
              <a:buClr>
                <a:srgbClr val="000000"/>
              </a:buClr>
              <a:buSzPts val="1400"/>
              <a:buFont typeface="Arial"/>
              <a:buNone/>
            </a:pPr>
            <a:r>
              <a:rPr lang="fr-FR"/>
              <a:t>Avant que l’on ne découvre les énergies fossiles et que l’on invente la voiture, cela permettait déjà de réduire par 2 la durée du trajet !</a:t>
            </a:r>
            <a:endParaRPr/>
          </a:p>
          <a:p>
            <a:pPr marL="0" lvl="0" indent="0" algn="l" rtl="0">
              <a:lnSpc>
                <a:spcPct val="100000"/>
              </a:lnSpc>
              <a:spcBef>
                <a:spcPts val="360"/>
              </a:spcBef>
              <a:spcAft>
                <a:spcPts val="0"/>
              </a:spcAft>
              <a:buSzPts val="1400"/>
              <a:buNone/>
            </a:pPr>
            <a:endParaRPr/>
          </a:p>
        </p:txBody>
      </p:sp>
      <p:sp>
        <p:nvSpPr>
          <p:cNvPr id="437" name="Google Shape;437;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Dans cette partie nous allons parler d’énergie ! On va d’abord répondre à la question fondamentale : Qu’est ce que c’est que l’énergie? D’où vient-elle et comment a évolué sa consommation?</a:t>
            </a:r>
            <a:endParaRPr/>
          </a:p>
          <a:p>
            <a:pPr marL="0" lvl="0" indent="0" algn="l" rtl="0">
              <a:lnSpc>
                <a:spcPct val="100000"/>
              </a:lnSpc>
              <a:spcBef>
                <a:spcPts val="0"/>
              </a:spcBef>
              <a:spcAft>
                <a:spcPts val="0"/>
              </a:spcAft>
              <a:buSzPts val="1400"/>
              <a:buNone/>
            </a:pPr>
            <a:endParaRPr/>
          </a:p>
          <a:p>
            <a:pPr marL="0" marR="0" lvl="0" indent="0" algn="l" rtl="0">
              <a:lnSpc>
                <a:spcPct val="100000"/>
              </a:lnSpc>
              <a:spcBef>
                <a:spcPts val="300"/>
              </a:spcBef>
              <a:spcAft>
                <a:spcPts val="0"/>
              </a:spcAft>
              <a:buClr>
                <a:schemeClr val="dk1"/>
              </a:buClr>
              <a:buSzPts val="1000"/>
              <a:buFont typeface="Arial"/>
              <a:buNone/>
            </a:pPr>
            <a:r>
              <a:rPr lang="fr-FR" sz="1200" b="1" u="sng">
                <a:latin typeface="Arial"/>
                <a:ea typeface="Arial"/>
                <a:cs typeface="Arial"/>
                <a:sym typeface="Arial"/>
              </a:rPr>
              <a:t>Déroulé conférencier.e : </a:t>
            </a:r>
            <a:endParaRPr sz="1200"/>
          </a:p>
          <a:p>
            <a:pPr marL="0" marR="0" lvl="0" indent="0" algn="l" rtl="0">
              <a:lnSpc>
                <a:spcPct val="100000"/>
              </a:lnSpc>
              <a:spcBef>
                <a:spcPts val="300"/>
              </a:spcBef>
              <a:spcAft>
                <a:spcPts val="0"/>
              </a:spcAft>
              <a:buClr>
                <a:schemeClr val="dk1"/>
              </a:buClr>
              <a:buSzPts val="1000"/>
              <a:buFont typeface="Arial"/>
              <a:buNone/>
            </a:pPr>
            <a:r>
              <a:rPr lang="fr-FR" sz="1200" i="1">
                <a:latin typeface="Arial"/>
                <a:ea typeface="Arial"/>
                <a:cs typeface="Arial"/>
                <a:sym typeface="Arial"/>
              </a:rPr>
              <a:t>Posez la question de la définition de l’énergie à la salle. Cette slide va avec la suivante, inutile de s’y attarder</a:t>
            </a:r>
            <a:endParaRPr sz="1200"/>
          </a:p>
          <a:p>
            <a:pPr marL="0" lvl="0" indent="0" algn="l" rtl="0">
              <a:lnSpc>
                <a:spcPct val="100000"/>
              </a:lnSpc>
              <a:spcBef>
                <a:spcPts val="0"/>
              </a:spcBef>
              <a:spcAft>
                <a:spcPts val="0"/>
              </a:spcAft>
              <a:buSzPts val="1400"/>
              <a:buNone/>
            </a:pPr>
            <a:endParaRPr sz="1200" b="1" u="sng">
              <a:latin typeface="Arial"/>
              <a:ea typeface="Arial"/>
              <a:cs typeface="Arial"/>
              <a:sym typeface="Arial"/>
            </a:endParaRPr>
          </a:p>
          <a:p>
            <a:pPr marL="0" lvl="0" indent="0" algn="l" rtl="0">
              <a:lnSpc>
                <a:spcPct val="100000"/>
              </a:lnSpc>
              <a:spcBef>
                <a:spcPts val="0"/>
              </a:spcBef>
              <a:spcAft>
                <a:spcPts val="0"/>
              </a:spcAft>
              <a:buSzPts val="1400"/>
              <a:buNone/>
            </a:pPr>
            <a:r>
              <a:rPr lang="fr-FR" sz="1200" b="1" u="sng">
                <a:latin typeface="Arial"/>
                <a:ea typeface="Arial"/>
                <a:cs typeface="Arial"/>
                <a:sym typeface="Arial"/>
              </a:rPr>
              <a:t>Explications : </a:t>
            </a:r>
            <a:endParaRPr sz="1200">
              <a:latin typeface="Arial"/>
              <a:ea typeface="Arial"/>
              <a:cs typeface="Arial"/>
              <a:sym typeface="Arial"/>
            </a:endParaRPr>
          </a:p>
          <a:p>
            <a:pPr marL="0" marR="0" lvl="0" indent="0" algn="l" rtl="0">
              <a:lnSpc>
                <a:spcPct val="100000"/>
              </a:lnSpc>
              <a:spcBef>
                <a:spcPts val="488"/>
              </a:spcBef>
              <a:spcAft>
                <a:spcPts val="0"/>
              </a:spcAft>
              <a:buClr>
                <a:schemeClr val="dk1"/>
              </a:buClr>
              <a:buSzPts val="1000"/>
              <a:buFont typeface="Arial"/>
              <a:buNone/>
            </a:pPr>
            <a:r>
              <a:rPr lang="fr-FR" sz="1200">
                <a:latin typeface="Arial"/>
                <a:ea typeface="Arial"/>
                <a:cs typeface="Arial"/>
                <a:sym typeface="Arial"/>
              </a:rPr>
              <a:t>D’après le Petit Larousse, l’é</a:t>
            </a:r>
            <a:r>
              <a:rPr lang="fr-FR" sz="1200">
                <a:solidFill>
                  <a:srgbClr val="3366CC"/>
                </a:solidFill>
                <a:latin typeface="Arial"/>
                <a:ea typeface="Arial"/>
                <a:cs typeface="Arial"/>
                <a:sym typeface="Arial"/>
              </a:rPr>
              <a:t>nergie est « </a:t>
            </a:r>
            <a:r>
              <a:rPr lang="fr-FR" sz="1200" i="1">
                <a:solidFill>
                  <a:srgbClr val="3366CC"/>
                </a:solidFill>
                <a:latin typeface="Arial"/>
                <a:ea typeface="Arial"/>
                <a:cs typeface="Arial"/>
                <a:sym typeface="Arial"/>
              </a:rPr>
              <a:t>une grandeur caractérisant un système physique, gardant la même valeur au cours de toutes les transformations internes du système (loi de conservation) et exprimant sa capacité à modifier l'état d'autres systèmes avec lesquels il entre en interaction.</a:t>
            </a:r>
            <a:r>
              <a:rPr lang="fr-FR" sz="1200">
                <a:solidFill>
                  <a:srgbClr val="3366CC"/>
                </a:solidFill>
                <a:latin typeface="Arial"/>
                <a:ea typeface="Arial"/>
                <a:cs typeface="Arial"/>
                <a:sym typeface="Arial"/>
              </a:rPr>
              <a:t> » … Evidemment, ce n’est pas facile de comprendre cette définition donc je vous en propose une plus simplifiée.</a:t>
            </a:r>
            <a:endParaRPr/>
          </a:p>
          <a:p>
            <a:pPr marL="0" lvl="0" indent="0" algn="l" rtl="0">
              <a:lnSpc>
                <a:spcPct val="100000"/>
              </a:lnSpc>
              <a:spcBef>
                <a:spcPts val="0"/>
              </a:spcBef>
              <a:spcAft>
                <a:spcPts val="0"/>
              </a:spcAft>
              <a:buSzPts val="1400"/>
              <a:buNone/>
            </a:pPr>
            <a:r>
              <a:rPr lang="fr-FR"/>
              <a:t> </a:t>
            </a:r>
            <a:endParaRPr/>
          </a:p>
        </p:txBody>
      </p:sp>
      <p:sp>
        <p:nvSpPr>
          <p:cNvPr id="98" name="Google Shape;9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fr-FR"/>
              <a:t>En voiture</a:t>
            </a:r>
            <a:endParaRPr/>
          </a:p>
          <a:p>
            <a:pPr marL="0" lvl="0" indent="0" algn="l" rtl="0">
              <a:lnSpc>
                <a:spcPct val="100000"/>
              </a:lnSpc>
              <a:spcBef>
                <a:spcPts val="360"/>
              </a:spcBef>
              <a:spcAft>
                <a:spcPts val="0"/>
              </a:spcAft>
              <a:buSzPts val="1400"/>
              <a:buNone/>
            </a:pPr>
            <a:r>
              <a:rPr lang="fr-FR"/>
              <a:t>Réponse : 8 heures</a:t>
            </a:r>
            <a:endParaRPr/>
          </a:p>
        </p:txBody>
      </p:sp>
      <p:sp>
        <p:nvSpPr>
          <p:cNvPr id="455" name="Google Shape;455;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fr-FR"/>
              <a:t>En train</a:t>
            </a:r>
            <a:endParaRPr/>
          </a:p>
          <a:p>
            <a:pPr marL="0" lvl="0" indent="0" algn="l" rtl="0">
              <a:lnSpc>
                <a:spcPct val="100000"/>
              </a:lnSpc>
              <a:spcBef>
                <a:spcPts val="360"/>
              </a:spcBef>
              <a:spcAft>
                <a:spcPts val="0"/>
              </a:spcAft>
              <a:buSzPts val="1400"/>
              <a:buNone/>
            </a:pPr>
            <a:r>
              <a:rPr lang="fr-FR"/>
              <a:t>Réponse : 3h30</a:t>
            </a:r>
            <a:endParaRPr/>
          </a:p>
        </p:txBody>
      </p:sp>
      <p:sp>
        <p:nvSpPr>
          <p:cNvPr id="473" name="Google Shape;47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fr-FR"/>
              <a:t>En avion</a:t>
            </a:r>
            <a:endParaRPr/>
          </a:p>
          <a:p>
            <a:pPr marL="0" lvl="0" indent="0" algn="l" rtl="0">
              <a:lnSpc>
                <a:spcPct val="100000"/>
              </a:lnSpc>
              <a:spcBef>
                <a:spcPts val="360"/>
              </a:spcBef>
              <a:spcAft>
                <a:spcPts val="0"/>
              </a:spcAft>
              <a:buSzPts val="1400"/>
              <a:buNone/>
            </a:pPr>
            <a:r>
              <a:rPr lang="fr-FR"/>
              <a:t>Réponse : 1h15</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fr-FR"/>
              <a:t>L’homme trouve toujours des moyens plus rapides de se déplacer mais qui sont de plus en plus gourmands en énergie!</a:t>
            </a:r>
            <a:endParaRPr/>
          </a:p>
          <a:p>
            <a:pPr marL="0" lvl="0" indent="0" algn="l" rtl="0">
              <a:lnSpc>
                <a:spcPct val="100000"/>
              </a:lnSpc>
              <a:spcBef>
                <a:spcPts val="360"/>
              </a:spcBef>
              <a:spcAft>
                <a:spcPts val="0"/>
              </a:spcAft>
              <a:buSzPts val="1400"/>
              <a:buNone/>
            </a:pPr>
            <a:r>
              <a:rPr lang="fr-FR"/>
              <a:t>Voyons alors l’évolution de la consommation d’énergie au fil des générations.</a:t>
            </a:r>
            <a:endParaRPr/>
          </a:p>
        </p:txBody>
      </p:sp>
      <p:sp>
        <p:nvSpPr>
          <p:cNvPr id="491" name="Google Shape;491;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9" name="Google Shape;509;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just" rtl="0">
              <a:lnSpc>
                <a:spcPct val="80000"/>
              </a:lnSpc>
              <a:spcBef>
                <a:spcPts val="0"/>
              </a:spcBef>
              <a:spcAft>
                <a:spcPts val="0"/>
              </a:spcAft>
              <a:buClr>
                <a:schemeClr val="dk1"/>
              </a:buClr>
              <a:buSzPts val="390"/>
              <a:buFont typeface="Arial"/>
              <a:buNone/>
            </a:pPr>
            <a:r>
              <a:rPr lang="fr-FR" sz="390" b="1" u="sng">
                <a:solidFill>
                  <a:schemeClr val="dk1"/>
                </a:solidFill>
                <a:latin typeface="Arial"/>
                <a:ea typeface="Arial"/>
                <a:cs typeface="Arial"/>
                <a:sym typeface="Arial"/>
              </a:rPr>
              <a:t>Explications : </a:t>
            </a:r>
            <a:endParaRPr/>
          </a:p>
          <a:p>
            <a:pPr marL="0" lvl="0" indent="0" algn="l" rtl="0">
              <a:lnSpc>
                <a:spcPct val="80000"/>
              </a:lnSpc>
              <a:spcBef>
                <a:spcPts val="306"/>
              </a:spcBef>
              <a:spcAft>
                <a:spcPts val="0"/>
              </a:spcAft>
              <a:buSzPts val="1400"/>
              <a:buNone/>
            </a:pPr>
            <a:r>
              <a:rPr lang="fr-FR" sz="1200">
                <a:solidFill>
                  <a:schemeClr val="dk1"/>
                </a:solidFill>
                <a:latin typeface="Arial"/>
                <a:ea typeface="Arial"/>
                <a:cs typeface="Arial"/>
                <a:sym typeface="Arial"/>
              </a:rPr>
              <a:t>Ce graphique représente la consommation d’énergie dans le monde.</a:t>
            </a:r>
            <a:endParaRPr/>
          </a:p>
          <a:p>
            <a:pPr marL="171450" marR="0" lvl="0" indent="-171450" algn="l" rtl="0">
              <a:lnSpc>
                <a:spcPct val="80000"/>
              </a:lnSpc>
              <a:spcBef>
                <a:spcPts val="306"/>
              </a:spcBef>
              <a:spcAft>
                <a:spcPts val="0"/>
              </a:spcAft>
              <a:buClr>
                <a:srgbClr val="000000"/>
              </a:buClr>
              <a:buSzPts val="1400"/>
              <a:buFont typeface="Arial"/>
              <a:buChar char="-"/>
            </a:pPr>
            <a:r>
              <a:rPr lang="fr-FR" sz="1200">
                <a:solidFill>
                  <a:schemeClr val="dk1"/>
                </a:solidFill>
                <a:latin typeface="Arial"/>
                <a:ea typeface="Arial"/>
                <a:cs typeface="Arial"/>
                <a:sym typeface="Arial"/>
              </a:rPr>
              <a:t> L’axe horizontal représente le temps. Nous avons représenté l’époque de vos grands-parents, de vos parents et votre naissance afin de mieux vous représenter cette échelle de temps. </a:t>
            </a:r>
            <a:endParaRPr/>
          </a:p>
          <a:p>
            <a:pPr marL="171450" lvl="0" indent="-171450" algn="l" rtl="0">
              <a:lnSpc>
                <a:spcPct val="80000"/>
              </a:lnSpc>
              <a:spcBef>
                <a:spcPts val="306"/>
              </a:spcBef>
              <a:spcAft>
                <a:spcPts val="0"/>
              </a:spcAft>
              <a:buSzPts val="1400"/>
              <a:buFont typeface="Arial"/>
              <a:buChar char="-"/>
            </a:pPr>
            <a:r>
              <a:rPr lang="fr-FR" sz="1200">
                <a:solidFill>
                  <a:schemeClr val="dk1"/>
                </a:solidFill>
                <a:latin typeface="Arial"/>
                <a:ea typeface="Arial"/>
                <a:cs typeface="Arial"/>
                <a:sym typeface="Arial"/>
              </a:rPr>
              <a:t>L’axe vertical représente la consommation de différentes sources d’énergie pour l’année considérée. On parle bien de sources d’énergie ce qui correspond à ce qu’on trouve directement dans la nature. On ne trouvera donc pas l’électricité ou l’essence sur ce graphique car il n’existe pas de gisements dans la nature.  En revanche, sur ce graphique on trouve l’uranium, le vent, le pétrole, etc.</a:t>
            </a:r>
            <a:endParaRPr/>
          </a:p>
          <a:p>
            <a:pPr marL="0" lvl="0" indent="0" algn="l" rtl="0">
              <a:lnSpc>
                <a:spcPct val="80000"/>
              </a:lnSpc>
              <a:spcBef>
                <a:spcPts val="306"/>
              </a:spcBef>
              <a:spcAft>
                <a:spcPts val="0"/>
              </a:spcAft>
              <a:buSzPts val="1400"/>
              <a:buNone/>
            </a:pPr>
            <a:r>
              <a:rPr lang="fr-FR" sz="1200">
                <a:solidFill>
                  <a:schemeClr val="dk1"/>
                </a:solidFill>
                <a:latin typeface="Arial"/>
                <a:ea typeface="Arial"/>
                <a:cs typeface="Arial"/>
                <a:sym typeface="Arial"/>
              </a:rPr>
              <a:t>Le pétrole étant la principale source d’énergie utilisée actuellement, toutes les autres formes d’énergie lui sont rapportées. Par exemple, on considère que brûler une tonne de charbon libère la même énergie que brûler 0,66 tonne de pétrole. La consommation s’exprime ainsi en Tonnes </a:t>
            </a:r>
            <a:r>
              <a:rPr lang="fr-FR">
                <a:latin typeface="Arial"/>
                <a:ea typeface="Arial"/>
                <a:cs typeface="Arial"/>
                <a:sym typeface="Arial"/>
              </a:rPr>
              <a:t>Équivalent</a:t>
            </a:r>
            <a:r>
              <a:rPr lang="fr-FR" sz="1200">
                <a:solidFill>
                  <a:schemeClr val="dk1"/>
                </a:solidFill>
                <a:latin typeface="Arial"/>
                <a:ea typeface="Arial"/>
                <a:cs typeface="Arial"/>
                <a:sym typeface="Arial"/>
              </a:rPr>
              <a:t> Pétrole (prononcez « tèpe »), en l’occurrence ici, en milliards de tep.</a:t>
            </a:r>
            <a:endParaRPr/>
          </a:p>
          <a:p>
            <a:pPr marL="0" lvl="0" indent="0" algn="l" rtl="0">
              <a:lnSpc>
                <a:spcPct val="80000"/>
              </a:lnSpc>
              <a:spcBef>
                <a:spcPts val="306"/>
              </a:spcBef>
              <a:spcAft>
                <a:spcPts val="0"/>
              </a:spcAft>
              <a:buSzPts val="1400"/>
              <a:buNone/>
            </a:pPr>
            <a:r>
              <a:rPr lang="fr-FR" sz="1200">
                <a:solidFill>
                  <a:schemeClr val="dk1"/>
                </a:solidFill>
                <a:latin typeface="Arial"/>
                <a:ea typeface="Arial"/>
                <a:cs typeface="Arial"/>
                <a:sym typeface="Arial"/>
              </a:rPr>
              <a:t>On peut voir que </a:t>
            </a:r>
            <a:r>
              <a:rPr lang="fr-FR" sz="1200" u="sng">
                <a:solidFill>
                  <a:schemeClr val="dk1"/>
                </a:solidFill>
                <a:latin typeface="Arial"/>
                <a:ea typeface="Arial"/>
                <a:cs typeface="Arial"/>
                <a:sym typeface="Arial"/>
              </a:rPr>
              <a:t>84% de l’énergie que l’on consomme dans le monde est de l’énergie fossile</a:t>
            </a:r>
            <a:r>
              <a:rPr lang="fr-FR" sz="1200">
                <a:solidFill>
                  <a:schemeClr val="dk1"/>
                </a:solidFill>
                <a:latin typeface="Arial"/>
                <a:ea typeface="Arial"/>
                <a:cs typeface="Arial"/>
                <a:sym typeface="Arial"/>
              </a:rPr>
              <a:t>.</a:t>
            </a:r>
            <a:endParaRPr/>
          </a:p>
          <a:p>
            <a:pPr marL="0" lvl="0" indent="0" algn="just" rtl="0">
              <a:lnSpc>
                <a:spcPct val="80000"/>
              </a:lnSpc>
              <a:spcBef>
                <a:spcPts val="0"/>
              </a:spcBef>
              <a:spcAft>
                <a:spcPts val="0"/>
              </a:spcAft>
              <a:buClr>
                <a:schemeClr val="dk1"/>
              </a:buClr>
              <a:buSzPts val="390"/>
              <a:buFont typeface="Arial"/>
              <a:buNone/>
            </a:pPr>
            <a:endParaRPr/>
          </a:p>
          <a:p>
            <a:pPr marL="0" lvl="0" indent="0" algn="just" rtl="0">
              <a:lnSpc>
                <a:spcPct val="80000"/>
              </a:lnSpc>
              <a:spcBef>
                <a:spcPts val="117"/>
              </a:spcBef>
              <a:spcAft>
                <a:spcPts val="0"/>
              </a:spcAft>
              <a:buClr>
                <a:schemeClr val="dk1"/>
              </a:buClr>
              <a:buSzPts val="390"/>
              <a:buFont typeface="Arial"/>
              <a:buNone/>
            </a:pPr>
            <a:r>
              <a:rPr lang="fr-FR" sz="590" b="0" u="none">
                <a:solidFill>
                  <a:schemeClr val="dk1"/>
                </a:solidFill>
                <a:latin typeface="Arial"/>
                <a:ea typeface="Arial"/>
                <a:cs typeface="Arial"/>
                <a:sym typeface="Arial"/>
              </a:rPr>
              <a:t>Traçons maintenant la courbe de la population mondiale (pointillé jaune). On voit que celle-ci a augmenté. Mais nos consommations d’énergie augmentent plus vite car on consomme globalement de plus en plus d’énergie par personne. </a:t>
            </a:r>
            <a:endParaRPr sz="590" b="1" u="sng">
              <a:solidFill>
                <a:schemeClr val="dk1"/>
              </a:solidFill>
              <a:latin typeface="Arial"/>
              <a:ea typeface="Arial"/>
              <a:cs typeface="Arial"/>
              <a:sym typeface="Arial"/>
            </a:endParaRPr>
          </a:p>
          <a:p>
            <a:pPr marL="0" marR="0" lvl="0" indent="0" algn="l" rtl="0">
              <a:lnSpc>
                <a:spcPct val="80000"/>
              </a:lnSpc>
              <a:spcBef>
                <a:spcPts val="117"/>
              </a:spcBef>
              <a:spcAft>
                <a:spcPts val="0"/>
              </a:spcAft>
              <a:buClr>
                <a:schemeClr val="dk1"/>
              </a:buClr>
              <a:buSzPts val="390"/>
              <a:buFont typeface="Arial"/>
              <a:buNone/>
            </a:pPr>
            <a:r>
              <a:rPr lang="fr-FR" sz="590">
                <a:solidFill>
                  <a:schemeClr val="dk1"/>
                </a:solidFill>
                <a:latin typeface="Arial"/>
                <a:ea typeface="Arial"/>
                <a:cs typeface="Arial"/>
                <a:sym typeface="Arial"/>
              </a:rPr>
              <a:t>Aujourd’hui le monde repose en grande partie sur les énergies fossiles. Sur ce graphique on voit qu’à chaque fois qu’on a découvert une nouvelle sorte d’énergie, celle-ci n’a pas remplacé une ancienne source d’énergie mais est venue se superposer à toutes les autres ! On consomme ainsi de plus en plus d’énergie.</a:t>
            </a:r>
            <a:endParaRPr sz="1400"/>
          </a:p>
          <a:p>
            <a:pPr marL="0" lvl="0" indent="0" algn="l" rtl="0">
              <a:lnSpc>
                <a:spcPct val="80000"/>
              </a:lnSpc>
              <a:spcBef>
                <a:spcPts val="488"/>
              </a:spcBef>
              <a:spcAft>
                <a:spcPts val="0"/>
              </a:spcAft>
              <a:buSzPts val="1400"/>
              <a:buNone/>
            </a:pPr>
            <a:endParaRPr sz="590" b="1" u="sng">
              <a:latin typeface="Arial"/>
              <a:ea typeface="Arial"/>
              <a:cs typeface="Arial"/>
              <a:sym typeface="Arial"/>
            </a:endParaRPr>
          </a:p>
          <a:p>
            <a:pPr marL="0" lvl="0" indent="0" algn="l" rtl="0">
              <a:lnSpc>
                <a:spcPct val="80000"/>
              </a:lnSpc>
              <a:spcBef>
                <a:spcPts val="488"/>
              </a:spcBef>
              <a:spcAft>
                <a:spcPts val="0"/>
              </a:spcAft>
              <a:buSzPts val="1400"/>
              <a:buNone/>
            </a:pPr>
            <a:r>
              <a:rPr lang="fr-FR" sz="590" b="1" u="sng">
                <a:latin typeface="Arial"/>
                <a:ea typeface="Arial"/>
                <a:cs typeface="Arial"/>
                <a:sym typeface="Arial"/>
              </a:rPr>
              <a:t>Messages clés : </a:t>
            </a:r>
            <a:endParaRPr sz="1400"/>
          </a:p>
          <a:p>
            <a:pPr marL="0" lvl="0" indent="-37465" algn="l" rtl="0">
              <a:lnSpc>
                <a:spcPct val="80000"/>
              </a:lnSpc>
              <a:spcBef>
                <a:spcPts val="488"/>
              </a:spcBef>
              <a:spcAft>
                <a:spcPts val="0"/>
              </a:spcAft>
              <a:buClr>
                <a:schemeClr val="dk1"/>
              </a:buClr>
              <a:buSzPts val="590"/>
              <a:buFont typeface="Times New Roman"/>
              <a:buAutoNum type="arabicPeriod"/>
            </a:pPr>
            <a:r>
              <a:rPr lang="fr-FR" sz="590" b="0">
                <a:latin typeface="Arial"/>
                <a:ea typeface="Arial"/>
                <a:cs typeface="Arial"/>
                <a:sym typeface="Arial"/>
              </a:rPr>
              <a:t> Le monde repose sur les énergies fossiles, et ces énergies ont accompagné la transformation de nos modes de vie. </a:t>
            </a:r>
            <a:endParaRPr sz="1400"/>
          </a:p>
          <a:p>
            <a:pPr marL="0" lvl="0" indent="-37465" algn="l" rtl="0">
              <a:lnSpc>
                <a:spcPct val="80000"/>
              </a:lnSpc>
              <a:spcBef>
                <a:spcPts val="488"/>
              </a:spcBef>
              <a:spcAft>
                <a:spcPts val="0"/>
              </a:spcAft>
              <a:buClr>
                <a:schemeClr val="dk1"/>
              </a:buClr>
              <a:buSzPts val="590"/>
              <a:buFont typeface="Times New Roman"/>
              <a:buAutoNum type="arabicPeriod"/>
            </a:pPr>
            <a:r>
              <a:rPr lang="fr-FR" sz="590" b="0">
                <a:latin typeface="Arial"/>
                <a:ea typeface="Arial"/>
                <a:cs typeface="Arial"/>
                <a:sym typeface="Arial"/>
              </a:rPr>
              <a:t> On consomme toujours plus de chaque ressource.</a:t>
            </a:r>
            <a:endParaRPr sz="1400"/>
          </a:p>
          <a:p>
            <a:pPr marL="0" lvl="0" indent="-37465" algn="l" rtl="0">
              <a:lnSpc>
                <a:spcPct val="80000"/>
              </a:lnSpc>
              <a:spcBef>
                <a:spcPts val="488"/>
              </a:spcBef>
              <a:spcAft>
                <a:spcPts val="0"/>
              </a:spcAft>
              <a:buClr>
                <a:srgbClr val="3366CC"/>
              </a:buClr>
              <a:buSzPts val="590"/>
              <a:buFont typeface="Times New Roman"/>
              <a:buAutoNum type="arabicPeriod"/>
            </a:pPr>
            <a:r>
              <a:rPr lang="fr-FR" sz="590" b="0">
                <a:solidFill>
                  <a:srgbClr val="3366CC"/>
                </a:solidFill>
                <a:latin typeface="Arial"/>
                <a:ea typeface="Arial"/>
                <a:cs typeface="Arial"/>
                <a:sym typeface="Arial"/>
              </a:rPr>
              <a:t> Pour l’instant, aucune énergie ne se substitut à une autre</a:t>
            </a:r>
            <a:endParaRPr sz="1400"/>
          </a:p>
          <a:p>
            <a:pPr marL="0" lvl="0" indent="0" algn="l" rtl="0">
              <a:lnSpc>
                <a:spcPct val="80000"/>
              </a:lnSpc>
              <a:spcBef>
                <a:spcPts val="117"/>
              </a:spcBef>
              <a:spcAft>
                <a:spcPts val="0"/>
              </a:spcAft>
              <a:buSzPts val="1400"/>
              <a:buNone/>
            </a:pPr>
            <a:endParaRPr sz="390"/>
          </a:p>
          <a:p>
            <a:pPr marL="0" lvl="0" indent="0" algn="l" rtl="0">
              <a:lnSpc>
                <a:spcPct val="70000"/>
              </a:lnSpc>
              <a:spcBef>
                <a:spcPts val="117"/>
              </a:spcBef>
              <a:spcAft>
                <a:spcPts val="0"/>
              </a:spcAft>
              <a:buSzPts val="1400"/>
              <a:buNone/>
            </a:pPr>
            <a:endParaRPr sz="390"/>
          </a:p>
        </p:txBody>
      </p:sp>
      <p:sp>
        <p:nvSpPr>
          <p:cNvPr id="510" name="Google Shape;510;p3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1400"/>
              <a:buNone/>
            </a:pPr>
            <a:r>
              <a:rPr lang="fr-FR" sz="925" b="1" u="sng">
                <a:latin typeface="Arial"/>
                <a:ea typeface="Arial"/>
                <a:cs typeface="Arial"/>
                <a:sym typeface="Arial"/>
              </a:rPr>
              <a:t>Explications : </a:t>
            </a:r>
            <a:endParaRPr/>
          </a:p>
          <a:p>
            <a:pPr marL="0" lvl="0" indent="0" algn="l" rtl="0">
              <a:lnSpc>
                <a:spcPct val="90000"/>
              </a:lnSpc>
              <a:spcBef>
                <a:spcPts val="278"/>
              </a:spcBef>
              <a:spcAft>
                <a:spcPts val="0"/>
              </a:spcAft>
              <a:buSzPts val="1400"/>
              <a:buNone/>
            </a:pPr>
            <a:r>
              <a:rPr lang="fr-FR" sz="925">
                <a:solidFill>
                  <a:schemeClr val="dk1"/>
                </a:solidFill>
                <a:latin typeface="Arial"/>
                <a:ea typeface="Arial"/>
                <a:cs typeface="Arial"/>
                <a:sym typeface="Arial"/>
              </a:rPr>
              <a:t>On a vu que nous consommions beaucoup d’énergie. Est-ce le cas dans tous les pays ? Et bien pas tant que ça. En dehors des pays développés, peu de pays consomment autant d’énergie que nous.</a:t>
            </a:r>
            <a:endParaRPr sz="925">
              <a:solidFill>
                <a:schemeClr val="dk1"/>
              </a:solidFill>
              <a:latin typeface="Arial"/>
              <a:ea typeface="Arial"/>
              <a:cs typeface="Arial"/>
              <a:sym typeface="Arial"/>
            </a:endParaRPr>
          </a:p>
          <a:p>
            <a:pPr marL="0" lvl="0" indent="0" algn="l" rtl="0">
              <a:lnSpc>
                <a:spcPct val="90000"/>
              </a:lnSpc>
              <a:spcBef>
                <a:spcPts val="278"/>
              </a:spcBef>
              <a:spcAft>
                <a:spcPts val="0"/>
              </a:spcAft>
              <a:buSzPts val="1400"/>
              <a:buNone/>
            </a:pPr>
            <a:r>
              <a:rPr lang="fr-FR" sz="925">
                <a:solidFill>
                  <a:schemeClr val="dk1"/>
                </a:solidFill>
                <a:latin typeface="Arial"/>
                <a:ea typeface="Arial"/>
                <a:cs typeface="Arial"/>
                <a:sym typeface="Arial"/>
              </a:rPr>
              <a:t>Prenons un pays en voie de développement comme le Cambodge. On y consomme 0,5 tonne équivalent pétrole par habitant.</a:t>
            </a:r>
            <a:endParaRPr sz="925">
              <a:solidFill>
                <a:schemeClr val="dk1"/>
              </a:solidFill>
              <a:latin typeface="Arial"/>
              <a:ea typeface="Arial"/>
              <a:cs typeface="Arial"/>
              <a:sym typeface="Arial"/>
            </a:endParaRPr>
          </a:p>
          <a:p>
            <a:pPr marL="0" lvl="0" indent="0" algn="l" rtl="0">
              <a:lnSpc>
                <a:spcPct val="90000"/>
              </a:lnSpc>
              <a:spcBef>
                <a:spcPts val="278"/>
              </a:spcBef>
              <a:spcAft>
                <a:spcPts val="0"/>
              </a:spcAft>
              <a:buSzPts val="1400"/>
              <a:buNone/>
            </a:pPr>
            <a:r>
              <a:rPr lang="fr-FR" sz="925">
                <a:solidFill>
                  <a:schemeClr val="dk1"/>
                </a:solidFill>
                <a:latin typeface="Arial"/>
                <a:ea typeface="Arial"/>
                <a:cs typeface="Arial"/>
                <a:sym typeface="Arial"/>
              </a:rPr>
              <a:t>Dans le monde, la moyenne de consommation d’énergie par habitant est de 2 tonnes équivalent pétrole soit déjà 4 fois plus ! Cela s’explique par les consommations des pays développés qui tirent la moyenne vers le haut. Par exemple, en France, on consomme 4 tonnes équivalent pétrole par habitant soit 8 fois plus qu’au Cambodge.</a:t>
            </a:r>
            <a:endParaRPr sz="925">
              <a:solidFill>
                <a:schemeClr val="dk1"/>
              </a:solidFill>
              <a:latin typeface="Arial"/>
              <a:ea typeface="Arial"/>
              <a:cs typeface="Arial"/>
              <a:sym typeface="Arial"/>
            </a:endParaRPr>
          </a:p>
          <a:p>
            <a:pPr marL="0" lvl="0" indent="0" algn="l" rtl="0">
              <a:lnSpc>
                <a:spcPct val="90000"/>
              </a:lnSpc>
              <a:spcBef>
                <a:spcPts val="278"/>
              </a:spcBef>
              <a:spcAft>
                <a:spcPts val="0"/>
              </a:spcAft>
              <a:buSzPts val="1400"/>
              <a:buNone/>
            </a:pPr>
            <a:r>
              <a:rPr lang="fr-FR" sz="925">
                <a:solidFill>
                  <a:schemeClr val="dk1"/>
                </a:solidFill>
                <a:latin typeface="Arial"/>
                <a:ea typeface="Arial"/>
                <a:cs typeface="Arial"/>
                <a:sym typeface="Arial"/>
              </a:rPr>
              <a:t>Aux USA c’est 7 tonnes équivalent pétrole soit 15 fois plus !</a:t>
            </a:r>
            <a:endParaRPr sz="925">
              <a:solidFill>
                <a:schemeClr val="dk1"/>
              </a:solidFill>
              <a:latin typeface="Arial"/>
              <a:ea typeface="Arial"/>
              <a:cs typeface="Arial"/>
              <a:sym typeface="Arial"/>
            </a:endParaRPr>
          </a:p>
          <a:p>
            <a:pPr marL="0" lvl="0" indent="0" algn="l" rtl="0">
              <a:lnSpc>
                <a:spcPct val="90000"/>
              </a:lnSpc>
              <a:spcBef>
                <a:spcPts val="278"/>
              </a:spcBef>
              <a:spcAft>
                <a:spcPts val="0"/>
              </a:spcAft>
              <a:buSzPts val="1400"/>
              <a:buNone/>
            </a:pPr>
            <a:r>
              <a:rPr lang="fr-FR" sz="925">
                <a:solidFill>
                  <a:schemeClr val="dk1"/>
                </a:solidFill>
                <a:latin typeface="Arial"/>
                <a:ea typeface="Arial"/>
                <a:cs typeface="Arial"/>
                <a:sym typeface="Arial"/>
              </a:rPr>
              <a:t>Au Cambodge, peu de gens ont accès à l’électricité ou à un confort énergétique de base. On peut donc se dire que pour les pays en voie de développement, c’est normal d’aspirer à consommer plus d’énergie pour augmenter un minimum leur confort. Disposer d’un accès à l’énergie c’est un droit humain !</a:t>
            </a:r>
            <a:endParaRPr/>
          </a:p>
          <a:p>
            <a:pPr marL="0" lvl="0" indent="0" algn="l" rtl="0">
              <a:lnSpc>
                <a:spcPct val="90000"/>
              </a:lnSpc>
              <a:spcBef>
                <a:spcPts val="278"/>
              </a:spcBef>
              <a:spcAft>
                <a:spcPts val="0"/>
              </a:spcAft>
              <a:buSzPts val="1400"/>
              <a:buNone/>
            </a:pPr>
            <a:r>
              <a:rPr lang="fr-FR" sz="925">
                <a:solidFill>
                  <a:schemeClr val="dk1"/>
                </a:solidFill>
                <a:latin typeface="Arial"/>
                <a:ea typeface="Arial"/>
                <a:cs typeface="Arial"/>
                <a:sym typeface="Arial"/>
              </a:rPr>
              <a:t>Cependant, il y a surement un équilibre à trouver entre cette situation précaire et le gaspillage énergétique qu’on observe dans les pays développés. Un des enjeux à venir c’est d’aider les pays en voie de développement à accéder aux services de bases dont ils ont besoin sans reproduire nos modèles de développement fortement énergivores.</a:t>
            </a:r>
            <a:endParaRPr sz="925">
              <a:solidFill>
                <a:schemeClr val="dk1"/>
              </a:solidFill>
              <a:latin typeface="Arial"/>
              <a:ea typeface="Arial"/>
              <a:cs typeface="Arial"/>
              <a:sym typeface="Arial"/>
            </a:endParaRPr>
          </a:p>
          <a:p>
            <a:pPr marL="0" lvl="0" indent="0" algn="l" rtl="0">
              <a:lnSpc>
                <a:spcPct val="90000"/>
              </a:lnSpc>
              <a:spcBef>
                <a:spcPts val="278"/>
              </a:spcBef>
              <a:spcAft>
                <a:spcPts val="0"/>
              </a:spcAft>
              <a:buSzPts val="1400"/>
              <a:buNone/>
            </a:pPr>
            <a:endParaRPr sz="925">
              <a:solidFill>
                <a:schemeClr val="dk1"/>
              </a:solidFill>
              <a:latin typeface="Arial"/>
              <a:ea typeface="Arial"/>
              <a:cs typeface="Arial"/>
              <a:sym typeface="Arial"/>
            </a:endParaRPr>
          </a:p>
          <a:p>
            <a:pPr marL="228600" marR="0" lvl="0" indent="-169861" algn="l" rtl="0">
              <a:lnSpc>
                <a:spcPct val="90000"/>
              </a:lnSpc>
              <a:spcBef>
                <a:spcPts val="278"/>
              </a:spcBef>
              <a:spcAft>
                <a:spcPts val="0"/>
              </a:spcAft>
              <a:buClr>
                <a:schemeClr val="dk1"/>
              </a:buClr>
              <a:buSzPts val="925"/>
              <a:buFont typeface="Calibri"/>
              <a:buNone/>
            </a:pPr>
            <a:endParaRPr sz="925" b="0" u="none">
              <a:latin typeface="Arial"/>
              <a:ea typeface="Arial"/>
              <a:cs typeface="Arial"/>
              <a:sym typeface="Arial"/>
            </a:endParaRPr>
          </a:p>
          <a:p>
            <a:pPr marL="0" marR="0" lvl="0" indent="0" algn="l" rtl="0">
              <a:lnSpc>
                <a:spcPct val="90000"/>
              </a:lnSpc>
              <a:spcBef>
                <a:spcPts val="278"/>
              </a:spcBef>
              <a:spcAft>
                <a:spcPts val="0"/>
              </a:spcAft>
              <a:buClr>
                <a:schemeClr val="dk1"/>
              </a:buClr>
              <a:buSzPts val="925"/>
              <a:buFont typeface="Calibri"/>
              <a:buNone/>
            </a:pPr>
            <a:r>
              <a:rPr lang="fr-FR" sz="925" b="1" u="sng">
                <a:latin typeface="Arial"/>
                <a:ea typeface="Arial"/>
                <a:cs typeface="Arial"/>
                <a:sym typeface="Arial"/>
              </a:rPr>
              <a:t>Messages clés : </a:t>
            </a:r>
            <a:endParaRPr/>
          </a:p>
          <a:p>
            <a:pPr marL="228600" lvl="0" indent="-228600" algn="l" rtl="0">
              <a:lnSpc>
                <a:spcPct val="90000"/>
              </a:lnSpc>
              <a:spcBef>
                <a:spcPts val="278"/>
              </a:spcBef>
              <a:spcAft>
                <a:spcPts val="0"/>
              </a:spcAft>
              <a:buClr>
                <a:schemeClr val="dk1"/>
              </a:buClr>
              <a:buSzPts val="925"/>
              <a:buFont typeface="Calibri"/>
              <a:buAutoNum type="arabicPeriod"/>
            </a:pPr>
            <a:r>
              <a:rPr lang="fr-FR" sz="925" b="0" u="none">
                <a:latin typeface="Arial"/>
                <a:ea typeface="Arial"/>
                <a:cs typeface="Arial"/>
                <a:sym typeface="Arial"/>
              </a:rPr>
              <a:t>En dehors des pays développés, peu de pays consomment autant d’énergie que nous. </a:t>
            </a:r>
            <a:endParaRPr/>
          </a:p>
          <a:p>
            <a:pPr marL="228600" lvl="0" indent="-228600" algn="l" rtl="0">
              <a:lnSpc>
                <a:spcPct val="90000"/>
              </a:lnSpc>
              <a:spcBef>
                <a:spcPts val="278"/>
              </a:spcBef>
              <a:spcAft>
                <a:spcPts val="0"/>
              </a:spcAft>
              <a:buClr>
                <a:schemeClr val="dk1"/>
              </a:buClr>
              <a:buSzPts val="925"/>
              <a:buFont typeface="Calibri"/>
              <a:buAutoNum type="arabicPeriod"/>
            </a:pPr>
            <a:r>
              <a:rPr lang="fr-FR" sz="925" b="0" u="none">
                <a:latin typeface="Arial"/>
                <a:ea typeface="Arial"/>
                <a:cs typeface="Arial"/>
                <a:sym typeface="Arial"/>
              </a:rPr>
              <a:t>Pour les pays en voie de développement, c’est normal d’aspirer à consommer plus d’énergie. Disposer d’un accès à l’énergie de base c’est un droit humain ! </a:t>
            </a:r>
            <a:endParaRPr/>
          </a:p>
          <a:p>
            <a:pPr marL="228600" marR="0" lvl="0" indent="-228600" algn="l" rtl="0">
              <a:lnSpc>
                <a:spcPct val="90000"/>
              </a:lnSpc>
              <a:spcBef>
                <a:spcPts val="278"/>
              </a:spcBef>
              <a:spcAft>
                <a:spcPts val="0"/>
              </a:spcAft>
              <a:buClr>
                <a:schemeClr val="dk1"/>
              </a:buClr>
              <a:buSzPts val="925"/>
              <a:buFont typeface="Calibri"/>
              <a:buAutoNum type="arabicPeriod"/>
            </a:pPr>
            <a:r>
              <a:rPr lang="fr-FR" sz="925" b="0" u="none">
                <a:latin typeface="Arial"/>
                <a:ea typeface="Arial"/>
                <a:cs typeface="Arial"/>
                <a:sym typeface="Arial"/>
              </a:rPr>
              <a:t>Il y a un équilibre à trouver entre cette situation précaire et le gaspillage énergétique qu’on observe dans les pays développés. Un des enjeux à venir c’est d’aider les pays en voie de développement à accéder aux services de bases dont ils ont besoin sans reproduire nos modèles de développement fortement énergivores.</a:t>
            </a:r>
            <a:endParaRPr/>
          </a:p>
          <a:p>
            <a:pPr marL="228600" marR="0" lvl="0" indent="-169861" algn="l" rtl="0">
              <a:lnSpc>
                <a:spcPct val="90000"/>
              </a:lnSpc>
              <a:spcBef>
                <a:spcPts val="278"/>
              </a:spcBef>
              <a:spcAft>
                <a:spcPts val="0"/>
              </a:spcAft>
              <a:buClr>
                <a:schemeClr val="dk1"/>
              </a:buClr>
              <a:buSzPts val="925"/>
              <a:buFont typeface="Calibri"/>
              <a:buNone/>
            </a:pPr>
            <a:endParaRPr sz="925" b="0" u="none">
              <a:latin typeface="Arial"/>
              <a:ea typeface="Arial"/>
              <a:cs typeface="Arial"/>
              <a:sym typeface="Arial"/>
            </a:endParaRPr>
          </a:p>
        </p:txBody>
      </p:sp>
      <p:sp>
        <p:nvSpPr>
          <p:cNvPr id="560" name="Google Shape;56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24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6ec8f56865_0_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a:solidFill>
                  <a:schemeClr val="dk1"/>
                </a:solidFill>
                <a:latin typeface="Arial"/>
                <a:ea typeface="Arial"/>
                <a:cs typeface="Arial"/>
                <a:sym typeface="Arial"/>
              </a:rPr>
              <a:t>25</a:t>
            </a:fld>
            <a:endParaRPr sz="1200">
              <a:solidFill>
                <a:schemeClr val="dk1"/>
              </a:solidFill>
              <a:latin typeface="Arial"/>
              <a:ea typeface="Arial"/>
              <a:cs typeface="Arial"/>
              <a:sym typeface="Arial"/>
            </a:endParaRPr>
          </a:p>
        </p:txBody>
      </p:sp>
      <p:sp>
        <p:nvSpPr>
          <p:cNvPr id="574" name="Google Shape;574;g6ec8f56865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575" name="Google Shape;575;g6ec8f56865_0_33:notes"/>
          <p:cNvSpPr txBox="1">
            <a:spLocks noGrp="1"/>
          </p:cNvSpPr>
          <p:nvPr>
            <p:ph type="body" idx="1"/>
          </p:nvPr>
        </p:nvSpPr>
        <p:spPr>
          <a:xfrm>
            <a:off x="685800" y="4343400"/>
            <a:ext cx="5486400" cy="4276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240"/>
              </a:spcBef>
              <a:spcAft>
                <a:spcPts val="0"/>
              </a:spcAft>
              <a:buClr>
                <a:schemeClr val="dk1"/>
              </a:buClr>
              <a:buSzPts val="800"/>
              <a:buFont typeface="Arial"/>
              <a:buNone/>
            </a:pPr>
            <a:r>
              <a:rPr lang="fr-FR" sz="800" b="1" u="sng">
                <a:latin typeface="Arial"/>
                <a:ea typeface="Arial"/>
                <a:cs typeface="Arial"/>
                <a:sym typeface="Arial"/>
              </a:rPr>
              <a:t>Explications : </a:t>
            </a:r>
            <a:endParaRPr sz="800" b="0" u="none">
              <a:latin typeface="Arial"/>
              <a:ea typeface="Arial"/>
              <a:cs typeface="Arial"/>
              <a:sym typeface="Arial"/>
            </a:endParaRPr>
          </a:p>
          <a:p>
            <a:pPr marL="0" marR="0" lvl="0" indent="0" algn="l" rtl="0">
              <a:lnSpc>
                <a:spcPct val="100000"/>
              </a:lnSpc>
              <a:spcBef>
                <a:spcPts val="240"/>
              </a:spcBef>
              <a:spcAft>
                <a:spcPts val="0"/>
              </a:spcAft>
              <a:buClr>
                <a:schemeClr val="dk1"/>
              </a:buClr>
              <a:buSzPts val="800"/>
              <a:buFont typeface="Arial"/>
              <a:buNone/>
            </a:pPr>
            <a:r>
              <a:rPr lang="fr-FR" sz="800" b="0" u="none">
                <a:latin typeface="Arial"/>
                <a:ea typeface="Arial"/>
                <a:cs typeface="Arial"/>
                <a:sym typeface="Arial"/>
              </a:rPr>
              <a:t>La formation du pétrole est un processus extrêmement long :  Elle est issue d’un dépôt d’êtres vivants aux fond des océans il y a plus de 200 millions d’années. Sous la pression et la chaleur, et le manque d’oxygène des réactions chimiques et biologiques vont se produire transformant l’accumulation des matières organiques en pétrole. </a:t>
            </a:r>
            <a:endParaRPr/>
          </a:p>
          <a:p>
            <a:pPr marL="0" lvl="0" indent="0" algn="l" rtl="0">
              <a:lnSpc>
                <a:spcPct val="100000"/>
              </a:lnSpc>
              <a:spcBef>
                <a:spcPts val="488"/>
              </a:spcBef>
              <a:spcAft>
                <a:spcPts val="0"/>
              </a:spcAft>
              <a:buClr>
                <a:schemeClr val="dk1"/>
              </a:buClr>
              <a:buSzPts val="1400"/>
              <a:buNone/>
            </a:pPr>
            <a:r>
              <a:rPr lang="fr-FR" sz="800" b="0" u="none">
                <a:latin typeface="Arial"/>
                <a:ea typeface="Arial"/>
                <a:cs typeface="Arial"/>
                <a:sym typeface="Arial"/>
              </a:rPr>
              <a:t>La migration du pétrole dans les couches géologiques supérieures sous forme de gisement </a:t>
            </a:r>
            <a:r>
              <a:rPr lang="fr-FR" sz="800">
                <a:latin typeface="Arial"/>
                <a:ea typeface="Arial"/>
                <a:cs typeface="Arial"/>
                <a:sym typeface="Arial"/>
              </a:rPr>
              <a:t>a</a:t>
            </a:r>
            <a:r>
              <a:rPr lang="fr-FR" sz="800" b="0" u="none">
                <a:latin typeface="Arial"/>
                <a:ea typeface="Arial"/>
                <a:cs typeface="Arial"/>
                <a:sym typeface="Arial"/>
              </a:rPr>
              <a:t> permi une extraction facile du pétrole mais qui devient de moins en moins accessible dans le temps.</a:t>
            </a:r>
            <a:endParaRPr/>
          </a:p>
          <a:p>
            <a:pPr marL="0" lvl="0" indent="0" algn="l" rtl="0">
              <a:lnSpc>
                <a:spcPct val="100000"/>
              </a:lnSpc>
              <a:spcBef>
                <a:spcPts val="488"/>
              </a:spcBef>
              <a:spcAft>
                <a:spcPts val="0"/>
              </a:spcAft>
              <a:buClr>
                <a:schemeClr val="dk1"/>
              </a:buClr>
              <a:buSzPts val="1400"/>
              <a:buNone/>
            </a:pPr>
            <a:r>
              <a:rPr lang="fr-FR" sz="800" b="0" i="0" u="none" strike="noStrike" cap="none">
                <a:solidFill>
                  <a:schemeClr val="dk1"/>
                </a:solidFill>
                <a:latin typeface="Arial"/>
                <a:ea typeface="Arial"/>
                <a:cs typeface="Arial"/>
                <a:sym typeface="Arial"/>
              </a:rPr>
              <a:t>Mais vouloir toujours chercher des pétroles de plus en plus compliqués </a:t>
            </a:r>
            <a:r>
              <a:rPr lang="fr-FR" sz="800">
                <a:latin typeface="Arial"/>
                <a:ea typeface="Arial"/>
                <a:cs typeface="Arial"/>
                <a:sym typeface="Arial"/>
              </a:rPr>
              <a:t>entraîne</a:t>
            </a:r>
            <a:r>
              <a:rPr lang="fr-FR" sz="800" b="0" i="0" u="none" strike="noStrike" cap="none">
                <a:solidFill>
                  <a:schemeClr val="dk1"/>
                </a:solidFill>
                <a:latin typeface="Arial"/>
                <a:ea typeface="Arial"/>
                <a:cs typeface="Arial"/>
                <a:sym typeface="Arial"/>
              </a:rPr>
              <a:t> une augmentation des coûts énergétiques ! </a:t>
            </a:r>
            <a:endParaRPr/>
          </a:p>
          <a:p>
            <a:pPr marL="0" lvl="0" indent="0" algn="l" rtl="0">
              <a:lnSpc>
                <a:spcPct val="100000"/>
              </a:lnSpc>
              <a:spcBef>
                <a:spcPts val="488"/>
              </a:spcBef>
              <a:spcAft>
                <a:spcPts val="0"/>
              </a:spcAft>
              <a:buSzPts val="1400"/>
              <a:buFont typeface="Arial"/>
              <a:buNone/>
            </a:pPr>
            <a:r>
              <a:rPr lang="fr-FR" sz="800" b="0">
                <a:latin typeface="Arial"/>
                <a:ea typeface="Arial"/>
                <a:cs typeface="Arial"/>
                <a:sym typeface="Arial"/>
              </a:rPr>
              <a:t>En 1900, on avait besoin d’un baril pour en extraire 100</a:t>
            </a:r>
            <a:endParaRPr/>
          </a:p>
          <a:p>
            <a:pPr marL="0" lvl="0" indent="0" algn="l" rtl="0">
              <a:lnSpc>
                <a:spcPct val="100000"/>
              </a:lnSpc>
              <a:spcBef>
                <a:spcPts val="488"/>
              </a:spcBef>
              <a:spcAft>
                <a:spcPts val="0"/>
              </a:spcAft>
              <a:buSzPts val="1400"/>
              <a:buFont typeface="Arial"/>
              <a:buNone/>
            </a:pPr>
            <a:r>
              <a:rPr lang="fr-FR" sz="800" b="0">
                <a:latin typeface="Arial"/>
                <a:ea typeface="Arial"/>
                <a:cs typeface="Arial"/>
                <a:sym typeface="Arial"/>
              </a:rPr>
              <a:t>Aujourd’hui certaines techniques de pétrole non conventionnels ne permettent de produire que 3 barils en en consommant 1. </a:t>
            </a:r>
            <a:endParaRPr/>
          </a:p>
          <a:p>
            <a:pPr marL="0" lvl="0" indent="0" algn="l" rtl="0">
              <a:lnSpc>
                <a:spcPct val="100000"/>
              </a:lnSpc>
              <a:spcBef>
                <a:spcPts val="488"/>
              </a:spcBef>
              <a:spcAft>
                <a:spcPts val="0"/>
              </a:spcAft>
              <a:buSzPts val="1400"/>
              <a:buFont typeface="Arial"/>
              <a:buNone/>
            </a:pPr>
            <a:endParaRPr sz="800" b="0">
              <a:latin typeface="Arial"/>
              <a:ea typeface="Arial"/>
              <a:cs typeface="Arial"/>
              <a:sym typeface="Arial"/>
            </a:endParaRPr>
          </a:p>
          <a:p>
            <a:pPr marL="0" lvl="0" indent="0" algn="l" rtl="0">
              <a:lnSpc>
                <a:spcPct val="100000"/>
              </a:lnSpc>
              <a:spcBef>
                <a:spcPts val="488"/>
              </a:spcBef>
              <a:spcAft>
                <a:spcPts val="0"/>
              </a:spcAft>
              <a:buSzPts val="1400"/>
              <a:buFont typeface="Arial"/>
              <a:buNone/>
            </a:pPr>
            <a:r>
              <a:rPr lang="fr-FR" sz="800" b="1" i="0" u="sng" strike="noStrike" cap="none">
                <a:solidFill>
                  <a:schemeClr val="dk1"/>
                </a:solidFill>
                <a:latin typeface="Arial"/>
                <a:ea typeface="Arial"/>
                <a:cs typeface="Arial"/>
                <a:sym typeface="Arial"/>
              </a:rPr>
              <a:t>Message clé :</a:t>
            </a:r>
            <a:endParaRPr/>
          </a:p>
          <a:p>
            <a:pPr marL="0" lvl="0" indent="0" algn="l" rtl="0">
              <a:lnSpc>
                <a:spcPct val="100000"/>
              </a:lnSpc>
              <a:spcBef>
                <a:spcPts val="488"/>
              </a:spcBef>
              <a:spcAft>
                <a:spcPts val="0"/>
              </a:spcAft>
              <a:buSzPts val="1400"/>
              <a:buFont typeface="Arial"/>
              <a:buNone/>
            </a:pPr>
            <a:r>
              <a:rPr lang="fr-FR" sz="800" b="0">
                <a:latin typeface="Arial"/>
                <a:ea typeface="Arial"/>
                <a:cs typeface="Arial"/>
                <a:sym typeface="Arial"/>
              </a:rPr>
              <a:t>L’extraction des énergies fossiles demande de plus en plus d’énergie. C’est un cercle vicieux dont nous avons du mal à nous sortir. </a:t>
            </a:r>
            <a:endParaRPr sz="800" b="0">
              <a:latin typeface="Arial"/>
              <a:ea typeface="Arial"/>
              <a:cs typeface="Arial"/>
              <a:sym typeface="Arial"/>
            </a:endParaRPr>
          </a:p>
          <a:p>
            <a:pPr marL="0" lvl="0" indent="0" algn="l" rtl="0">
              <a:lnSpc>
                <a:spcPct val="100000"/>
              </a:lnSpc>
              <a:spcBef>
                <a:spcPts val="488"/>
              </a:spcBef>
              <a:spcAft>
                <a:spcPts val="0"/>
              </a:spcAft>
              <a:buClr>
                <a:schemeClr val="dk1"/>
              </a:buClr>
              <a:buSzPts val="1400"/>
              <a:buNone/>
            </a:pPr>
            <a:endParaRPr sz="700">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3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a:solidFill>
                  <a:schemeClr val="dk1"/>
                </a:solidFill>
                <a:latin typeface="Arial"/>
                <a:ea typeface="Arial"/>
                <a:cs typeface="Arial"/>
                <a:sym typeface="Arial"/>
              </a:rPr>
              <a:t>26</a:t>
            </a:fld>
            <a:endParaRPr sz="1200">
              <a:solidFill>
                <a:schemeClr val="dk1"/>
              </a:solidFill>
              <a:latin typeface="Arial"/>
              <a:ea typeface="Arial"/>
              <a:cs typeface="Arial"/>
              <a:sym typeface="Arial"/>
            </a:endParaRPr>
          </a:p>
        </p:txBody>
      </p:sp>
      <p:sp>
        <p:nvSpPr>
          <p:cNvPr id="590" name="Google Shape;5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solidFill>
            <a:srgbClr val="FFFFFF"/>
          </a:solidFill>
          <a:ln>
            <a:noFill/>
          </a:ln>
        </p:spPr>
      </p:sp>
      <p:sp>
        <p:nvSpPr>
          <p:cNvPr id="591" name="Google Shape;591;p39:notes"/>
          <p:cNvSpPr txBox="1">
            <a:spLocks noGrp="1"/>
          </p:cNvSpPr>
          <p:nvPr>
            <p:ph type="body" idx="1"/>
          </p:nvPr>
        </p:nvSpPr>
        <p:spPr>
          <a:xfrm>
            <a:off x="685800" y="4343400"/>
            <a:ext cx="5486400" cy="4276800"/>
          </a:xfrm>
          <a:prstGeom prst="rect">
            <a:avLst/>
          </a:prstGeom>
          <a:noFill/>
          <a:ln>
            <a:noFill/>
          </a:ln>
        </p:spPr>
        <p:txBody>
          <a:bodyPr spcFirstLastPara="1" wrap="square" lIns="0" tIns="0" rIns="0" bIns="0" anchor="t" anchorCtr="0">
            <a:noAutofit/>
          </a:bodyPr>
          <a:lstStyle/>
          <a:p>
            <a:pPr marL="0" lvl="0" indent="0" algn="l" rtl="0">
              <a:lnSpc>
                <a:spcPct val="80000"/>
              </a:lnSpc>
              <a:spcBef>
                <a:spcPts val="450"/>
              </a:spcBef>
              <a:spcAft>
                <a:spcPts val="0"/>
              </a:spcAft>
              <a:buClr>
                <a:schemeClr val="dk1"/>
              </a:buClr>
              <a:buSzPts val="700"/>
              <a:buFont typeface="Calibri"/>
              <a:buNone/>
            </a:pPr>
            <a:r>
              <a:rPr lang="fr-FR" sz="700">
                <a:latin typeface="Arial"/>
                <a:ea typeface="Arial"/>
                <a:cs typeface="Arial"/>
                <a:sym typeface="Arial"/>
              </a:rPr>
              <a:t>Ce cercle vicieux est renforcé par une augmentation continue de notre niveau de vie, qui contribue à augmenter le développement des infrastructures et la consommations de biens. </a:t>
            </a:r>
            <a:endParaRPr/>
          </a:p>
          <a:p>
            <a:pPr marL="0" lvl="0" indent="0" algn="l" rtl="0">
              <a:lnSpc>
                <a:spcPct val="80000"/>
              </a:lnSpc>
              <a:spcBef>
                <a:spcPts val="450"/>
              </a:spcBef>
              <a:spcAft>
                <a:spcPts val="0"/>
              </a:spcAft>
              <a:buClr>
                <a:schemeClr val="dk1"/>
              </a:buClr>
              <a:buSzPts val="700"/>
              <a:buFont typeface="Calibri"/>
              <a:buNone/>
            </a:pPr>
            <a:r>
              <a:rPr lang="fr-FR" sz="700">
                <a:latin typeface="Arial"/>
                <a:ea typeface="Arial"/>
                <a:cs typeface="Arial"/>
                <a:sym typeface="Arial"/>
              </a:rPr>
              <a:t>Cela a un impact direct sur l’augmentation des besoins en ressources, renforcé par une croissance continue de la population mondiale qui selon les chiffres de l’ONU passera de 7,7 milliards en 2020 à 11 milliards en 2100. </a:t>
            </a:r>
            <a:endParaRPr/>
          </a:p>
          <a:p>
            <a:pPr marL="0" lvl="0" indent="0" algn="l" rtl="0">
              <a:lnSpc>
                <a:spcPct val="80000"/>
              </a:lnSpc>
              <a:spcBef>
                <a:spcPts val="450"/>
              </a:spcBef>
              <a:spcAft>
                <a:spcPts val="0"/>
              </a:spcAft>
              <a:buClr>
                <a:schemeClr val="dk1"/>
              </a:buClr>
              <a:buSzPts val="700"/>
              <a:buFont typeface="Calibri"/>
              <a:buNone/>
            </a:pPr>
            <a:endParaRPr sz="700">
              <a:latin typeface="Arial"/>
              <a:ea typeface="Arial"/>
              <a:cs typeface="Arial"/>
              <a:sym typeface="Arial"/>
            </a:endParaRPr>
          </a:p>
          <a:p>
            <a:pPr marL="0" lvl="0" indent="0" algn="l" rtl="0">
              <a:lnSpc>
                <a:spcPct val="80000"/>
              </a:lnSpc>
              <a:spcBef>
                <a:spcPts val="450"/>
              </a:spcBef>
              <a:spcAft>
                <a:spcPts val="0"/>
              </a:spcAft>
              <a:buClr>
                <a:schemeClr val="dk1"/>
              </a:buClr>
              <a:buSzPts val="700"/>
              <a:buFont typeface="Calibri"/>
              <a:buNone/>
            </a:pPr>
            <a:r>
              <a:rPr lang="fr-FR" sz="700" b="1">
                <a:latin typeface="Arial"/>
                <a:ea typeface="Arial"/>
                <a:cs typeface="Arial"/>
                <a:sym typeface="Arial"/>
              </a:rPr>
              <a:t>Animation : </a:t>
            </a:r>
            <a:r>
              <a:rPr lang="fr-FR" sz="700" b="0">
                <a:latin typeface="Arial"/>
                <a:ea typeface="Arial"/>
                <a:cs typeface="Arial"/>
                <a:sym typeface="Arial"/>
              </a:rPr>
              <a:t>p</a:t>
            </a:r>
            <a:r>
              <a:rPr lang="fr-FR" sz="700">
                <a:latin typeface="Arial"/>
                <a:ea typeface="Arial"/>
                <a:cs typeface="Arial"/>
                <a:sym typeface="Arial"/>
              </a:rPr>
              <a:t>our rendre dynamique la présentation vous pouvez donner la parole aux élèves pour faire émerger les impacts. Ils seront plus détaillés dans la partie 3 : climat. </a:t>
            </a:r>
            <a:endParaRPr sz="700">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6" name="Google Shape;616;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100000"/>
              </a:lnSpc>
              <a:spcBef>
                <a:spcPts val="360"/>
              </a:spcBef>
              <a:spcAft>
                <a:spcPts val="0"/>
              </a:spcAft>
              <a:buClr>
                <a:srgbClr val="000000"/>
              </a:buClr>
              <a:buSzPts val="1400"/>
              <a:buFont typeface="Arial"/>
              <a:buNone/>
            </a:pPr>
            <a:r>
              <a:rPr lang="fr-FR"/>
              <a:t>Nous avons vu que nous utilisons de plus en plus d’énergie et que les énergies fossiles représentent plus de 80% de notre consommation d’énergie.</a:t>
            </a:r>
            <a:endParaRPr/>
          </a:p>
          <a:p>
            <a:pPr marL="457200" marR="0" lvl="0" indent="-228600" algn="l" rtl="0">
              <a:lnSpc>
                <a:spcPct val="100000"/>
              </a:lnSpc>
              <a:spcBef>
                <a:spcPts val="360"/>
              </a:spcBef>
              <a:spcAft>
                <a:spcPts val="0"/>
              </a:spcAft>
              <a:buClr>
                <a:srgbClr val="000000"/>
              </a:buClr>
              <a:buSzPts val="1400"/>
              <a:buFont typeface="Arial"/>
              <a:buNone/>
            </a:pPr>
            <a:r>
              <a:rPr lang="fr-FR"/>
              <a:t>Mais ces énergies fossiles ont des impacts majeurs, </a:t>
            </a:r>
            <a:r>
              <a:rPr lang="fr-FR" b="1"/>
              <a:t>les brûler libère du CO</a:t>
            </a:r>
            <a:r>
              <a:rPr lang="fr-FR" b="1" baseline="-25000"/>
              <a:t>2</a:t>
            </a:r>
            <a:r>
              <a:rPr lang="fr-FR" b="1"/>
              <a:t> qui est un Gaz à effet de serre et constitue une des principales causes du dérèglement climatique, </a:t>
            </a:r>
            <a:r>
              <a:rPr lang="fr-FR" b="0"/>
              <a:t>comme nous allons le voir dans la partie suivante. </a:t>
            </a:r>
            <a:endParaRPr/>
          </a:p>
          <a:p>
            <a:pPr marL="457200" marR="0" lvl="0" indent="-228600" algn="l" rtl="0">
              <a:lnSpc>
                <a:spcPct val="100000"/>
              </a:lnSpc>
              <a:spcBef>
                <a:spcPts val="360"/>
              </a:spcBef>
              <a:spcAft>
                <a:spcPts val="0"/>
              </a:spcAft>
              <a:buClr>
                <a:srgbClr val="000000"/>
              </a:buClr>
              <a:buSzPts val="1400"/>
              <a:buFont typeface="Arial"/>
              <a:buNone/>
            </a:pPr>
            <a:endParaRPr b="1"/>
          </a:p>
          <a:p>
            <a:pPr marL="457200" marR="0" lvl="0" indent="-228600" algn="l" rtl="0">
              <a:lnSpc>
                <a:spcPct val="100000"/>
              </a:lnSpc>
              <a:spcBef>
                <a:spcPts val="360"/>
              </a:spcBef>
              <a:spcAft>
                <a:spcPts val="0"/>
              </a:spcAft>
              <a:buClr>
                <a:srgbClr val="000000"/>
              </a:buClr>
              <a:buSzPts val="1400"/>
              <a:buFont typeface="Arial"/>
              <a:buNone/>
            </a:pPr>
            <a:r>
              <a:rPr lang="fr-FR" b="1"/>
              <a:t>Animation </a:t>
            </a:r>
            <a:r>
              <a:rPr lang="fr-FR"/>
              <a:t>: à votre avis pourquoi appelons nous cela des gaz à effet de serre ?</a:t>
            </a:r>
            <a:endParaRPr/>
          </a:p>
          <a:p>
            <a:pPr marL="457200" marR="0" lvl="0" indent="-228600" algn="l" rtl="0">
              <a:lnSpc>
                <a:spcPct val="100000"/>
              </a:lnSpc>
              <a:spcBef>
                <a:spcPts val="360"/>
              </a:spcBef>
              <a:spcAft>
                <a:spcPts val="0"/>
              </a:spcAft>
              <a:buClr>
                <a:srgbClr val="000000"/>
              </a:buClr>
              <a:buSzPts val="1400"/>
              <a:buFont typeface="Arial"/>
              <a:buNone/>
            </a:pPr>
            <a:r>
              <a:rPr lang="fr-FR" i="1"/>
              <a:t>Ce point sera abordé dans la partie 3 avec l’explication de l’effet de serre. </a:t>
            </a:r>
            <a:endParaRPr/>
          </a:p>
        </p:txBody>
      </p:sp>
      <p:sp>
        <p:nvSpPr>
          <p:cNvPr id="617" name="Google Shape;617;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27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None/>
            </a:pPr>
            <a:fld id="{00000000-1234-1234-1234-123412341234}" type="slidenum">
              <a:rPr lang="fr-FR" sz="1200" b="0" i="0" u="none" strike="noStrike" cap="none">
                <a:solidFill>
                  <a:schemeClr val="dk1"/>
                </a:solidFill>
                <a:latin typeface="Arial"/>
                <a:ea typeface="Arial"/>
                <a:cs typeface="Arial"/>
                <a:sym typeface="Arial"/>
              </a:rPr>
              <a:t>28</a:t>
            </a:fld>
            <a:endParaRPr sz="1200" b="0" i="0" u="none" strike="noStrike" cap="none">
              <a:solidFill>
                <a:schemeClr val="dk1"/>
              </a:solidFill>
              <a:latin typeface="Arial"/>
              <a:ea typeface="Arial"/>
              <a:cs typeface="Arial"/>
              <a:sym typeface="Arial"/>
            </a:endParaRPr>
          </a:p>
        </p:txBody>
      </p:sp>
      <p:sp>
        <p:nvSpPr>
          <p:cNvPr id="633" name="Google Shape;63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4" name="Google Shape;634;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457200" lvl="0" indent="-228600" algn="l" rtl="0">
              <a:lnSpc>
                <a:spcPct val="80000"/>
              </a:lnSpc>
              <a:spcBef>
                <a:spcPts val="360"/>
              </a:spcBef>
              <a:spcAft>
                <a:spcPts val="0"/>
              </a:spcAft>
              <a:buSzPts val="1400"/>
              <a:buNone/>
            </a:pPr>
            <a:r>
              <a:rPr lang="fr-FR" sz="930" dirty="0">
                <a:latin typeface="Arial"/>
                <a:ea typeface="Arial"/>
                <a:cs typeface="Arial"/>
                <a:sym typeface="Arial"/>
              </a:rPr>
              <a:t>Il existe plusieurs gaz à effet de serre mais le CO2 est le principal (3/4 des Gaz à effet de serre) et nous allons voir par la suite pourquoi nous nous intéressons à ces GES. </a:t>
            </a:r>
            <a:endParaRPr dirty="0"/>
          </a:p>
          <a:p>
            <a:pPr marL="457200" lvl="0" indent="-228600" algn="l" rtl="0">
              <a:lnSpc>
                <a:spcPct val="80000"/>
              </a:lnSpc>
              <a:spcBef>
                <a:spcPts val="360"/>
              </a:spcBef>
              <a:spcAft>
                <a:spcPts val="0"/>
              </a:spcAft>
              <a:buSzPts val="1400"/>
              <a:buNone/>
            </a:pPr>
            <a:endParaRPr sz="930" dirty="0">
              <a:latin typeface="Arial"/>
              <a:ea typeface="Arial"/>
              <a:cs typeface="Arial"/>
              <a:sym typeface="Arial"/>
            </a:endParaRPr>
          </a:p>
          <a:p>
            <a:pPr marL="457200" lvl="0" indent="-228600" algn="l" rtl="0">
              <a:lnSpc>
                <a:spcPct val="80000"/>
              </a:lnSpc>
              <a:spcBef>
                <a:spcPts val="360"/>
              </a:spcBef>
              <a:spcAft>
                <a:spcPts val="0"/>
              </a:spcAft>
              <a:buSzPts val="1400"/>
              <a:buFont typeface="Arial"/>
              <a:buChar char="•"/>
            </a:pPr>
            <a:r>
              <a:rPr lang="fr-FR" sz="930" dirty="0">
                <a:latin typeface="Arial"/>
                <a:ea typeface="Arial"/>
                <a:cs typeface="Arial"/>
                <a:sym typeface="Arial"/>
              </a:rPr>
              <a:t>Le CO</a:t>
            </a:r>
            <a:r>
              <a:rPr lang="fr-FR" sz="930" baseline="-25000" dirty="0">
                <a:latin typeface="Arial"/>
                <a:ea typeface="Arial"/>
                <a:cs typeface="Arial"/>
                <a:sym typeface="Arial"/>
              </a:rPr>
              <a:t>2</a:t>
            </a:r>
            <a:r>
              <a:rPr lang="fr-FR" sz="930" dirty="0">
                <a:latin typeface="Arial"/>
                <a:ea typeface="Arial"/>
                <a:cs typeface="Arial"/>
                <a:sym typeface="Arial"/>
              </a:rPr>
              <a:t> </a:t>
            </a:r>
            <a:r>
              <a:rPr lang="fr-FR" sz="930" b="1" dirty="0">
                <a:latin typeface="Arial"/>
                <a:ea typeface="Arial"/>
                <a:cs typeface="Arial"/>
                <a:sym typeface="Arial"/>
              </a:rPr>
              <a:t>Dioxyde de Carbone </a:t>
            </a:r>
            <a:r>
              <a:rPr lang="fr-FR" sz="930" b="0" dirty="0">
                <a:latin typeface="Arial"/>
                <a:ea typeface="Arial"/>
                <a:cs typeface="Arial"/>
                <a:sym typeface="Arial"/>
              </a:rPr>
              <a:t>est essentiellement </a:t>
            </a:r>
            <a:r>
              <a:rPr lang="fr-FR" sz="930" dirty="0">
                <a:latin typeface="Arial"/>
                <a:ea typeface="Arial"/>
                <a:cs typeface="Arial"/>
                <a:sym typeface="Arial"/>
              </a:rPr>
              <a:t>issu de la combustion d’énergies fossiles (= pétrole, charbon et gaz)</a:t>
            </a:r>
            <a:endParaRPr dirty="0"/>
          </a:p>
          <a:p>
            <a:pPr marL="457200" lvl="0" indent="-228600" algn="l" rtl="0">
              <a:lnSpc>
                <a:spcPct val="80000"/>
              </a:lnSpc>
              <a:spcBef>
                <a:spcPts val="360"/>
              </a:spcBef>
              <a:spcAft>
                <a:spcPts val="0"/>
              </a:spcAft>
              <a:buSzPts val="1400"/>
              <a:buFont typeface="Arial"/>
              <a:buChar char="•"/>
            </a:pPr>
            <a:r>
              <a:rPr lang="fr-FR" sz="930" dirty="0">
                <a:latin typeface="Arial"/>
                <a:ea typeface="Arial"/>
                <a:cs typeface="Arial"/>
                <a:sym typeface="Arial"/>
              </a:rPr>
              <a:t>Le CH4 </a:t>
            </a:r>
            <a:r>
              <a:rPr lang="fr-FR" sz="930" b="1" dirty="0">
                <a:latin typeface="Arial"/>
                <a:ea typeface="Arial"/>
                <a:cs typeface="Arial"/>
                <a:sym typeface="Arial"/>
              </a:rPr>
              <a:t>méthane</a:t>
            </a:r>
            <a:r>
              <a:rPr lang="fr-FR" sz="930" dirty="0">
                <a:latin typeface="Arial"/>
                <a:ea typeface="Arial"/>
                <a:cs typeface="Arial"/>
                <a:sym typeface="Arial"/>
              </a:rPr>
              <a:t> se forme dès qu’une matière organique se décompose dans un milieu avec peu d’oxygène : fermentation dans les estomacs des ruminants, rizières, décharges, brûlis, …</a:t>
            </a:r>
            <a:endParaRPr dirty="0"/>
          </a:p>
          <a:p>
            <a:pPr marL="457200" lvl="0" indent="-228600" algn="l" rtl="0">
              <a:lnSpc>
                <a:spcPct val="80000"/>
              </a:lnSpc>
              <a:spcBef>
                <a:spcPts val="360"/>
              </a:spcBef>
              <a:spcAft>
                <a:spcPts val="0"/>
              </a:spcAft>
              <a:buSzPts val="1400"/>
              <a:buFont typeface="Arial"/>
              <a:buChar char="•"/>
            </a:pPr>
            <a:r>
              <a:rPr lang="fr-FR" sz="930" dirty="0">
                <a:latin typeface="Arial"/>
                <a:ea typeface="Arial"/>
                <a:cs typeface="Arial"/>
                <a:sym typeface="Arial"/>
              </a:rPr>
              <a:t>Le N</a:t>
            </a:r>
            <a:r>
              <a:rPr lang="fr-FR" sz="930" baseline="-25000" dirty="0">
                <a:latin typeface="Arial"/>
                <a:ea typeface="Arial"/>
                <a:cs typeface="Arial"/>
                <a:sym typeface="Arial"/>
              </a:rPr>
              <a:t>2</a:t>
            </a:r>
            <a:r>
              <a:rPr lang="fr-FR" sz="930" dirty="0">
                <a:latin typeface="Arial"/>
                <a:ea typeface="Arial"/>
                <a:cs typeface="Arial"/>
                <a:sym typeface="Arial"/>
              </a:rPr>
              <a:t>O, </a:t>
            </a:r>
            <a:r>
              <a:rPr lang="fr-FR" sz="930" b="1" dirty="0">
                <a:latin typeface="Arial"/>
                <a:ea typeface="Arial"/>
                <a:cs typeface="Arial"/>
                <a:sym typeface="Arial"/>
              </a:rPr>
              <a:t>protoxyde d’azote </a:t>
            </a:r>
            <a:r>
              <a:rPr lang="fr-FR" sz="930" dirty="0">
                <a:latin typeface="Arial"/>
                <a:ea typeface="Arial"/>
                <a:cs typeface="Arial"/>
                <a:sym typeface="Arial"/>
              </a:rPr>
              <a:t>provient des engrais et de l’industrie chimique.</a:t>
            </a:r>
            <a:endParaRPr dirty="0"/>
          </a:p>
          <a:p>
            <a:pPr marL="457200" lvl="0" indent="-228600" algn="l" rtl="0">
              <a:lnSpc>
                <a:spcPct val="80000"/>
              </a:lnSpc>
              <a:spcBef>
                <a:spcPts val="360"/>
              </a:spcBef>
              <a:spcAft>
                <a:spcPts val="0"/>
              </a:spcAft>
              <a:buSzPts val="1400"/>
              <a:buNone/>
            </a:pPr>
            <a:endParaRPr sz="930" dirty="0">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g6ec3124b77_0_3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0" name="Google Shape;650;g6ec3124b77_0_3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u="sng"/>
              <a:t>Déroulé conférencier.e : </a:t>
            </a:r>
            <a:endParaRPr b="1" i="1" u="sng"/>
          </a:p>
          <a:p>
            <a:pPr marL="0" lvl="0" indent="0" algn="l" rtl="0">
              <a:lnSpc>
                <a:spcPct val="100000"/>
              </a:lnSpc>
              <a:spcBef>
                <a:spcPts val="360"/>
              </a:spcBef>
              <a:spcAft>
                <a:spcPts val="0"/>
              </a:spcAft>
              <a:buSzPts val="1400"/>
              <a:buNone/>
            </a:pPr>
            <a:r>
              <a:rPr lang="fr-FR" i="1"/>
              <a:t>Voici le résumé de cette première partie. Si besoin / possible, vous pouvez prendre un tour de questions / réponses ou demander aux élèves de bien noter leurs questions pour plus tard et enchaîner. </a:t>
            </a:r>
            <a:endParaRPr/>
          </a:p>
        </p:txBody>
      </p:sp>
      <p:sp>
        <p:nvSpPr>
          <p:cNvPr id="651" name="Google Shape;651;g6ec3124b77_0_3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29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6ec3124b77_0_5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g6ec3124b77_0_5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Arial"/>
              <a:buNone/>
            </a:pPr>
            <a:r>
              <a:rPr lang="fr-FR" sz="1000" b="1" u="sng">
                <a:latin typeface="Arial"/>
                <a:ea typeface="Arial"/>
                <a:cs typeface="Arial"/>
                <a:sym typeface="Arial"/>
              </a:rPr>
              <a:t>Explications : </a:t>
            </a:r>
            <a:endParaRPr/>
          </a:p>
          <a:p>
            <a:pPr marL="0" lvl="0" indent="0" algn="l" rtl="0">
              <a:lnSpc>
                <a:spcPct val="90000"/>
              </a:lnSpc>
              <a:spcBef>
                <a:spcPts val="488"/>
              </a:spcBef>
              <a:spcAft>
                <a:spcPts val="0"/>
              </a:spcAft>
              <a:buSzPts val="1400"/>
              <a:buNone/>
            </a:pPr>
            <a:r>
              <a:rPr lang="fr-FR" sz="1000">
                <a:solidFill>
                  <a:srgbClr val="3366CC"/>
                </a:solidFill>
                <a:latin typeface="Arial"/>
                <a:ea typeface="Arial"/>
                <a:cs typeface="Arial"/>
                <a:sym typeface="Arial"/>
              </a:rPr>
              <a:t>L’énergie caractérise le changement d’état d’un système. On consomme de l’énergie lorsqu’on …</a:t>
            </a:r>
            <a:endParaRPr sz="1000">
              <a:latin typeface="Arial"/>
              <a:ea typeface="Arial"/>
              <a:cs typeface="Arial"/>
              <a:sym typeface="Arial"/>
            </a:endParaRPr>
          </a:p>
          <a:p>
            <a:pPr marL="0" lvl="0" indent="0" algn="l" rtl="0">
              <a:lnSpc>
                <a:spcPct val="90000"/>
              </a:lnSpc>
              <a:spcBef>
                <a:spcPts val="488"/>
              </a:spcBef>
              <a:spcAft>
                <a:spcPts val="0"/>
              </a:spcAft>
              <a:buSzPts val="1400"/>
              <a:buNone/>
            </a:pPr>
            <a:r>
              <a:rPr lang="fr-FR" sz="1000">
                <a:latin typeface="Arial"/>
                <a:ea typeface="Arial"/>
                <a:cs typeface="Arial"/>
                <a:sym typeface="Arial"/>
              </a:rPr>
              <a:t>- change la vitesse (énergie cinétique)</a:t>
            </a:r>
            <a:endParaRPr/>
          </a:p>
          <a:p>
            <a:pPr marL="0" lvl="0" indent="0" algn="l" rtl="0">
              <a:lnSpc>
                <a:spcPct val="90000"/>
              </a:lnSpc>
              <a:spcBef>
                <a:spcPts val="488"/>
              </a:spcBef>
              <a:spcAft>
                <a:spcPts val="0"/>
              </a:spcAft>
              <a:buClr>
                <a:schemeClr val="dk1"/>
              </a:buClr>
              <a:buSzPts val="1000"/>
              <a:buFont typeface="Arial"/>
              <a:buChar char="-"/>
            </a:pPr>
            <a:r>
              <a:rPr lang="fr-FR" sz="1000">
                <a:latin typeface="Arial"/>
                <a:ea typeface="Arial"/>
                <a:cs typeface="Arial"/>
                <a:sym typeface="Arial"/>
              </a:rPr>
              <a:t> chauffe (ou refroidit) quelque chose (énergie thermique)</a:t>
            </a:r>
            <a:endParaRPr/>
          </a:p>
          <a:p>
            <a:pPr marL="0" lvl="0" indent="0" algn="l" rtl="0">
              <a:lnSpc>
                <a:spcPct val="90000"/>
              </a:lnSpc>
              <a:spcBef>
                <a:spcPts val="488"/>
              </a:spcBef>
              <a:spcAft>
                <a:spcPts val="0"/>
              </a:spcAft>
              <a:buClr>
                <a:schemeClr val="dk1"/>
              </a:buClr>
              <a:buSzPts val="1000"/>
              <a:buFont typeface="Arial"/>
              <a:buChar char="-"/>
            </a:pPr>
            <a:r>
              <a:rPr lang="fr-FR" sz="1000">
                <a:latin typeface="Arial"/>
                <a:ea typeface="Arial"/>
                <a:cs typeface="Arial"/>
                <a:sym typeface="Arial"/>
              </a:rPr>
              <a:t> déforme quelque chose (énergie de déformation)</a:t>
            </a:r>
            <a:endParaRPr/>
          </a:p>
          <a:p>
            <a:pPr marL="0" lvl="0" indent="0" algn="l" rtl="0">
              <a:lnSpc>
                <a:spcPct val="90000"/>
              </a:lnSpc>
              <a:spcBef>
                <a:spcPts val="488"/>
              </a:spcBef>
              <a:spcAft>
                <a:spcPts val="0"/>
              </a:spcAft>
              <a:buSzPts val="1400"/>
              <a:buNone/>
            </a:pPr>
            <a:r>
              <a:rPr lang="fr-FR" sz="1000">
                <a:latin typeface="Arial"/>
                <a:ea typeface="Arial"/>
                <a:cs typeface="Arial"/>
                <a:sym typeface="Arial"/>
              </a:rPr>
              <a:t>- fait une réaction chimique (énergie chimique)</a:t>
            </a:r>
            <a:endParaRPr/>
          </a:p>
          <a:p>
            <a:pPr marL="0" lvl="0" indent="0" algn="l" rtl="0">
              <a:lnSpc>
                <a:spcPct val="90000"/>
              </a:lnSpc>
              <a:spcBef>
                <a:spcPts val="488"/>
              </a:spcBef>
              <a:spcAft>
                <a:spcPts val="0"/>
              </a:spcAft>
              <a:buSzPts val="1400"/>
              <a:buNone/>
            </a:pPr>
            <a:r>
              <a:rPr lang="fr-FR" sz="1000">
                <a:latin typeface="Arial"/>
                <a:ea typeface="Arial"/>
                <a:cs typeface="Arial"/>
                <a:sym typeface="Arial"/>
              </a:rPr>
              <a:t>- fait monter ou descendre quelque chose (énergie potentielle de pesanteur)</a:t>
            </a:r>
            <a:endParaRPr/>
          </a:p>
          <a:p>
            <a:pPr marL="0" lvl="0" indent="0" algn="l" rtl="0">
              <a:lnSpc>
                <a:spcPct val="90000"/>
              </a:lnSpc>
              <a:spcBef>
                <a:spcPts val="488"/>
              </a:spcBef>
              <a:spcAft>
                <a:spcPts val="0"/>
              </a:spcAft>
              <a:buClr>
                <a:schemeClr val="dk1"/>
              </a:buClr>
              <a:buSzPts val="1000"/>
              <a:buFont typeface="Arial"/>
              <a:buChar char="-"/>
            </a:pPr>
            <a:r>
              <a:rPr lang="fr-FR" sz="1000">
                <a:latin typeface="Arial"/>
                <a:ea typeface="Arial"/>
                <a:cs typeface="Arial"/>
                <a:sym typeface="Arial"/>
              </a:rPr>
              <a:t> émet de la lumière (énergie électromagnétique)</a:t>
            </a:r>
            <a:endParaRPr/>
          </a:p>
          <a:p>
            <a:pPr marL="0" lvl="0" indent="0" algn="l" rtl="0">
              <a:lnSpc>
                <a:spcPct val="90000"/>
              </a:lnSpc>
              <a:spcBef>
                <a:spcPts val="488"/>
              </a:spcBef>
              <a:spcAft>
                <a:spcPts val="0"/>
              </a:spcAft>
              <a:buClr>
                <a:schemeClr val="dk1"/>
              </a:buClr>
              <a:buSzPts val="1000"/>
              <a:buFont typeface="Arial"/>
              <a:buChar char="-"/>
            </a:pPr>
            <a:r>
              <a:rPr lang="fr-FR" sz="1000">
                <a:latin typeface="Arial"/>
                <a:ea typeface="Arial"/>
                <a:cs typeface="Arial"/>
                <a:sym typeface="Arial"/>
              </a:rPr>
              <a:t> etc</a:t>
            </a:r>
            <a:endParaRPr sz="1000">
              <a:latin typeface="Arial"/>
              <a:ea typeface="Arial"/>
              <a:cs typeface="Arial"/>
              <a:sym typeface="Arial"/>
            </a:endParaRPr>
          </a:p>
          <a:p>
            <a:pPr marL="0" lvl="0" indent="0" algn="l" rtl="0">
              <a:lnSpc>
                <a:spcPct val="90000"/>
              </a:lnSpc>
              <a:spcBef>
                <a:spcPts val="488"/>
              </a:spcBef>
              <a:spcAft>
                <a:spcPts val="0"/>
              </a:spcAft>
              <a:buSzPts val="1400"/>
              <a:buNone/>
            </a:pPr>
            <a:endParaRPr sz="1000" i="1">
              <a:latin typeface="Arial"/>
              <a:ea typeface="Arial"/>
              <a:cs typeface="Arial"/>
              <a:sym typeface="Arial"/>
            </a:endParaRPr>
          </a:p>
          <a:p>
            <a:pPr marL="0" lvl="0" indent="0" algn="l" rtl="0">
              <a:lnSpc>
                <a:spcPct val="90000"/>
              </a:lnSpc>
              <a:spcBef>
                <a:spcPts val="488"/>
              </a:spcBef>
              <a:spcAft>
                <a:spcPts val="0"/>
              </a:spcAft>
              <a:buSzPts val="1400"/>
              <a:buNone/>
            </a:pPr>
            <a:r>
              <a:rPr lang="fr-FR" sz="1000">
                <a:latin typeface="Arial"/>
                <a:ea typeface="Arial"/>
                <a:cs typeface="Arial"/>
                <a:sym typeface="Arial"/>
              </a:rPr>
              <a:t>Dès que quelque chose change, une énergie est mise en jeu. L’énergie mesure en quelque sorte l’ampleur du changement</a:t>
            </a:r>
            <a:r>
              <a:rPr lang="fr-FR" sz="1000">
                <a:solidFill>
                  <a:srgbClr val="FF0000"/>
                </a:solidFill>
                <a:latin typeface="Arial"/>
                <a:ea typeface="Arial"/>
                <a:cs typeface="Arial"/>
                <a:sym typeface="Arial"/>
              </a:rPr>
              <a:t> </a:t>
            </a:r>
            <a:r>
              <a:rPr lang="fr-FR" sz="1000">
                <a:latin typeface="Arial"/>
                <a:ea typeface="Arial"/>
                <a:cs typeface="Arial"/>
                <a:sym typeface="Arial"/>
              </a:rPr>
              <a:t>: notre consommation d’énergie correspond simplement à la vitesse à laquelle nous transformons notre monde !</a:t>
            </a:r>
            <a:endParaRPr/>
          </a:p>
          <a:p>
            <a:pPr marL="0" lvl="0" indent="0" algn="l" rtl="0">
              <a:lnSpc>
                <a:spcPct val="90000"/>
              </a:lnSpc>
              <a:spcBef>
                <a:spcPts val="488"/>
              </a:spcBef>
              <a:spcAft>
                <a:spcPts val="0"/>
              </a:spcAft>
              <a:buSzPts val="1400"/>
              <a:buNone/>
            </a:pPr>
            <a:endParaRPr sz="1000">
              <a:latin typeface="Arial"/>
              <a:ea typeface="Arial"/>
              <a:cs typeface="Arial"/>
              <a:sym typeface="Arial"/>
            </a:endParaRPr>
          </a:p>
          <a:p>
            <a:pPr marL="0" lvl="0" indent="0" algn="l" rtl="0">
              <a:lnSpc>
                <a:spcPct val="90000"/>
              </a:lnSpc>
              <a:spcBef>
                <a:spcPts val="488"/>
              </a:spcBef>
              <a:spcAft>
                <a:spcPts val="0"/>
              </a:spcAft>
              <a:buSzPts val="1400"/>
              <a:buNone/>
            </a:pPr>
            <a:r>
              <a:rPr lang="fr-FR" sz="1000" b="1" u="sng">
                <a:latin typeface="Arial"/>
                <a:ea typeface="Arial"/>
                <a:cs typeface="Arial"/>
                <a:sym typeface="Arial"/>
              </a:rPr>
              <a:t>Messages clés :</a:t>
            </a:r>
            <a:endParaRPr/>
          </a:p>
          <a:p>
            <a:pPr marL="0" lvl="0" indent="0" algn="l" rtl="0">
              <a:lnSpc>
                <a:spcPct val="90000"/>
              </a:lnSpc>
              <a:spcBef>
                <a:spcPts val="488"/>
              </a:spcBef>
              <a:spcAft>
                <a:spcPts val="0"/>
              </a:spcAft>
              <a:buClr>
                <a:schemeClr val="dk1"/>
              </a:buClr>
              <a:buSzPts val="1000"/>
              <a:buFont typeface="Times New Roman"/>
              <a:buAutoNum type="arabicPeriod"/>
            </a:pPr>
            <a:r>
              <a:rPr lang="fr-FR" sz="1000" b="0">
                <a:latin typeface="Arial"/>
                <a:ea typeface="Arial"/>
                <a:cs typeface="Arial"/>
                <a:sym typeface="Arial"/>
              </a:rPr>
              <a:t>L'énergie mesure les transformations du monde</a:t>
            </a:r>
            <a:endParaRPr/>
          </a:p>
          <a:p>
            <a:pPr marL="0" lvl="0" indent="0" algn="l" rtl="0">
              <a:lnSpc>
                <a:spcPct val="90000"/>
              </a:lnSpc>
              <a:spcBef>
                <a:spcPts val="488"/>
              </a:spcBef>
              <a:spcAft>
                <a:spcPts val="0"/>
              </a:spcAft>
              <a:buClr>
                <a:schemeClr val="dk1"/>
              </a:buClr>
              <a:buSzPts val="1000"/>
              <a:buFont typeface="Times New Roman"/>
              <a:buAutoNum type="arabicPeriod"/>
            </a:pPr>
            <a:r>
              <a:rPr lang="fr-FR" sz="1000" b="0">
                <a:latin typeface="Arial"/>
                <a:ea typeface="Arial"/>
                <a:cs typeface="Arial"/>
                <a:sym typeface="Arial"/>
              </a:rPr>
              <a:t>La consommation d’énergie de l’humanité peut être perçue comme la vitesse à laquelle nous transformons la planète, </a:t>
            </a:r>
            <a:r>
              <a:rPr lang="fr-FR" sz="1000" b="0">
                <a:solidFill>
                  <a:schemeClr val="dk1"/>
                </a:solidFill>
                <a:latin typeface="Arial"/>
                <a:ea typeface="Arial"/>
                <a:cs typeface="Arial"/>
                <a:sym typeface="Arial"/>
              </a:rPr>
              <a:t>nous donnant de la richesse matérielle, mais ce n'est pas anodin, car trop de transformation fait de la pollution</a:t>
            </a:r>
            <a:endParaRPr sz="1000" b="0">
              <a:latin typeface="Arial"/>
              <a:ea typeface="Arial"/>
              <a:cs typeface="Arial"/>
              <a:sym typeface="Arial"/>
            </a:endParaRPr>
          </a:p>
          <a:p>
            <a:pPr marL="0" lvl="0" indent="0" algn="l" rtl="0">
              <a:lnSpc>
                <a:spcPct val="90000"/>
              </a:lnSpc>
              <a:spcBef>
                <a:spcPts val="488"/>
              </a:spcBef>
              <a:spcAft>
                <a:spcPts val="0"/>
              </a:spcAft>
              <a:buSzPts val="1400"/>
              <a:buNone/>
            </a:pPr>
            <a:endParaRPr sz="1000">
              <a:latin typeface="Arial"/>
              <a:ea typeface="Arial"/>
              <a:cs typeface="Arial"/>
              <a:sym typeface="Arial"/>
            </a:endParaRPr>
          </a:p>
          <a:p>
            <a:pPr marL="0" lvl="0" indent="0" algn="l" rtl="0">
              <a:lnSpc>
                <a:spcPct val="90000"/>
              </a:lnSpc>
              <a:spcBef>
                <a:spcPts val="300"/>
              </a:spcBef>
              <a:spcAft>
                <a:spcPts val="0"/>
              </a:spcAft>
              <a:buSzPts val="1400"/>
              <a:buNone/>
            </a:pPr>
            <a:endParaRPr sz="1000">
              <a:latin typeface="Arial"/>
              <a:ea typeface="Arial"/>
              <a:cs typeface="Arial"/>
              <a:sym typeface="Arial"/>
            </a:endParaRPr>
          </a:p>
        </p:txBody>
      </p:sp>
      <p:sp>
        <p:nvSpPr>
          <p:cNvPr id="115" name="Google Shape;115;g6ec3124b77_0_5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0" i="0" u="none"/>
              <a:t>2 activités sont proposées suite au chapitre sur les activités humaines : </a:t>
            </a:r>
            <a:endParaRPr/>
          </a:p>
          <a:p>
            <a:pPr marL="0" marR="0" lvl="0" indent="0" algn="l" rtl="0">
              <a:lnSpc>
                <a:spcPct val="100000"/>
              </a:lnSpc>
              <a:spcBef>
                <a:spcPts val="0"/>
              </a:spcBef>
              <a:spcAft>
                <a:spcPts val="0"/>
              </a:spcAft>
              <a:buClr>
                <a:srgbClr val="000000"/>
              </a:buClr>
              <a:buSzPts val="1400"/>
              <a:buFont typeface="Arial"/>
              <a:buNone/>
            </a:pPr>
            <a:r>
              <a:rPr lang="fr-FR" b="0" i="0" u="none"/>
              <a:t>Le jeu des inégalités expliqué dans le lien suivant : </a:t>
            </a:r>
            <a:r>
              <a:rPr lang="fr-FR" u="sng">
                <a:solidFill>
                  <a:schemeClr val="hlink"/>
                </a:solidFill>
                <a:hlinkClick r:id="rId3"/>
              </a:rPr>
              <a:t>http://www.iteco.be/revue-antipodes/se-jouer-des-inegalites-cinq-exercices-dont-le-jeu-des-chaises-actualise/article/jeu-des-chaises-actualise</a:t>
            </a:r>
            <a:endParaRPr/>
          </a:p>
          <a:p>
            <a:pPr marL="0" lvl="0" indent="0" algn="l" rtl="0">
              <a:lnSpc>
                <a:spcPct val="100000"/>
              </a:lnSpc>
              <a:spcBef>
                <a:spcPts val="0"/>
              </a:spcBef>
              <a:spcAft>
                <a:spcPts val="0"/>
              </a:spcAft>
              <a:buSzPts val="1400"/>
              <a:buNone/>
            </a:pPr>
            <a:endParaRPr b="0" i="0" u="none"/>
          </a:p>
          <a:p>
            <a:pPr marL="0" lvl="0" indent="0" algn="l" rtl="0">
              <a:lnSpc>
                <a:spcPct val="100000"/>
              </a:lnSpc>
              <a:spcBef>
                <a:spcPts val="0"/>
              </a:spcBef>
              <a:spcAft>
                <a:spcPts val="0"/>
              </a:spcAft>
              <a:buSzPts val="1400"/>
              <a:buNone/>
            </a:pPr>
            <a:r>
              <a:rPr lang="fr-FR" b="0" i="0" u="none"/>
              <a:t>L’atelier du cycle de vie des objets qui permet de réfléchir aux impacts des objets qui nous entourent. </a:t>
            </a:r>
            <a:endParaRPr b="0" i="0" u="none"/>
          </a:p>
        </p:txBody>
      </p:sp>
      <p:sp>
        <p:nvSpPr>
          <p:cNvPr id="664" name="Google Shape;664;p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8" name="Google Shape;688;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u="sng"/>
              <a:t>Explications : </a:t>
            </a:r>
            <a:endParaRPr/>
          </a:p>
          <a:p>
            <a:pPr marL="0" lvl="0" indent="0" algn="l" rtl="0">
              <a:lnSpc>
                <a:spcPct val="100000"/>
              </a:lnSpc>
              <a:spcBef>
                <a:spcPts val="360"/>
              </a:spcBef>
              <a:spcAft>
                <a:spcPts val="0"/>
              </a:spcAft>
              <a:buSzPts val="1400"/>
              <a:buNone/>
            </a:pPr>
            <a:r>
              <a:rPr lang="fr-FR"/>
              <a:t>Passons maintenant à la deuxième partie de la conférence : le climat ! </a:t>
            </a:r>
            <a:endParaRPr/>
          </a:p>
          <a:p>
            <a:pPr marL="0" lvl="0" indent="0" algn="l" rtl="0">
              <a:lnSpc>
                <a:spcPct val="100000"/>
              </a:lnSpc>
              <a:spcBef>
                <a:spcPts val="360"/>
              </a:spcBef>
              <a:spcAft>
                <a:spcPts val="0"/>
              </a:spcAft>
              <a:buSzPts val="1400"/>
              <a:buNone/>
            </a:pPr>
            <a:r>
              <a:rPr lang="fr-FR"/>
              <a:t>On va d’abord voir comment fonctionne le système climatique avant d’essayer de comprendre en quoi le changement climatique est un énorme problème. </a:t>
            </a:r>
            <a:endParaRPr/>
          </a:p>
        </p:txBody>
      </p:sp>
      <p:sp>
        <p:nvSpPr>
          <p:cNvPr id="689" name="Google Shape;689;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6" name="Google Shape;706;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80000"/>
              </a:lnSpc>
              <a:spcBef>
                <a:spcPts val="0"/>
              </a:spcBef>
              <a:spcAft>
                <a:spcPts val="0"/>
              </a:spcAft>
              <a:buClr>
                <a:schemeClr val="dk1"/>
              </a:buClr>
              <a:buSzPts val="700"/>
              <a:buFont typeface="Calibri"/>
              <a:buNone/>
            </a:pPr>
            <a:r>
              <a:rPr lang="fr-FR" sz="700" b="1" u="sng">
                <a:latin typeface="Arial"/>
                <a:ea typeface="Arial"/>
                <a:cs typeface="Arial"/>
                <a:sym typeface="Arial"/>
              </a:rPr>
              <a:t>Explications : </a:t>
            </a:r>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Commençons par nous intéresser à la différence entre météo et climat. Météo et Climat ne s’intéressent pas aux mêmes échelles spatio-temporelles.</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1.La météo c’est l’évolution locale de l’atmosphère sur quelques jours alors que le climat c’est l’étude de grandes zones géographiques, comme des pays ou des continents, sur de longues périodes.</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2.Pour faire une analogie, prenons une classe de collège par exemple. Eh bien, la météo correspond à la note d’un élève à un devoir là où le climat correspond à la moyenne annuelle de la classe toutes matières confondues.</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3.Des paramètres qui peuvent être vus comme constants pour prévoir la météo comme la position et l’orientation de la terre par rapport au soleil ou la composition de l’atmosphère, ne peuvent plus l’être concernant l’étude du climat.</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4.La météo, c’est le temps qu’il fait « tout de suite », ou dans pas très longtemps, et « devant ma porte ». Elle se traduit par des valeurs instantanées et locales de la température, des précipitations, de la pression, de la nébulosité, etc. Pour faire de la météo, il suffit, pour l’essentiel, de regarder ce qui se passe dans l’atmosphère.</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5.La climatologie étudie de grandes zones géographique (pays, continent, voire la Terre entière) sur de longues périodes (une ou plusieurs décennies), Par exemple, quand les climatologues disent que la température de la terre </a:t>
            </a:r>
            <a:r>
              <a:rPr lang="fr-FR" sz="700">
                <a:latin typeface="Arial"/>
                <a:ea typeface="Arial"/>
                <a:cs typeface="Arial"/>
                <a:sym typeface="Arial"/>
              </a:rPr>
              <a:t>a</a:t>
            </a:r>
            <a:r>
              <a:rPr lang="fr-FR" sz="700">
                <a:solidFill>
                  <a:schemeClr val="dk1"/>
                </a:solidFill>
                <a:latin typeface="Arial"/>
                <a:ea typeface="Arial"/>
                <a:cs typeface="Arial"/>
                <a:sym typeface="Arial"/>
              </a:rPr>
              <a:t> augmenté de 1°C depuis la révolution industrielle, c’est une moyenne des températures mesurées sur toute la surface de la terre </a:t>
            </a:r>
            <a:r>
              <a:rPr lang="fr-FR" sz="700">
                <a:latin typeface="Arial"/>
                <a:ea typeface="Arial"/>
                <a:cs typeface="Arial"/>
                <a:sym typeface="Arial"/>
              </a:rPr>
              <a:t>pendant</a:t>
            </a:r>
            <a:r>
              <a:rPr lang="fr-FR" sz="700">
                <a:solidFill>
                  <a:schemeClr val="dk1"/>
                </a:solidFill>
                <a:latin typeface="Arial"/>
                <a:ea typeface="Arial"/>
                <a:cs typeface="Arial"/>
                <a:sym typeface="Arial"/>
              </a:rPr>
              <a:t> au moins 30 ans.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6.Pour prévoir un climat, il ne suffit pas de regarder ce qui se passe dans l’atmosphère, il faut aussi s’intéresser à l'astre solaire, aux océans, aux glaces polaires, aux volcans, à la dérive des continents, à la végétation et à l‘Humain qui est devenu depuis peu un nouvel agent de perturbation du climat en modifiant de manière très rapide la composition chimique de l'atmosphère.</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En schématisant, le système climatique est l'ensemble Terre-atmosphère. Il évolue au cours du temps sous l'effet de processus internes et de contraintes externes. Ces contraintes pouvant être d'origines naturelles ou humaines. Les modèles de climat s'efforcent de simuler au mieux son fonctionnement.</a:t>
            </a:r>
            <a:endParaRPr/>
          </a:p>
          <a:p>
            <a:pPr marL="0" lvl="0" indent="0" algn="l" rtl="0">
              <a:lnSpc>
                <a:spcPct val="80000"/>
              </a:lnSpc>
              <a:spcBef>
                <a:spcPts val="210"/>
              </a:spcBef>
              <a:spcAft>
                <a:spcPts val="0"/>
              </a:spcAft>
              <a:buSzPts val="1400"/>
              <a:buNone/>
            </a:pP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r>
              <a:rPr lang="fr-FR" sz="700">
                <a:solidFill>
                  <a:schemeClr val="dk1"/>
                </a:solidFill>
                <a:latin typeface="Arial"/>
                <a:ea typeface="Arial"/>
                <a:cs typeface="Arial"/>
                <a:sym typeface="Arial"/>
              </a:rPr>
              <a:t>La différence entre ces 2 concepts est importante. On entend souvent des confusions entre les deux lorsque quelqu’un s’étonne qu’il fasse froid en Mars alors qu’on lui parle de changement climatique. De même, c’est tout aussi délicat d’argumenter pour le réchauffement climatique parce qu’il fait chaud au mois de </a:t>
            </a:r>
            <a:r>
              <a:rPr lang="fr-FR" sz="700">
                <a:latin typeface="Arial"/>
                <a:ea typeface="Arial"/>
                <a:cs typeface="Arial"/>
                <a:sym typeface="Arial"/>
              </a:rPr>
              <a:t>n</a:t>
            </a:r>
            <a:r>
              <a:rPr lang="fr-FR" sz="700">
                <a:solidFill>
                  <a:schemeClr val="dk1"/>
                </a:solidFill>
                <a:latin typeface="Arial"/>
                <a:ea typeface="Arial"/>
                <a:cs typeface="Arial"/>
                <a:sym typeface="Arial"/>
              </a:rPr>
              <a:t>ovembre. Dans les deux cas il s’agit de phénomènes ponctuels et locaux qui ne permettent pas de conclure d’un point de vue global. </a:t>
            </a:r>
            <a:endParaRPr sz="700">
              <a:solidFill>
                <a:schemeClr val="dk1"/>
              </a:solidFill>
              <a:latin typeface="Arial"/>
              <a:ea typeface="Arial"/>
              <a:cs typeface="Arial"/>
              <a:sym typeface="Arial"/>
            </a:endParaRPr>
          </a:p>
          <a:p>
            <a:pPr marL="0" lvl="0" indent="0" algn="l" rtl="0">
              <a:lnSpc>
                <a:spcPct val="80000"/>
              </a:lnSpc>
              <a:spcBef>
                <a:spcPts val="210"/>
              </a:spcBef>
              <a:spcAft>
                <a:spcPts val="0"/>
              </a:spcAft>
              <a:buSzPts val="1400"/>
              <a:buNone/>
            </a:pPr>
            <a:endParaRPr sz="700" b="1" u="sng">
              <a:latin typeface="Arial"/>
              <a:ea typeface="Arial"/>
              <a:cs typeface="Arial"/>
              <a:sym typeface="Arial"/>
            </a:endParaRPr>
          </a:p>
          <a:p>
            <a:pPr marL="0" lvl="0" indent="0" algn="l" rtl="0">
              <a:lnSpc>
                <a:spcPct val="80000"/>
              </a:lnSpc>
              <a:spcBef>
                <a:spcPts val="210"/>
              </a:spcBef>
              <a:spcAft>
                <a:spcPts val="0"/>
              </a:spcAft>
              <a:buSzPts val="1400"/>
              <a:buNone/>
            </a:pPr>
            <a:r>
              <a:rPr lang="fr-FR" sz="700" b="1" u="sng">
                <a:latin typeface="Arial"/>
                <a:ea typeface="Arial"/>
                <a:cs typeface="Arial"/>
                <a:sym typeface="Arial"/>
              </a:rPr>
              <a:t>Messages clés</a:t>
            </a:r>
            <a:endParaRPr/>
          </a:p>
          <a:p>
            <a:pPr marL="228600" lvl="0" indent="-228600" algn="l" rtl="0">
              <a:lnSpc>
                <a:spcPct val="80000"/>
              </a:lnSpc>
              <a:spcBef>
                <a:spcPts val="210"/>
              </a:spcBef>
              <a:spcAft>
                <a:spcPts val="0"/>
              </a:spcAft>
              <a:buClr>
                <a:schemeClr val="dk1"/>
              </a:buClr>
              <a:buSzPts val="700"/>
              <a:buFont typeface="Calibri"/>
              <a:buAutoNum type="arabicPeriod"/>
            </a:pPr>
            <a:r>
              <a:rPr lang="fr-FR" sz="700" b="0" u="none">
                <a:latin typeface="Arial"/>
                <a:ea typeface="Arial"/>
                <a:cs typeface="Arial"/>
                <a:sym typeface="Arial"/>
              </a:rPr>
              <a:t>Météo et Climat ne s’intéressent pas aux mêmes échelles spatio-temporelles</a:t>
            </a:r>
            <a:endParaRPr sz="700" b="0" u="none">
              <a:latin typeface="Arial"/>
              <a:ea typeface="Arial"/>
              <a:cs typeface="Arial"/>
              <a:sym typeface="Arial"/>
            </a:endParaRPr>
          </a:p>
          <a:p>
            <a:pPr marL="228600" lvl="0" indent="-228600" algn="l" rtl="0">
              <a:lnSpc>
                <a:spcPct val="80000"/>
              </a:lnSpc>
              <a:spcBef>
                <a:spcPts val="210"/>
              </a:spcBef>
              <a:spcAft>
                <a:spcPts val="0"/>
              </a:spcAft>
              <a:buClr>
                <a:schemeClr val="dk1"/>
              </a:buClr>
              <a:buSzPts val="700"/>
              <a:buFont typeface="Calibri"/>
              <a:buAutoNum type="arabicPeriod"/>
            </a:pPr>
            <a:r>
              <a:rPr lang="fr-FR" sz="700" b="0" u="none">
                <a:latin typeface="Arial"/>
                <a:ea typeface="Arial"/>
                <a:cs typeface="Arial"/>
                <a:sym typeface="Arial"/>
              </a:rPr>
              <a:t>La météo c’est l’</a:t>
            </a:r>
            <a:r>
              <a:rPr lang="fr-FR" sz="700" b="0">
                <a:latin typeface="Arial"/>
                <a:ea typeface="Arial"/>
                <a:cs typeface="Arial"/>
                <a:sym typeface="Arial"/>
              </a:rPr>
              <a:t>évolution locale de l’atmosphère sur quelques jours</a:t>
            </a:r>
            <a:endParaRPr/>
          </a:p>
          <a:p>
            <a:pPr marL="228600" lvl="0" indent="-228600" algn="l" rtl="0">
              <a:lnSpc>
                <a:spcPct val="80000"/>
              </a:lnSpc>
              <a:spcBef>
                <a:spcPts val="210"/>
              </a:spcBef>
              <a:spcAft>
                <a:spcPts val="0"/>
              </a:spcAft>
              <a:buClr>
                <a:schemeClr val="dk1"/>
              </a:buClr>
              <a:buSzPts val="700"/>
              <a:buFont typeface="Calibri"/>
              <a:buAutoNum type="arabicPeriod"/>
            </a:pPr>
            <a:r>
              <a:rPr lang="fr-FR" sz="700" b="0" u="none">
                <a:latin typeface="Arial"/>
                <a:ea typeface="Arial"/>
                <a:cs typeface="Arial"/>
                <a:sym typeface="Arial"/>
              </a:rPr>
              <a:t>Le climat c’est l’</a:t>
            </a:r>
            <a:r>
              <a:rPr lang="fr-FR" sz="700" b="0">
                <a:latin typeface="Arial"/>
                <a:ea typeface="Arial"/>
                <a:cs typeface="Arial"/>
                <a:sym typeface="Arial"/>
              </a:rPr>
              <a:t>étude de grandes zones géographiques (pays, continent, système Terre) sur de longues périodes</a:t>
            </a:r>
            <a:endParaRPr/>
          </a:p>
          <a:p>
            <a:pPr marL="0" lvl="0" indent="0" algn="l" rtl="0">
              <a:lnSpc>
                <a:spcPct val="80000"/>
              </a:lnSpc>
              <a:spcBef>
                <a:spcPts val="210"/>
              </a:spcBef>
              <a:spcAft>
                <a:spcPts val="0"/>
              </a:spcAft>
              <a:buClr>
                <a:schemeClr val="dk1"/>
              </a:buClr>
              <a:buSzPts val="700"/>
              <a:buFont typeface="Calibri"/>
              <a:buNone/>
            </a:pPr>
            <a:endParaRPr sz="700" b="0" u="sng">
              <a:latin typeface="Arial"/>
              <a:ea typeface="Arial"/>
              <a:cs typeface="Arial"/>
              <a:sym typeface="Arial"/>
            </a:endParaRPr>
          </a:p>
          <a:p>
            <a:pPr marL="0" lvl="0" indent="0" algn="just" rtl="0">
              <a:lnSpc>
                <a:spcPct val="80000"/>
              </a:lnSpc>
              <a:spcBef>
                <a:spcPts val="210"/>
              </a:spcBef>
              <a:spcAft>
                <a:spcPts val="0"/>
              </a:spcAft>
              <a:buSzPts val="1400"/>
              <a:buNone/>
            </a:pPr>
            <a:endParaRPr sz="700">
              <a:latin typeface="Arial"/>
              <a:ea typeface="Arial"/>
              <a:cs typeface="Arial"/>
              <a:sym typeface="Arial"/>
            </a:endParaRPr>
          </a:p>
        </p:txBody>
      </p:sp>
      <p:sp>
        <p:nvSpPr>
          <p:cNvPr id="707" name="Google Shape;707;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1" name="Google Shape;731;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just" rtl="0">
              <a:lnSpc>
                <a:spcPct val="70000"/>
              </a:lnSpc>
              <a:spcBef>
                <a:spcPts val="0"/>
              </a:spcBef>
              <a:spcAft>
                <a:spcPts val="0"/>
              </a:spcAft>
              <a:buSzPts val="1400"/>
              <a:buNone/>
            </a:pPr>
            <a:r>
              <a:rPr lang="fr-FR" sz="825" b="1" u="sng">
                <a:latin typeface="Arial"/>
                <a:ea typeface="Arial"/>
                <a:cs typeface="Arial"/>
                <a:sym typeface="Arial"/>
              </a:rPr>
              <a:t>Explications : </a:t>
            </a:r>
            <a:endParaRPr sz="1400"/>
          </a:p>
          <a:p>
            <a:pPr marL="0" lvl="0" indent="0" algn="l" rtl="0">
              <a:lnSpc>
                <a:spcPct val="70000"/>
              </a:lnSpc>
              <a:spcBef>
                <a:spcPts val="188"/>
              </a:spcBef>
              <a:spcAft>
                <a:spcPts val="0"/>
              </a:spcAft>
              <a:buSzPts val="1400"/>
              <a:buNone/>
            </a:pPr>
            <a:r>
              <a:rPr lang="fr-FR" sz="825">
                <a:solidFill>
                  <a:schemeClr val="dk1"/>
                </a:solidFill>
                <a:latin typeface="Arial"/>
                <a:ea typeface="Arial"/>
                <a:cs typeface="Arial"/>
                <a:sym typeface="Arial"/>
              </a:rPr>
              <a:t>Un autre concept à comprendre avant d’aller plus loin est celui de </a:t>
            </a:r>
            <a:r>
              <a:rPr lang="fr-FR" sz="825" b="1">
                <a:solidFill>
                  <a:schemeClr val="dk1"/>
                </a:solidFill>
                <a:latin typeface="Arial"/>
                <a:ea typeface="Arial"/>
                <a:cs typeface="Arial"/>
                <a:sym typeface="Arial"/>
              </a:rPr>
              <a:t>l’effet de serre</a:t>
            </a:r>
            <a:r>
              <a:rPr lang="fr-FR" sz="825">
                <a:solidFill>
                  <a:schemeClr val="dk1"/>
                </a:solidFill>
                <a:latin typeface="Arial"/>
                <a:ea typeface="Arial"/>
                <a:cs typeface="Arial"/>
                <a:sym typeface="Arial"/>
              </a:rPr>
              <a:t>. </a:t>
            </a:r>
            <a:endParaRPr sz="1400"/>
          </a:p>
          <a:p>
            <a:pPr marL="0" lvl="0" indent="0" algn="l" rtl="0">
              <a:lnSpc>
                <a:spcPct val="70000"/>
              </a:lnSpc>
              <a:spcBef>
                <a:spcPts val="188"/>
              </a:spcBef>
              <a:spcAft>
                <a:spcPts val="0"/>
              </a:spcAft>
              <a:buSzPts val="1400"/>
              <a:buNone/>
            </a:pPr>
            <a:r>
              <a:rPr lang="fr-FR" sz="800">
                <a:solidFill>
                  <a:schemeClr val="dk1"/>
                </a:solidFill>
                <a:latin typeface="Arial"/>
                <a:ea typeface="Arial"/>
                <a:cs typeface="Arial"/>
                <a:sym typeface="Arial"/>
              </a:rPr>
              <a:t>L’effet de serre est comme une couverture pour la Terre : il lui permet de garder la chaleur fournie par le Soleil. </a:t>
            </a:r>
            <a:endParaRPr/>
          </a:p>
          <a:p>
            <a:pPr marL="0" marR="0" lvl="0" indent="0" algn="just" rtl="0">
              <a:lnSpc>
                <a:spcPct val="70000"/>
              </a:lnSpc>
              <a:spcBef>
                <a:spcPts val="188"/>
              </a:spcBef>
              <a:spcAft>
                <a:spcPts val="0"/>
              </a:spcAft>
              <a:buClr>
                <a:srgbClr val="000000"/>
              </a:buClr>
              <a:buSzPts val="1400"/>
              <a:buFont typeface="Arial"/>
              <a:buNone/>
            </a:pPr>
            <a:r>
              <a:rPr lang="fr-FR" sz="800">
                <a:latin typeface="Arial"/>
                <a:ea typeface="Arial"/>
                <a:cs typeface="Arial"/>
                <a:sym typeface="Arial"/>
              </a:rPr>
              <a:t>Plus la concentration en gaz à effet de serre dans l’atmosphère augmente, plus l’énergie reçue par le soleil sera retenue, entraînant une élévation de la température moyenne globale de la surface de la Terre.</a:t>
            </a:r>
            <a:endParaRPr/>
          </a:p>
          <a:p>
            <a:pPr marL="0" lvl="0" indent="0" algn="l" rtl="0">
              <a:lnSpc>
                <a:spcPct val="70000"/>
              </a:lnSpc>
              <a:spcBef>
                <a:spcPts val="188"/>
              </a:spcBef>
              <a:spcAft>
                <a:spcPts val="0"/>
              </a:spcAft>
              <a:buSzPts val="1400"/>
              <a:buNone/>
            </a:pPr>
            <a:endParaRPr/>
          </a:p>
          <a:p>
            <a:pPr marL="0" lvl="0" indent="0" algn="l" rtl="0">
              <a:lnSpc>
                <a:spcPct val="70000"/>
              </a:lnSpc>
              <a:spcBef>
                <a:spcPts val="188"/>
              </a:spcBef>
              <a:spcAft>
                <a:spcPts val="0"/>
              </a:spcAft>
              <a:buSzPts val="1400"/>
              <a:buNone/>
            </a:pPr>
            <a:r>
              <a:rPr lang="fr-FR" b="1" u="sng"/>
              <a:t>Pour aller plus loin : </a:t>
            </a:r>
            <a:endParaRPr b="1" u="sng"/>
          </a:p>
          <a:p>
            <a:pPr marL="0" lvl="0" indent="0" algn="l" rtl="0">
              <a:lnSpc>
                <a:spcPct val="70000"/>
              </a:lnSpc>
              <a:spcBef>
                <a:spcPts val="188"/>
              </a:spcBef>
              <a:spcAft>
                <a:spcPts val="0"/>
              </a:spcAft>
              <a:buSzPts val="1400"/>
              <a:buNone/>
            </a:pPr>
            <a:endParaRPr sz="625">
              <a:solidFill>
                <a:schemeClr val="dk1"/>
              </a:solidFill>
              <a:latin typeface="Arial"/>
              <a:ea typeface="Arial"/>
              <a:cs typeface="Arial"/>
              <a:sym typeface="Arial"/>
            </a:endParaRPr>
          </a:p>
          <a:p>
            <a:pPr marL="0" lvl="0" indent="0" algn="l" rtl="0">
              <a:lnSpc>
                <a:spcPct val="70000"/>
              </a:lnSpc>
              <a:spcBef>
                <a:spcPts val="188"/>
              </a:spcBef>
              <a:spcAft>
                <a:spcPts val="0"/>
              </a:spcAft>
              <a:buSzPts val="1400"/>
              <a:buNone/>
            </a:pPr>
            <a:r>
              <a:rPr lang="fr-FR" sz="725">
                <a:solidFill>
                  <a:schemeClr val="dk1"/>
                </a:solidFill>
                <a:latin typeface="Arial"/>
                <a:ea typeface="Arial"/>
                <a:cs typeface="Arial"/>
                <a:sym typeface="Arial"/>
              </a:rPr>
              <a:t>Pour bien le comprendre, il faut se rappeler que la gamme de longueur d’ondes d’un rayonnement dépend de la température du corps émetteur.</a:t>
            </a:r>
            <a:endParaRPr sz="725">
              <a:solidFill>
                <a:schemeClr val="dk1"/>
              </a:solidFill>
              <a:latin typeface="Arial"/>
              <a:ea typeface="Arial"/>
              <a:cs typeface="Arial"/>
              <a:sym typeface="Arial"/>
            </a:endParaRPr>
          </a:p>
          <a:p>
            <a:pPr marL="0" lvl="0" indent="0" algn="l" rtl="0">
              <a:lnSpc>
                <a:spcPct val="70000"/>
              </a:lnSpc>
              <a:spcBef>
                <a:spcPts val="188"/>
              </a:spcBef>
              <a:spcAft>
                <a:spcPts val="0"/>
              </a:spcAft>
              <a:buSzPts val="1400"/>
              <a:buNone/>
            </a:pPr>
            <a:r>
              <a:rPr lang="fr-FR" sz="725">
                <a:solidFill>
                  <a:schemeClr val="dk1"/>
                </a:solidFill>
                <a:latin typeface="Arial"/>
                <a:ea typeface="Arial"/>
                <a:cs typeface="Arial"/>
                <a:sym typeface="Arial"/>
              </a:rPr>
              <a:t> </a:t>
            </a:r>
            <a:endParaRPr sz="725">
              <a:solidFill>
                <a:schemeClr val="dk1"/>
              </a:solidFill>
              <a:latin typeface="Arial"/>
              <a:ea typeface="Arial"/>
              <a:cs typeface="Arial"/>
              <a:sym typeface="Arial"/>
            </a:endParaRPr>
          </a:p>
          <a:p>
            <a:pPr marL="0" lvl="0" indent="0" algn="l" rtl="0">
              <a:lnSpc>
                <a:spcPct val="70000"/>
              </a:lnSpc>
              <a:spcBef>
                <a:spcPts val="188"/>
              </a:spcBef>
              <a:spcAft>
                <a:spcPts val="0"/>
              </a:spcAft>
              <a:buSzPts val="1400"/>
              <a:buNone/>
            </a:pPr>
            <a:r>
              <a:rPr lang="fr-FR" sz="725">
                <a:solidFill>
                  <a:schemeClr val="dk1"/>
                </a:solidFill>
                <a:latin typeface="Arial"/>
                <a:ea typeface="Arial"/>
                <a:cs typeface="Arial"/>
                <a:sym typeface="Arial"/>
              </a:rPr>
              <a:t>Le soleil dont la température est très chaude (environ 5800 °C), émet un rayonnement visible.</a:t>
            </a:r>
            <a:r>
              <a:rPr lang="fr-FR" sz="725">
                <a:latin typeface="Arial"/>
                <a:ea typeface="Arial"/>
                <a:cs typeface="Arial"/>
                <a:sym typeface="Arial"/>
              </a:rPr>
              <a:t> </a:t>
            </a:r>
            <a:r>
              <a:rPr lang="fr-FR" sz="725">
                <a:solidFill>
                  <a:schemeClr val="dk1"/>
                </a:solidFill>
                <a:latin typeface="Arial"/>
                <a:ea typeface="Arial"/>
                <a:cs typeface="Arial"/>
                <a:sym typeface="Arial"/>
              </a:rPr>
              <a:t>Ca, on le constate tous. Ce rayonnement traverse l’atmosphère et est capté par la Terre. La Terre, dont la température moyenne est de 15°C, émet un rayonnement alors à grande longueur d’ondes qu’on appelle rayonnement infrarouge.</a:t>
            </a:r>
            <a:endParaRPr sz="725">
              <a:solidFill>
                <a:schemeClr val="dk1"/>
              </a:solidFill>
              <a:latin typeface="Arial"/>
              <a:ea typeface="Arial"/>
              <a:cs typeface="Arial"/>
              <a:sym typeface="Arial"/>
            </a:endParaRPr>
          </a:p>
          <a:p>
            <a:pPr marL="0" lvl="0" indent="0" algn="l" rtl="0">
              <a:lnSpc>
                <a:spcPct val="70000"/>
              </a:lnSpc>
              <a:spcBef>
                <a:spcPts val="188"/>
              </a:spcBef>
              <a:spcAft>
                <a:spcPts val="0"/>
              </a:spcAft>
              <a:buSzPts val="1400"/>
              <a:buNone/>
            </a:pPr>
            <a:r>
              <a:rPr lang="fr-FR" sz="725">
                <a:solidFill>
                  <a:schemeClr val="dk1"/>
                </a:solidFill>
                <a:latin typeface="Arial"/>
                <a:ea typeface="Arial"/>
                <a:cs typeface="Arial"/>
                <a:sym typeface="Arial"/>
              </a:rPr>
              <a:t> </a:t>
            </a:r>
            <a:endParaRPr sz="725">
              <a:solidFill>
                <a:schemeClr val="dk1"/>
              </a:solidFill>
              <a:latin typeface="Arial"/>
              <a:ea typeface="Arial"/>
              <a:cs typeface="Arial"/>
              <a:sym typeface="Arial"/>
            </a:endParaRPr>
          </a:p>
          <a:p>
            <a:pPr marL="0" lvl="0" indent="0" algn="l" rtl="0">
              <a:lnSpc>
                <a:spcPct val="70000"/>
              </a:lnSpc>
              <a:spcBef>
                <a:spcPts val="188"/>
              </a:spcBef>
              <a:spcAft>
                <a:spcPts val="0"/>
              </a:spcAft>
              <a:buSzPts val="1400"/>
              <a:buNone/>
            </a:pPr>
            <a:r>
              <a:rPr lang="fr-FR" sz="725">
                <a:solidFill>
                  <a:schemeClr val="dk1"/>
                </a:solidFill>
                <a:latin typeface="Arial"/>
                <a:ea typeface="Arial"/>
                <a:cs typeface="Arial"/>
                <a:sym typeface="Arial"/>
              </a:rPr>
              <a:t>Certains gaz présents dans l’atmosphère (comme le dioxyde de carbone - CO</a:t>
            </a:r>
            <a:r>
              <a:rPr lang="fr-FR" sz="725" baseline="-25000">
                <a:solidFill>
                  <a:schemeClr val="dk1"/>
                </a:solidFill>
                <a:latin typeface="Arial"/>
                <a:ea typeface="Arial"/>
                <a:cs typeface="Arial"/>
                <a:sym typeface="Arial"/>
              </a:rPr>
              <a:t>2</a:t>
            </a:r>
            <a:r>
              <a:rPr lang="fr-FR" sz="725">
                <a:solidFill>
                  <a:schemeClr val="dk1"/>
                </a:solidFill>
                <a:latin typeface="Arial"/>
                <a:ea typeface="Arial"/>
                <a:cs typeface="Arial"/>
                <a:sym typeface="Arial"/>
              </a:rPr>
              <a:t>, la vapeur d’eau – H</a:t>
            </a:r>
            <a:r>
              <a:rPr lang="fr-FR" sz="725" baseline="-25000">
                <a:solidFill>
                  <a:schemeClr val="dk1"/>
                </a:solidFill>
                <a:latin typeface="Arial"/>
                <a:ea typeface="Arial"/>
                <a:cs typeface="Arial"/>
                <a:sym typeface="Arial"/>
              </a:rPr>
              <a:t>2</a:t>
            </a:r>
            <a:r>
              <a:rPr lang="fr-FR" sz="725">
                <a:solidFill>
                  <a:schemeClr val="dk1"/>
                </a:solidFill>
                <a:latin typeface="Arial"/>
                <a:ea typeface="Arial"/>
                <a:cs typeface="Arial"/>
                <a:sym typeface="Arial"/>
              </a:rPr>
              <a:t>0, ou le méthane – CH</a:t>
            </a:r>
            <a:r>
              <a:rPr lang="fr-FR" sz="725" baseline="-25000">
                <a:solidFill>
                  <a:schemeClr val="dk1"/>
                </a:solidFill>
                <a:latin typeface="Arial"/>
                <a:ea typeface="Arial"/>
                <a:cs typeface="Arial"/>
                <a:sym typeface="Arial"/>
              </a:rPr>
              <a:t>4</a:t>
            </a:r>
            <a:r>
              <a:rPr lang="fr-FR" sz="725">
                <a:solidFill>
                  <a:schemeClr val="dk1"/>
                </a:solidFill>
                <a:latin typeface="Arial"/>
                <a:ea typeface="Arial"/>
                <a:cs typeface="Arial"/>
                <a:sym typeface="Arial"/>
              </a:rPr>
              <a:t>…) sont plus transparents au rayonnement du soleil qu’au rayonnement infra rouge de la Terre. Ils produisent ainsi un effet de serre : le rayonnement infrarouge émis par la Terre est absorbé par les gaz à effet de serre, et ré</a:t>
            </a:r>
            <a:r>
              <a:rPr lang="fr-FR" sz="725">
                <a:latin typeface="Arial"/>
                <a:ea typeface="Arial"/>
                <a:cs typeface="Arial"/>
                <a:sym typeface="Arial"/>
              </a:rPr>
              <a:t>-</a:t>
            </a:r>
            <a:r>
              <a:rPr lang="fr-FR" sz="725">
                <a:solidFill>
                  <a:schemeClr val="dk1"/>
                </a:solidFill>
                <a:latin typeface="Arial"/>
                <a:ea typeface="Arial"/>
                <a:cs typeface="Arial"/>
                <a:sym typeface="Arial"/>
              </a:rPr>
              <a:t>émis, en partie vers la Terre, ce qui provoque un échauffement.</a:t>
            </a:r>
            <a:endParaRPr sz="725">
              <a:solidFill>
                <a:schemeClr val="dk1"/>
              </a:solidFill>
              <a:latin typeface="Arial"/>
              <a:ea typeface="Arial"/>
              <a:cs typeface="Arial"/>
              <a:sym typeface="Arial"/>
            </a:endParaRPr>
          </a:p>
          <a:p>
            <a:pPr marL="0" lvl="0" indent="0" algn="l" rtl="0">
              <a:lnSpc>
                <a:spcPct val="70000"/>
              </a:lnSpc>
              <a:spcBef>
                <a:spcPts val="188"/>
              </a:spcBef>
              <a:spcAft>
                <a:spcPts val="0"/>
              </a:spcAft>
              <a:buSzPts val="1400"/>
              <a:buNone/>
            </a:pPr>
            <a:r>
              <a:rPr lang="fr-FR" sz="725">
                <a:solidFill>
                  <a:schemeClr val="dk1"/>
                </a:solidFill>
                <a:latin typeface="Arial"/>
                <a:ea typeface="Arial"/>
                <a:cs typeface="Arial"/>
                <a:sym typeface="Arial"/>
              </a:rPr>
              <a:t> </a:t>
            </a:r>
            <a:endParaRPr sz="725">
              <a:solidFill>
                <a:schemeClr val="dk1"/>
              </a:solidFill>
              <a:latin typeface="Arial"/>
              <a:ea typeface="Arial"/>
              <a:cs typeface="Arial"/>
              <a:sym typeface="Arial"/>
            </a:endParaRPr>
          </a:p>
          <a:p>
            <a:pPr marL="0" lvl="0" indent="0" algn="just" rtl="0">
              <a:lnSpc>
                <a:spcPct val="70000"/>
              </a:lnSpc>
              <a:spcBef>
                <a:spcPts val="188"/>
              </a:spcBef>
              <a:spcAft>
                <a:spcPts val="0"/>
              </a:spcAft>
              <a:buSzPts val="1400"/>
              <a:buNone/>
            </a:pPr>
            <a:endParaRPr sz="725">
              <a:latin typeface="Arial"/>
              <a:ea typeface="Arial"/>
              <a:cs typeface="Arial"/>
              <a:sym typeface="Arial"/>
            </a:endParaRPr>
          </a:p>
          <a:p>
            <a:pPr marL="0" lvl="0" indent="0" algn="l" rtl="0">
              <a:lnSpc>
                <a:spcPct val="70000"/>
              </a:lnSpc>
              <a:spcBef>
                <a:spcPts val="188"/>
              </a:spcBef>
              <a:spcAft>
                <a:spcPts val="0"/>
              </a:spcAft>
              <a:buSzPts val="1400"/>
              <a:buNone/>
            </a:pPr>
            <a:r>
              <a:rPr lang="fr-FR" sz="725" b="1" u="sng">
                <a:latin typeface="Arial"/>
                <a:ea typeface="Arial"/>
                <a:cs typeface="Arial"/>
                <a:sym typeface="Arial"/>
              </a:rPr>
              <a:t>Messages clés :</a:t>
            </a:r>
            <a:endParaRPr sz="1300"/>
          </a:p>
          <a:p>
            <a:pPr marL="228600" lvl="0" indent="-234950" algn="just" rtl="0">
              <a:lnSpc>
                <a:spcPct val="70000"/>
              </a:lnSpc>
              <a:spcBef>
                <a:spcPts val="188"/>
              </a:spcBef>
              <a:spcAft>
                <a:spcPts val="0"/>
              </a:spcAft>
              <a:buClr>
                <a:schemeClr val="dk1"/>
              </a:buClr>
              <a:buSzPts val="725"/>
              <a:buFont typeface="Arial"/>
              <a:buAutoNum type="arabicPeriod"/>
            </a:pPr>
            <a:r>
              <a:rPr lang="fr-FR" sz="725" b="0">
                <a:latin typeface="Arial"/>
                <a:ea typeface="Arial"/>
                <a:cs typeface="Arial"/>
                <a:sym typeface="Arial"/>
              </a:rPr>
              <a:t>L’atmosphère diffuse une partie du rayonnement solaire dans toutes les directions mais une forte proportion est transmise vers la Terre. </a:t>
            </a:r>
            <a:endParaRPr sz="1300"/>
          </a:p>
          <a:p>
            <a:pPr marL="228600" lvl="0" indent="-234950" algn="just" rtl="0">
              <a:lnSpc>
                <a:spcPct val="70000"/>
              </a:lnSpc>
              <a:spcBef>
                <a:spcPts val="188"/>
              </a:spcBef>
              <a:spcAft>
                <a:spcPts val="0"/>
              </a:spcAft>
              <a:buClr>
                <a:schemeClr val="dk1"/>
              </a:buClr>
              <a:buSzPts val="725"/>
              <a:buFont typeface="Arial"/>
              <a:buAutoNum type="arabicPeriod"/>
            </a:pPr>
            <a:r>
              <a:rPr lang="fr-FR" sz="725" b="0">
                <a:latin typeface="Arial"/>
                <a:ea typeface="Arial"/>
                <a:cs typeface="Arial"/>
                <a:sym typeface="Arial"/>
              </a:rPr>
              <a:t>Celle-ci s’échauffe, et émet à son tour un rayonnement (infrarouge). </a:t>
            </a:r>
            <a:endParaRPr sz="1300"/>
          </a:p>
          <a:p>
            <a:pPr marL="228600" lvl="0" indent="-234950" algn="just" rtl="0">
              <a:lnSpc>
                <a:spcPct val="70000"/>
              </a:lnSpc>
              <a:spcBef>
                <a:spcPts val="188"/>
              </a:spcBef>
              <a:spcAft>
                <a:spcPts val="0"/>
              </a:spcAft>
              <a:buClr>
                <a:schemeClr val="dk1"/>
              </a:buClr>
              <a:buSzPts val="725"/>
              <a:buFont typeface="Arial"/>
              <a:buAutoNum type="arabicPeriod"/>
            </a:pPr>
            <a:r>
              <a:rPr lang="fr-FR" sz="725" b="0">
                <a:latin typeface="Arial"/>
                <a:ea typeface="Arial"/>
                <a:cs typeface="Arial"/>
                <a:sym typeface="Arial"/>
              </a:rPr>
              <a:t>Ce rayonnement est en partie renvoyé vers la terre par les gaz à effet de serre présents dans l’atmosphère. </a:t>
            </a:r>
            <a:endParaRPr sz="725" b="1">
              <a:latin typeface="Arial"/>
              <a:ea typeface="Arial"/>
              <a:cs typeface="Arial"/>
              <a:sym typeface="Arial"/>
            </a:endParaRPr>
          </a:p>
          <a:p>
            <a:pPr marL="0" lvl="0" indent="0" algn="just" rtl="0">
              <a:lnSpc>
                <a:spcPct val="70000"/>
              </a:lnSpc>
              <a:spcBef>
                <a:spcPts val="188"/>
              </a:spcBef>
              <a:spcAft>
                <a:spcPts val="0"/>
              </a:spcAft>
              <a:buSzPts val="1400"/>
              <a:buNone/>
            </a:pPr>
            <a:endParaRPr sz="725" b="1">
              <a:latin typeface="Arial"/>
              <a:ea typeface="Arial"/>
              <a:cs typeface="Arial"/>
              <a:sym typeface="Arial"/>
            </a:endParaRPr>
          </a:p>
          <a:p>
            <a:pPr marL="0" lvl="0" indent="0" algn="just" rtl="0">
              <a:lnSpc>
                <a:spcPct val="70000"/>
              </a:lnSpc>
              <a:spcBef>
                <a:spcPts val="188"/>
              </a:spcBef>
              <a:spcAft>
                <a:spcPts val="0"/>
              </a:spcAft>
              <a:buSzPts val="1400"/>
              <a:buNone/>
            </a:pPr>
            <a:endParaRPr sz="625" b="1">
              <a:latin typeface="Arial"/>
              <a:ea typeface="Arial"/>
              <a:cs typeface="Arial"/>
              <a:sym typeface="Arial"/>
            </a:endParaRPr>
          </a:p>
          <a:p>
            <a:pPr marL="0" lvl="0" indent="0" algn="just" rtl="0">
              <a:lnSpc>
                <a:spcPct val="70000"/>
              </a:lnSpc>
              <a:spcBef>
                <a:spcPts val="188"/>
              </a:spcBef>
              <a:spcAft>
                <a:spcPts val="0"/>
              </a:spcAft>
              <a:buSzPts val="1400"/>
              <a:buNone/>
            </a:pPr>
            <a:endParaRPr sz="625">
              <a:latin typeface="Arial"/>
              <a:ea typeface="Arial"/>
              <a:cs typeface="Arial"/>
              <a:sym typeface="Arial"/>
            </a:endParaRPr>
          </a:p>
        </p:txBody>
      </p:sp>
      <p:sp>
        <p:nvSpPr>
          <p:cNvPr id="732" name="Google Shape;732;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102:notes"/>
          <p:cNvSpPr txBox="1">
            <a:spLocks noGrp="1"/>
          </p:cNvSpPr>
          <p:nvPr>
            <p:ph type="body" idx="1"/>
          </p:nvPr>
        </p:nvSpPr>
        <p:spPr>
          <a:xfrm>
            <a:off x="685800" y="4343400"/>
            <a:ext cx="5484240" cy="4112640"/>
          </a:xfrm>
          <a:prstGeom prst="rect">
            <a:avLst/>
          </a:prstGeom>
          <a:noFill/>
          <a:ln>
            <a:noFill/>
          </a:ln>
        </p:spPr>
        <p:txBody>
          <a:bodyPr spcFirstLastPara="1" wrap="square" lIns="0" tIns="0" rIns="0" bIns="0" anchor="t" anchorCtr="0">
            <a:normAutofit/>
          </a:bodyPr>
          <a:lstStyle/>
          <a:p>
            <a:pPr marL="216000" lvl="0" indent="-214198" algn="just" rtl="0">
              <a:lnSpc>
                <a:spcPct val="100000"/>
              </a:lnSpc>
              <a:spcBef>
                <a:spcPts val="360"/>
              </a:spcBef>
              <a:spcAft>
                <a:spcPts val="0"/>
              </a:spcAft>
              <a:buSzPts val="1400"/>
              <a:buNone/>
            </a:pPr>
            <a:r>
              <a:rPr lang="fr-FR" sz="1000" b="1" u="sng" strike="noStrike">
                <a:solidFill>
                  <a:srgbClr val="000000"/>
                </a:solidFill>
                <a:latin typeface="Arial"/>
                <a:ea typeface="Arial"/>
                <a:cs typeface="Arial"/>
                <a:sym typeface="Arial"/>
              </a:rPr>
              <a:t>Explications :</a:t>
            </a:r>
            <a:endParaRPr sz="1000" b="0" strike="noStrike">
              <a:solidFill>
                <a:srgbClr val="000000"/>
              </a:solidFill>
              <a:latin typeface="Arial"/>
              <a:ea typeface="Arial"/>
              <a:cs typeface="Arial"/>
              <a:sym typeface="Arial"/>
            </a:endParaRPr>
          </a:p>
          <a:p>
            <a:pPr marL="216000" lvl="0" indent="-214198" algn="just" rtl="0">
              <a:lnSpc>
                <a:spcPct val="100000"/>
              </a:lnSpc>
              <a:spcBef>
                <a:spcPts val="360"/>
              </a:spcBef>
              <a:spcAft>
                <a:spcPts val="0"/>
              </a:spcAft>
              <a:buSzPts val="1400"/>
              <a:buNone/>
            </a:pPr>
            <a:r>
              <a:rPr lang="fr-FR" sz="1000" b="0" strike="noStrike">
                <a:solidFill>
                  <a:srgbClr val="000000"/>
                </a:solidFill>
                <a:latin typeface="Arial"/>
                <a:ea typeface="Arial"/>
                <a:cs typeface="Arial"/>
                <a:sym typeface="Arial"/>
              </a:rPr>
              <a:t>Petite question en passant : </a:t>
            </a:r>
            <a:endParaRPr/>
          </a:p>
          <a:p>
            <a:pPr marL="216000" lvl="0" indent="-214198" algn="just" rtl="0">
              <a:lnSpc>
                <a:spcPct val="100000"/>
              </a:lnSpc>
              <a:spcBef>
                <a:spcPts val="360"/>
              </a:spcBef>
              <a:spcAft>
                <a:spcPts val="0"/>
              </a:spcAft>
              <a:buSzPts val="1400"/>
              <a:buNone/>
            </a:pPr>
            <a:endParaRPr sz="1000" b="0" strike="noStrike">
              <a:solidFill>
                <a:srgbClr val="000000"/>
              </a:solidFill>
              <a:latin typeface="Arial"/>
              <a:ea typeface="Arial"/>
              <a:cs typeface="Arial"/>
              <a:sym typeface="Arial"/>
            </a:endParaRPr>
          </a:p>
          <a:p>
            <a:pPr marL="216000" lvl="0" indent="-214198" algn="l" rtl="0">
              <a:lnSpc>
                <a:spcPct val="100000"/>
              </a:lnSpc>
              <a:spcBef>
                <a:spcPts val="360"/>
              </a:spcBef>
              <a:spcAft>
                <a:spcPts val="0"/>
              </a:spcAft>
              <a:buSzPts val="1400"/>
              <a:buNone/>
            </a:pPr>
            <a:r>
              <a:rPr lang="fr-FR" sz="1000" b="0" strike="noStrike">
                <a:solidFill>
                  <a:srgbClr val="FF9E00"/>
                </a:solidFill>
                <a:latin typeface="Arial"/>
                <a:ea typeface="Arial"/>
                <a:cs typeface="Arial"/>
                <a:sym typeface="Arial"/>
              </a:rPr>
              <a:t>Quelle serait la température de la Terre sans atmosphère et effet de serre ?</a:t>
            </a:r>
            <a:endParaRPr sz="1000" b="0" strike="noStrike">
              <a:solidFill>
                <a:srgbClr val="000000"/>
              </a:solidFill>
              <a:latin typeface="Arial"/>
              <a:ea typeface="Arial"/>
              <a:cs typeface="Arial"/>
              <a:sym typeface="Arial"/>
            </a:endParaRPr>
          </a:p>
          <a:p>
            <a:pPr marL="216000" lvl="0" indent="-214198" algn="l" rtl="0">
              <a:lnSpc>
                <a:spcPct val="100000"/>
              </a:lnSpc>
              <a:spcBef>
                <a:spcPts val="360"/>
              </a:spcBef>
              <a:spcAft>
                <a:spcPts val="0"/>
              </a:spcAft>
              <a:buSzPts val="1400"/>
              <a:buNone/>
            </a:pPr>
            <a:endParaRPr sz="1000" b="0" strike="noStrike">
              <a:solidFill>
                <a:srgbClr val="000000"/>
              </a:solidFill>
              <a:latin typeface="Arial"/>
              <a:ea typeface="Arial"/>
              <a:cs typeface="Arial"/>
              <a:sym typeface="Arial"/>
            </a:endParaRPr>
          </a:p>
        </p:txBody>
      </p:sp>
      <p:sp>
        <p:nvSpPr>
          <p:cNvPr id="760" name="Google Shape;760;p102:notes"/>
          <p:cNvSpPr/>
          <p:nvPr/>
        </p:nvSpPr>
        <p:spPr>
          <a:xfrm>
            <a:off x="3884760" y="8685360"/>
            <a:ext cx="2969640" cy="455040"/>
          </a:xfrm>
          <a:prstGeom prst="rect">
            <a:avLst/>
          </a:prstGeom>
          <a:noFill/>
          <a:ln>
            <a:noFill/>
          </a:ln>
        </p:spPr>
        <p:txBody>
          <a:bodyPr spcFirstLastPara="1" wrap="square" lIns="90000" tIns="45000" rIns="90000" bIns="450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rgbClr val="000000"/>
                </a:solidFill>
                <a:latin typeface="Arial"/>
                <a:ea typeface="Arial"/>
                <a:cs typeface="Arial"/>
                <a:sym typeface="Arial"/>
              </a:rPr>
              <a:t>34</a:t>
            </a:fld>
            <a:endParaRPr sz="1200" b="0" i="0" u="none" strike="noStrike" cap="none">
              <a:solidFill>
                <a:srgbClr val="000000"/>
              </a:solidFill>
              <a:latin typeface="Arial"/>
              <a:ea typeface="Arial"/>
              <a:cs typeface="Arial"/>
              <a:sym typeface="Arial"/>
            </a:endParaRPr>
          </a:p>
        </p:txBody>
      </p:sp>
      <p:sp>
        <p:nvSpPr>
          <p:cNvPr id="761" name="Google Shape;761;p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p30:notes"/>
          <p:cNvSpPr txBox="1">
            <a:spLocks noGrp="1"/>
          </p:cNvSpPr>
          <p:nvPr>
            <p:ph type="body" idx="1"/>
          </p:nvPr>
        </p:nvSpPr>
        <p:spPr>
          <a:xfrm>
            <a:off x="685800" y="4343400"/>
            <a:ext cx="5484240" cy="411264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1400"/>
              <a:buNone/>
            </a:pPr>
            <a:r>
              <a:rPr lang="fr-FR" sz="1000" b="1" u="sng">
                <a:latin typeface="Arial"/>
                <a:ea typeface="Arial"/>
                <a:cs typeface="Arial"/>
                <a:sym typeface="Arial"/>
              </a:rPr>
              <a:t>Explications : </a:t>
            </a:r>
            <a:endParaRPr sz="1000">
              <a:solidFill>
                <a:schemeClr val="dk1"/>
              </a:solidFill>
              <a:latin typeface="Arial"/>
              <a:ea typeface="Arial"/>
              <a:cs typeface="Arial"/>
              <a:sym typeface="Arial"/>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Sans effet de serre, la température moyenne sur Terre serait de -18°C. Car toute la chaleur du soleil serait évacuée dans l’espace. La vie y serait alors impossible. </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L’effet de serre est un phénomène naturel. Il permet que la température moyenne à la surface de la Terre soit de 15</a:t>
            </a:r>
            <a:r>
              <a:rPr lang="fr-FR" sz="1200">
                <a:solidFill>
                  <a:schemeClr val="dk1"/>
                </a:solidFill>
                <a:latin typeface="Arial"/>
                <a:ea typeface="Arial"/>
                <a:cs typeface="Arial"/>
                <a:sym typeface="Arial"/>
              </a:rPr>
              <a:t>°</a:t>
            </a:r>
            <a:r>
              <a:rPr lang="fr-FR" sz="1000">
                <a:solidFill>
                  <a:schemeClr val="dk1"/>
                </a:solidFill>
                <a:latin typeface="Arial"/>
                <a:ea typeface="Arial"/>
                <a:cs typeface="Arial"/>
                <a:sym typeface="Arial"/>
              </a:rPr>
              <a:t>C. Ce qui est problématique, ce n’est pas l’effet de serre naturel, mais l’effet de serre additionnel « anthropique » (d’origine humaine) qui augmente d’autant plus la température moyenne. </a:t>
            </a:r>
            <a:endParaRPr sz="1000"/>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 </a:t>
            </a:r>
            <a:endParaRPr sz="1000">
              <a:latin typeface="Arial"/>
              <a:ea typeface="Arial"/>
              <a:cs typeface="Arial"/>
              <a:sym typeface="Arial"/>
            </a:endParaRPr>
          </a:p>
          <a:p>
            <a:pPr marL="0" lvl="0" indent="0" algn="l" rtl="0">
              <a:lnSpc>
                <a:spcPct val="100000"/>
              </a:lnSpc>
              <a:spcBef>
                <a:spcPts val="300"/>
              </a:spcBef>
              <a:spcAft>
                <a:spcPts val="0"/>
              </a:spcAft>
              <a:buClr>
                <a:schemeClr val="dk1"/>
              </a:buClr>
              <a:buSzPts val="1000"/>
              <a:buFont typeface="Calibri"/>
              <a:buNone/>
            </a:pPr>
            <a:endParaRPr sz="1000">
              <a:latin typeface="Arial"/>
              <a:ea typeface="Arial"/>
              <a:cs typeface="Arial"/>
              <a:sym typeface="Arial"/>
            </a:endParaRPr>
          </a:p>
          <a:p>
            <a:pPr marL="216000" lvl="0" indent="-214198" algn="l" rtl="0">
              <a:lnSpc>
                <a:spcPct val="100000"/>
              </a:lnSpc>
              <a:spcBef>
                <a:spcPts val="360"/>
              </a:spcBef>
              <a:spcAft>
                <a:spcPts val="0"/>
              </a:spcAft>
              <a:buSzPts val="1400"/>
              <a:buNone/>
            </a:pPr>
            <a:endParaRPr sz="1000" b="0" strike="noStrike">
              <a:solidFill>
                <a:srgbClr val="000000"/>
              </a:solidFill>
              <a:latin typeface="Arial"/>
              <a:ea typeface="Arial"/>
              <a:cs typeface="Arial"/>
              <a:sym typeface="Arial"/>
            </a:endParaRPr>
          </a:p>
        </p:txBody>
      </p:sp>
      <p:sp>
        <p:nvSpPr>
          <p:cNvPr id="783" name="Google Shape;783;p30:notes"/>
          <p:cNvSpPr/>
          <p:nvPr/>
        </p:nvSpPr>
        <p:spPr>
          <a:xfrm>
            <a:off x="3884760" y="8685360"/>
            <a:ext cx="2969640" cy="455040"/>
          </a:xfrm>
          <a:prstGeom prst="rect">
            <a:avLst/>
          </a:prstGeom>
          <a:noFill/>
          <a:ln>
            <a:noFill/>
          </a:ln>
        </p:spPr>
        <p:txBody>
          <a:bodyPr spcFirstLastPara="1" wrap="square" lIns="90000" tIns="45000" rIns="90000" bIns="450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rgbClr val="000000"/>
                </a:solidFill>
                <a:latin typeface="Arial"/>
                <a:ea typeface="Arial"/>
                <a:cs typeface="Arial"/>
                <a:sym typeface="Arial"/>
              </a:rPr>
              <a:t>35</a:t>
            </a:fld>
            <a:endParaRPr sz="1200" b="0" i="0" u="none" strike="noStrike" cap="none">
              <a:solidFill>
                <a:srgbClr val="000000"/>
              </a:solidFill>
              <a:latin typeface="Arial"/>
              <a:ea typeface="Arial"/>
              <a:cs typeface="Arial"/>
              <a:sym typeface="Arial"/>
            </a:endParaRPr>
          </a:p>
        </p:txBody>
      </p:sp>
      <p:sp>
        <p:nvSpPr>
          <p:cNvPr id="784" name="Google Shape;784;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SzPts val="1400"/>
              <a:buNone/>
            </a:pPr>
            <a:r>
              <a:rPr lang="fr-FR" sz="625" b="1" u="sng">
                <a:solidFill>
                  <a:schemeClr val="dk1"/>
                </a:solidFill>
                <a:latin typeface="Arial"/>
                <a:ea typeface="Arial"/>
                <a:cs typeface="Arial"/>
                <a:sym typeface="Arial"/>
              </a:rPr>
              <a:t>Explications : </a:t>
            </a:r>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L'étude des changements climatiques nécessite de définir le système climatique. C’est un ensemble complexe constitué de cinq composantes principales :</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•les surfaces continentales</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•l'atmosphère bien sûr</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•l'hydrosphère (il s’agit des océans, des lacs, des rivières, des nappes d'eau souterraines…)</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•la cryosphère (c’est-à-dire les glaces terrestres ou marines, le manteau neigeux)</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•Et enfin la biosphère (tous les organismes vivant dans l'air, sur terre et dans les océans)</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 </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a:solidFill>
                  <a:schemeClr val="dk1"/>
                </a:solidFill>
                <a:latin typeface="Arial"/>
                <a:ea typeface="Arial"/>
                <a:cs typeface="Arial"/>
                <a:sym typeface="Arial"/>
              </a:rPr>
              <a:t>Ces 5 composantes sont liées entre elles par un système d’engrenages complexes qu’il serait difficile de décrire ici. Ce qu’il faut retenir c’est que toute action sur une des composantes peut avoir des répercussions sur toutes les autres !</a:t>
            </a:r>
            <a:endParaRPr sz="625">
              <a:solidFill>
                <a:schemeClr val="dk1"/>
              </a:solidFill>
              <a:latin typeface="Arial"/>
              <a:ea typeface="Arial"/>
              <a:cs typeface="Arial"/>
              <a:sym typeface="Arial"/>
            </a:endParaRPr>
          </a:p>
          <a:p>
            <a:pPr marL="0" lvl="0" indent="0" algn="l" rtl="0">
              <a:lnSpc>
                <a:spcPct val="80000"/>
              </a:lnSpc>
              <a:spcBef>
                <a:spcPts val="188"/>
              </a:spcBef>
              <a:spcAft>
                <a:spcPts val="0"/>
              </a:spcAft>
              <a:buClr>
                <a:schemeClr val="dk1"/>
              </a:buClr>
              <a:buSzPts val="625"/>
              <a:buFont typeface="Arial"/>
              <a:buNone/>
            </a:pPr>
            <a:endParaRPr sz="625" b="1" u="sng">
              <a:solidFill>
                <a:schemeClr val="dk1"/>
              </a:solidFill>
              <a:latin typeface="Arial"/>
              <a:ea typeface="Arial"/>
              <a:cs typeface="Arial"/>
              <a:sym typeface="Arial"/>
            </a:endParaRPr>
          </a:p>
          <a:p>
            <a:pPr marL="0" lvl="0" indent="0" algn="l" rtl="0">
              <a:lnSpc>
                <a:spcPct val="80000"/>
              </a:lnSpc>
              <a:spcBef>
                <a:spcPts val="188"/>
              </a:spcBef>
              <a:spcAft>
                <a:spcPts val="0"/>
              </a:spcAft>
              <a:buSzPts val="1400"/>
              <a:buNone/>
            </a:pPr>
            <a:r>
              <a:rPr lang="fr-FR" sz="625" b="1" u="sng">
                <a:solidFill>
                  <a:schemeClr val="dk1"/>
                </a:solidFill>
                <a:latin typeface="Arial"/>
                <a:ea typeface="Arial"/>
                <a:cs typeface="Arial"/>
                <a:sym typeface="Arial"/>
              </a:rPr>
              <a:t>Messages clés : </a:t>
            </a:r>
            <a:endParaRPr/>
          </a:p>
          <a:p>
            <a:pPr marL="228600" lvl="0" indent="-228600" algn="l" rtl="0">
              <a:lnSpc>
                <a:spcPct val="80000"/>
              </a:lnSpc>
              <a:spcBef>
                <a:spcPts val="188"/>
              </a:spcBef>
              <a:spcAft>
                <a:spcPts val="0"/>
              </a:spcAft>
              <a:buClr>
                <a:schemeClr val="dk1"/>
              </a:buClr>
              <a:buSzPts val="625"/>
              <a:buFont typeface="Calibri"/>
              <a:buAutoNum type="arabicPeriod"/>
            </a:pPr>
            <a:r>
              <a:rPr lang="fr-FR" sz="625" b="0">
                <a:solidFill>
                  <a:schemeClr val="dk1"/>
                </a:solidFill>
                <a:latin typeface="Arial"/>
                <a:ea typeface="Arial"/>
                <a:cs typeface="Arial"/>
                <a:sym typeface="Arial"/>
              </a:rPr>
              <a:t>Le système climatique est un ensemble d’engrenages qui sont interconnectés et dépendent du mouvement des autres. </a:t>
            </a:r>
            <a:endParaRPr/>
          </a:p>
          <a:p>
            <a:pPr marL="228600" lvl="0" indent="-228600" algn="l" rtl="0">
              <a:lnSpc>
                <a:spcPct val="80000"/>
              </a:lnSpc>
              <a:spcBef>
                <a:spcPts val="188"/>
              </a:spcBef>
              <a:spcAft>
                <a:spcPts val="0"/>
              </a:spcAft>
              <a:buClr>
                <a:schemeClr val="dk1"/>
              </a:buClr>
              <a:buSzPts val="625"/>
              <a:buFont typeface="Calibri"/>
              <a:buAutoNum type="arabicPeriod"/>
            </a:pPr>
            <a:r>
              <a:rPr lang="fr-FR" sz="625" b="0">
                <a:solidFill>
                  <a:schemeClr val="dk1"/>
                </a:solidFill>
                <a:latin typeface="Arial"/>
                <a:ea typeface="Arial"/>
                <a:cs typeface="Arial"/>
                <a:sym typeface="Arial"/>
              </a:rPr>
              <a:t>Sans l’intervention de l’homme, ce système est stable ou évolue très lentement. </a:t>
            </a:r>
            <a:endParaRPr/>
          </a:p>
          <a:p>
            <a:pPr marL="0" lvl="0" indent="0" algn="l" rtl="0">
              <a:lnSpc>
                <a:spcPct val="80000"/>
              </a:lnSpc>
              <a:spcBef>
                <a:spcPts val="188"/>
              </a:spcBef>
              <a:spcAft>
                <a:spcPts val="0"/>
              </a:spcAft>
              <a:buSzPts val="1400"/>
              <a:buNone/>
            </a:pPr>
            <a:endParaRPr sz="625">
              <a:solidFill>
                <a:schemeClr val="dk1"/>
              </a:solidFill>
              <a:latin typeface="Arial"/>
              <a:ea typeface="Arial"/>
              <a:cs typeface="Arial"/>
              <a:sym typeface="Arial"/>
            </a:endParaRPr>
          </a:p>
          <a:p>
            <a:pPr marL="171450" lvl="0" indent="-131762" algn="l" rtl="0">
              <a:lnSpc>
                <a:spcPct val="80000"/>
              </a:lnSpc>
              <a:spcBef>
                <a:spcPts val="188"/>
              </a:spcBef>
              <a:spcAft>
                <a:spcPts val="0"/>
              </a:spcAft>
              <a:buClr>
                <a:schemeClr val="dk1"/>
              </a:buClr>
              <a:buSzPts val="625"/>
              <a:buFont typeface="Calibri"/>
              <a:buNone/>
            </a:pPr>
            <a:endParaRPr sz="625" b="0">
              <a:solidFill>
                <a:schemeClr val="dk1"/>
              </a:solidFill>
              <a:latin typeface="Arial"/>
              <a:ea typeface="Arial"/>
              <a:cs typeface="Arial"/>
              <a:sym typeface="Arial"/>
            </a:endParaRPr>
          </a:p>
          <a:p>
            <a:pPr marL="0" lvl="0" indent="0" algn="l" rtl="0">
              <a:lnSpc>
                <a:spcPct val="80000"/>
              </a:lnSpc>
              <a:spcBef>
                <a:spcPts val="188"/>
              </a:spcBef>
              <a:spcAft>
                <a:spcPts val="0"/>
              </a:spcAft>
              <a:buClr>
                <a:schemeClr val="dk1"/>
              </a:buClr>
              <a:buSzPts val="625"/>
              <a:buFont typeface="Arial"/>
              <a:buNone/>
            </a:pPr>
            <a:r>
              <a:rPr lang="fr-FR" sz="625">
                <a:latin typeface="Arial"/>
                <a:ea typeface="Arial"/>
                <a:cs typeface="Arial"/>
                <a:sym typeface="Arial"/>
              </a:rPr>
              <a:t>Source: http://www.meteofrance.fr/climat-passe-et-futur/comprendre-le-climat-mondial/le-systeme-climatique</a:t>
            </a:r>
            <a:endParaRPr/>
          </a:p>
          <a:p>
            <a:pPr marL="0" lvl="0" indent="0" algn="l" rtl="0">
              <a:lnSpc>
                <a:spcPct val="80000"/>
              </a:lnSpc>
              <a:spcBef>
                <a:spcPts val="188"/>
              </a:spcBef>
              <a:spcAft>
                <a:spcPts val="0"/>
              </a:spcAft>
              <a:buClr>
                <a:schemeClr val="dk1"/>
              </a:buClr>
              <a:buSzPts val="625"/>
              <a:buFont typeface="Calibri"/>
              <a:buNone/>
            </a:pPr>
            <a:endParaRPr sz="625">
              <a:latin typeface="Arial"/>
              <a:ea typeface="Arial"/>
              <a:cs typeface="Arial"/>
              <a:sym typeface="Arial"/>
            </a:endParaRPr>
          </a:p>
        </p:txBody>
      </p:sp>
      <p:sp>
        <p:nvSpPr>
          <p:cNvPr id="807" name="Google Shape;807;p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1" name="Google Shape;831;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000" b="1" u="sng">
                <a:solidFill>
                  <a:schemeClr val="dk1"/>
                </a:solidFill>
                <a:latin typeface="Arial"/>
                <a:ea typeface="Arial"/>
                <a:cs typeface="Arial"/>
                <a:sym typeface="Arial"/>
              </a:rPr>
              <a:t>Explications : </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Quand à nous, nous avons, depuis peu, une influence sur ces engrenages et sommes en train de rajouter un petit grain de sable qui détraque </a:t>
            </a:r>
            <a:r>
              <a:rPr lang="fr-FR" sz="1000">
                <a:latin typeface="Arial"/>
                <a:ea typeface="Arial"/>
                <a:cs typeface="Arial"/>
                <a:sym typeface="Arial"/>
              </a:rPr>
              <a:t>complètement</a:t>
            </a:r>
            <a:r>
              <a:rPr lang="fr-FR" sz="1000">
                <a:solidFill>
                  <a:schemeClr val="dk1"/>
                </a:solidFill>
                <a:latin typeface="Arial"/>
                <a:ea typeface="Arial"/>
                <a:cs typeface="Arial"/>
                <a:sym typeface="Arial"/>
              </a:rPr>
              <a:t> la machine.</a:t>
            </a:r>
            <a:endParaRPr sz="1000">
              <a:solidFill>
                <a:schemeClr val="dk1"/>
              </a:solidFill>
              <a:latin typeface="Arial"/>
              <a:ea typeface="Arial"/>
              <a:cs typeface="Arial"/>
              <a:sym typeface="Arial"/>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Nos activité émettent des gaz à effet de serre (comme le dioxyde de carbone ou le méthane...) qui accentuent l'effet de serre naturel.</a:t>
            </a:r>
            <a:endParaRPr sz="1000">
              <a:solidFill>
                <a:schemeClr val="dk1"/>
              </a:solidFill>
              <a:latin typeface="Arial"/>
              <a:ea typeface="Arial"/>
              <a:cs typeface="Arial"/>
              <a:sym typeface="Arial"/>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En résumé : on augmente grandement l’effet de serre ! Ce qui modifie le climat de notre chère maison ! C’est ce qui provoque le changement climatique.</a:t>
            </a:r>
            <a:endParaRPr sz="1000" b="0">
              <a:solidFill>
                <a:schemeClr val="dk1"/>
              </a:solidFill>
              <a:latin typeface="Arial"/>
              <a:ea typeface="Arial"/>
              <a:cs typeface="Arial"/>
              <a:sym typeface="Arial"/>
            </a:endParaRPr>
          </a:p>
          <a:p>
            <a:pPr marL="0" lvl="0" indent="0" algn="l" rtl="0">
              <a:lnSpc>
                <a:spcPct val="100000"/>
              </a:lnSpc>
              <a:spcBef>
                <a:spcPts val="300"/>
              </a:spcBef>
              <a:spcAft>
                <a:spcPts val="0"/>
              </a:spcAft>
              <a:buClr>
                <a:schemeClr val="dk1"/>
              </a:buClr>
              <a:buSzPts val="1000"/>
              <a:buFont typeface="Arial"/>
              <a:buNone/>
            </a:pPr>
            <a:endParaRPr sz="1000" b="0">
              <a:solidFill>
                <a:schemeClr val="dk1"/>
              </a:solidFill>
              <a:latin typeface="Arial"/>
              <a:ea typeface="Arial"/>
              <a:cs typeface="Arial"/>
              <a:sym typeface="Arial"/>
            </a:endParaRPr>
          </a:p>
          <a:p>
            <a:pPr marL="0" lvl="0" indent="0" algn="l" rtl="0">
              <a:lnSpc>
                <a:spcPct val="100000"/>
              </a:lnSpc>
              <a:spcBef>
                <a:spcPts val="300"/>
              </a:spcBef>
              <a:spcAft>
                <a:spcPts val="0"/>
              </a:spcAft>
              <a:buClr>
                <a:schemeClr val="dk1"/>
              </a:buClr>
              <a:buSzPts val="1000"/>
              <a:buFont typeface="Arial"/>
              <a:buNone/>
            </a:pPr>
            <a:endParaRPr sz="1000">
              <a:latin typeface="Arial"/>
              <a:ea typeface="Arial"/>
              <a:cs typeface="Arial"/>
              <a:sym typeface="Arial"/>
            </a:endParaRPr>
          </a:p>
        </p:txBody>
      </p:sp>
      <p:sp>
        <p:nvSpPr>
          <p:cNvPr id="832" name="Google Shape;832;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6"/>
        <p:cNvGrpSpPr/>
        <p:nvPr/>
      </p:nvGrpSpPr>
      <p:grpSpPr>
        <a:xfrm>
          <a:off x="0" y="0"/>
          <a:ext cx="0" cy="0"/>
          <a:chOff x="0" y="0"/>
          <a:chExt cx="0" cy="0"/>
        </a:xfrm>
      </p:grpSpPr>
      <p:sp>
        <p:nvSpPr>
          <p:cNvPr id="867" name="Google Shape;867;p104:notes"/>
          <p:cNvSpPr txBox="1">
            <a:spLocks noGrp="1"/>
          </p:cNvSpPr>
          <p:nvPr>
            <p:ph type="body" idx="1"/>
          </p:nvPr>
        </p:nvSpPr>
        <p:spPr>
          <a:xfrm>
            <a:off x="685800" y="4343400"/>
            <a:ext cx="5484240" cy="4112640"/>
          </a:xfrm>
          <a:prstGeom prst="rect">
            <a:avLst/>
          </a:prstGeom>
          <a:noFill/>
          <a:ln>
            <a:noFill/>
          </a:ln>
        </p:spPr>
        <p:txBody>
          <a:bodyPr spcFirstLastPara="1" wrap="square" lIns="0" tIns="0" rIns="0" bIns="0" anchor="t" anchorCtr="0">
            <a:normAutofit/>
          </a:bodyPr>
          <a:lstStyle/>
          <a:p>
            <a:pPr marL="216000" lvl="0" indent="-214198" algn="just" rtl="0">
              <a:lnSpc>
                <a:spcPct val="100000"/>
              </a:lnSpc>
              <a:spcBef>
                <a:spcPts val="360"/>
              </a:spcBef>
              <a:spcAft>
                <a:spcPts val="0"/>
              </a:spcAft>
              <a:buSzPts val="1400"/>
              <a:buNone/>
            </a:pPr>
            <a:r>
              <a:rPr lang="fr-FR" sz="1000" b="1" u="sng" strike="noStrike">
                <a:solidFill>
                  <a:srgbClr val="000000"/>
                </a:solidFill>
                <a:latin typeface="Arial"/>
                <a:ea typeface="Arial"/>
                <a:cs typeface="Arial"/>
                <a:sym typeface="Arial"/>
              </a:rPr>
              <a:t>Explications :</a:t>
            </a:r>
            <a:endParaRPr sz="1000" b="0" strike="noStrike">
              <a:solidFill>
                <a:srgbClr val="000000"/>
              </a:solidFill>
              <a:latin typeface="Arial"/>
              <a:ea typeface="Arial"/>
              <a:cs typeface="Arial"/>
              <a:sym typeface="Arial"/>
            </a:endParaRPr>
          </a:p>
          <a:p>
            <a:pPr marL="216000" lvl="0" indent="-214198" algn="just" rtl="0">
              <a:lnSpc>
                <a:spcPct val="100000"/>
              </a:lnSpc>
              <a:spcBef>
                <a:spcPts val="360"/>
              </a:spcBef>
              <a:spcAft>
                <a:spcPts val="0"/>
              </a:spcAft>
              <a:buSzPts val="1400"/>
              <a:buNone/>
            </a:pPr>
            <a:r>
              <a:rPr lang="fr-FR" sz="1000" b="0" strike="noStrike">
                <a:solidFill>
                  <a:srgbClr val="000000"/>
                </a:solidFill>
                <a:latin typeface="Arial"/>
                <a:ea typeface="Arial"/>
                <a:cs typeface="Arial"/>
                <a:sym typeface="Arial"/>
              </a:rPr>
              <a:t>Petite question en passant : </a:t>
            </a:r>
            <a:endParaRPr/>
          </a:p>
          <a:p>
            <a:pPr marL="216000" lvl="0" indent="-214198" algn="just" rtl="0">
              <a:lnSpc>
                <a:spcPct val="100000"/>
              </a:lnSpc>
              <a:spcBef>
                <a:spcPts val="360"/>
              </a:spcBef>
              <a:spcAft>
                <a:spcPts val="0"/>
              </a:spcAft>
              <a:buSzPts val="1400"/>
              <a:buNone/>
            </a:pPr>
            <a:endParaRPr/>
          </a:p>
          <a:p>
            <a:pPr marL="216000" lvl="0" indent="-214198" algn="just" rtl="0">
              <a:lnSpc>
                <a:spcPct val="100000"/>
              </a:lnSpc>
              <a:spcBef>
                <a:spcPts val="360"/>
              </a:spcBef>
              <a:spcAft>
                <a:spcPts val="0"/>
              </a:spcAft>
              <a:buSzPts val="1400"/>
              <a:buNone/>
            </a:pPr>
            <a:r>
              <a:rPr lang="fr-FR" sz="1000" b="0" strike="noStrike">
                <a:solidFill>
                  <a:srgbClr val="000000"/>
                </a:solidFill>
                <a:latin typeface="Arial"/>
                <a:ea typeface="Arial"/>
                <a:cs typeface="Arial"/>
                <a:sym typeface="Arial"/>
              </a:rPr>
              <a:t>Qu’est ce qui provoque l’émission de gaz à effet de serre?</a:t>
            </a:r>
            <a:endParaRPr/>
          </a:p>
          <a:p>
            <a:pPr marL="216000" marR="0" lvl="0" indent="-214200" algn="l" rtl="0">
              <a:lnSpc>
                <a:spcPct val="100000"/>
              </a:lnSpc>
              <a:spcBef>
                <a:spcPts val="0"/>
              </a:spcBef>
              <a:spcAft>
                <a:spcPts val="0"/>
              </a:spcAft>
              <a:buClr>
                <a:srgbClr val="FF9E00"/>
              </a:buClr>
              <a:buSzPts val="1800"/>
              <a:buFont typeface="Arial"/>
              <a:buChar char="•"/>
            </a:pPr>
            <a:r>
              <a:rPr lang="fr-FR" sz="1000" b="0" i="0" u="none" strike="noStrike" cap="none">
                <a:solidFill>
                  <a:srgbClr val="FF9E00"/>
                </a:solidFill>
                <a:latin typeface="Arial"/>
                <a:ea typeface="Arial"/>
                <a:cs typeface="Arial"/>
                <a:sym typeface="Arial"/>
              </a:rPr>
              <a:t>A : brûler des énergies fossiles</a:t>
            </a:r>
            <a:endParaRPr sz="1000" b="0" i="0" u="none" strike="noStrike" cap="none">
              <a:solidFill>
                <a:srgbClr val="000000"/>
              </a:solidFill>
              <a:latin typeface="Arial"/>
              <a:ea typeface="Arial"/>
              <a:cs typeface="Arial"/>
              <a:sym typeface="Arial"/>
            </a:endParaRPr>
          </a:p>
          <a:p>
            <a:pPr marL="216000" marR="0" lvl="0" indent="-214200" algn="l" rtl="0">
              <a:lnSpc>
                <a:spcPct val="100000"/>
              </a:lnSpc>
              <a:spcBef>
                <a:spcPts val="0"/>
              </a:spcBef>
              <a:spcAft>
                <a:spcPts val="0"/>
              </a:spcAft>
              <a:buClr>
                <a:srgbClr val="FF9E00"/>
              </a:buClr>
              <a:buSzPts val="1800"/>
              <a:buFont typeface="Arial"/>
              <a:buChar char="•"/>
            </a:pPr>
            <a:r>
              <a:rPr lang="fr-FR" sz="1000" b="0" i="0" u="none" strike="noStrike" cap="none">
                <a:solidFill>
                  <a:srgbClr val="FF9E00"/>
                </a:solidFill>
                <a:latin typeface="Arial"/>
                <a:ea typeface="Arial"/>
                <a:cs typeface="Arial"/>
                <a:sym typeface="Arial"/>
              </a:rPr>
              <a:t>B : les marées</a:t>
            </a:r>
            <a:endParaRPr sz="1000" b="0" i="0" u="none" strike="noStrike" cap="none">
              <a:solidFill>
                <a:srgbClr val="000000"/>
              </a:solidFill>
              <a:latin typeface="Arial"/>
              <a:ea typeface="Arial"/>
              <a:cs typeface="Arial"/>
              <a:sym typeface="Arial"/>
            </a:endParaRPr>
          </a:p>
          <a:p>
            <a:pPr marL="216000" marR="0" lvl="0" indent="-214200" algn="l" rtl="0">
              <a:lnSpc>
                <a:spcPct val="100000"/>
              </a:lnSpc>
              <a:spcBef>
                <a:spcPts val="0"/>
              </a:spcBef>
              <a:spcAft>
                <a:spcPts val="0"/>
              </a:spcAft>
              <a:buClr>
                <a:srgbClr val="FF9E00"/>
              </a:buClr>
              <a:buSzPts val="1800"/>
              <a:buFont typeface="Arial"/>
              <a:buChar char="•"/>
            </a:pPr>
            <a:r>
              <a:rPr lang="fr-FR" sz="1000" b="0" i="0" u="none" strike="noStrike" cap="none">
                <a:solidFill>
                  <a:srgbClr val="FF9E00"/>
                </a:solidFill>
                <a:latin typeface="Arial"/>
                <a:ea typeface="Arial"/>
                <a:cs typeface="Arial"/>
                <a:sym typeface="Arial"/>
              </a:rPr>
              <a:t>C : la digestion des ruminants</a:t>
            </a:r>
            <a:endParaRPr sz="1000" b="0" i="0" u="none" strike="noStrike" cap="none">
              <a:solidFill>
                <a:schemeClr val="dk1"/>
              </a:solidFill>
              <a:latin typeface="Calibri"/>
              <a:ea typeface="Calibri"/>
              <a:cs typeface="Calibri"/>
              <a:sym typeface="Calibri"/>
            </a:endParaRPr>
          </a:p>
          <a:p>
            <a:pPr marL="216000" marR="0" lvl="0" indent="-214200" algn="l" rtl="0">
              <a:lnSpc>
                <a:spcPct val="100000"/>
              </a:lnSpc>
              <a:spcBef>
                <a:spcPts val="0"/>
              </a:spcBef>
              <a:spcAft>
                <a:spcPts val="0"/>
              </a:spcAft>
              <a:buClr>
                <a:srgbClr val="FF9E00"/>
              </a:buClr>
              <a:buSzPts val="1800"/>
              <a:buFont typeface="Arial"/>
              <a:buChar char="•"/>
            </a:pPr>
            <a:r>
              <a:rPr lang="fr-FR" sz="1000" b="0" i="0" u="none" strike="noStrike" cap="none">
                <a:solidFill>
                  <a:srgbClr val="FF9E00"/>
                </a:solidFill>
                <a:latin typeface="Arial"/>
                <a:ea typeface="Arial"/>
                <a:cs typeface="Arial"/>
                <a:sym typeface="Arial"/>
              </a:rPr>
              <a:t>D : le rayonnement cosmique</a:t>
            </a:r>
            <a:r>
              <a:rPr lang="fr-FR" sz="1000" b="1" i="0" u="none" strike="noStrike" cap="none">
                <a:solidFill>
                  <a:srgbClr val="FF9E00"/>
                </a:solidFill>
                <a:latin typeface="Arial"/>
                <a:ea typeface="Arial"/>
                <a:cs typeface="Arial"/>
                <a:sym typeface="Arial"/>
              </a:rPr>
              <a:t>	</a:t>
            </a:r>
            <a:endParaRPr sz="1000" b="0" i="0" u="none" strike="noStrike" cap="none">
              <a:solidFill>
                <a:srgbClr val="000000"/>
              </a:solidFill>
              <a:latin typeface="Arial"/>
              <a:ea typeface="Arial"/>
              <a:cs typeface="Arial"/>
              <a:sym typeface="Arial"/>
            </a:endParaRPr>
          </a:p>
          <a:p>
            <a:pPr marL="216000" marR="0" lvl="0" indent="-99898" algn="l" rtl="0">
              <a:lnSpc>
                <a:spcPct val="100000"/>
              </a:lnSpc>
              <a:spcBef>
                <a:spcPts val="0"/>
              </a:spcBef>
              <a:spcAft>
                <a:spcPts val="0"/>
              </a:spcAft>
              <a:buClr>
                <a:srgbClr val="FF9E00"/>
              </a:buClr>
              <a:buSzPts val="1800"/>
              <a:buFont typeface="Arial"/>
              <a:buNone/>
            </a:pPr>
            <a:endParaRPr sz="1000" b="0" i="0" u="none" strike="noStrike" cap="none">
              <a:solidFill>
                <a:srgbClr val="000000"/>
              </a:solidFill>
              <a:latin typeface="Arial"/>
              <a:ea typeface="Arial"/>
              <a:cs typeface="Arial"/>
              <a:sym typeface="Arial"/>
            </a:endParaRPr>
          </a:p>
          <a:p>
            <a:pPr marL="216000" marR="0" lvl="0" indent="-99898" algn="l" rtl="0">
              <a:lnSpc>
                <a:spcPct val="100000"/>
              </a:lnSpc>
              <a:spcBef>
                <a:spcPts val="0"/>
              </a:spcBef>
              <a:spcAft>
                <a:spcPts val="0"/>
              </a:spcAft>
              <a:buClr>
                <a:srgbClr val="FF9E00"/>
              </a:buClr>
              <a:buSzPts val="1800"/>
              <a:buFont typeface="Arial"/>
              <a:buNone/>
            </a:pPr>
            <a:endParaRPr sz="1000"/>
          </a:p>
        </p:txBody>
      </p:sp>
      <p:sp>
        <p:nvSpPr>
          <p:cNvPr id="868" name="Google Shape;868;p104:notes"/>
          <p:cNvSpPr/>
          <p:nvPr/>
        </p:nvSpPr>
        <p:spPr>
          <a:xfrm>
            <a:off x="3884760" y="8685360"/>
            <a:ext cx="2969640" cy="455040"/>
          </a:xfrm>
          <a:prstGeom prst="rect">
            <a:avLst/>
          </a:prstGeom>
          <a:noFill/>
          <a:ln>
            <a:noFill/>
          </a:ln>
        </p:spPr>
        <p:txBody>
          <a:bodyPr spcFirstLastPara="1" wrap="square" lIns="90000" tIns="45000" rIns="90000" bIns="450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rgbClr val="000000"/>
                </a:solidFill>
                <a:latin typeface="Arial"/>
                <a:ea typeface="Arial"/>
                <a:cs typeface="Arial"/>
                <a:sym typeface="Arial"/>
              </a:rPr>
              <a:t>38</a:t>
            </a:fld>
            <a:endParaRPr sz="1200" b="0" i="0" u="none" strike="noStrike" cap="none">
              <a:solidFill>
                <a:srgbClr val="000000"/>
              </a:solidFill>
              <a:latin typeface="Arial"/>
              <a:ea typeface="Arial"/>
              <a:cs typeface="Arial"/>
              <a:sym typeface="Arial"/>
            </a:endParaRPr>
          </a:p>
        </p:txBody>
      </p:sp>
      <p:sp>
        <p:nvSpPr>
          <p:cNvPr id="869" name="Google Shape;869;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6"/>
        <p:cNvGrpSpPr/>
        <p:nvPr/>
      </p:nvGrpSpPr>
      <p:grpSpPr>
        <a:xfrm>
          <a:off x="0" y="0"/>
          <a:ext cx="0" cy="0"/>
          <a:chOff x="0" y="0"/>
          <a:chExt cx="0" cy="0"/>
        </a:xfrm>
      </p:grpSpPr>
      <p:sp>
        <p:nvSpPr>
          <p:cNvPr id="897" name="Google Shape;897;p105:notes"/>
          <p:cNvSpPr txBox="1">
            <a:spLocks noGrp="1"/>
          </p:cNvSpPr>
          <p:nvPr>
            <p:ph type="body" idx="1"/>
          </p:nvPr>
        </p:nvSpPr>
        <p:spPr>
          <a:xfrm>
            <a:off x="685800" y="4343400"/>
            <a:ext cx="5484240" cy="4112640"/>
          </a:xfrm>
          <a:prstGeom prst="rect">
            <a:avLst/>
          </a:prstGeom>
          <a:noFill/>
          <a:ln>
            <a:noFill/>
          </a:ln>
        </p:spPr>
        <p:txBody>
          <a:bodyPr spcFirstLastPara="1" wrap="square" lIns="0" tIns="0" rIns="0" bIns="0" anchor="t" anchorCtr="0">
            <a:normAutofit/>
          </a:bodyPr>
          <a:lstStyle/>
          <a:p>
            <a:pPr marL="228600" lvl="0" indent="0" algn="l" rtl="0">
              <a:lnSpc>
                <a:spcPct val="80000"/>
              </a:lnSpc>
              <a:spcBef>
                <a:spcPts val="360"/>
              </a:spcBef>
              <a:spcAft>
                <a:spcPts val="0"/>
              </a:spcAft>
              <a:buSzPts val="1400"/>
              <a:buFont typeface="Arial"/>
              <a:buNone/>
            </a:pPr>
            <a:r>
              <a:rPr lang="fr-FR" sz="925">
                <a:latin typeface="Arial"/>
                <a:ea typeface="Arial"/>
                <a:cs typeface="Arial"/>
                <a:sym typeface="Arial"/>
              </a:rPr>
              <a:t>Brûler des énergies fossiles émet du dioxyde de carbone (CO</a:t>
            </a:r>
            <a:r>
              <a:rPr lang="fr-FR" sz="925" baseline="-25000">
                <a:latin typeface="Arial"/>
                <a:ea typeface="Arial"/>
                <a:cs typeface="Arial"/>
                <a:sym typeface="Arial"/>
              </a:rPr>
              <a:t>2</a:t>
            </a:r>
            <a:r>
              <a:rPr lang="fr-FR" sz="925">
                <a:latin typeface="Arial"/>
                <a:ea typeface="Arial"/>
                <a:cs typeface="Arial"/>
                <a:sym typeface="Arial"/>
              </a:rPr>
              <a:t>) comme on l’a vu en partie 2.</a:t>
            </a:r>
            <a:br>
              <a:rPr lang="fr-FR" sz="925">
                <a:latin typeface="Arial"/>
                <a:ea typeface="Arial"/>
                <a:cs typeface="Arial"/>
                <a:sym typeface="Arial"/>
              </a:rPr>
            </a:br>
            <a:r>
              <a:rPr lang="fr-FR" sz="925">
                <a:latin typeface="Arial"/>
                <a:ea typeface="Arial"/>
                <a:cs typeface="Arial"/>
                <a:sym typeface="Arial"/>
              </a:rPr>
              <a:t>Mais il existe d’autres types de gaz à effet de serre d’origine anthropique !</a:t>
            </a:r>
            <a:endParaRPr/>
          </a:p>
          <a:p>
            <a:pPr marL="400050" marR="0" lvl="0" indent="-171450" algn="l" rtl="0">
              <a:lnSpc>
                <a:spcPct val="80000"/>
              </a:lnSpc>
              <a:spcBef>
                <a:spcPts val="360"/>
              </a:spcBef>
              <a:spcAft>
                <a:spcPts val="0"/>
              </a:spcAft>
              <a:buClr>
                <a:srgbClr val="000000"/>
              </a:buClr>
              <a:buSzPts val="1400"/>
              <a:buFont typeface="Arial"/>
              <a:buChar char="-"/>
            </a:pPr>
            <a:r>
              <a:rPr lang="fr-FR" sz="925">
                <a:latin typeface="Arial"/>
                <a:ea typeface="Arial"/>
                <a:cs typeface="Arial"/>
                <a:sym typeface="Arial"/>
              </a:rPr>
              <a:t>Le méthane (CH</a:t>
            </a:r>
            <a:r>
              <a:rPr lang="fr-FR" sz="925" baseline="-25000">
                <a:latin typeface="Arial"/>
                <a:ea typeface="Arial"/>
                <a:cs typeface="Arial"/>
                <a:sym typeface="Arial"/>
              </a:rPr>
              <a:t>4</a:t>
            </a:r>
            <a:r>
              <a:rPr lang="fr-FR" sz="925">
                <a:latin typeface="Arial"/>
                <a:ea typeface="Arial"/>
                <a:cs typeface="Arial"/>
                <a:sym typeface="Arial"/>
              </a:rPr>
              <a:t>) se forme dès qu’une matière organique se décompose dans un milieu avec peu d’oxygène comme la fermentation dans les estomacs des ruminants.</a:t>
            </a:r>
            <a:endParaRPr sz="925">
              <a:latin typeface="Arial"/>
              <a:ea typeface="Arial"/>
              <a:cs typeface="Arial"/>
              <a:sym typeface="Arial"/>
            </a:endParaRPr>
          </a:p>
          <a:p>
            <a:pPr marL="400050" lvl="0" indent="-171450" algn="l" rtl="0">
              <a:lnSpc>
                <a:spcPct val="80000"/>
              </a:lnSpc>
              <a:spcBef>
                <a:spcPts val="360"/>
              </a:spcBef>
              <a:spcAft>
                <a:spcPts val="0"/>
              </a:spcAft>
              <a:buSzPts val="1400"/>
              <a:buFont typeface="Arial"/>
              <a:buChar char="-"/>
            </a:pPr>
            <a:r>
              <a:rPr lang="fr-FR" sz="925">
                <a:latin typeface="Arial"/>
                <a:ea typeface="Arial"/>
                <a:cs typeface="Arial"/>
                <a:sym typeface="Arial"/>
              </a:rPr>
              <a:t>Le N</a:t>
            </a:r>
            <a:r>
              <a:rPr lang="fr-FR" sz="925" baseline="-25000">
                <a:latin typeface="Arial"/>
                <a:ea typeface="Arial"/>
                <a:cs typeface="Arial"/>
                <a:sym typeface="Arial"/>
              </a:rPr>
              <a:t>2</a:t>
            </a:r>
            <a:r>
              <a:rPr lang="fr-FR" sz="925">
                <a:latin typeface="Arial"/>
                <a:ea typeface="Arial"/>
                <a:cs typeface="Arial"/>
                <a:sym typeface="Arial"/>
              </a:rPr>
              <a:t>O, protoxyde d’azote. Il provient des engrais et de l’industrie chimique.</a:t>
            </a:r>
            <a:endParaRPr sz="1200">
              <a:latin typeface="Calibri"/>
              <a:ea typeface="Calibri"/>
              <a:cs typeface="Calibri"/>
              <a:sym typeface="Calibri"/>
            </a:endParaRPr>
          </a:p>
          <a:p>
            <a:pPr marL="400050" lvl="0" indent="-171450" algn="l" rtl="0">
              <a:lnSpc>
                <a:spcPct val="80000"/>
              </a:lnSpc>
              <a:spcBef>
                <a:spcPts val="360"/>
              </a:spcBef>
              <a:spcAft>
                <a:spcPts val="0"/>
              </a:spcAft>
              <a:buSzPts val="1400"/>
              <a:buFont typeface="Arial"/>
              <a:buChar char="-"/>
            </a:pPr>
            <a:r>
              <a:rPr lang="fr-FR" sz="925">
                <a:latin typeface="Arial"/>
                <a:ea typeface="Arial"/>
                <a:cs typeface="Arial"/>
                <a:sym typeface="Arial"/>
              </a:rPr>
              <a:t>Les gaz fluorés tels que les CFC (chlorofluorocarbures), HFC (hydrofluorocarbures), le SF6 (hexafluore de soufre), etc </a:t>
            </a:r>
            <a:endParaRPr/>
          </a:p>
          <a:p>
            <a:pPr marL="457200" lvl="0" indent="-228600" algn="l" rtl="0">
              <a:lnSpc>
                <a:spcPct val="80000"/>
              </a:lnSpc>
              <a:spcBef>
                <a:spcPts val="360"/>
              </a:spcBef>
              <a:spcAft>
                <a:spcPts val="0"/>
              </a:spcAft>
              <a:buSzPts val="1400"/>
              <a:buNone/>
            </a:pPr>
            <a:endParaRPr sz="925">
              <a:latin typeface="Arial"/>
              <a:ea typeface="Arial"/>
              <a:cs typeface="Arial"/>
              <a:sym typeface="Arial"/>
            </a:endParaRPr>
          </a:p>
          <a:p>
            <a:pPr marL="457200" lvl="0" indent="-228600" algn="l" rtl="0">
              <a:lnSpc>
                <a:spcPct val="80000"/>
              </a:lnSpc>
              <a:spcBef>
                <a:spcPts val="360"/>
              </a:spcBef>
              <a:spcAft>
                <a:spcPts val="0"/>
              </a:spcAft>
              <a:buSzPts val="1400"/>
              <a:buNone/>
            </a:pPr>
            <a:r>
              <a:rPr lang="fr-FR" sz="925">
                <a:latin typeface="Arial"/>
                <a:ea typeface="Arial"/>
                <a:cs typeface="Arial"/>
                <a:sym typeface="Arial"/>
              </a:rPr>
              <a:t>Le CO</a:t>
            </a:r>
            <a:r>
              <a:rPr lang="fr-FR" sz="925" baseline="-25000">
                <a:latin typeface="Arial"/>
                <a:ea typeface="Arial"/>
                <a:cs typeface="Arial"/>
                <a:sym typeface="Arial"/>
              </a:rPr>
              <a:t>2</a:t>
            </a:r>
            <a:r>
              <a:rPr lang="fr-FR" sz="925">
                <a:latin typeface="Arial"/>
                <a:ea typeface="Arial"/>
                <a:cs typeface="Arial"/>
                <a:sym typeface="Arial"/>
              </a:rPr>
              <a:t> représente environ 3/4 de l’effet de serre additionnel dû aux GES émis par l’Homme ces dernières années. Ce sera donc notre « dollar », notre unité de référence. Nous rapporterons toutes les autres émissions à des émissions équivalentes de CO</a:t>
            </a:r>
            <a:r>
              <a:rPr lang="fr-FR" sz="925" baseline="-25000">
                <a:latin typeface="Arial"/>
                <a:ea typeface="Arial"/>
                <a:cs typeface="Arial"/>
                <a:sym typeface="Arial"/>
              </a:rPr>
              <a:t>2</a:t>
            </a:r>
            <a:r>
              <a:rPr lang="fr-FR" sz="925">
                <a:latin typeface="Arial"/>
                <a:ea typeface="Arial"/>
                <a:cs typeface="Arial"/>
                <a:sym typeface="Arial"/>
              </a:rPr>
              <a:t>.</a:t>
            </a:r>
            <a:endParaRPr/>
          </a:p>
          <a:p>
            <a:pPr marL="216000" lvl="0" indent="-214198" algn="l" rtl="0">
              <a:lnSpc>
                <a:spcPct val="80000"/>
              </a:lnSpc>
              <a:spcBef>
                <a:spcPts val="360"/>
              </a:spcBef>
              <a:spcAft>
                <a:spcPts val="0"/>
              </a:spcAft>
              <a:buSzPts val="1400"/>
              <a:buNone/>
            </a:pPr>
            <a:endParaRPr sz="925" b="0" strike="noStrike">
              <a:solidFill>
                <a:srgbClr val="000000"/>
              </a:solidFill>
              <a:latin typeface="Arial"/>
              <a:ea typeface="Arial"/>
              <a:cs typeface="Arial"/>
              <a:sym typeface="Arial"/>
            </a:endParaRPr>
          </a:p>
        </p:txBody>
      </p:sp>
      <p:sp>
        <p:nvSpPr>
          <p:cNvPr id="898" name="Google Shape;898;p105:notes"/>
          <p:cNvSpPr/>
          <p:nvPr/>
        </p:nvSpPr>
        <p:spPr>
          <a:xfrm>
            <a:off x="3884760" y="8685360"/>
            <a:ext cx="2969640" cy="455040"/>
          </a:xfrm>
          <a:prstGeom prst="rect">
            <a:avLst/>
          </a:prstGeom>
          <a:noFill/>
          <a:ln>
            <a:noFill/>
          </a:ln>
        </p:spPr>
        <p:txBody>
          <a:bodyPr spcFirstLastPara="1" wrap="square" lIns="90000" tIns="45000" rIns="90000" bIns="450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rgbClr val="000000"/>
                </a:solidFill>
                <a:latin typeface="Arial"/>
                <a:ea typeface="Arial"/>
                <a:cs typeface="Arial"/>
                <a:sym typeface="Arial"/>
              </a:rPr>
              <a:t>39</a:t>
            </a:fld>
            <a:endParaRPr sz="1200" b="0" i="0" u="none" strike="noStrike" cap="none">
              <a:solidFill>
                <a:srgbClr val="000000"/>
              </a:solidFill>
              <a:latin typeface="Arial"/>
              <a:ea typeface="Arial"/>
              <a:cs typeface="Arial"/>
              <a:sym typeface="Arial"/>
            </a:endParaRPr>
          </a:p>
        </p:txBody>
      </p:sp>
      <p:sp>
        <p:nvSpPr>
          <p:cNvPr id="899" name="Google Shape;899;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70000"/>
              </a:lnSpc>
              <a:spcBef>
                <a:spcPts val="0"/>
              </a:spcBef>
              <a:spcAft>
                <a:spcPts val="0"/>
              </a:spcAft>
              <a:buClr>
                <a:schemeClr val="dk1"/>
              </a:buClr>
              <a:buSzPts val="1000"/>
              <a:buFont typeface="Arial"/>
              <a:buNone/>
            </a:pPr>
            <a:r>
              <a:rPr lang="fr-FR" sz="775" b="1" u="sng">
                <a:latin typeface="Arial"/>
                <a:ea typeface="Arial"/>
                <a:cs typeface="Arial"/>
                <a:sym typeface="Arial"/>
              </a:rPr>
              <a:t>Explications : </a:t>
            </a:r>
            <a:endParaRPr sz="930"/>
          </a:p>
          <a:p>
            <a:pPr marL="0" lvl="0" indent="0" algn="l" rtl="0">
              <a:lnSpc>
                <a:spcPct val="70000"/>
              </a:lnSpc>
              <a:spcBef>
                <a:spcPts val="488"/>
              </a:spcBef>
              <a:spcAft>
                <a:spcPts val="0"/>
              </a:spcAft>
              <a:buSzPts val="1400"/>
              <a:buNone/>
            </a:pPr>
            <a:endParaRPr sz="775">
              <a:latin typeface="Arial"/>
              <a:ea typeface="Arial"/>
              <a:cs typeface="Arial"/>
              <a:sym typeface="Arial"/>
            </a:endParaRPr>
          </a:p>
          <a:p>
            <a:pPr marL="0" lvl="0" indent="0" algn="l" rtl="0">
              <a:lnSpc>
                <a:spcPct val="70000"/>
              </a:lnSpc>
              <a:spcBef>
                <a:spcPts val="488"/>
              </a:spcBef>
              <a:spcAft>
                <a:spcPts val="0"/>
              </a:spcAft>
              <a:buSzPts val="1400"/>
              <a:buNone/>
            </a:pPr>
            <a:r>
              <a:rPr lang="fr-FR" sz="930" b="0" i="0" u="none" strike="noStrike" cap="none">
                <a:solidFill>
                  <a:schemeClr val="dk1"/>
                </a:solidFill>
                <a:latin typeface="Calibri"/>
                <a:ea typeface="Calibri"/>
                <a:cs typeface="Calibri"/>
                <a:sym typeface="Calibri"/>
              </a:rPr>
              <a:t>De nombreuses formes d’énergie existent autour de nous, voici quelques exemple</a:t>
            </a:r>
            <a:r>
              <a:rPr lang="fr-FR" sz="930" b="0" i="0" u="none" strike="noStrike" cap="none">
                <a:solidFill>
                  <a:srgbClr val="000000"/>
                </a:solidFill>
                <a:latin typeface="Calibri"/>
                <a:ea typeface="Calibri"/>
                <a:cs typeface="Calibri"/>
                <a:sym typeface="Calibri"/>
              </a:rPr>
              <a:t>s</a:t>
            </a:r>
            <a:r>
              <a:rPr lang="fr-FR" sz="930"/>
              <a:t> :</a:t>
            </a:r>
            <a:endParaRPr/>
          </a:p>
          <a:p>
            <a:pPr marL="0" lvl="0" indent="0" algn="l" rtl="0">
              <a:lnSpc>
                <a:spcPct val="70000"/>
              </a:lnSpc>
              <a:spcBef>
                <a:spcPts val="488"/>
              </a:spcBef>
              <a:spcAft>
                <a:spcPts val="0"/>
              </a:spcAft>
              <a:buSzPts val="1400"/>
              <a:buNone/>
            </a:pPr>
            <a:r>
              <a:rPr lang="fr-FR" sz="930" b="0" i="0" u="none" strike="noStrike" cap="none">
                <a:solidFill>
                  <a:schemeClr val="dk1"/>
                </a:solidFill>
                <a:latin typeface="Arial"/>
                <a:ea typeface="Arial"/>
                <a:cs typeface="Arial"/>
                <a:sym typeface="Arial"/>
              </a:rPr>
              <a:t>-   Un corps en mouvement possède de l’énergie cinétique. Par exemple, les fleuves ou le vent contiennent plus ou moins d’énergie cinétique selon la force de leur mouvement.</a:t>
            </a:r>
            <a:endParaRPr/>
          </a:p>
          <a:p>
            <a:pPr marL="171450" marR="0" lvl="0" indent="-171450" algn="l" rtl="0">
              <a:lnSpc>
                <a:spcPct val="70000"/>
              </a:lnSpc>
              <a:spcBef>
                <a:spcPts val="488"/>
              </a:spcBef>
              <a:spcAft>
                <a:spcPts val="0"/>
              </a:spcAft>
              <a:buClr>
                <a:srgbClr val="000000"/>
              </a:buClr>
              <a:buSzPts val="1400"/>
              <a:buFont typeface="Arial"/>
              <a:buChar char="-"/>
            </a:pPr>
            <a:r>
              <a:rPr lang="fr-FR" sz="930">
                <a:latin typeface="Arial"/>
                <a:ea typeface="Arial"/>
                <a:cs typeface="Arial"/>
                <a:sym typeface="Arial"/>
              </a:rPr>
              <a:t>Le wagon au sommet d’une montagne russe a une énergie potentielle qui se manifeste lorsqu’il entre en mouvement et commence sa descente. Il acquiert alors de l’énergie cinétique liée à son mouvement. La somme de l’énergie potentielle et cinétique correspond à l</a:t>
            </a:r>
            <a:r>
              <a:rPr lang="fr-FR" sz="930" b="1">
                <a:latin typeface="Arial"/>
                <a:ea typeface="Arial"/>
                <a:cs typeface="Arial"/>
                <a:sym typeface="Arial"/>
              </a:rPr>
              <a:t>’énergie mécanique.</a:t>
            </a:r>
            <a:endParaRPr/>
          </a:p>
          <a:p>
            <a:pPr marL="171450" marR="0" lvl="0" indent="-171450" algn="l" rtl="0">
              <a:lnSpc>
                <a:spcPct val="70000"/>
              </a:lnSpc>
              <a:spcBef>
                <a:spcPts val="488"/>
              </a:spcBef>
              <a:spcAft>
                <a:spcPts val="0"/>
              </a:spcAft>
              <a:buClr>
                <a:srgbClr val="000000"/>
              </a:buClr>
              <a:buSzPts val="1400"/>
              <a:buFont typeface="Arial"/>
              <a:buChar char="-"/>
            </a:pPr>
            <a:r>
              <a:rPr lang="fr-FR" sz="775">
                <a:latin typeface="Arial"/>
                <a:ea typeface="Arial"/>
                <a:cs typeface="Arial"/>
                <a:sym typeface="Arial"/>
              </a:rPr>
              <a:t>L’énergie thermique c’est la chaleur</a:t>
            </a:r>
            <a:endParaRPr sz="930"/>
          </a:p>
          <a:p>
            <a:pPr marL="171450" lvl="0" indent="-171450" algn="l" rtl="0">
              <a:lnSpc>
                <a:spcPct val="70000"/>
              </a:lnSpc>
              <a:spcBef>
                <a:spcPts val="488"/>
              </a:spcBef>
              <a:spcAft>
                <a:spcPts val="0"/>
              </a:spcAft>
              <a:buSzPts val="1400"/>
              <a:buFont typeface="Arial"/>
              <a:buChar char="-"/>
            </a:pPr>
            <a:r>
              <a:rPr lang="fr-FR" sz="775">
                <a:latin typeface="Arial"/>
                <a:ea typeface="Arial"/>
                <a:cs typeface="Arial"/>
                <a:sym typeface="Arial"/>
              </a:rPr>
              <a:t>L’énergie chimique est l’énergie contenue dans la matière. L'énergie chimique est très utile pour la vie. En effet, elle est contenue dans le glucose par exemple et est utilisée par les cellules pour vivre. L’énergie chimique </a:t>
            </a:r>
            <a:r>
              <a:rPr lang="fr-FR" sz="930" b="0" i="0" u="none" strike="noStrike" cap="none">
                <a:solidFill>
                  <a:schemeClr val="dk1"/>
                </a:solidFill>
                <a:latin typeface="Calibri"/>
                <a:ea typeface="Calibri"/>
                <a:cs typeface="Calibri"/>
                <a:sym typeface="Calibri"/>
              </a:rPr>
              <a:t>est aussi en jeu lorsque la combustion des énergies fossiles ou de la biomasse qui permet de convertir l’énergie chimique de ces matières en chaleur, donc en énergie thermique.</a:t>
            </a:r>
            <a:endParaRPr sz="775">
              <a:latin typeface="Arial"/>
              <a:ea typeface="Arial"/>
              <a:cs typeface="Arial"/>
              <a:sym typeface="Arial"/>
            </a:endParaRPr>
          </a:p>
          <a:p>
            <a:pPr marL="171450" marR="0" lvl="0" indent="-171450" algn="l" rtl="0">
              <a:lnSpc>
                <a:spcPct val="70000"/>
              </a:lnSpc>
              <a:spcBef>
                <a:spcPts val="488"/>
              </a:spcBef>
              <a:spcAft>
                <a:spcPts val="0"/>
              </a:spcAft>
              <a:buClr>
                <a:srgbClr val="000000"/>
              </a:buClr>
              <a:buSzPts val="1400"/>
              <a:buFont typeface="Arial"/>
              <a:buChar char="-"/>
            </a:pPr>
            <a:r>
              <a:rPr lang="fr-FR" sz="775">
                <a:latin typeface="Arial"/>
                <a:ea typeface="Arial"/>
                <a:cs typeface="Arial"/>
                <a:sym typeface="Arial"/>
              </a:rPr>
              <a:t>L'énergie électrique est une énergie disponible sous forme de courant d'électrons (électricité). Cette énergie qui arrive dans nos prises électrique</a:t>
            </a:r>
            <a:r>
              <a:rPr lang="fr-FR" sz="775">
                <a:solidFill>
                  <a:srgbClr val="000000"/>
                </a:solidFill>
                <a:latin typeface="Arial"/>
                <a:ea typeface="Arial"/>
                <a:cs typeface="Arial"/>
                <a:sym typeface="Arial"/>
              </a:rPr>
              <a:t>s</a:t>
            </a:r>
            <a:r>
              <a:rPr lang="fr-FR" sz="775">
                <a:latin typeface="Arial"/>
                <a:ea typeface="Arial"/>
                <a:cs typeface="Arial"/>
                <a:sym typeface="Arial"/>
              </a:rPr>
              <a:t> est utilisée directement pour produire de la lumière par exemple. </a:t>
            </a:r>
            <a:endParaRPr/>
          </a:p>
          <a:p>
            <a:pPr marL="171450" marR="0" lvl="0" indent="-82550" algn="l" rtl="0">
              <a:lnSpc>
                <a:spcPct val="70000"/>
              </a:lnSpc>
              <a:spcBef>
                <a:spcPts val="488"/>
              </a:spcBef>
              <a:spcAft>
                <a:spcPts val="0"/>
              </a:spcAft>
              <a:buClr>
                <a:srgbClr val="000000"/>
              </a:buClr>
              <a:buSzPts val="1400"/>
              <a:buFont typeface="Arial"/>
              <a:buNone/>
            </a:pPr>
            <a:endParaRPr sz="775">
              <a:latin typeface="Arial"/>
              <a:ea typeface="Arial"/>
              <a:cs typeface="Arial"/>
              <a:sym typeface="Arial"/>
            </a:endParaRPr>
          </a:p>
          <a:p>
            <a:pPr marL="0" marR="0" lvl="0" indent="0" algn="l" rtl="0">
              <a:lnSpc>
                <a:spcPct val="70000"/>
              </a:lnSpc>
              <a:spcBef>
                <a:spcPts val="488"/>
              </a:spcBef>
              <a:spcAft>
                <a:spcPts val="0"/>
              </a:spcAft>
              <a:buClr>
                <a:srgbClr val="000000"/>
              </a:buClr>
              <a:buSzPts val="1400"/>
              <a:buFont typeface="Arial"/>
              <a:buNone/>
            </a:pPr>
            <a:r>
              <a:rPr lang="fr-FR" sz="775">
                <a:latin typeface="Arial"/>
                <a:ea typeface="Arial"/>
                <a:cs typeface="Arial"/>
                <a:sym typeface="Arial"/>
              </a:rPr>
              <a:t>Attention à ne pas confondre énergie et électricité. L’électricité est une forme particulière d’énergie finale.</a:t>
            </a:r>
            <a:endParaRPr/>
          </a:p>
          <a:p>
            <a:pPr marL="0" marR="0" lvl="0" indent="0" algn="l" rtl="0">
              <a:lnSpc>
                <a:spcPct val="70000"/>
              </a:lnSpc>
              <a:spcBef>
                <a:spcPts val="488"/>
              </a:spcBef>
              <a:spcAft>
                <a:spcPts val="0"/>
              </a:spcAft>
              <a:buClr>
                <a:srgbClr val="000000"/>
              </a:buClr>
              <a:buSzPts val="1400"/>
              <a:buFont typeface="Arial"/>
              <a:buNone/>
            </a:pPr>
            <a:endParaRPr sz="775">
              <a:latin typeface="Arial"/>
              <a:ea typeface="Arial"/>
              <a:cs typeface="Arial"/>
              <a:sym typeface="Arial"/>
            </a:endParaRPr>
          </a:p>
          <a:p>
            <a:pPr marL="0" marR="0" lvl="0" indent="0" algn="l" rtl="0">
              <a:lnSpc>
                <a:spcPct val="70000"/>
              </a:lnSpc>
              <a:spcBef>
                <a:spcPts val="488"/>
              </a:spcBef>
              <a:spcAft>
                <a:spcPts val="0"/>
              </a:spcAft>
              <a:buClr>
                <a:srgbClr val="000000"/>
              </a:buClr>
              <a:buSzPts val="1400"/>
              <a:buFont typeface="Arial"/>
              <a:buNone/>
            </a:pPr>
            <a:r>
              <a:rPr lang="fr-FR" sz="775" b="1" u="sng">
                <a:latin typeface="Arial"/>
                <a:ea typeface="Arial"/>
                <a:cs typeface="Arial"/>
                <a:sym typeface="Arial"/>
              </a:rPr>
              <a:t>Pour aller plus loin :</a:t>
            </a:r>
            <a:endParaRPr/>
          </a:p>
          <a:p>
            <a:pPr marL="0" marR="0" lvl="0" indent="0" algn="l" rtl="0">
              <a:lnSpc>
                <a:spcPct val="70000"/>
              </a:lnSpc>
              <a:spcBef>
                <a:spcPts val="488"/>
              </a:spcBef>
              <a:spcAft>
                <a:spcPts val="0"/>
              </a:spcAft>
              <a:buClr>
                <a:srgbClr val="000000"/>
              </a:buClr>
              <a:buSzPts val="1400"/>
              <a:buFont typeface="Arial"/>
              <a:buNone/>
            </a:pPr>
            <a:r>
              <a:rPr lang="fr-FR" sz="775"/>
              <a:t>L’</a:t>
            </a:r>
            <a:r>
              <a:rPr lang="fr-FR" sz="775" b="1"/>
              <a:t>énergie primaire</a:t>
            </a:r>
            <a:r>
              <a:rPr lang="fr-FR" sz="775"/>
              <a:t> est l’énergie « potentielle » contenue dans les ressources naturelles (comme le bois, le gaz, le pétrole, etc) avant toute transformation.</a:t>
            </a:r>
            <a:endParaRPr/>
          </a:p>
          <a:p>
            <a:pPr marL="0" marR="0" lvl="0" indent="0" algn="l" rtl="0">
              <a:lnSpc>
                <a:spcPct val="70000"/>
              </a:lnSpc>
              <a:spcBef>
                <a:spcPts val="488"/>
              </a:spcBef>
              <a:spcAft>
                <a:spcPts val="0"/>
              </a:spcAft>
              <a:buClr>
                <a:srgbClr val="000000"/>
              </a:buClr>
              <a:buSzPts val="1400"/>
              <a:buFont typeface="Arial"/>
              <a:buNone/>
            </a:pPr>
            <a:r>
              <a:rPr lang="fr-FR" sz="775"/>
              <a:t>L’</a:t>
            </a:r>
            <a:r>
              <a:rPr lang="fr-FR" sz="775" b="1"/>
              <a:t>énergie finale</a:t>
            </a:r>
            <a:r>
              <a:rPr lang="fr-FR" sz="775"/>
              <a:t> est l’énergie consommée et facturée, en tenant compte des pertes lors de la production, du transport et de la transformation du combustible.</a:t>
            </a:r>
            <a:endParaRPr/>
          </a:p>
          <a:p>
            <a:pPr marL="0" marR="0" lvl="0" indent="0" algn="l" rtl="0">
              <a:lnSpc>
                <a:spcPct val="70000"/>
              </a:lnSpc>
              <a:spcBef>
                <a:spcPts val="488"/>
              </a:spcBef>
              <a:spcAft>
                <a:spcPts val="0"/>
              </a:spcAft>
              <a:buClr>
                <a:srgbClr val="000000"/>
              </a:buClr>
              <a:buSzPts val="1400"/>
              <a:buFont typeface="Arial"/>
              <a:buNone/>
            </a:pPr>
            <a:endParaRPr sz="775">
              <a:latin typeface="Arial"/>
              <a:ea typeface="Arial"/>
              <a:cs typeface="Arial"/>
              <a:sym typeface="Arial"/>
            </a:endParaRPr>
          </a:p>
          <a:p>
            <a:pPr marL="0" marR="0" lvl="0" indent="0" algn="l" rtl="0">
              <a:lnSpc>
                <a:spcPct val="70000"/>
              </a:lnSpc>
              <a:spcBef>
                <a:spcPts val="488"/>
              </a:spcBef>
              <a:spcAft>
                <a:spcPts val="0"/>
              </a:spcAft>
              <a:buClr>
                <a:srgbClr val="000000"/>
              </a:buClr>
              <a:buSzPts val="1400"/>
              <a:buFont typeface="Arial"/>
              <a:buNone/>
            </a:pPr>
            <a:r>
              <a:rPr lang="fr-FR" sz="775">
                <a:latin typeface="Arial"/>
                <a:ea typeface="Arial"/>
                <a:cs typeface="Arial"/>
                <a:sym typeface="Arial"/>
              </a:rPr>
              <a:t>Le site « Les explorateurs de l’énergie » (http://www.explorateurs-energie.com/) contient plusieurs ressources accessibles pour parler de l’énergie.</a:t>
            </a:r>
            <a:endParaRPr sz="775">
              <a:latin typeface="Arial"/>
              <a:ea typeface="Arial"/>
              <a:cs typeface="Arial"/>
              <a:sym typeface="Arial"/>
            </a:endParaRPr>
          </a:p>
          <a:p>
            <a:pPr marL="0" lvl="0" indent="0" algn="l" rtl="0">
              <a:lnSpc>
                <a:spcPct val="70000"/>
              </a:lnSpc>
              <a:spcBef>
                <a:spcPts val="488"/>
              </a:spcBef>
              <a:spcAft>
                <a:spcPts val="0"/>
              </a:spcAft>
              <a:buSzPts val="1400"/>
              <a:buNone/>
            </a:pPr>
            <a:endParaRPr sz="775">
              <a:latin typeface="Arial"/>
              <a:ea typeface="Arial"/>
              <a:cs typeface="Arial"/>
              <a:sym typeface="Arial"/>
            </a:endParaRPr>
          </a:p>
          <a:p>
            <a:pPr marL="0" lvl="0" indent="0" algn="l" rtl="0">
              <a:lnSpc>
                <a:spcPct val="70000"/>
              </a:lnSpc>
              <a:spcBef>
                <a:spcPts val="488"/>
              </a:spcBef>
              <a:spcAft>
                <a:spcPts val="0"/>
              </a:spcAft>
              <a:buSzPts val="1400"/>
              <a:buNone/>
            </a:pPr>
            <a:r>
              <a:rPr lang="fr-FR" sz="775" b="1" u="sng">
                <a:latin typeface="Arial"/>
                <a:ea typeface="Arial"/>
                <a:cs typeface="Arial"/>
                <a:sym typeface="Arial"/>
              </a:rPr>
              <a:t>Messages clés :</a:t>
            </a:r>
            <a:endParaRPr sz="930" b="1" u="sng">
              <a:latin typeface="Calibri"/>
              <a:ea typeface="Calibri"/>
              <a:cs typeface="Calibri"/>
              <a:sym typeface="Calibri"/>
            </a:endParaRPr>
          </a:p>
          <a:p>
            <a:pPr marL="0" lvl="0" indent="0" algn="l" rtl="0">
              <a:lnSpc>
                <a:spcPct val="70000"/>
              </a:lnSpc>
              <a:spcBef>
                <a:spcPts val="488"/>
              </a:spcBef>
              <a:spcAft>
                <a:spcPts val="0"/>
              </a:spcAft>
              <a:buSzPts val="1400"/>
              <a:buNone/>
            </a:pPr>
            <a:r>
              <a:rPr lang="fr-FR" sz="930" b="0" u="none">
                <a:latin typeface="Calibri"/>
                <a:ea typeface="Calibri"/>
                <a:cs typeface="Calibri"/>
                <a:sym typeface="Calibri"/>
              </a:rPr>
              <a:t>L’énergie est partout et sous différentes formes</a:t>
            </a:r>
            <a:endParaRPr sz="775" b="0" u="none">
              <a:latin typeface="Arial"/>
              <a:ea typeface="Arial"/>
              <a:cs typeface="Arial"/>
              <a:sym typeface="Arial"/>
            </a:endParaRPr>
          </a:p>
          <a:p>
            <a:pPr marL="0" lvl="0" indent="0" algn="l" rtl="0">
              <a:lnSpc>
                <a:spcPct val="70000"/>
              </a:lnSpc>
              <a:spcBef>
                <a:spcPts val="300"/>
              </a:spcBef>
              <a:spcAft>
                <a:spcPts val="0"/>
              </a:spcAft>
              <a:buSzPts val="1400"/>
              <a:buNone/>
            </a:pPr>
            <a:endParaRPr sz="775">
              <a:latin typeface="Arial"/>
              <a:ea typeface="Arial"/>
              <a:cs typeface="Arial"/>
              <a:sym typeface="Arial"/>
            </a:endParaRPr>
          </a:p>
        </p:txBody>
      </p:sp>
      <p:sp>
        <p:nvSpPr>
          <p:cNvPr id="126" name="Google Shape;126;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2" name="Google Shape;922;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300"/>
              </a:spcBef>
              <a:spcAft>
                <a:spcPts val="0"/>
              </a:spcAft>
              <a:buClr>
                <a:schemeClr val="dk1"/>
              </a:buClr>
              <a:buSzPts val="1000"/>
              <a:buFont typeface="Arial"/>
              <a:buNone/>
            </a:pPr>
            <a:r>
              <a:rPr lang="fr-FR" sz="1000" i="1">
                <a:latin typeface="Arial"/>
                <a:ea typeface="Arial"/>
                <a:cs typeface="Arial"/>
                <a:sym typeface="Arial"/>
              </a:rPr>
              <a:t>. </a:t>
            </a:r>
            <a:r>
              <a:rPr lang="fr-FR" sz="1000" b="1" u="sng">
                <a:latin typeface="Arial"/>
                <a:ea typeface="Arial"/>
                <a:cs typeface="Arial"/>
                <a:sym typeface="Arial"/>
              </a:rPr>
              <a:t>Déroulé conférencier.e : </a:t>
            </a:r>
            <a:endParaRPr sz="1000"/>
          </a:p>
          <a:p>
            <a:pPr marL="0" marR="0" lvl="0" indent="0" algn="l" rtl="0">
              <a:lnSpc>
                <a:spcPct val="100000"/>
              </a:lnSpc>
              <a:spcBef>
                <a:spcPts val="300"/>
              </a:spcBef>
              <a:spcAft>
                <a:spcPts val="0"/>
              </a:spcAft>
              <a:buClr>
                <a:schemeClr val="dk1"/>
              </a:buClr>
              <a:buSzPts val="1000"/>
              <a:buFont typeface="Arial"/>
              <a:buNone/>
            </a:pPr>
            <a:r>
              <a:rPr lang="fr-FR" sz="1000" i="1">
                <a:latin typeface="Arial"/>
                <a:ea typeface="Arial"/>
                <a:cs typeface="Arial"/>
                <a:sym typeface="Arial"/>
              </a:rPr>
              <a:t>Questionnez les élèves sur les conséquences du dérèglement climatique qu’ils connaissent.</a:t>
            </a:r>
            <a:endParaRPr sz="1000">
              <a:latin typeface="Arial"/>
              <a:ea typeface="Arial"/>
              <a:cs typeface="Arial"/>
              <a:sym typeface="Arial"/>
            </a:endParaRPr>
          </a:p>
          <a:p>
            <a:pPr marL="0" marR="0" lvl="0" indent="0" algn="l" rtl="0">
              <a:lnSpc>
                <a:spcPct val="100000"/>
              </a:lnSpc>
              <a:spcBef>
                <a:spcPts val="300"/>
              </a:spcBef>
              <a:spcAft>
                <a:spcPts val="0"/>
              </a:spcAft>
              <a:buClr>
                <a:schemeClr val="dk1"/>
              </a:buClr>
              <a:buSzPts val="1000"/>
              <a:buFont typeface="Arial"/>
              <a:buNone/>
            </a:pPr>
            <a:endParaRPr sz="1000" b="1" u="sng">
              <a:latin typeface="Arial"/>
              <a:ea typeface="Arial"/>
              <a:cs typeface="Arial"/>
              <a:sym typeface="Arial"/>
            </a:endParaRPr>
          </a:p>
          <a:p>
            <a:pPr marL="0" lvl="0" indent="0" algn="l" rtl="0">
              <a:lnSpc>
                <a:spcPct val="100000"/>
              </a:lnSpc>
              <a:spcBef>
                <a:spcPts val="300"/>
              </a:spcBef>
              <a:spcAft>
                <a:spcPts val="0"/>
              </a:spcAft>
              <a:buSzPts val="1400"/>
              <a:buNone/>
            </a:pPr>
            <a:endParaRPr sz="1000">
              <a:latin typeface="Arial"/>
              <a:ea typeface="Arial"/>
              <a:cs typeface="Arial"/>
              <a:sym typeface="Arial"/>
            </a:endParaRPr>
          </a:p>
          <a:p>
            <a:pPr marL="0" lvl="0" indent="0" algn="l" rtl="0">
              <a:lnSpc>
                <a:spcPct val="100000"/>
              </a:lnSpc>
              <a:spcBef>
                <a:spcPts val="300"/>
              </a:spcBef>
              <a:spcAft>
                <a:spcPts val="0"/>
              </a:spcAft>
              <a:buSzPts val="1400"/>
              <a:buNone/>
            </a:pPr>
            <a:endParaRPr sz="1000">
              <a:latin typeface="Arial"/>
              <a:ea typeface="Arial"/>
              <a:cs typeface="Arial"/>
              <a:sym typeface="Arial"/>
            </a:endParaRPr>
          </a:p>
        </p:txBody>
      </p:sp>
      <p:sp>
        <p:nvSpPr>
          <p:cNvPr id="923" name="Google Shape;923;p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p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2" name="Google Shape;932;p10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SzPts val="1400"/>
              <a:buNone/>
            </a:pPr>
            <a:r>
              <a:rPr lang="fr-FR" sz="839" b="1" u="sng">
                <a:latin typeface="Arial"/>
                <a:ea typeface="Arial"/>
                <a:cs typeface="Arial"/>
                <a:sym typeface="Arial"/>
              </a:rPr>
              <a:t>Explications : </a:t>
            </a:r>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Regardons un peu comment tout cela vous nous impacter concrètement. Tous ces effets sont déjà perceptibles et risquent de s’intensifier dans les années à venir si rien n’est fait pour limiter le changement climatique.</a:t>
            </a:r>
            <a:endParaRPr sz="839">
              <a:solidFill>
                <a:schemeClr val="dk1"/>
              </a:solidFill>
              <a:latin typeface="Arial"/>
              <a:ea typeface="Arial"/>
              <a:cs typeface="Arial"/>
              <a:sym typeface="Arial"/>
            </a:endParaRPr>
          </a:p>
          <a:p>
            <a:pPr marL="0" lvl="0" indent="0" algn="l" rtl="0">
              <a:lnSpc>
                <a:spcPct val="80000"/>
              </a:lnSpc>
              <a:spcBef>
                <a:spcPts val="252"/>
              </a:spcBef>
              <a:spcAft>
                <a:spcPts val="0"/>
              </a:spcAft>
              <a:buSzPts val="1400"/>
              <a:buNone/>
            </a:pPr>
            <a:endParaRPr sz="839">
              <a:solidFill>
                <a:schemeClr val="dk1"/>
              </a:solidFill>
              <a:latin typeface="Arial"/>
              <a:ea typeface="Arial"/>
              <a:cs typeface="Arial"/>
              <a:sym typeface="Arial"/>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La conséquence la plus directe est l’augmentation de la température moyenne à la surface de la Terre. </a:t>
            </a:r>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Les vagues de chaleur ont augmenté dans certaines régions du monde.</a:t>
            </a:r>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Le cycle de l’eau est également perturbé : les précipitation extrêmes vont globalement augmenter en Europe, et l</a:t>
            </a:r>
            <a:r>
              <a:rPr lang="fr-FR" sz="839">
                <a:latin typeface="Arial"/>
                <a:ea typeface="Arial"/>
                <a:cs typeface="Arial"/>
                <a:sym typeface="Arial"/>
              </a:rPr>
              <a:t>es</a:t>
            </a:r>
            <a:r>
              <a:rPr lang="fr-FR" sz="839">
                <a:solidFill>
                  <a:schemeClr val="dk1"/>
                </a:solidFill>
                <a:latin typeface="Arial"/>
                <a:ea typeface="Arial"/>
                <a:cs typeface="Arial"/>
                <a:sym typeface="Arial"/>
              </a:rPr>
              <a:t> sécheresses vont augmenter autour de la Méditerranée.</a:t>
            </a:r>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Il y a également une augmentation de la fréquence et ou de l’amplitude des événements extrêmes.</a:t>
            </a:r>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Par ailleurs, la fonte des glaciers et calottes glaciaires due à la hausse des températures cause une augmentation du niveau de la mer. Comme les océans se réchauffent, l’eau se dilate, ce qui contribue également à la montée du niveau de la mer. Cela </a:t>
            </a:r>
            <a:r>
              <a:rPr lang="fr-FR" sz="839">
                <a:latin typeface="Arial"/>
                <a:ea typeface="Arial"/>
                <a:cs typeface="Arial"/>
                <a:sym typeface="Arial"/>
              </a:rPr>
              <a:t>a</a:t>
            </a:r>
            <a:r>
              <a:rPr lang="fr-FR" sz="839">
                <a:solidFill>
                  <a:schemeClr val="dk1"/>
                </a:solidFill>
                <a:latin typeface="Arial"/>
                <a:ea typeface="Arial"/>
                <a:cs typeface="Arial"/>
                <a:sym typeface="Arial"/>
              </a:rPr>
              <a:t> des conséquences sur les littoraux. </a:t>
            </a:r>
            <a:br>
              <a:rPr lang="fr-FR" sz="839">
                <a:solidFill>
                  <a:schemeClr val="dk1"/>
                </a:solidFill>
                <a:latin typeface="Arial"/>
                <a:ea typeface="Arial"/>
                <a:cs typeface="Arial"/>
                <a:sym typeface="Arial"/>
              </a:rPr>
            </a:br>
            <a:r>
              <a:rPr lang="fr-FR" sz="839">
                <a:solidFill>
                  <a:schemeClr val="dk1"/>
                </a:solidFill>
                <a:latin typeface="Arial"/>
                <a:ea typeface="Arial"/>
                <a:cs typeface="Arial"/>
                <a:sym typeface="Arial"/>
              </a:rPr>
              <a:t>Comme l’océan absorbe une partie du CO</a:t>
            </a:r>
            <a:r>
              <a:rPr lang="fr-FR" sz="839" baseline="-25000">
                <a:solidFill>
                  <a:schemeClr val="dk1"/>
                </a:solidFill>
                <a:latin typeface="Arial"/>
                <a:ea typeface="Arial"/>
                <a:cs typeface="Arial"/>
                <a:sym typeface="Arial"/>
              </a:rPr>
              <a:t>2</a:t>
            </a:r>
            <a:r>
              <a:rPr lang="fr-FR" sz="839">
                <a:solidFill>
                  <a:schemeClr val="dk1"/>
                </a:solidFill>
                <a:latin typeface="Arial"/>
                <a:ea typeface="Arial"/>
                <a:cs typeface="Arial"/>
                <a:sym typeface="Arial"/>
              </a:rPr>
              <a:t> anthropique émis, son acidité augmente. Cela est néfaste pour les coraux et certains organismes planctoniques à coquilles, pour lesquels l’environnement devient trop acide.</a:t>
            </a:r>
            <a:br>
              <a:rPr lang="fr-FR" sz="839">
                <a:solidFill>
                  <a:schemeClr val="dk1"/>
                </a:solidFill>
                <a:latin typeface="Arial"/>
                <a:ea typeface="Arial"/>
                <a:cs typeface="Arial"/>
                <a:sym typeface="Arial"/>
              </a:rPr>
            </a:br>
            <a:endParaRPr sz="839">
              <a:solidFill>
                <a:schemeClr val="dk1"/>
              </a:solidFill>
              <a:latin typeface="Arial"/>
              <a:ea typeface="Arial"/>
              <a:cs typeface="Arial"/>
              <a:sym typeface="Arial"/>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La montée des eaux a un impact sur les infrastructures côtières. </a:t>
            </a:r>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La hausse des évènements extrêmes et les sécheresses peuvent avoir des conséquences sur les récoltes, qui auront de moins bons rendements.</a:t>
            </a:r>
            <a:br>
              <a:rPr lang="fr-FR" sz="839">
                <a:solidFill>
                  <a:schemeClr val="dk1"/>
                </a:solidFill>
                <a:latin typeface="Arial"/>
                <a:ea typeface="Arial"/>
                <a:cs typeface="Arial"/>
                <a:sym typeface="Arial"/>
              </a:rPr>
            </a:br>
            <a:r>
              <a:rPr lang="fr-FR" sz="839">
                <a:solidFill>
                  <a:schemeClr val="dk1"/>
                </a:solidFill>
                <a:latin typeface="Arial"/>
                <a:ea typeface="Arial"/>
                <a:cs typeface="Arial"/>
                <a:sym typeface="Arial"/>
              </a:rPr>
              <a:t>L’acidification des océans, en menaçant certains planctons, menace ainsi également la </a:t>
            </a:r>
            <a:r>
              <a:rPr lang="fr-FR" sz="839">
                <a:latin typeface="Arial"/>
                <a:ea typeface="Arial"/>
                <a:cs typeface="Arial"/>
                <a:sym typeface="Arial"/>
              </a:rPr>
              <a:t>chaîne</a:t>
            </a:r>
            <a:r>
              <a:rPr lang="fr-FR" sz="839">
                <a:solidFill>
                  <a:schemeClr val="dk1"/>
                </a:solidFill>
                <a:latin typeface="Arial"/>
                <a:ea typeface="Arial"/>
                <a:cs typeface="Arial"/>
                <a:sym typeface="Arial"/>
              </a:rPr>
              <a:t> alimentaire marine, et nos activités de pêche. </a:t>
            </a:r>
            <a:endParaRPr sz="839">
              <a:solidFill>
                <a:schemeClr val="dk1"/>
              </a:solidFill>
              <a:latin typeface="Arial"/>
              <a:ea typeface="Arial"/>
              <a:cs typeface="Arial"/>
              <a:sym typeface="Arial"/>
            </a:endParaRPr>
          </a:p>
          <a:p>
            <a:pPr marL="0" lvl="0" indent="0" algn="l" rtl="0">
              <a:lnSpc>
                <a:spcPct val="80000"/>
              </a:lnSpc>
              <a:spcBef>
                <a:spcPts val="252"/>
              </a:spcBef>
              <a:spcAft>
                <a:spcPts val="0"/>
              </a:spcAft>
              <a:buSzPts val="1400"/>
              <a:buNone/>
            </a:pPr>
            <a:r>
              <a:rPr lang="fr-FR" sz="839">
                <a:solidFill>
                  <a:schemeClr val="dk1"/>
                </a:solidFill>
                <a:latin typeface="Arial"/>
                <a:ea typeface="Arial"/>
                <a:cs typeface="Arial"/>
                <a:sym typeface="Arial"/>
              </a:rPr>
              <a:t>Enfin, toutes ces perturbations forceront beaucoup de personnes à s’adapter notamment en cherchant une terre d’accueil ailleurs. Ces mouvements migratoires sont un risque fort de déstabilisation politique et de conflits dans les années à venir ! On estime que d’ici à 2050, il y aura plus de 500 millions de réfugiés climatiques dans le monde.  </a:t>
            </a:r>
            <a:endParaRPr sz="839">
              <a:solidFill>
                <a:schemeClr val="dk1"/>
              </a:solidFill>
              <a:latin typeface="Arial"/>
              <a:ea typeface="Arial"/>
              <a:cs typeface="Arial"/>
              <a:sym typeface="Arial"/>
            </a:endParaRPr>
          </a:p>
          <a:p>
            <a:pPr marL="228600" lvl="0" indent="-175260" algn="l" rtl="0">
              <a:lnSpc>
                <a:spcPct val="80000"/>
              </a:lnSpc>
              <a:spcBef>
                <a:spcPts val="252"/>
              </a:spcBef>
              <a:spcAft>
                <a:spcPts val="0"/>
              </a:spcAft>
              <a:buClr>
                <a:schemeClr val="dk1"/>
              </a:buClr>
              <a:buSzPts val="840"/>
              <a:buFont typeface="Calibri"/>
              <a:buNone/>
            </a:pPr>
            <a:endParaRPr sz="839">
              <a:latin typeface="Arial"/>
              <a:ea typeface="Arial"/>
              <a:cs typeface="Arial"/>
              <a:sym typeface="Arial"/>
            </a:endParaRPr>
          </a:p>
          <a:p>
            <a:pPr marL="0" lvl="0" indent="0" algn="l" rtl="0">
              <a:lnSpc>
                <a:spcPct val="80000"/>
              </a:lnSpc>
              <a:spcBef>
                <a:spcPts val="252"/>
              </a:spcBef>
              <a:spcAft>
                <a:spcPts val="0"/>
              </a:spcAft>
              <a:buSzPts val="1400"/>
              <a:buNone/>
            </a:pPr>
            <a:r>
              <a:rPr lang="fr-FR" sz="839" b="1" u="sng">
                <a:latin typeface="Arial"/>
                <a:ea typeface="Arial"/>
                <a:cs typeface="Arial"/>
                <a:sym typeface="Arial"/>
              </a:rPr>
              <a:t>Message clés : </a:t>
            </a:r>
            <a:endParaRPr/>
          </a:p>
          <a:p>
            <a:pPr marL="228600" lvl="0" indent="-228600" algn="l" rtl="0">
              <a:lnSpc>
                <a:spcPct val="80000"/>
              </a:lnSpc>
              <a:spcBef>
                <a:spcPts val="252"/>
              </a:spcBef>
              <a:spcAft>
                <a:spcPts val="0"/>
              </a:spcAft>
              <a:buClr>
                <a:schemeClr val="dk1"/>
              </a:buClr>
              <a:buSzPts val="839"/>
              <a:buFont typeface="Calibri"/>
              <a:buAutoNum type="arabicPeriod"/>
            </a:pPr>
            <a:r>
              <a:rPr lang="fr-FR" sz="839">
                <a:latin typeface="Arial"/>
                <a:ea typeface="Arial"/>
                <a:cs typeface="Arial"/>
                <a:sym typeface="Arial"/>
              </a:rPr>
              <a:t>Ces conséquences physiques ont déjà des impacts très concrets sur les sociétés humaines. </a:t>
            </a:r>
            <a:endParaRPr/>
          </a:p>
          <a:p>
            <a:pPr marL="0" lvl="0" indent="0" algn="l" rtl="0">
              <a:lnSpc>
                <a:spcPct val="80000"/>
              </a:lnSpc>
              <a:spcBef>
                <a:spcPts val="252"/>
              </a:spcBef>
              <a:spcAft>
                <a:spcPts val="0"/>
              </a:spcAft>
              <a:buSzPts val="1400"/>
              <a:buNone/>
            </a:pPr>
            <a:endParaRPr sz="839">
              <a:latin typeface="Arial"/>
              <a:ea typeface="Arial"/>
              <a:cs typeface="Arial"/>
              <a:sym typeface="Arial"/>
            </a:endParaRPr>
          </a:p>
          <a:p>
            <a:pPr marL="0" lvl="0" indent="0" algn="l" rtl="0">
              <a:lnSpc>
                <a:spcPct val="80000"/>
              </a:lnSpc>
              <a:spcBef>
                <a:spcPts val="252"/>
              </a:spcBef>
              <a:spcAft>
                <a:spcPts val="0"/>
              </a:spcAft>
              <a:buClr>
                <a:schemeClr val="dk1"/>
              </a:buClr>
              <a:buSzPts val="840"/>
              <a:buFont typeface="Calibri"/>
              <a:buNone/>
            </a:pPr>
            <a:endParaRPr sz="839">
              <a:latin typeface="Arial"/>
              <a:ea typeface="Arial"/>
              <a:cs typeface="Arial"/>
              <a:sym typeface="Arial"/>
            </a:endParaRPr>
          </a:p>
          <a:p>
            <a:pPr marL="0" lvl="0" indent="0" algn="l" rtl="0">
              <a:lnSpc>
                <a:spcPct val="80000"/>
              </a:lnSpc>
              <a:spcBef>
                <a:spcPts val="252"/>
              </a:spcBef>
              <a:spcAft>
                <a:spcPts val="0"/>
              </a:spcAft>
              <a:buSzPts val="1400"/>
              <a:buNone/>
            </a:pPr>
            <a:endParaRPr sz="839"/>
          </a:p>
        </p:txBody>
      </p:sp>
      <p:sp>
        <p:nvSpPr>
          <p:cNvPr id="933" name="Google Shape;933;p10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6" name="Google Shape;956;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228600" lvl="0" indent="-228600" algn="l" rtl="0">
              <a:lnSpc>
                <a:spcPct val="80000"/>
              </a:lnSpc>
              <a:spcBef>
                <a:spcPts val="0"/>
              </a:spcBef>
              <a:spcAft>
                <a:spcPts val="0"/>
              </a:spcAft>
              <a:buSzPts val="1400"/>
              <a:buNone/>
            </a:pPr>
            <a:r>
              <a:rPr lang="fr-FR" sz="800" b="1" u="sng">
                <a:latin typeface="Arial"/>
                <a:ea typeface="Arial"/>
                <a:cs typeface="Arial"/>
                <a:sym typeface="Arial"/>
              </a:rPr>
              <a:t>Explications : </a:t>
            </a:r>
            <a:endParaRPr sz="1600"/>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Il va donc falloir nous adapter.  Mais tous les pays du monde ne sont pas armés pareil face à ce défi.</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Le changement climatique touchera plus violemment les pays ici en rouge sur la carte. Ce sont principalement des pays en voie de développement situés en Afrique, en Amérique du Sud, en Asie du Sud Est et dans le Pacifique.</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 </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Dans ces pays, les impacts seront plus importants car ils sont plus exposés. En effet, ils sont situés sur la ceinture tropicale de la Terre là où il fait déjà plus chaud qu’ailleurs.</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Ces pays sont aussi plus vulnérables : Ils ont moins de ressources pour s’adapter à ces perturbations comme par exemple pour construire des protections comme des digues ou pour mettre en place des mécanismes d’alerte ou de soutiens économiques pour les populations en cas de crise.</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 </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Les impacts du changement climatiques ont donc toutes les chances de renforcer les inégalités qui existent déjà entre les pays développés et les autres.  Cela va retarder le développement de nombreux pays voire même aggraver de nombreuses situations qui ne sont pas joyeuses en termes de conflits armés, d’accès aux soins, d’alimentation ou de pauvreté, etc…</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Pourtant, les pays en voie de développement n’ont rien demandé. Ce sont souvent les moins responsables du changement climatique car ils consomment moins d’énergie par habitant que les pays développés. Ils émettent donc moins de gaz à effet de serre. Un chinois émet 2 fois moins de gaz à effet de serre qu’un Français. Un Cambodgien, 25 fois moins !</a:t>
            </a:r>
            <a:endParaRPr sz="1600"/>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 </a:t>
            </a:r>
            <a:endParaRPr sz="1600"/>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Alors qu’ils ne profitent pas du confort apporté par l’utilisation des énergies fossiles, ces pays vont en subir de plein fouet les conséquences.</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On voit apparaître ici la notion de justice climatique qui impliquerait un dédommagement des pays riches vers les pays pauvres pour que les uns assument leurs responsabilités dans le changement climatique et que les autres aient les moyens de s’y adapter.</a:t>
            </a:r>
            <a:endParaRPr sz="800">
              <a:solidFill>
                <a:schemeClr val="dk1"/>
              </a:solidFill>
              <a:latin typeface="Arial"/>
              <a:ea typeface="Arial"/>
              <a:cs typeface="Arial"/>
              <a:sym typeface="Arial"/>
            </a:endParaRPr>
          </a:p>
          <a:p>
            <a:pPr marL="0" lvl="0" indent="0" algn="l" rtl="0">
              <a:lnSpc>
                <a:spcPct val="80000"/>
              </a:lnSpc>
              <a:spcBef>
                <a:spcPts val="120"/>
              </a:spcBef>
              <a:spcAft>
                <a:spcPts val="0"/>
              </a:spcAft>
              <a:buSzPts val="1400"/>
              <a:buNone/>
            </a:pPr>
            <a:r>
              <a:rPr lang="fr-FR" sz="800">
                <a:solidFill>
                  <a:schemeClr val="dk1"/>
                </a:solidFill>
                <a:latin typeface="Arial"/>
                <a:ea typeface="Arial"/>
                <a:cs typeface="Arial"/>
                <a:sym typeface="Arial"/>
              </a:rPr>
              <a:t> </a:t>
            </a:r>
            <a:endParaRPr sz="800" b="1" u="sng">
              <a:latin typeface="Arial"/>
              <a:ea typeface="Arial"/>
              <a:cs typeface="Arial"/>
              <a:sym typeface="Arial"/>
            </a:endParaRPr>
          </a:p>
          <a:p>
            <a:pPr marL="228600" lvl="0" indent="-228600" algn="l" rtl="0">
              <a:lnSpc>
                <a:spcPct val="80000"/>
              </a:lnSpc>
              <a:spcBef>
                <a:spcPts val="488"/>
              </a:spcBef>
              <a:spcAft>
                <a:spcPts val="0"/>
              </a:spcAft>
              <a:buSzPts val="1400"/>
              <a:buNone/>
            </a:pPr>
            <a:r>
              <a:rPr lang="fr-FR" sz="800" b="1" u="sng">
                <a:latin typeface="Arial"/>
                <a:ea typeface="Arial"/>
                <a:cs typeface="Arial"/>
                <a:sym typeface="Arial"/>
              </a:rPr>
              <a:t>Messages clés</a:t>
            </a:r>
            <a:endParaRPr sz="1600"/>
          </a:p>
          <a:p>
            <a:pPr marL="228600" lvl="0" indent="-254000" algn="l" rtl="0">
              <a:lnSpc>
                <a:spcPct val="80000"/>
              </a:lnSpc>
              <a:spcBef>
                <a:spcPts val="488"/>
              </a:spcBef>
              <a:spcAft>
                <a:spcPts val="0"/>
              </a:spcAft>
              <a:buClr>
                <a:schemeClr val="dk1"/>
              </a:buClr>
              <a:buSzPts val="800"/>
              <a:buFont typeface="Arial"/>
              <a:buAutoNum type="arabicPeriod"/>
            </a:pPr>
            <a:r>
              <a:rPr lang="fr-FR" sz="800" b="0">
                <a:latin typeface="Arial"/>
                <a:ea typeface="Arial"/>
                <a:cs typeface="Arial"/>
                <a:sym typeface="Arial"/>
              </a:rPr>
              <a:t>Le changement climatique touchera principalement les pays en voie de développement (Afrique, Amérique du Sud, Asie du Sud Est) ici en rouge, mais tout le monde sera concerné</a:t>
            </a:r>
            <a:endParaRPr sz="1600"/>
          </a:p>
          <a:p>
            <a:pPr marL="228600" lvl="0" indent="-254000" algn="l" rtl="0">
              <a:lnSpc>
                <a:spcPct val="80000"/>
              </a:lnSpc>
              <a:spcBef>
                <a:spcPts val="488"/>
              </a:spcBef>
              <a:spcAft>
                <a:spcPts val="0"/>
              </a:spcAft>
              <a:buClr>
                <a:schemeClr val="dk1"/>
              </a:buClr>
              <a:buSzPts val="800"/>
              <a:buFont typeface="Arial"/>
              <a:buAutoNum type="arabicPeriod"/>
            </a:pPr>
            <a:r>
              <a:rPr lang="fr-FR" sz="800" b="0">
                <a:latin typeface="Arial"/>
                <a:ea typeface="Arial"/>
                <a:cs typeface="Arial"/>
                <a:sym typeface="Arial"/>
              </a:rPr>
              <a:t>Les impacts sont très divers et toucheront des fonctions fondamentales de notre vie dont la production alimentaire et l’accès à l’eau, les infrastructures, la biodiversité…</a:t>
            </a:r>
            <a:endParaRPr sz="1600"/>
          </a:p>
          <a:p>
            <a:pPr marL="228600" lvl="0" indent="-254000" algn="l" rtl="0">
              <a:lnSpc>
                <a:spcPct val="80000"/>
              </a:lnSpc>
              <a:spcBef>
                <a:spcPts val="488"/>
              </a:spcBef>
              <a:spcAft>
                <a:spcPts val="0"/>
              </a:spcAft>
              <a:buClr>
                <a:schemeClr val="dk1"/>
              </a:buClr>
              <a:buSzPts val="800"/>
              <a:buFont typeface="Arial"/>
              <a:buAutoNum type="arabicPeriod"/>
            </a:pPr>
            <a:r>
              <a:rPr lang="fr-FR" sz="800" b="0">
                <a:latin typeface="Arial"/>
                <a:ea typeface="Arial"/>
                <a:cs typeface="Arial"/>
                <a:sym typeface="Arial"/>
              </a:rPr>
              <a:t>Il faut s’adapter dès maintenant à ces changements !</a:t>
            </a:r>
            <a:endParaRPr sz="1600"/>
          </a:p>
          <a:p>
            <a:pPr marL="228600" lvl="0" indent="-228600" algn="l" rtl="0">
              <a:lnSpc>
                <a:spcPct val="80000"/>
              </a:lnSpc>
              <a:spcBef>
                <a:spcPts val="488"/>
              </a:spcBef>
              <a:spcAft>
                <a:spcPts val="0"/>
              </a:spcAft>
              <a:buSzPts val="1400"/>
              <a:buNone/>
            </a:pPr>
            <a:endParaRPr sz="400" b="1" u="sng">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9" name="Google Shape;969;p5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u="sng"/>
              <a:t>Déroulé conférencier.e : </a:t>
            </a:r>
            <a:endParaRPr b="1" i="1" u="sng"/>
          </a:p>
          <a:p>
            <a:pPr marL="0" lvl="0" indent="0" algn="l" rtl="0">
              <a:lnSpc>
                <a:spcPct val="100000"/>
              </a:lnSpc>
              <a:spcBef>
                <a:spcPts val="360"/>
              </a:spcBef>
              <a:spcAft>
                <a:spcPts val="0"/>
              </a:spcAft>
              <a:buSzPts val="1400"/>
              <a:buNone/>
            </a:pPr>
            <a:r>
              <a:rPr lang="fr-FR" i="1"/>
              <a:t>Voici le résumé de cette partie. Si besoin / possible, vous pouvez prendre un tour de questions / réponses ou demander aux élèves de bien noter leurs questions pour plus tard et enchaîner. </a:t>
            </a:r>
            <a:endParaRPr/>
          </a:p>
          <a:p>
            <a:pPr marL="0" lvl="0" indent="0" algn="l" rtl="0">
              <a:lnSpc>
                <a:spcPct val="100000"/>
              </a:lnSpc>
              <a:spcBef>
                <a:spcPts val="360"/>
              </a:spcBef>
              <a:spcAft>
                <a:spcPts val="0"/>
              </a:spcAft>
              <a:buSzPts val="1400"/>
              <a:buNone/>
            </a:pPr>
            <a:endParaRPr/>
          </a:p>
        </p:txBody>
      </p:sp>
      <p:sp>
        <p:nvSpPr>
          <p:cNvPr id="970" name="Google Shape;970;p5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8" name="Google Shape;988;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0" i="0" u="none"/>
              <a:t>Pour mieux comprendre les liens du système climatique, et les conséquences du dérèglement climatique, la Fresque du Climat est l’activité adaptée! Il s’agit d’une activité ludo-pédagogique où les élèves doivent placer différentes cartes (représentant différentes composantes du système climatique) et les ordonner en fonction des relations de causes / conséquences. Les cartes et un descriptif plus détaillé sont disponibles sur le site https://fresqueduclimat.org/.</a:t>
            </a:r>
            <a:endParaRPr b="0" i="0" u="none"/>
          </a:p>
        </p:txBody>
      </p:sp>
      <p:sp>
        <p:nvSpPr>
          <p:cNvPr id="989" name="Google Shape;989;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7" name="Google Shape;1007;p5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0"/>
              </a:spcBef>
              <a:spcAft>
                <a:spcPts val="0"/>
              </a:spcAft>
              <a:buSzPts val="1400"/>
              <a:buNone/>
            </a:pPr>
            <a:r>
              <a:rPr lang="fr-FR" sz="1200" b="1" u="sng">
                <a:latin typeface="Arial"/>
                <a:ea typeface="Arial"/>
                <a:cs typeface="Arial"/>
                <a:sym typeface="Arial"/>
              </a:rPr>
              <a:t>Transition :</a:t>
            </a:r>
            <a:r>
              <a:rPr lang="fr-FR" sz="1200" b="0" u="none">
                <a:latin typeface="Arial"/>
                <a:ea typeface="Arial"/>
                <a:cs typeface="Arial"/>
                <a:sym typeface="Arial"/>
              </a:rPr>
              <a:t> </a:t>
            </a:r>
            <a:endParaRPr/>
          </a:p>
          <a:p>
            <a:pPr marL="234036" lvl="0" indent="-23208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Maintenant que nous avons compris les enjeux et le pourquoi du comment on en est arrivé là, nous allons voir des possibilités de « passage à l’action » pour limiter notre impact sur le réchauffement climatique. </a:t>
            </a:r>
            <a:endParaRPr/>
          </a:p>
          <a:p>
            <a:pPr marL="0" lvl="0" indent="0" algn="l" rtl="0">
              <a:lnSpc>
                <a:spcPct val="100000"/>
              </a:lnSpc>
              <a:spcBef>
                <a:spcPts val="360"/>
              </a:spcBef>
              <a:spcAft>
                <a:spcPts val="0"/>
              </a:spcAft>
              <a:buSzPts val="1400"/>
              <a:buNone/>
            </a:pPr>
            <a:endParaRPr/>
          </a:p>
        </p:txBody>
      </p:sp>
      <p:sp>
        <p:nvSpPr>
          <p:cNvPr id="1008" name="Google Shape;1008;p5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4" name="Google Shape;1024;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SzPts val="1400"/>
              <a:buNone/>
            </a:pPr>
            <a:r>
              <a:rPr lang="fr-FR" sz="900" b="1" u="sng">
                <a:latin typeface="Arial"/>
                <a:ea typeface="Arial"/>
                <a:cs typeface="Arial"/>
                <a:sym typeface="Arial"/>
              </a:rPr>
              <a:t>Explications : </a:t>
            </a:r>
            <a:endParaRPr sz="900"/>
          </a:p>
          <a:p>
            <a:pPr marL="0" lvl="0" indent="0" algn="l" rtl="0">
              <a:lnSpc>
                <a:spcPct val="80000"/>
              </a:lnSpc>
              <a:spcBef>
                <a:spcPts val="188"/>
              </a:spcBef>
              <a:spcAft>
                <a:spcPts val="0"/>
              </a:spcAft>
              <a:buSzPts val="1400"/>
              <a:buNone/>
            </a:pPr>
            <a:r>
              <a:rPr lang="fr-FR" sz="900" b="0" u="none">
                <a:latin typeface="Arial"/>
                <a:ea typeface="Arial"/>
                <a:cs typeface="Arial"/>
                <a:sym typeface="Arial"/>
              </a:rPr>
              <a:t>Plus on émet de gaz à effet de serre, plus la température moyenne de la Terre augmentera et plus les conséquences seront néfastes. Toutes les augmentations de température concernent la température moyenne à la surface de la planète, et sont comparées à la température moyenne avant le début de l’ère préindustrielle (et donc avant notre utilisation massive d’énergies fossiles, et les émissions de gaz à effet de serre associées).</a:t>
            </a:r>
            <a:endParaRPr sz="900">
              <a:solidFill>
                <a:schemeClr val="dk1"/>
              </a:solidFill>
              <a:latin typeface="Arial"/>
              <a:ea typeface="Arial"/>
              <a:cs typeface="Arial"/>
              <a:sym typeface="Arial"/>
            </a:endParaRPr>
          </a:p>
          <a:p>
            <a:pPr marL="171450" marR="0" lvl="0" indent="-139700" algn="l" rtl="0">
              <a:lnSpc>
                <a:spcPct val="80000"/>
              </a:lnSpc>
              <a:spcBef>
                <a:spcPts val="188"/>
              </a:spcBef>
              <a:spcAft>
                <a:spcPts val="0"/>
              </a:spcAft>
              <a:buClr>
                <a:srgbClr val="000000"/>
              </a:buClr>
              <a:buSzPts val="900"/>
              <a:buFont typeface="Arial"/>
              <a:buChar char="-"/>
            </a:pPr>
            <a:r>
              <a:rPr lang="fr-FR" sz="900">
                <a:solidFill>
                  <a:schemeClr val="dk1"/>
                </a:solidFill>
                <a:latin typeface="Arial"/>
                <a:ea typeface="Arial"/>
                <a:cs typeface="Arial"/>
                <a:sym typeface="Arial"/>
              </a:rPr>
              <a:t>En bleu, c'est l'Accord de Paris, la limite que les états se sont fixés : limiter le réchauffement à +2°C depuis l’ère pré industrielle.</a:t>
            </a:r>
            <a:endParaRPr sz="900">
              <a:solidFill>
                <a:schemeClr val="dk1"/>
              </a:solidFill>
              <a:latin typeface="Arial"/>
              <a:ea typeface="Arial"/>
              <a:cs typeface="Arial"/>
              <a:sym typeface="Arial"/>
            </a:endParaRPr>
          </a:p>
          <a:p>
            <a:pPr marL="171450" marR="0" lvl="0" indent="-139700" algn="l" rtl="0">
              <a:lnSpc>
                <a:spcPct val="80000"/>
              </a:lnSpc>
              <a:spcBef>
                <a:spcPts val="188"/>
              </a:spcBef>
              <a:spcAft>
                <a:spcPts val="0"/>
              </a:spcAft>
              <a:buClr>
                <a:srgbClr val="000000"/>
              </a:buClr>
              <a:buSzPts val="900"/>
              <a:buFont typeface="Arial"/>
              <a:buChar char="-"/>
            </a:pPr>
            <a:r>
              <a:rPr lang="fr-FR" sz="900">
                <a:solidFill>
                  <a:schemeClr val="dk1"/>
                </a:solidFill>
                <a:latin typeface="Arial"/>
                <a:ea typeface="Arial"/>
                <a:cs typeface="Arial"/>
                <a:sym typeface="Arial"/>
              </a:rPr>
              <a:t>En vert, c'est la recommandation des scientifiques qui demande à limiter le réchauffement à +1,5°C, évitant ainsi les conséquences les plus graves</a:t>
            </a:r>
            <a:endParaRPr sz="900"/>
          </a:p>
          <a:p>
            <a:pPr marL="171450" marR="0" lvl="0" indent="-139700" algn="l" rtl="0">
              <a:lnSpc>
                <a:spcPct val="80000"/>
              </a:lnSpc>
              <a:spcBef>
                <a:spcPts val="188"/>
              </a:spcBef>
              <a:spcAft>
                <a:spcPts val="0"/>
              </a:spcAft>
              <a:buClr>
                <a:srgbClr val="000000"/>
              </a:buClr>
              <a:buSzPts val="900"/>
              <a:buFont typeface="Arial"/>
              <a:buChar char="-"/>
            </a:pPr>
            <a:r>
              <a:rPr lang="fr-FR" sz="900">
                <a:solidFill>
                  <a:schemeClr val="dk1"/>
                </a:solidFill>
                <a:latin typeface="Arial"/>
                <a:ea typeface="Arial"/>
                <a:cs typeface="Arial"/>
                <a:sym typeface="Arial"/>
              </a:rPr>
              <a:t>En orange, on voit ce qui se profile si on applique toutes les lois visant à réduire nos émissions de gaz à effet de serre qui ont déjà été votées, soit un réchauffement de +2,6 °C à +4,9°C</a:t>
            </a:r>
            <a:endParaRPr sz="900"/>
          </a:p>
          <a:p>
            <a:pPr marL="171450" marR="0" lvl="0" indent="-139700" algn="l" rtl="0">
              <a:lnSpc>
                <a:spcPct val="80000"/>
              </a:lnSpc>
              <a:spcBef>
                <a:spcPts val="188"/>
              </a:spcBef>
              <a:spcAft>
                <a:spcPts val="0"/>
              </a:spcAft>
              <a:buClr>
                <a:srgbClr val="000000"/>
              </a:buClr>
              <a:buSzPts val="900"/>
              <a:buFont typeface="Arial"/>
              <a:buChar char="-"/>
            </a:pPr>
            <a:r>
              <a:rPr lang="fr-FR" sz="900">
                <a:solidFill>
                  <a:schemeClr val="dk1"/>
                </a:solidFill>
                <a:latin typeface="Arial"/>
                <a:ea typeface="Arial"/>
                <a:cs typeface="Arial"/>
                <a:sym typeface="Arial"/>
              </a:rPr>
              <a:t>En rouge, c'est ce qui se passera si on continue à consommer l'énergie sans changer nos modes de vie, </a:t>
            </a:r>
            <a:r>
              <a:rPr lang="fr-FR" sz="900">
                <a:latin typeface="Arial"/>
                <a:ea typeface="Arial"/>
                <a:cs typeface="Arial"/>
                <a:sym typeface="Arial"/>
              </a:rPr>
              <a:t>entraînant</a:t>
            </a:r>
            <a:r>
              <a:rPr lang="fr-FR" sz="900">
                <a:solidFill>
                  <a:schemeClr val="dk1"/>
                </a:solidFill>
                <a:latin typeface="Arial"/>
                <a:ea typeface="Arial"/>
                <a:cs typeface="Arial"/>
                <a:sym typeface="Arial"/>
              </a:rPr>
              <a:t> un réchauffement entre +4 et +7°C</a:t>
            </a:r>
            <a:endParaRPr sz="900"/>
          </a:p>
          <a:p>
            <a:pPr marL="171450" marR="0" lvl="0" indent="-82550" algn="l" rtl="0">
              <a:lnSpc>
                <a:spcPct val="80000"/>
              </a:lnSpc>
              <a:spcBef>
                <a:spcPts val="188"/>
              </a:spcBef>
              <a:spcAft>
                <a:spcPts val="0"/>
              </a:spcAft>
              <a:buClr>
                <a:srgbClr val="000000"/>
              </a:buClr>
              <a:buSzPts val="1400"/>
              <a:buFont typeface="Calibri"/>
              <a:buNone/>
            </a:pPr>
            <a:endParaRPr sz="900">
              <a:solidFill>
                <a:schemeClr val="dk1"/>
              </a:solidFill>
              <a:latin typeface="Arial"/>
              <a:ea typeface="Arial"/>
              <a:cs typeface="Arial"/>
              <a:sym typeface="Arial"/>
            </a:endParaRPr>
          </a:p>
          <a:p>
            <a:pPr marL="0" marR="0" lvl="0" indent="0" algn="l" rtl="0">
              <a:lnSpc>
                <a:spcPct val="80000"/>
              </a:lnSpc>
              <a:spcBef>
                <a:spcPts val="188"/>
              </a:spcBef>
              <a:spcAft>
                <a:spcPts val="0"/>
              </a:spcAft>
              <a:buClr>
                <a:srgbClr val="000000"/>
              </a:buClr>
              <a:buSzPts val="1400"/>
              <a:buFont typeface="Arial"/>
              <a:buNone/>
            </a:pPr>
            <a:r>
              <a:rPr lang="fr-FR" sz="900">
                <a:solidFill>
                  <a:srgbClr val="000000"/>
                </a:solidFill>
                <a:latin typeface="Arial"/>
                <a:ea typeface="Arial"/>
                <a:cs typeface="Arial"/>
                <a:sym typeface="Arial"/>
              </a:rPr>
              <a:t>Chaque état a publié une feuille de route et ses engagements pour limiter ses émissions de gaz à effet de serre. Sauf </a:t>
            </a:r>
            <a:r>
              <a:rPr lang="fr-FR" sz="900" b="1">
                <a:solidFill>
                  <a:srgbClr val="000000"/>
                </a:solidFill>
                <a:latin typeface="Arial"/>
                <a:ea typeface="Arial"/>
                <a:cs typeface="Arial"/>
                <a:sym typeface="Arial"/>
              </a:rPr>
              <a:t>qu'en compilant tous ces engagements</a:t>
            </a:r>
            <a:r>
              <a:rPr lang="fr-FR" sz="900">
                <a:solidFill>
                  <a:srgbClr val="000000"/>
                </a:solidFill>
                <a:latin typeface="Arial"/>
                <a:ea typeface="Arial"/>
                <a:cs typeface="Arial"/>
                <a:sym typeface="Arial"/>
              </a:rPr>
              <a:t>, propres à chaque pays, on arrive sur une </a:t>
            </a:r>
            <a:r>
              <a:rPr lang="fr-FR" sz="900" b="1">
                <a:solidFill>
                  <a:srgbClr val="000000"/>
                </a:solidFill>
                <a:latin typeface="Arial"/>
                <a:ea typeface="Arial"/>
                <a:cs typeface="Arial"/>
                <a:sym typeface="Arial"/>
              </a:rPr>
              <a:t>trajectoire qui profile un réchauffement entre +2,3°C et +3,5°C</a:t>
            </a:r>
            <a:r>
              <a:rPr lang="fr-FR" sz="900">
                <a:solidFill>
                  <a:srgbClr val="000000"/>
                </a:solidFill>
                <a:latin typeface="Arial"/>
                <a:ea typeface="Arial"/>
                <a:cs typeface="Arial"/>
                <a:sym typeface="Arial"/>
              </a:rPr>
              <a:t>, ce qui est au-dessus de la volonté initiale de ne pas dépasser les +2°C.</a:t>
            </a:r>
            <a:endParaRPr sz="900"/>
          </a:p>
          <a:p>
            <a:pPr marL="0" lvl="0" indent="0" algn="l" rtl="0">
              <a:lnSpc>
                <a:spcPct val="80000"/>
              </a:lnSpc>
              <a:spcBef>
                <a:spcPts val="188"/>
              </a:spcBef>
              <a:spcAft>
                <a:spcPts val="0"/>
              </a:spcAft>
              <a:buSzPts val="1400"/>
              <a:buNone/>
            </a:pPr>
            <a:endParaRPr sz="900">
              <a:latin typeface="Arial"/>
              <a:ea typeface="Arial"/>
              <a:cs typeface="Arial"/>
              <a:sym typeface="Arial"/>
            </a:endParaRPr>
          </a:p>
          <a:p>
            <a:pPr marL="0" marR="0" lvl="0" indent="0" algn="l" rtl="0">
              <a:lnSpc>
                <a:spcPct val="80000"/>
              </a:lnSpc>
              <a:spcBef>
                <a:spcPts val="0"/>
              </a:spcBef>
              <a:spcAft>
                <a:spcPts val="0"/>
              </a:spcAft>
              <a:buClr>
                <a:srgbClr val="000000"/>
              </a:buClr>
              <a:buSzPts val="625"/>
              <a:buFont typeface="Arial"/>
              <a:buNone/>
            </a:pPr>
            <a:r>
              <a:rPr lang="fr-FR" sz="900" b="1" u="sng">
                <a:solidFill>
                  <a:srgbClr val="000000"/>
                </a:solidFill>
                <a:latin typeface="Arial"/>
                <a:ea typeface="Arial"/>
                <a:cs typeface="Arial"/>
                <a:sym typeface="Arial"/>
              </a:rPr>
              <a:t>Messages clés :</a:t>
            </a:r>
            <a:endParaRPr sz="900"/>
          </a:p>
          <a:p>
            <a:pPr marL="228600" marR="0" lvl="0" indent="-246062" algn="l" rtl="0">
              <a:lnSpc>
                <a:spcPct val="80000"/>
              </a:lnSpc>
              <a:spcBef>
                <a:spcPts val="0"/>
              </a:spcBef>
              <a:spcAft>
                <a:spcPts val="0"/>
              </a:spcAft>
              <a:buClr>
                <a:srgbClr val="000000"/>
              </a:buClr>
              <a:buSzPts val="900"/>
              <a:buFont typeface="Arial"/>
              <a:buAutoNum type="arabicPeriod"/>
            </a:pPr>
            <a:r>
              <a:rPr lang="fr-FR" sz="900" b="0">
                <a:solidFill>
                  <a:srgbClr val="000000"/>
                </a:solidFill>
                <a:latin typeface="Arial"/>
                <a:ea typeface="Arial"/>
                <a:cs typeface="Arial"/>
                <a:sym typeface="Arial"/>
              </a:rPr>
              <a:t>L’accord de Paris est effectivement Historique. Mais le climat n’est en rien sauvé pour autant.</a:t>
            </a:r>
            <a:endParaRPr sz="900"/>
          </a:p>
          <a:p>
            <a:pPr marL="228600" marR="0" lvl="0" indent="-246062" algn="l" rtl="0">
              <a:lnSpc>
                <a:spcPct val="80000"/>
              </a:lnSpc>
              <a:spcBef>
                <a:spcPts val="0"/>
              </a:spcBef>
              <a:spcAft>
                <a:spcPts val="0"/>
              </a:spcAft>
              <a:buClr>
                <a:srgbClr val="000000"/>
              </a:buClr>
              <a:buSzPts val="900"/>
              <a:buFont typeface="Arial"/>
              <a:buAutoNum type="arabicPeriod"/>
            </a:pPr>
            <a:r>
              <a:rPr lang="fr-FR" sz="900" b="0">
                <a:solidFill>
                  <a:srgbClr val="000000"/>
                </a:solidFill>
                <a:latin typeface="Arial"/>
                <a:ea typeface="Arial"/>
                <a:cs typeface="Arial"/>
                <a:sym typeface="Arial"/>
              </a:rPr>
              <a:t>Les pays doivent être plus ambitieux encore.</a:t>
            </a:r>
            <a:endParaRPr sz="900"/>
          </a:p>
          <a:p>
            <a:pPr marL="228600" marR="0" lvl="0" indent="-188912" algn="l" rtl="0">
              <a:lnSpc>
                <a:spcPct val="80000"/>
              </a:lnSpc>
              <a:spcBef>
                <a:spcPts val="0"/>
              </a:spcBef>
              <a:spcAft>
                <a:spcPts val="0"/>
              </a:spcAft>
              <a:buClr>
                <a:schemeClr val="dk1"/>
              </a:buClr>
              <a:buSzPts val="625"/>
              <a:buFont typeface="Calibri"/>
              <a:buNone/>
            </a:pPr>
            <a:endParaRPr sz="900" b="1">
              <a:solidFill>
                <a:srgbClr val="000000"/>
              </a:solidFill>
              <a:latin typeface="Arial"/>
              <a:ea typeface="Arial"/>
              <a:cs typeface="Arial"/>
              <a:sym typeface="Arial"/>
            </a:endParaRPr>
          </a:p>
          <a:p>
            <a:pPr marL="0" lvl="0" indent="0" algn="l" rtl="0">
              <a:lnSpc>
                <a:spcPct val="80000"/>
              </a:lnSpc>
              <a:spcBef>
                <a:spcPts val="188"/>
              </a:spcBef>
              <a:spcAft>
                <a:spcPts val="0"/>
              </a:spcAft>
              <a:buSzPts val="1400"/>
              <a:buNone/>
            </a:pPr>
            <a:endParaRPr sz="625">
              <a:latin typeface="Arial"/>
              <a:ea typeface="Arial"/>
              <a:cs typeface="Arial"/>
              <a:sym typeface="Arial"/>
            </a:endParaRPr>
          </a:p>
        </p:txBody>
      </p:sp>
      <p:sp>
        <p:nvSpPr>
          <p:cNvPr id="1025" name="Google Shape;1025;p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fr-FR" sz="1400" b="0" i="0" u="none" strike="noStrike" cap="none">
                <a:solidFill>
                  <a:srgbClr val="000000"/>
                </a:solidFill>
                <a:latin typeface="Arial"/>
                <a:ea typeface="Arial"/>
                <a:cs typeface="Arial"/>
                <a:sym typeface="Arial"/>
              </a:rPr>
              <a:t>46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9"/>
        <p:cNvGrpSpPr/>
        <p:nvPr/>
      </p:nvGrpSpPr>
      <p:grpSpPr>
        <a:xfrm>
          <a:off x="0" y="0"/>
          <a:ext cx="0" cy="0"/>
          <a:chOff x="0" y="0"/>
          <a:chExt cx="0" cy="0"/>
        </a:xfrm>
      </p:grpSpPr>
      <p:sp>
        <p:nvSpPr>
          <p:cNvPr id="1040" name="Google Shape;1040;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34036" lvl="0" indent="-23247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Toi, moi, lui, elle, tout le monde, à son échelle peut passer à l'action !</a:t>
            </a:r>
            <a:endParaRPr/>
          </a:p>
          <a:p>
            <a:pPr marL="234036" lvl="0" indent="-23247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Devenir acteur ou actrice du changement, c'est à la portée de tous : il suffit d'actionner différents leviers d’action. </a:t>
            </a:r>
            <a:endParaRPr/>
          </a:p>
          <a:p>
            <a:pPr marL="234036" lvl="0" indent="-232476" algn="l" rtl="0">
              <a:lnSpc>
                <a:spcPct val="100000"/>
              </a:lnSpc>
              <a:spcBef>
                <a:spcPts val="360"/>
              </a:spcBef>
              <a:spcAft>
                <a:spcPts val="0"/>
              </a:spcAft>
              <a:buSzPts val="1400"/>
              <a:buNone/>
            </a:pPr>
            <a:endParaRPr sz="1200">
              <a:solidFill>
                <a:srgbClr val="000000"/>
              </a:solidFill>
              <a:latin typeface="Arial"/>
              <a:ea typeface="Arial"/>
              <a:cs typeface="Arial"/>
              <a:sym typeface="Arial"/>
            </a:endParaRPr>
          </a:p>
          <a:p>
            <a:pPr marL="234036" lvl="0" indent="-23247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On peut opérer un changement :</a:t>
            </a:r>
            <a:endParaRPr/>
          </a:p>
          <a:p>
            <a:pPr marL="234036" lvl="0" indent="-232476" algn="l" rtl="0">
              <a:lnSpc>
                <a:spcPct val="100000"/>
              </a:lnSpc>
              <a:spcBef>
                <a:spcPts val="360"/>
              </a:spcBef>
              <a:spcAft>
                <a:spcPts val="0"/>
              </a:spcAft>
              <a:buSzPts val="1400"/>
              <a:buFont typeface="Arial"/>
              <a:buChar char="•"/>
            </a:pPr>
            <a:r>
              <a:rPr lang="fr-FR" sz="1200">
                <a:solidFill>
                  <a:srgbClr val="000000"/>
                </a:solidFill>
                <a:latin typeface="Arial"/>
                <a:ea typeface="Arial"/>
                <a:cs typeface="Arial"/>
                <a:sym typeface="Arial"/>
              </a:rPr>
              <a:t>individuel, au sein de notre foyer, à travers le mode de vie de chacun et notre quotidien</a:t>
            </a:r>
            <a:endParaRPr/>
          </a:p>
          <a:p>
            <a:pPr marL="234036" lvl="0" indent="-232476" algn="l" rtl="0">
              <a:lnSpc>
                <a:spcPct val="100000"/>
              </a:lnSpc>
              <a:spcBef>
                <a:spcPts val="360"/>
              </a:spcBef>
              <a:spcAft>
                <a:spcPts val="0"/>
              </a:spcAft>
              <a:buSzPts val="1400"/>
              <a:buFont typeface="Arial"/>
              <a:buChar char="•"/>
            </a:pPr>
            <a:r>
              <a:rPr lang="fr-FR" sz="1200">
                <a:solidFill>
                  <a:srgbClr val="000000"/>
                </a:solidFill>
                <a:latin typeface="Arial"/>
                <a:ea typeface="Arial"/>
                <a:cs typeface="Arial"/>
                <a:sym typeface="Arial"/>
              </a:rPr>
              <a:t>collectif, en groupe à travers nos projets et les initiatives auxquelles on participe</a:t>
            </a:r>
            <a:endParaRPr/>
          </a:p>
          <a:p>
            <a:pPr marL="234036" lvl="0" indent="-232476" algn="l" rtl="0">
              <a:lnSpc>
                <a:spcPct val="100000"/>
              </a:lnSpc>
              <a:spcBef>
                <a:spcPts val="360"/>
              </a:spcBef>
              <a:spcAft>
                <a:spcPts val="0"/>
              </a:spcAft>
              <a:buSzPts val="1400"/>
              <a:buNone/>
            </a:pPr>
            <a:endParaRPr sz="1200">
              <a:solidFill>
                <a:srgbClr val="000000"/>
              </a:solidFill>
              <a:latin typeface="Arial"/>
              <a:ea typeface="Arial"/>
              <a:cs typeface="Arial"/>
              <a:sym typeface="Arial"/>
            </a:endParaRPr>
          </a:p>
        </p:txBody>
      </p:sp>
      <p:sp>
        <p:nvSpPr>
          <p:cNvPr id="1041" name="Google Shape;1041;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234036" lvl="0" indent="-23247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L’étude « Faire sa part » publiée en 2019  par le cabinet de conseil Carbone 4, spécialisé dans la transition énergétique, indique que l’engagement individuel permettrait de réduire 25 à 45% de l’empreinte carbone. </a:t>
            </a:r>
            <a:endParaRPr/>
          </a:p>
          <a:p>
            <a:pPr marL="234036" lvl="0" indent="-23247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Les changement de comportement individuels significatifs liés au transport, à l’alimentation et à la consommation individuelle permettraient de réduire de 25% l’empreinte carbone.</a:t>
            </a:r>
            <a:endParaRPr/>
          </a:p>
          <a:p>
            <a:pPr marL="234036" lvl="0" indent="-23247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Pour arriver à une réduction de 45% il serait nécessaire de réaliser des actions d’investissement comme une rénovation thermique, un changement de chaudière, l’achat d’un véhicule électrique. </a:t>
            </a:r>
            <a:endParaRPr/>
          </a:p>
          <a:p>
            <a:pPr marL="234036" lvl="0" indent="-232476" algn="l" rtl="0">
              <a:lnSpc>
                <a:spcPct val="100000"/>
              </a:lnSpc>
              <a:spcBef>
                <a:spcPts val="360"/>
              </a:spcBef>
              <a:spcAft>
                <a:spcPts val="0"/>
              </a:spcAft>
              <a:buSzPts val="1400"/>
              <a:buNone/>
            </a:pPr>
            <a:r>
              <a:rPr lang="fr-FR" sz="1200">
                <a:solidFill>
                  <a:srgbClr val="000000"/>
                </a:solidFill>
                <a:latin typeface="Arial"/>
                <a:ea typeface="Arial"/>
                <a:cs typeface="Arial"/>
                <a:sym typeface="Arial"/>
              </a:rPr>
              <a:t>Les gestes individuels ne sont donc pas à négliger !</a:t>
            </a:r>
            <a:endParaRPr sz="1200">
              <a:solidFill>
                <a:srgbClr val="000000"/>
              </a:solidFill>
              <a:latin typeface="Arial"/>
              <a:ea typeface="Arial"/>
              <a:cs typeface="Arial"/>
              <a:sym typeface="Arial"/>
            </a:endParaRPr>
          </a:p>
        </p:txBody>
      </p:sp>
      <p:sp>
        <p:nvSpPr>
          <p:cNvPr id="1056" name="Google Shape;1056;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normAutofit fontScale="55000" lnSpcReduction="20000"/>
          </a:bodyPr>
          <a:lstStyle/>
          <a:p>
            <a:pPr marL="158750" indent="0">
              <a:buNone/>
            </a:pPr>
            <a:r>
              <a:rPr lang="fr-FR" sz="1100" b="1" u="sng" dirty="0">
                <a:latin typeface="Arial" panose="020B0604020202020204" pitchFamily="34" charset="0"/>
                <a:cs typeface="Arial" panose="020B0604020202020204" pitchFamily="34" charset="0"/>
              </a:rPr>
              <a:t>Explication : </a:t>
            </a:r>
          </a:p>
          <a:p>
            <a:pPr marL="158750" indent="0">
              <a:buNone/>
            </a:pPr>
            <a:endParaRPr lang="fr-FR" sz="1100" b="1" u="sng" dirty="0">
              <a:latin typeface="Arial" panose="020B0604020202020204" pitchFamily="34" charset="0"/>
              <a:cs typeface="Arial" panose="020B0604020202020204" pitchFamily="34" charset="0"/>
            </a:endParaRPr>
          </a:p>
          <a:p>
            <a:pPr marL="158750" indent="0">
              <a:buNone/>
            </a:pPr>
            <a:r>
              <a:rPr lang="fr-FR" sz="1100" b="0" u="none" dirty="0">
                <a:latin typeface="Arial" panose="020B0604020202020204" pitchFamily="34" charset="0"/>
                <a:cs typeface="Arial" panose="020B0604020202020204" pitchFamily="34" charset="0"/>
              </a:rPr>
              <a:t>Dans notre vie</a:t>
            </a:r>
            <a:r>
              <a:rPr lang="fr-FR" sz="1100" b="0" u="none" baseline="0" dirty="0">
                <a:latin typeface="Arial" panose="020B0604020202020204" pitchFamily="34" charset="0"/>
                <a:cs typeface="Arial" panose="020B0604020202020204" pitchFamily="34" charset="0"/>
              </a:rPr>
              <a:t> quotidienne, à quoi correspondent concrètement ces budgets carbone ? Quels changements impliquent-ils individuellement pour limiter le réchauffement climatique à 2°C par rapport à l’ère préindustrielle, d’ici à 2100 ? </a:t>
            </a:r>
          </a:p>
          <a:p>
            <a:pPr marL="158750" indent="0">
              <a:buNone/>
            </a:pPr>
            <a:endParaRPr lang="fr-FR" sz="1100" b="0" u="none" baseline="0" dirty="0">
              <a:latin typeface="Arial" panose="020B0604020202020204" pitchFamily="34" charset="0"/>
              <a:cs typeface="Arial" panose="020B0604020202020204" pitchFamily="34" charset="0"/>
            </a:endParaRPr>
          </a:p>
          <a:p>
            <a:pPr marL="158750" indent="0">
              <a:buNone/>
            </a:pPr>
            <a:r>
              <a:rPr lang="fr-FR" sz="1100" b="0" u="none" baseline="0" dirty="0">
                <a:latin typeface="Arial" panose="020B0604020202020204" pitchFamily="34" charset="0"/>
                <a:cs typeface="Arial" panose="020B0604020202020204" pitchFamily="34" charset="0"/>
              </a:rPr>
              <a:t>Pour rester sous la barre des 2°C, nous pouvons encore émettre environ 1200 GTCO2e (correspondant à 6 petits nuages sur la diapositive précédente). Au rythme actuel, ce budget carbone sera épuisé en une vingtaine d’années, et suite à quoi nous ne pourrions plus rien émettre pour ne pas dépasser cette limite. Il est donc nécessaire de réduire dès maintenant son empreinte carbone!</a:t>
            </a:r>
            <a:endParaRPr lang="fr-FR" sz="1100" b="0" u="none" dirty="0">
              <a:latin typeface="Arial" panose="020B0604020202020204" pitchFamily="34" charset="0"/>
              <a:cs typeface="Arial" panose="020B0604020202020204" pitchFamily="34" charset="0"/>
            </a:endParaRPr>
          </a:p>
          <a:p>
            <a:pPr marL="158750" indent="0">
              <a:buNone/>
            </a:pPr>
            <a:endParaRPr lang="fr-FR" sz="1100" b="1" u="sng" dirty="0">
              <a:latin typeface="Arial" panose="020B0604020202020204" pitchFamily="34" charset="0"/>
              <a:cs typeface="Arial" panose="020B0604020202020204" pitchFamily="34" charset="0"/>
            </a:endParaRPr>
          </a:p>
          <a:p>
            <a:pPr marL="158750" indent="0">
              <a:buNone/>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Il est possible d’estimer un budget carbone « individuel ». En effet, par année jusqu’en 2100 le budget carbone mondial serait de 15GtCO2e/an (1200 GtCO2e divisé par 80 années).  Nous émettons actuellement 50GtCO2e/an, il y a du travail! Ces 15GtCO2e/an reviendraient à 2tCO2e/an par personne (pour une population de 7.5 milliards d’habitants) ! Or aujourd’hui, nous consommons 11tCO2eq/an par personne en France. </a:t>
            </a:r>
          </a:p>
          <a:p>
            <a:pPr marL="158750" indent="0">
              <a:buNone/>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158750" indent="0">
              <a:buNone/>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Ce résultat est déjà difficilement atteignable avec nos modes de vie actuels, et nous savons qu’il est sous évalué. En effet, cette hypothèse considère les facteurs suivants : </a:t>
            </a:r>
          </a:p>
          <a:p>
            <a:pPr marL="457200" indent="-298450">
              <a:buFontTx/>
              <a:buChar char="-"/>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Toute la population peut émettre la même quantité de gaz à effet de serre</a:t>
            </a:r>
          </a:p>
          <a:p>
            <a:pPr marL="457200" indent="-298450">
              <a:buFontTx/>
              <a:buChar char="-"/>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La démographie mondiale reste constante à 7,5 milliards d’habitants </a:t>
            </a:r>
          </a:p>
          <a:p>
            <a:pPr marL="457200" indent="-298450">
              <a:buFontTx/>
              <a:buChar char="-"/>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Les émissions de CO</a:t>
            </a:r>
            <a:r>
              <a:rPr lang="fr-FR" sz="1100" b="0" i="0" u="none" strike="noStrike" kern="1200" cap="none" baseline="-25000" dirty="0">
                <a:solidFill>
                  <a:schemeClr val="tx1"/>
                </a:solidFill>
                <a:effectLst/>
                <a:latin typeface="Arial" panose="020B0604020202020204" pitchFamily="34" charset="0"/>
                <a:ea typeface="Arial"/>
                <a:cs typeface="Arial" panose="020B0604020202020204" pitchFamily="34" charset="0"/>
                <a:sym typeface="Arial"/>
              </a:rPr>
              <a:t>2</a:t>
            </a: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 sont prises à une valeur constante jusqu’en 2100.</a:t>
            </a:r>
          </a:p>
          <a:p>
            <a:pPr marL="457200" indent="-298450">
              <a:buFontTx/>
              <a:buChar char="-"/>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Nous n’émettons plus de CO</a:t>
            </a:r>
            <a:r>
              <a:rPr lang="fr-FR" sz="1100" b="0" i="0" u="none" strike="noStrike" kern="1200" cap="none" baseline="-25000" dirty="0">
                <a:solidFill>
                  <a:schemeClr val="tx1"/>
                </a:solidFill>
                <a:effectLst/>
                <a:latin typeface="Arial" panose="020B0604020202020204" pitchFamily="34" charset="0"/>
                <a:ea typeface="Arial"/>
                <a:cs typeface="Arial" panose="020B0604020202020204" pitchFamily="34" charset="0"/>
                <a:sym typeface="Arial"/>
              </a:rPr>
              <a:t>2</a:t>
            </a: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 après 2100. </a:t>
            </a:r>
          </a:p>
          <a:p>
            <a:pPr marL="158750" indent="0">
              <a:buFontTx/>
              <a:buNone/>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158750" indent="0">
              <a:buFontTx/>
              <a:buNone/>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Or, plus nous sommes nombreux, moins nous pouvons émettre par personne pour respecter ce budget carbone.</a:t>
            </a:r>
          </a:p>
          <a:p>
            <a:pPr marL="158750" indent="0">
              <a:buFontTx/>
              <a:buNone/>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Ce chiffre de 2tCO2e résulte d’hypothèses, et permet de nous donner un ordre de grandeur des réductions d’émissions que nous devons effectuer!</a:t>
            </a:r>
          </a:p>
          <a:p>
            <a:pPr marL="158750" indent="0">
              <a:buNone/>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sz="1100" b="1" u="sng" dirty="0">
                <a:latin typeface="Arial" panose="020B0604020202020204" pitchFamily="34" charset="0"/>
                <a:cs typeface="Arial" panose="020B0604020202020204" pitchFamily="34" charset="0"/>
              </a:rPr>
              <a:t>Pour aller plus loin: </a:t>
            </a:r>
          </a:p>
          <a:p>
            <a:pPr marL="158750" indent="0">
              <a:buNone/>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158750" indent="0">
              <a:buNone/>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La répartition des émissions de gaz à effet de serre est très inégale dans le monde. Par exemple, nous émettons beaucoup plus dans les pays d’Europe et d’Amérique du Nord. Pour en faire une démonstration, vous pouvez : </a:t>
            </a:r>
          </a:p>
          <a:p>
            <a:pPr marL="158750" indent="0">
              <a:buNone/>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457200" indent="-298450">
              <a:buFontTx/>
              <a:buChar char="-"/>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Animer le « Jeu des inégalités », présents dans le </a:t>
            </a:r>
            <a:r>
              <a:rPr lang="fr-FR" sz="1100" b="0" i="0" u="none" strike="noStrike" kern="1200" cap="none" baseline="0" dirty="0" err="1">
                <a:solidFill>
                  <a:schemeClr val="tx1"/>
                </a:solidFill>
                <a:effectLst/>
                <a:latin typeface="Arial" panose="020B0604020202020204" pitchFamily="34" charset="0"/>
                <a:ea typeface="Arial"/>
                <a:cs typeface="Arial" panose="020B0604020202020204" pitchFamily="34" charset="0"/>
                <a:sym typeface="Arial"/>
              </a:rPr>
              <a:t>ClimatKit</a:t>
            </a: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 collège et lycée </a:t>
            </a:r>
          </a:p>
          <a:p>
            <a:pPr marL="457200" indent="-298450">
              <a:buFontTx/>
              <a:buChar char="-"/>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Présenter les diapositives portant sur la justice climatique dans la </a:t>
            </a:r>
            <a:r>
              <a:rPr lang="fr-FR" sz="1100" b="0" i="0" u="none" strike="noStrike" kern="1200" cap="none" baseline="0" dirty="0" err="1">
                <a:solidFill>
                  <a:schemeClr val="tx1"/>
                </a:solidFill>
                <a:effectLst/>
                <a:latin typeface="Arial" panose="020B0604020202020204" pitchFamily="34" charset="0"/>
                <a:ea typeface="Arial"/>
                <a:cs typeface="Arial" panose="020B0604020202020204" pitchFamily="34" charset="0"/>
                <a:sym typeface="Arial"/>
              </a:rPr>
              <a:t>BigConf</a:t>
            </a: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 </a:t>
            </a:r>
            <a:r>
              <a:rPr lang="fr-FR" sz="1100" b="0" i="0" u="none" strike="noStrike" kern="1200" cap="none" baseline="0" dirty="0" err="1">
                <a:solidFill>
                  <a:schemeClr val="tx1"/>
                </a:solidFill>
                <a:effectLst/>
                <a:latin typeface="Arial" panose="020B0604020202020204" pitchFamily="34" charset="0"/>
                <a:ea typeface="Arial"/>
                <a:cs typeface="Arial" panose="020B0604020202020204" pitchFamily="34" charset="0"/>
                <a:sym typeface="Arial"/>
              </a:rPr>
              <a:t>Educlimat</a:t>
            </a: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457200" indent="-298450">
              <a:buFontTx/>
              <a:buChar char="-"/>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158750" indent="0">
              <a:buFontTx/>
              <a:buNone/>
            </a:pPr>
            <a:r>
              <a:rPr lang="fr-FR" sz="1100" b="1" i="0" u="sng"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Sources :</a:t>
            </a:r>
          </a:p>
          <a:p>
            <a:pPr marL="457200" marR="0" lvl="0" indent="-298450" algn="l" defTabSz="914400" rtl="0" eaLnBrk="1" fontAlgn="auto" latinLnBrk="0" hangingPunct="1">
              <a:lnSpc>
                <a:spcPct val="100000"/>
              </a:lnSpc>
              <a:spcBef>
                <a:spcPts val="0"/>
              </a:spcBef>
              <a:spcAft>
                <a:spcPts val="0"/>
              </a:spcAft>
              <a:buClr>
                <a:srgbClr val="000000"/>
              </a:buClr>
              <a:buSzPts val="1100"/>
              <a:buFontTx/>
              <a:buChar char="-"/>
              <a:tabLst/>
              <a:defRPr/>
            </a:pPr>
            <a:r>
              <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rPr>
              <a:t>Empreinte carbone des français : </a:t>
            </a:r>
            <a:r>
              <a:rPr lang="fr-FR" sz="1100" b="0" i="0" u="none" strike="noStrike" cap="none" dirty="0">
                <a:solidFill>
                  <a:schemeClr val="dk1"/>
                </a:solidFill>
                <a:latin typeface="Calibri"/>
                <a:ea typeface="Calibri"/>
                <a:cs typeface="Calibri"/>
                <a:sym typeface="Calibri"/>
              </a:rPr>
              <a:t>https://</a:t>
            </a:r>
            <a:r>
              <a:rPr lang="fr-FR" sz="1100" b="0" i="0" u="none" strike="noStrike" cap="none" dirty="0" err="1">
                <a:solidFill>
                  <a:schemeClr val="dk1"/>
                </a:solidFill>
                <a:latin typeface="Calibri"/>
                <a:ea typeface="Calibri"/>
                <a:cs typeface="Calibri"/>
                <a:sym typeface="Calibri"/>
              </a:rPr>
              <a:t>www.statistiques.developpement-durable.gouv.fr</a:t>
            </a:r>
            <a:r>
              <a:rPr lang="fr-FR" sz="1100" b="0" i="0" u="none" strike="noStrike" cap="none" dirty="0">
                <a:solidFill>
                  <a:schemeClr val="dk1"/>
                </a:solidFill>
                <a:latin typeface="Calibri"/>
                <a:ea typeface="Calibri"/>
                <a:cs typeface="Calibri"/>
                <a:sym typeface="Calibri"/>
              </a:rPr>
              <a:t>/</a:t>
            </a:r>
            <a:r>
              <a:rPr lang="fr-FR" sz="1100" b="0" i="0" u="none" strike="noStrike" cap="none" dirty="0" err="1">
                <a:solidFill>
                  <a:schemeClr val="dk1"/>
                </a:solidFill>
                <a:latin typeface="Calibri"/>
                <a:ea typeface="Calibri"/>
                <a:cs typeface="Calibri"/>
                <a:sym typeface="Calibri"/>
              </a:rPr>
              <a:t>lempreinte-carbone-des-francais-reste-stable?rubrique</a:t>
            </a:r>
            <a:r>
              <a:rPr lang="fr-FR" sz="1100" b="0" i="0" u="none" strike="noStrike" cap="none" dirty="0">
                <a:solidFill>
                  <a:schemeClr val="dk1"/>
                </a:solidFill>
                <a:latin typeface="Calibri"/>
                <a:ea typeface="Calibri"/>
                <a:cs typeface="Calibri"/>
                <a:sym typeface="Calibri"/>
              </a:rPr>
              <a:t>=&amp;dossier=1286</a:t>
            </a:r>
            <a:endParaRPr lang="fr-FR" sz="1100" b="0" i="0" u="none" strike="noStrike" cap="none" spc="-1" dirty="0">
              <a:solidFill>
                <a:schemeClr val="dk1"/>
              </a:solidFill>
              <a:effectLst/>
              <a:uFill>
                <a:solidFill>
                  <a:srgbClr val="FFFFFF"/>
                </a:solidFill>
              </a:uFill>
              <a:latin typeface="Calibri"/>
              <a:cs typeface="Calibri"/>
              <a:sym typeface="Calibri"/>
            </a:endParaRPr>
          </a:p>
          <a:p>
            <a:pPr marL="457200" indent="-298450">
              <a:buFontTx/>
              <a:buChar char="-"/>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158750" indent="0">
              <a:buNone/>
            </a:pPr>
            <a:endParaRPr lang="fr-FR" sz="1100" b="0" i="0" u="none" strike="noStrike" kern="1200" cap="none" baseline="0" dirty="0">
              <a:solidFill>
                <a:schemeClr val="tx1"/>
              </a:solidFill>
              <a:effectLst/>
              <a:latin typeface="Arial" panose="020B0604020202020204" pitchFamily="34" charset="0"/>
              <a:ea typeface="Arial"/>
              <a:cs typeface="Arial" panose="020B0604020202020204" pitchFamily="34" charset="0"/>
              <a:sym typeface="Arial"/>
            </a:endParaRPr>
          </a:p>
          <a:p>
            <a:pPr marL="158750" indent="0">
              <a:buNone/>
            </a:pPr>
            <a:endParaRPr lang="fr-FR" b="1" u="sng" dirty="0"/>
          </a:p>
        </p:txBody>
      </p:sp>
      <p:sp>
        <p:nvSpPr>
          <p:cNvPr id="4" name="Espace réservé du numéro de diapositive 3"/>
          <p:cNvSpPr>
            <a:spLocks noGrp="1"/>
          </p:cNvSpPr>
          <p:nvPr>
            <p:ph type="sldNum" sz="quarter" idx="5"/>
          </p:nvPr>
        </p:nvSpPr>
        <p:spPr>
          <a:xfrm>
            <a:off x="3884613" y="8685213"/>
            <a:ext cx="2971800" cy="457200"/>
          </a:xfrm>
          <a:prstGeom prst="rect">
            <a:avLst/>
          </a:prstGeom>
        </p:spPr>
        <p:txBody>
          <a:bodyPr/>
          <a:lstStyle/>
          <a:p>
            <a:pPr>
              <a:defRPr/>
            </a:pPr>
            <a:fld id="{ED242561-DBBF-43EE-9B2C-D143BE6C6370}" type="slidenum">
              <a:rPr lang="fr-FR" smtClean="0"/>
              <a:pPr>
                <a:defRPr/>
              </a:pPr>
              <a:t>49</a:t>
            </a:fld>
            <a:endParaRPr lang="fr-FR"/>
          </a:p>
        </p:txBody>
      </p:sp>
    </p:spTree>
    <p:extLst>
      <p:ext uri="{BB962C8B-B14F-4D97-AF65-F5344CB8AC3E}">
        <p14:creationId xmlns:p14="http://schemas.microsoft.com/office/powerpoint/2010/main" val="3481571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234036" marR="0" lvl="0" indent="-232086" algn="just" rtl="0">
              <a:lnSpc>
                <a:spcPct val="100000"/>
              </a:lnSpc>
              <a:spcBef>
                <a:spcPts val="360"/>
              </a:spcBef>
              <a:spcAft>
                <a:spcPts val="0"/>
              </a:spcAft>
              <a:buClr>
                <a:srgbClr val="000000"/>
              </a:buClr>
              <a:buSzPts val="1400"/>
              <a:buFont typeface="Arial"/>
              <a:buNone/>
            </a:pPr>
            <a:r>
              <a:rPr lang="fr-FR" sz="800" b="1" u="sng">
                <a:latin typeface="Arial"/>
                <a:ea typeface="Arial"/>
                <a:cs typeface="Arial"/>
                <a:sym typeface="Arial"/>
              </a:rPr>
              <a:t>Explications : </a:t>
            </a:r>
            <a:endParaRPr sz="800"/>
          </a:p>
          <a:p>
            <a:pPr marL="234036" lvl="0" indent="-232086" algn="just" rtl="0">
              <a:lnSpc>
                <a:spcPct val="100000"/>
              </a:lnSpc>
              <a:spcBef>
                <a:spcPts val="360"/>
              </a:spcBef>
              <a:spcAft>
                <a:spcPts val="0"/>
              </a:spcAft>
              <a:buSzPts val="1400"/>
              <a:buNone/>
            </a:pPr>
            <a:endParaRPr sz="740">
              <a:solidFill>
                <a:srgbClr val="000000"/>
              </a:solidFill>
              <a:latin typeface="Arial"/>
              <a:ea typeface="Arial"/>
              <a:cs typeface="Arial"/>
              <a:sym typeface="Arial"/>
            </a:endParaRPr>
          </a:p>
          <a:p>
            <a:pPr marL="234036" lvl="0" indent="-232086" algn="just" rtl="0">
              <a:lnSpc>
                <a:spcPct val="100000"/>
              </a:lnSpc>
              <a:spcBef>
                <a:spcPts val="360"/>
              </a:spcBef>
              <a:spcAft>
                <a:spcPts val="0"/>
              </a:spcAft>
              <a:buSzPts val="1400"/>
              <a:buNone/>
            </a:pPr>
            <a:r>
              <a:rPr lang="fr-FR" sz="740">
                <a:solidFill>
                  <a:srgbClr val="000000"/>
                </a:solidFill>
                <a:latin typeface="Arial"/>
                <a:ea typeface="Arial"/>
                <a:cs typeface="Arial"/>
                <a:sym typeface="Arial"/>
              </a:rPr>
              <a:t>Pour produire ces différents types d’énergies, on peut utiliser différentes sources. Certaines sont renouvelables, comme le vent, le soleil, l’eau ou le bois. L’énergie produite à partir de ces sources (via des éoliennes, des panneaux solaires, des barrages hydrauliques ou la combustion de bois) est appelée énergie renouvelable. Certaines sources ne sont pas renouvelables. C’est le cas de l’uranium nécessaire à la production d’énergie nucléaire. C’est également le cas des ressources fossiles : le gaz, le charbon et le pétrole, qui permettent la production d’énergies fossiles. </a:t>
            </a:r>
            <a:endParaRPr/>
          </a:p>
          <a:p>
            <a:pPr marL="234036" lvl="0" indent="-232086" algn="just" rtl="0">
              <a:lnSpc>
                <a:spcPct val="100000"/>
              </a:lnSpc>
              <a:spcBef>
                <a:spcPts val="360"/>
              </a:spcBef>
              <a:spcAft>
                <a:spcPts val="0"/>
              </a:spcAft>
              <a:buSzPts val="1400"/>
              <a:buNone/>
            </a:pPr>
            <a:r>
              <a:rPr lang="fr-FR" sz="740">
                <a:solidFill>
                  <a:srgbClr val="000000"/>
                </a:solidFill>
                <a:latin typeface="Arial"/>
                <a:ea typeface="Arial"/>
                <a:cs typeface="Arial"/>
                <a:sym typeface="Arial"/>
              </a:rPr>
              <a:t>Attention, bien que dans la catégorie énergie non renouvelable, le nucléaire n’est pas une énergie fossile. </a:t>
            </a:r>
            <a:endParaRPr sz="740">
              <a:solidFill>
                <a:srgbClr val="000000"/>
              </a:solidFill>
              <a:latin typeface="Arial"/>
              <a:ea typeface="Arial"/>
              <a:cs typeface="Arial"/>
              <a:sym typeface="Arial"/>
            </a:endParaRPr>
          </a:p>
          <a:p>
            <a:pPr marL="234036" lvl="0" indent="-232086" algn="just" rtl="0">
              <a:lnSpc>
                <a:spcPct val="100000"/>
              </a:lnSpc>
              <a:spcBef>
                <a:spcPts val="360"/>
              </a:spcBef>
              <a:spcAft>
                <a:spcPts val="0"/>
              </a:spcAft>
              <a:buSzPts val="1400"/>
              <a:buNone/>
            </a:pPr>
            <a:r>
              <a:rPr lang="fr-FR" sz="740">
                <a:solidFill>
                  <a:srgbClr val="000000"/>
                </a:solidFill>
                <a:latin typeface="Arial"/>
                <a:ea typeface="Arial"/>
                <a:cs typeface="Arial"/>
                <a:sym typeface="Arial"/>
              </a:rPr>
              <a:t>Toutes les énergies ne se valent pas et ont des avantages et des inconvénients. </a:t>
            </a:r>
            <a:endParaRPr/>
          </a:p>
          <a:p>
            <a:pPr marL="0" lvl="0" indent="0" algn="l" rtl="0">
              <a:lnSpc>
                <a:spcPct val="80000"/>
              </a:lnSpc>
              <a:spcBef>
                <a:spcPts val="120"/>
              </a:spcBef>
              <a:spcAft>
                <a:spcPts val="0"/>
              </a:spcAft>
              <a:buSzPts val="1400"/>
              <a:buNone/>
            </a:pPr>
            <a:endParaRPr sz="370"/>
          </a:p>
          <a:p>
            <a:pPr marL="0" lvl="0" indent="0" algn="l" rtl="0">
              <a:lnSpc>
                <a:spcPct val="80000"/>
              </a:lnSpc>
              <a:spcBef>
                <a:spcPts val="120"/>
              </a:spcBef>
              <a:spcAft>
                <a:spcPts val="0"/>
              </a:spcAft>
              <a:buSzPts val="1400"/>
              <a:buNone/>
            </a:pPr>
            <a:r>
              <a:rPr lang="fr-FR" sz="370" b="1" u="sng"/>
              <a:t>Animation </a:t>
            </a:r>
            <a:r>
              <a:rPr lang="fr-FR" sz="370"/>
              <a:t>: </a:t>
            </a:r>
            <a:r>
              <a:rPr lang="fr-FR" sz="370" i="1"/>
              <a:t>demander aux élèves d’identifier les avantages et les inconvénients ?</a:t>
            </a:r>
            <a:endParaRPr sz="370" i="1"/>
          </a:p>
        </p:txBody>
      </p:sp>
      <p:sp>
        <p:nvSpPr>
          <p:cNvPr id="152" name="Google Shape;152;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2"/>
        <p:cNvGrpSpPr/>
        <p:nvPr/>
      </p:nvGrpSpPr>
      <p:grpSpPr>
        <a:xfrm>
          <a:off x="0" y="0"/>
          <a:ext cx="0" cy="0"/>
          <a:chOff x="0" y="0"/>
          <a:chExt cx="0" cy="0"/>
        </a:xfrm>
      </p:grpSpPr>
      <p:sp>
        <p:nvSpPr>
          <p:cNvPr id="1103" name="Google Shape;1103;p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4" name="Google Shape;1104;p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000"/>
              <a:buFont typeface="Arial"/>
              <a:buNone/>
            </a:pPr>
            <a:endParaRPr sz="1000" b="1" u="sng">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fr-FR" sz="1000" b="1" u="sng">
                <a:solidFill>
                  <a:srgbClr val="000000"/>
                </a:solidFill>
                <a:latin typeface="Arial"/>
                <a:ea typeface="Arial"/>
                <a:cs typeface="Arial"/>
                <a:sym typeface="Arial"/>
              </a:rPr>
              <a:t>Explications  :</a:t>
            </a:r>
            <a:endParaRPr/>
          </a:p>
          <a:p>
            <a:pPr marL="0" marR="0" lvl="0" indent="0" algn="l" rtl="0">
              <a:lnSpc>
                <a:spcPct val="10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Ici on voit les différents ordres de grandeurs qui concernent l’alimentation. </a:t>
            </a:r>
            <a:endParaRPr/>
          </a:p>
          <a:p>
            <a:pPr marL="0" marR="0" lvl="0" indent="0" algn="l" rtl="0">
              <a:lnSpc>
                <a:spcPct val="100000"/>
              </a:lnSpc>
              <a:spcBef>
                <a:spcPts val="0"/>
              </a:spcBef>
              <a:spcAft>
                <a:spcPts val="0"/>
              </a:spcAft>
              <a:buClr>
                <a:schemeClr val="dk1"/>
              </a:buClr>
              <a:buSzPts val="1000"/>
              <a:buFont typeface="Calibri"/>
              <a:buNone/>
            </a:pPr>
            <a:endParaRPr sz="100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Pour réduire son empreinte carbone, on peut par exemple commencer par privilégier les fruits et légumes de saison, au transport de fruits et légumes qui viennent de l'autre bout de la planète ou au chauffage des serres en hiver. Il s’agit aussi de réduire sa consommation de viande notamment la viande rouge qui est fortement émettrice de gaz à effet de serre. Il faut beaucoup plus d’énergie pour nourrir un animal que l’on va ensuite manger, plutôt que de manger directement des fruits, céréales, légumineuses. La viande rouge est d’autant plus émettrice que les ruminants émettent des gaz à effet de serre (le méthane) de par leur système digestif. </a:t>
            </a:r>
            <a:endParaRPr/>
          </a:p>
          <a:p>
            <a:pPr marL="0" marR="0" lvl="0" indent="0" algn="l" rtl="0">
              <a:lnSpc>
                <a:spcPct val="100000"/>
              </a:lnSpc>
              <a:spcBef>
                <a:spcPts val="0"/>
              </a:spcBef>
              <a:spcAft>
                <a:spcPts val="0"/>
              </a:spcAft>
              <a:buClr>
                <a:schemeClr val="dk1"/>
              </a:buClr>
              <a:buSzPts val="1000"/>
              <a:buFont typeface="Calibri"/>
              <a:buNone/>
            </a:pPr>
            <a:endParaRPr sz="100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Les démarches zéro déchet ne sont pas à négliger. Elles ont un intérêt d’un point de vue de préservation des ressources et de protection des éco-systèmes mais cela n’a que peu d’impact sur le climat. C’est l’occasion de mettre en avant que lorsqu’on est focalisé sur un seul problème (le climat), on peut rapidement en oublier d’autres qui sont également importants. Quand on compte du carbone, on ne s’intéresse qu’au climat. </a:t>
            </a:r>
            <a:endParaRPr/>
          </a:p>
          <a:p>
            <a:pPr marL="0" marR="0" lvl="0" indent="0" algn="l" rtl="0">
              <a:lnSpc>
                <a:spcPct val="100000"/>
              </a:lnSpc>
              <a:spcBef>
                <a:spcPts val="0"/>
              </a:spcBef>
              <a:spcAft>
                <a:spcPts val="0"/>
              </a:spcAft>
              <a:buClr>
                <a:schemeClr val="dk1"/>
              </a:buClr>
              <a:buSzPts val="1000"/>
              <a:buFont typeface="Calibri"/>
              <a:buNone/>
            </a:pPr>
            <a:endParaRPr sz="1000">
              <a:solidFill>
                <a:schemeClr val="dk1"/>
              </a:solidFill>
              <a:latin typeface="Arial"/>
              <a:ea typeface="Arial"/>
              <a:cs typeface="Arial"/>
              <a:sym typeface="Arial"/>
            </a:endParaRPr>
          </a:p>
        </p:txBody>
      </p:sp>
      <p:sp>
        <p:nvSpPr>
          <p:cNvPr id="1105" name="Google Shape;1105;p7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8" name="Google Shape;1118;p7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000"/>
              <a:buFont typeface="Arial"/>
              <a:buNone/>
            </a:pPr>
            <a:r>
              <a:rPr lang="fr-FR" sz="1000" b="1" u="sng">
                <a:solidFill>
                  <a:srgbClr val="000000"/>
                </a:solidFill>
                <a:latin typeface="Arial"/>
                <a:ea typeface="Arial"/>
                <a:cs typeface="Arial"/>
                <a:sym typeface="Arial"/>
              </a:rPr>
              <a:t>Explications  :</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Ici on voit les différents ordres de grandeurs qui concernent la mobilité. </a:t>
            </a:r>
            <a:endParaRPr/>
          </a:p>
          <a:p>
            <a:pPr marL="0" lvl="0" indent="0" algn="l" rtl="0">
              <a:lnSpc>
                <a:spcPct val="100000"/>
              </a:lnSpc>
              <a:spcBef>
                <a:spcPts val="300"/>
              </a:spcBef>
              <a:spcAft>
                <a:spcPts val="0"/>
              </a:spcAft>
              <a:buSzPts val="1400"/>
              <a:buNone/>
            </a:pPr>
            <a:endParaRPr sz="1000">
              <a:solidFill>
                <a:schemeClr val="dk1"/>
              </a:solidFill>
              <a:latin typeface="Arial"/>
              <a:ea typeface="Arial"/>
              <a:cs typeface="Arial"/>
              <a:sym typeface="Arial"/>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On voit de façon flagrante qu'un seul aller retour Paris/New York pendant l'année, dépasse déjà à lui seul la totalité du budget carbone alloué par personne et par an !</a:t>
            </a:r>
            <a:endParaRPr/>
          </a:p>
          <a:p>
            <a:pPr marL="0" marR="0" lvl="0" indent="0" algn="l" rtl="0">
              <a:lnSpc>
                <a:spcPct val="100000"/>
              </a:lnSpc>
              <a:spcBef>
                <a:spcPts val="300"/>
              </a:spcBef>
              <a:spcAft>
                <a:spcPts val="0"/>
              </a:spcAft>
              <a:buClr>
                <a:schemeClr val="dk1"/>
              </a:buClr>
              <a:buSzPts val="1000"/>
              <a:buFont typeface="Arial"/>
              <a:buNone/>
            </a:pPr>
            <a:r>
              <a:rPr lang="fr-FR" sz="1000">
                <a:solidFill>
                  <a:schemeClr val="dk1"/>
                </a:solidFill>
                <a:latin typeface="Arial"/>
                <a:ea typeface="Arial"/>
                <a:cs typeface="Arial"/>
                <a:sym typeface="Arial"/>
              </a:rPr>
              <a:t>Avec 30 km par jour en voiture on est à la limite et on a plus grand-chose pour se nourrir, se loger… etc. On peut privilégier les transports en commun ou le vélo pour les déplacements en ville, et faire du covoiturage si un déplacement en voiture est vraiment nécessaire... L’éco-conduite permet aussi de réduire sa consommation de près de 30%. </a:t>
            </a:r>
            <a:endParaRPr sz="1000">
              <a:solidFill>
                <a:schemeClr val="dk1"/>
              </a:solidFill>
              <a:latin typeface="Arial"/>
              <a:ea typeface="Arial"/>
              <a:cs typeface="Arial"/>
              <a:sym typeface="Arial"/>
            </a:endParaRPr>
          </a:p>
          <a:p>
            <a:pPr marL="0" lvl="0" indent="0" algn="l" rtl="0">
              <a:lnSpc>
                <a:spcPct val="100000"/>
              </a:lnSpc>
              <a:spcBef>
                <a:spcPts val="300"/>
              </a:spcBef>
              <a:spcAft>
                <a:spcPts val="0"/>
              </a:spcAft>
              <a:buSzPts val="1400"/>
              <a:buNone/>
            </a:pPr>
            <a:endParaRPr sz="1000">
              <a:solidFill>
                <a:schemeClr val="dk1"/>
              </a:solidFill>
              <a:latin typeface="Arial"/>
              <a:ea typeface="Arial"/>
              <a:cs typeface="Arial"/>
              <a:sym typeface="Arial"/>
            </a:endParaRPr>
          </a:p>
          <a:p>
            <a:pPr marL="0" lvl="0" indent="0" algn="l" rtl="0">
              <a:lnSpc>
                <a:spcPct val="80000"/>
              </a:lnSpc>
              <a:spcBef>
                <a:spcPts val="325"/>
              </a:spcBef>
              <a:spcAft>
                <a:spcPts val="0"/>
              </a:spcAft>
              <a:buClr>
                <a:schemeClr val="dk1"/>
              </a:buClr>
              <a:buSzPts val="450"/>
              <a:buFont typeface="Arial"/>
              <a:buNone/>
            </a:pPr>
            <a:endParaRPr sz="1000" b="0">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fr-FR" sz="1000" b="1" u="sng">
                <a:solidFill>
                  <a:srgbClr val="000000"/>
                </a:solidFill>
                <a:latin typeface="Arial"/>
                <a:ea typeface="Arial"/>
                <a:cs typeface="Arial"/>
                <a:sym typeface="Arial"/>
              </a:rPr>
              <a:t>Messages clés : </a:t>
            </a:r>
            <a:endParaRPr/>
          </a:p>
          <a:p>
            <a:pPr marL="228600" marR="0" lvl="0" indent="-228600" algn="l" rtl="0">
              <a:lnSpc>
                <a:spcPct val="100000"/>
              </a:lnSpc>
              <a:spcBef>
                <a:spcPts val="0"/>
              </a:spcBef>
              <a:spcAft>
                <a:spcPts val="0"/>
              </a:spcAft>
              <a:buClr>
                <a:srgbClr val="000000"/>
              </a:buClr>
              <a:buSzPts val="1000"/>
              <a:buFont typeface="Calibri"/>
              <a:buAutoNum type="arabicPeriod"/>
            </a:pPr>
            <a:r>
              <a:rPr lang="fr-FR" sz="1000" b="0" u="none">
                <a:solidFill>
                  <a:srgbClr val="000000"/>
                </a:solidFill>
                <a:latin typeface="Arial"/>
                <a:ea typeface="Arial"/>
                <a:cs typeface="Arial"/>
                <a:sym typeface="Arial"/>
              </a:rPr>
              <a:t>Dans nos choix quotidiens, nous avons déjà le pouvoir de réduire de manière importante notre empreinte carbone qui correspond à notre impact sur le climat. </a:t>
            </a:r>
            <a:endParaRPr/>
          </a:p>
          <a:p>
            <a:pPr marL="228600" marR="0" lvl="0" indent="-228600" algn="l" rtl="0">
              <a:lnSpc>
                <a:spcPct val="100000"/>
              </a:lnSpc>
              <a:spcBef>
                <a:spcPts val="0"/>
              </a:spcBef>
              <a:spcAft>
                <a:spcPts val="0"/>
              </a:spcAft>
              <a:buClr>
                <a:schemeClr val="dk1"/>
              </a:buClr>
              <a:buSzPts val="1000"/>
              <a:buFont typeface="Calibri"/>
              <a:buAutoNum type="arabicPeriod"/>
            </a:pPr>
            <a:r>
              <a:rPr lang="fr-FR" sz="1000" b="0">
                <a:latin typeface="Arial"/>
                <a:ea typeface="Arial"/>
                <a:cs typeface="Arial"/>
                <a:sym typeface="Arial"/>
              </a:rPr>
              <a:t>Le chauffage du logement, l’alimentation et le transport sont les postes les plus émetteurs</a:t>
            </a:r>
            <a:endParaRPr sz="1000" b="0" u="sng">
              <a:solidFill>
                <a:srgbClr val="000000"/>
              </a:solidFill>
              <a:latin typeface="Arial"/>
              <a:ea typeface="Arial"/>
              <a:cs typeface="Arial"/>
              <a:sym typeface="Arial"/>
            </a:endParaRPr>
          </a:p>
          <a:p>
            <a:pPr marL="228600" marR="0" lvl="0" indent="-165100" algn="l" rtl="0">
              <a:lnSpc>
                <a:spcPct val="100000"/>
              </a:lnSpc>
              <a:spcBef>
                <a:spcPts val="0"/>
              </a:spcBef>
              <a:spcAft>
                <a:spcPts val="0"/>
              </a:spcAft>
              <a:buClr>
                <a:schemeClr val="dk1"/>
              </a:buClr>
              <a:buSzPts val="1000"/>
              <a:buFont typeface="Calibri"/>
              <a:buNone/>
            </a:pPr>
            <a:endParaRPr sz="1000" b="0" u="sng">
              <a:solidFill>
                <a:srgbClr val="000000"/>
              </a:solidFill>
              <a:latin typeface="Arial"/>
              <a:ea typeface="Arial"/>
              <a:cs typeface="Arial"/>
              <a:sym typeface="Arial"/>
            </a:endParaRPr>
          </a:p>
        </p:txBody>
      </p:sp>
      <p:sp>
        <p:nvSpPr>
          <p:cNvPr id="1119" name="Google Shape;1119;p7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2" name="Google Shape;1132;p7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000000"/>
              </a:buClr>
              <a:buSzPts val="1000"/>
              <a:buFont typeface="Arial"/>
              <a:buNone/>
            </a:pPr>
            <a:r>
              <a:rPr lang="fr-FR" sz="1000" b="1" u="sng">
                <a:solidFill>
                  <a:srgbClr val="000000"/>
                </a:solidFill>
                <a:latin typeface="Arial"/>
                <a:ea typeface="Arial"/>
                <a:cs typeface="Arial"/>
                <a:sym typeface="Arial"/>
              </a:rPr>
              <a:t>Explications  :</a:t>
            </a:r>
            <a:endParaRPr/>
          </a:p>
          <a:p>
            <a:pPr marL="0" marR="0" lvl="0" indent="0" algn="l" rtl="0">
              <a:lnSpc>
                <a:spcPct val="9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Ici on voit les différents ordres de grandeurs qui concernent le logement. </a:t>
            </a:r>
            <a:endParaRPr/>
          </a:p>
          <a:p>
            <a:pPr marL="0" marR="0" lvl="0" indent="0" algn="l" rtl="0">
              <a:lnSpc>
                <a:spcPct val="9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Coté logement, la clé c’est de rénover le bâtiment pour moins consommer d’énergie. De changer sa chaudière fioul et gaz par une alternative bas carbone comme le bois ou la pompe à chaleur et d’être sobre dans son usage du chauffage (baisse de la température, réduction de la surface à chauffer</a:t>
            </a:r>
            <a:r>
              <a:rPr lang="fr-FR" sz="1000">
                <a:latin typeface="Arial"/>
                <a:ea typeface="Arial"/>
                <a:cs typeface="Arial"/>
                <a:sym typeface="Arial"/>
              </a:rPr>
              <a:t>, …). </a:t>
            </a:r>
            <a:endParaRPr sz="1000">
              <a:solidFill>
                <a:schemeClr val="dk1"/>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Les petits éco-gestes (comme éteindre la lumière ou la multiprise) sont déjà une bonne base pour s'éduquer et commencer à changer ses habitudes au quotidien, mais n'ont que très peu d'impact en matière d'émission de GES.</a:t>
            </a:r>
            <a:endParaRPr/>
          </a:p>
        </p:txBody>
      </p:sp>
      <p:sp>
        <p:nvSpPr>
          <p:cNvPr id="1133" name="Google Shape;1133;p7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p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3" name="Google Shape;1153;p7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000"/>
              <a:buFont typeface="Arial"/>
              <a:buNone/>
            </a:pPr>
            <a:r>
              <a:rPr lang="fr-FR" sz="1000" b="1" u="sng">
                <a:solidFill>
                  <a:srgbClr val="000000"/>
                </a:solidFill>
                <a:latin typeface="Arial"/>
                <a:ea typeface="Arial"/>
                <a:cs typeface="Arial"/>
                <a:sym typeface="Arial"/>
              </a:rPr>
              <a:t>Explications  :</a:t>
            </a:r>
            <a:endParaRPr/>
          </a:p>
          <a:p>
            <a:pPr marL="0" marR="0" lvl="0" indent="0" algn="l" rtl="0">
              <a:lnSpc>
                <a:spcPct val="10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Ici on voit les différents ordres de grandeurs qui concernent les biens et services. </a:t>
            </a:r>
            <a:endParaRPr/>
          </a:p>
          <a:p>
            <a:pPr marL="0" marR="0" lvl="0" indent="0" algn="l" rtl="0">
              <a:lnSpc>
                <a:spcPct val="100000"/>
              </a:lnSpc>
              <a:spcBef>
                <a:spcPts val="0"/>
              </a:spcBef>
              <a:spcAft>
                <a:spcPts val="0"/>
              </a:spcAft>
              <a:buClr>
                <a:schemeClr val="dk1"/>
              </a:buClr>
              <a:buSzPts val="1000"/>
              <a:buFont typeface="Calibri"/>
              <a:buNone/>
            </a:pPr>
            <a:endParaRPr sz="1000" b="1" u="sng">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000"/>
              <a:buFont typeface="Arial"/>
              <a:buNone/>
            </a:pPr>
            <a:r>
              <a:rPr lang="fr-FR" sz="1000">
                <a:solidFill>
                  <a:schemeClr val="dk1"/>
                </a:solidFill>
                <a:latin typeface="Arial"/>
                <a:ea typeface="Arial"/>
                <a:cs typeface="Arial"/>
                <a:sym typeface="Arial"/>
              </a:rPr>
              <a:t>On peut privilégier l'achat de biens d'occasion ou reconditionnés, ou choisir des produits dont la durée de vie est plus importante. Les usages numériques prennent de plus en plus de place dans nos vies mais ont un impact très important. Regarder un film à la TV c’est beaucoup moins émetteur que du streaming. Lire un livre pendant 1h émet 10 fois moins de CO2 que de regarder 1H de vidéo sur internet.</a:t>
            </a:r>
            <a:endParaRPr/>
          </a:p>
          <a:p>
            <a:pPr marL="0" marR="0" lvl="0" indent="0" algn="l" rtl="0">
              <a:lnSpc>
                <a:spcPct val="100000"/>
              </a:lnSpc>
              <a:spcBef>
                <a:spcPts val="0"/>
              </a:spcBef>
              <a:spcAft>
                <a:spcPts val="0"/>
              </a:spcAft>
              <a:buClr>
                <a:schemeClr val="dk1"/>
              </a:buClr>
              <a:buSzPts val="1000"/>
              <a:buFont typeface="Calibri"/>
              <a:buNone/>
            </a:pPr>
            <a:endParaRPr sz="1000" b="1" u="sng">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000"/>
              <a:buFont typeface="Calibri"/>
              <a:buNone/>
            </a:pPr>
            <a:r>
              <a:rPr lang="fr-FR" sz="1000" b="1" i="0" u="none" strike="noStrike" cap="none">
                <a:solidFill>
                  <a:srgbClr val="FFFFFF"/>
                </a:solidFill>
                <a:latin typeface="Century Gothic"/>
                <a:ea typeface="Century Gothic"/>
                <a:cs typeface="Century Gothic"/>
                <a:sym typeface="Century Gothic"/>
              </a:rPr>
              <a:t>Le coût environnemental des technologies est aussi lié aux ressources nécessaires à sa production.</a:t>
            </a:r>
            <a:endParaRPr sz="1000"/>
          </a:p>
          <a:p>
            <a:pPr marL="0" marR="0" lvl="0" indent="0" algn="l" rtl="0">
              <a:lnSpc>
                <a:spcPct val="100000"/>
              </a:lnSpc>
              <a:spcBef>
                <a:spcPts val="0"/>
              </a:spcBef>
              <a:spcAft>
                <a:spcPts val="0"/>
              </a:spcAft>
              <a:buClr>
                <a:schemeClr val="dk1"/>
              </a:buClr>
              <a:buSzPts val="1000"/>
              <a:buFont typeface="Calibri"/>
              <a:buNone/>
            </a:pPr>
            <a:endParaRPr sz="1000" b="1" u="sng">
              <a:solidFill>
                <a:srgbClr val="000000"/>
              </a:solidFill>
              <a:latin typeface="Arial"/>
              <a:ea typeface="Arial"/>
              <a:cs typeface="Arial"/>
              <a:sym typeface="Arial"/>
            </a:endParaRPr>
          </a:p>
        </p:txBody>
      </p:sp>
      <p:sp>
        <p:nvSpPr>
          <p:cNvPr id="1154" name="Google Shape;1154;p7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8"/>
        <p:cNvGrpSpPr/>
        <p:nvPr/>
      </p:nvGrpSpPr>
      <p:grpSpPr>
        <a:xfrm>
          <a:off x="0" y="0"/>
          <a:ext cx="0" cy="0"/>
          <a:chOff x="0" y="0"/>
          <a:chExt cx="0" cy="0"/>
        </a:xfrm>
      </p:grpSpPr>
      <p:sp>
        <p:nvSpPr>
          <p:cNvPr id="1169" name="Google Shape;1169;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0" name="Google Shape;1170;p5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457200" lvl="0" indent="-228600" algn="l" rtl="0">
              <a:lnSpc>
                <a:spcPct val="80000"/>
              </a:lnSpc>
              <a:spcBef>
                <a:spcPts val="360"/>
              </a:spcBef>
              <a:spcAft>
                <a:spcPts val="0"/>
              </a:spcAft>
              <a:buSzPts val="1400"/>
              <a:buNone/>
            </a:pPr>
            <a:r>
              <a:rPr lang="fr-FR" sz="930" b="1" u="sng"/>
              <a:t>Explications : </a:t>
            </a:r>
            <a:endParaRPr sz="930"/>
          </a:p>
          <a:p>
            <a:pPr marL="457200" lvl="0" indent="-228600" algn="l" rtl="0">
              <a:lnSpc>
                <a:spcPct val="80000"/>
              </a:lnSpc>
              <a:spcBef>
                <a:spcPts val="360"/>
              </a:spcBef>
              <a:spcAft>
                <a:spcPts val="0"/>
              </a:spcAft>
              <a:buSzPts val="1400"/>
              <a:buNone/>
            </a:pPr>
            <a:r>
              <a:rPr lang="fr-FR" sz="930"/>
              <a:t>Si on veut pas se tromper et favoriser de fausses bonnes idées, il faut procéder dans l’ordre sobriété, efficacité et énergie décarbonée. Prenons l’exemple des déplacements. </a:t>
            </a:r>
            <a:endParaRPr/>
          </a:p>
          <a:p>
            <a:pPr marL="457200" lvl="0" indent="-228600" algn="l" rtl="0">
              <a:lnSpc>
                <a:spcPct val="80000"/>
              </a:lnSpc>
              <a:spcBef>
                <a:spcPts val="360"/>
              </a:spcBef>
              <a:spcAft>
                <a:spcPts val="0"/>
              </a:spcAft>
              <a:buSzPts val="1400"/>
              <a:buNone/>
            </a:pPr>
            <a:endParaRPr sz="930"/>
          </a:p>
          <a:p>
            <a:pPr marL="457200" lvl="0" indent="-228600" algn="l" rtl="0">
              <a:lnSpc>
                <a:spcPct val="80000"/>
              </a:lnSpc>
              <a:spcBef>
                <a:spcPts val="360"/>
              </a:spcBef>
              <a:spcAft>
                <a:spcPts val="0"/>
              </a:spcAft>
              <a:buSzPts val="1400"/>
              <a:buNone/>
            </a:pPr>
            <a:r>
              <a:rPr lang="fr-FR" sz="930"/>
              <a:t>1) D’abord, il faut penser SOBRIETE : Réduire ses déplacement, utiliser le vélo ou la marche. Lorsque cela n’est pas possible, il vaut mieux privilégier une voiture petite légère qui reste sobre en énergie. </a:t>
            </a:r>
            <a:endParaRPr/>
          </a:p>
          <a:p>
            <a:pPr marL="457200" lvl="0" indent="-228600" algn="l" rtl="0">
              <a:lnSpc>
                <a:spcPct val="80000"/>
              </a:lnSpc>
              <a:spcBef>
                <a:spcPts val="360"/>
              </a:spcBef>
              <a:spcAft>
                <a:spcPts val="0"/>
              </a:spcAft>
              <a:buSzPts val="1400"/>
              <a:buNone/>
            </a:pPr>
            <a:r>
              <a:rPr lang="fr-FR" sz="930"/>
              <a:t>2) Ensuite, c’est le moment de penser EFFICACITÉ. Pour cela, on développe des nouvelles motorisations plus efficaces. On pense aussi aux transports en commun qui permettent de déplacer beaucoup de personnes pour une consommation d’énergie et d’espace relativement faible. </a:t>
            </a:r>
            <a:br>
              <a:rPr lang="fr-FR" sz="930"/>
            </a:br>
            <a:r>
              <a:rPr lang="fr-FR" sz="930"/>
              <a:t>3) Enfin, on passe à la décarbonation de l’énergie. </a:t>
            </a:r>
            <a:endParaRPr/>
          </a:p>
          <a:p>
            <a:pPr marL="457200" lvl="0" indent="-228600" algn="l" rtl="0">
              <a:lnSpc>
                <a:spcPct val="80000"/>
              </a:lnSpc>
              <a:spcBef>
                <a:spcPts val="360"/>
              </a:spcBef>
              <a:spcAft>
                <a:spcPts val="0"/>
              </a:spcAft>
              <a:buSzPts val="1400"/>
              <a:buNone/>
            </a:pPr>
            <a:endParaRPr sz="930"/>
          </a:p>
          <a:p>
            <a:pPr marL="457200" lvl="0" indent="-228600" algn="l" rtl="0">
              <a:lnSpc>
                <a:spcPct val="80000"/>
              </a:lnSpc>
              <a:spcBef>
                <a:spcPts val="360"/>
              </a:spcBef>
              <a:spcAft>
                <a:spcPts val="0"/>
              </a:spcAft>
              <a:buSzPts val="1400"/>
              <a:buNone/>
            </a:pPr>
            <a:r>
              <a:rPr lang="fr-FR" sz="930"/>
              <a:t>Par ailleurs, il y a encore certains défis techniques qui ne sont pas résolus. Dans notre exemple, se pose la question du stockage de l’électricité avec l’intégration des énergies renouvelables et celle des autres ressources nécessaires à la construction des véhicules, des routes …etc. Penser que la technologie seule va nous sauver est donc un pari dangereux. </a:t>
            </a:r>
            <a:endParaRPr/>
          </a:p>
          <a:p>
            <a:pPr marL="457200" lvl="0" indent="-228600" algn="l" rtl="0">
              <a:lnSpc>
                <a:spcPct val="80000"/>
              </a:lnSpc>
              <a:spcBef>
                <a:spcPts val="360"/>
              </a:spcBef>
              <a:spcAft>
                <a:spcPts val="0"/>
              </a:spcAft>
              <a:buSzPts val="1400"/>
              <a:buNone/>
            </a:pPr>
            <a:endParaRPr sz="930"/>
          </a:p>
          <a:p>
            <a:pPr marL="457200" lvl="0" indent="-228600" algn="l" rtl="0">
              <a:lnSpc>
                <a:spcPct val="80000"/>
              </a:lnSpc>
              <a:spcBef>
                <a:spcPts val="360"/>
              </a:spcBef>
              <a:spcAft>
                <a:spcPts val="0"/>
              </a:spcAft>
              <a:buSzPts val="1400"/>
              <a:buNone/>
            </a:pPr>
            <a:r>
              <a:rPr lang="fr-FR" sz="930"/>
              <a:t>Autre exemple (facultatif) : </a:t>
            </a:r>
            <a:endParaRPr/>
          </a:p>
          <a:p>
            <a:pPr marL="457200" marR="0" lvl="0" indent="-228600" algn="l" rtl="0">
              <a:lnSpc>
                <a:spcPct val="80000"/>
              </a:lnSpc>
              <a:spcBef>
                <a:spcPts val="360"/>
              </a:spcBef>
              <a:spcAft>
                <a:spcPts val="0"/>
              </a:spcAft>
              <a:buClr>
                <a:srgbClr val="000000"/>
              </a:buClr>
              <a:buSzPts val="1400"/>
              <a:buFont typeface="Arial"/>
              <a:buNone/>
            </a:pPr>
            <a:r>
              <a:rPr lang="fr-FR" sz="930">
                <a:solidFill>
                  <a:schemeClr val="dk1"/>
                </a:solidFill>
                <a:latin typeface="Arial"/>
                <a:ea typeface="Arial"/>
                <a:cs typeface="Arial"/>
                <a:sym typeface="Arial"/>
              </a:rPr>
              <a:t>En tout premier lieu, l’économie d’énergie passe par la sobriété. Si on prend l’exemple du chauffage en hiver, la sobriété consiste à chauffer à 18°C et mettre un vêtement chaud. Chaque degré Celsius de réduction baisse la consommation et la facture d’environ 7%. On peut aussi isoler le logement et ainsi réduire le besoin de chauffer.</a:t>
            </a:r>
            <a:endParaRPr sz="930">
              <a:solidFill>
                <a:schemeClr val="dk1"/>
              </a:solidFill>
              <a:latin typeface="Arial"/>
              <a:ea typeface="Arial"/>
              <a:cs typeface="Arial"/>
              <a:sym typeface="Arial"/>
            </a:endParaRPr>
          </a:p>
          <a:p>
            <a:pPr marL="457200" marR="0" lvl="0" indent="-228600" algn="l" rtl="0">
              <a:lnSpc>
                <a:spcPct val="80000"/>
              </a:lnSpc>
              <a:spcBef>
                <a:spcPts val="360"/>
              </a:spcBef>
              <a:spcAft>
                <a:spcPts val="0"/>
              </a:spcAft>
              <a:buClr>
                <a:srgbClr val="000000"/>
              </a:buClr>
              <a:buSzPts val="1400"/>
              <a:buFont typeface="Arial"/>
              <a:buNone/>
            </a:pPr>
            <a:r>
              <a:rPr lang="fr-FR" sz="930">
                <a:solidFill>
                  <a:schemeClr val="dk1"/>
                </a:solidFill>
                <a:latin typeface="Arial"/>
                <a:ea typeface="Arial"/>
                <a:cs typeface="Arial"/>
                <a:sym typeface="Arial"/>
              </a:rPr>
              <a:t>En deuxième étape, on peut améliorer l’efficacité des installations. Pour le chauffage, cela passe par l’installation d’une chaudière performante par exemple.</a:t>
            </a:r>
            <a:endParaRPr sz="930">
              <a:solidFill>
                <a:schemeClr val="dk1"/>
              </a:solidFill>
              <a:latin typeface="Arial"/>
              <a:ea typeface="Arial"/>
              <a:cs typeface="Arial"/>
              <a:sym typeface="Arial"/>
            </a:endParaRPr>
          </a:p>
          <a:p>
            <a:pPr marL="457200" marR="0" lvl="0" indent="-228600" algn="l" rtl="0">
              <a:lnSpc>
                <a:spcPct val="80000"/>
              </a:lnSpc>
              <a:spcBef>
                <a:spcPts val="360"/>
              </a:spcBef>
              <a:spcAft>
                <a:spcPts val="0"/>
              </a:spcAft>
              <a:buClr>
                <a:srgbClr val="000000"/>
              </a:buClr>
              <a:buSzPts val="1400"/>
              <a:buFont typeface="Arial"/>
              <a:buNone/>
            </a:pPr>
            <a:r>
              <a:rPr lang="fr-FR" sz="930">
                <a:solidFill>
                  <a:schemeClr val="dk1"/>
                </a:solidFill>
                <a:latin typeface="Arial"/>
                <a:ea typeface="Arial"/>
                <a:cs typeface="Arial"/>
                <a:sym typeface="Arial"/>
              </a:rPr>
              <a:t>En 3</a:t>
            </a:r>
            <a:r>
              <a:rPr lang="fr-FR" sz="930" baseline="30000">
                <a:solidFill>
                  <a:schemeClr val="dk1"/>
                </a:solidFill>
                <a:latin typeface="Arial"/>
                <a:ea typeface="Arial"/>
                <a:cs typeface="Arial"/>
                <a:sym typeface="Arial"/>
              </a:rPr>
              <a:t>ème</a:t>
            </a:r>
            <a:r>
              <a:rPr lang="fr-FR" sz="930">
                <a:solidFill>
                  <a:schemeClr val="dk1"/>
                </a:solidFill>
                <a:latin typeface="Arial"/>
                <a:ea typeface="Arial"/>
                <a:cs typeface="Arial"/>
                <a:sym typeface="Arial"/>
              </a:rPr>
              <a:t> et dernier lieu, on peut utiliser des ressources renouvelables, comme du bois pour la chaudière.</a:t>
            </a:r>
            <a:endParaRPr sz="930">
              <a:solidFill>
                <a:schemeClr val="dk1"/>
              </a:solidFill>
              <a:latin typeface="Arial"/>
              <a:ea typeface="Arial"/>
              <a:cs typeface="Arial"/>
              <a:sym typeface="Arial"/>
            </a:endParaRPr>
          </a:p>
          <a:p>
            <a:pPr marL="457200" marR="0" lvl="0" indent="-228600" algn="l" rtl="0">
              <a:lnSpc>
                <a:spcPct val="80000"/>
              </a:lnSpc>
              <a:spcBef>
                <a:spcPts val="360"/>
              </a:spcBef>
              <a:spcAft>
                <a:spcPts val="0"/>
              </a:spcAft>
              <a:buClr>
                <a:srgbClr val="000000"/>
              </a:buClr>
              <a:buSzPts val="1400"/>
              <a:buFont typeface="Arial"/>
              <a:buNone/>
            </a:pPr>
            <a:r>
              <a:rPr lang="fr-FR" sz="930">
                <a:solidFill>
                  <a:schemeClr val="dk1"/>
                </a:solidFill>
                <a:latin typeface="Arial"/>
                <a:ea typeface="Arial"/>
                <a:cs typeface="Arial"/>
                <a:sym typeface="Arial"/>
              </a:rPr>
              <a:t>Pourquoi l’ordre est si important ? En passant aux renouvelables ou à des technologies plus efficaces en premier, lorsque la consommation diminuera par sobriété, les installations seront surdimensionnées et auront ainsi consommé plus d’argent et de ressources que l’en commençant par la sobriété. Logique, non ?</a:t>
            </a:r>
            <a:endParaRPr sz="930">
              <a:solidFill>
                <a:schemeClr val="dk1"/>
              </a:solidFill>
              <a:latin typeface="Arial"/>
              <a:ea typeface="Arial"/>
              <a:cs typeface="Arial"/>
              <a:sym typeface="Arial"/>
            </a:endParaRPr>
          </a:p>
          <a:p>
            <a:pPr marL="457200" lvl="0" indent="-228600" algn="l" rtl="0">
              <a:lnSpc>
                <a:spcPct val="80000"/>
              </a:lnSpc>
              <a:spcBef>
                <a:spcPts val="360"/>
              </a:spcBef>
              <a:spcAft>
                <a:spcPts val="0"/>
              </a:spcAft>
              <a:buSzPts val="1400"/>
              <a:buNone/>
            </a:pPr>
            <a:endParaRPr sz="930"/>
          </a:p>
        </p:txBody>
      </p:sp>
      <p:sp>
        <p:nvSpPr>
          <p:cNvPr id="1171" name="Google Shape;1171;p5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fr-F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p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0" name="Google Shape;1210;p1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a:t>Nous avons vu que chacun peut agir à son échelle, et l’impact n’est pas négligeable</a:t>
            </a:r>
            <a:endParaRPr/>
          </a:p>
        </p:txBody>
      </p:sp>
      <p:sp>
        <p:nvSpPr>
          <p:cNvPr id="1211" name="Google Shape;1211;p1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5" name="Google Shape;1235;p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a:t>Les activités proposées sont le bilan carbone familial dans sa version personnages fictif ou au sein de sa propre famille.</a:t>
            </a:r>
            <a:endParaRPr/>
          </a:p>
          <a:p>
            <a:pPr marL="0" lvl="0" indent="0" algn="l" rtl="0">
              <a:lnSpc>
                <a:spcPct val="100000"/>
              </a:lnSpc>
              <a:spcBef>
                <a:spcPts val="0"/>
              </a:spcBef>
              <a:spcAft>
                <a:spcPts val="0"/>
              </a:spcAft>
              <a:buSzPts val="1400"/>
              <a:buNone/>
            </a:pPr>
            <a:r>
              <a:rPr lang="fr-FR"/>
              <a:t>Aussi nous proposons plusieurs activités à imprimer pour se sensibiliser à l’impact carbone de son mode de vie (carbonomètre, carbone à ras). </a:t>
            </a:r>
            <a:endParaRPr/>
          </a:p>
        </p:txBody>
      </p:sp>
      <p:sp>
        <p:nvSpPr>
          <p:cNvPr id="1236" name="Google Shape;1236;p5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2"/>
        <p:cNvGrpSpPr/>
        <p:nvPr/>
      </p:nvGrpSpPr>
      <p:grpSpPr>
        <a:xfrm>
          <a:off x="0" y="0"/>
          <a:ext cx="0" cy="0"/>
          <a:chOff x="0" y="0"/>
          <a:chExt cx="0" cy="0"/>
        </a:xfrm>
      </p:grpSpPr>
      <p:sp>
        <p:nvSpPr>
          <p:cNvPr id="1273" name="Google Shape;1273;p1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fr-FR"/>
              <a:t>Voici des pistes d’actions pour les élèves : </a:t>
            </a:r>
            <a:endParaRPr/>
          </a:p>
          <a:p>
            <a:pPr marL="0" lvl="0" indent="0" algn="l" rtl="0">
              <a:lnSpc>
                <a:spcPct val="100000"/>
              </a:lnSpc>
              <a:spcBef>
                <a:spcPts val="360"/>
              </a:spcBef>
              <a:spcAft>
                <a:spcPts val="0"/>
              </a:spcAft>
              <a:buSzPts val="1400"/>
              <a:buNone/>
            </a:pPr>
            <a:r>
              <a:rPr lang="fr-FR"/>
              <a:t>Au sein du</a:t>
            </a:r>
            <a:r>
              <a:rPr lang="fr-FR" b="1" u="sng"/>
              <a:t> lycée </a:t>
            </a:r>
            <a:r>
              <a:rPr lang="fr-FR"/>
              <a:t>tu peux :</a:t>
            </a:r>
            <a:endParaRPr/>
          </a:p>
          <a:p>
            <a:pPr marL="171450" lvl="0" indent="-171450" algn="l" rtl="0">
              <a:lnSpc>
                <a:spcPct val="100000"/>
              </a:lnSpc>
              <a:spcBef>
                <a:spcPts val="360"/>
              </a:spcBef>
              <a:spcAft>
                <a:spcPts val="0"/>
              </a:spcAft>
              <a:buSzPts val="1400"/>
              <a:buFont typeface="Calibri"/>
              <a:buChar char="-"/>
            </a:pPr>
            <a:r>
              <a:rPr lang="fr-FR"/>
              <a:t>Organiser des actions de </a:t>
            </a:r>
            <a:r>
              <a:rPr lang="fr-FR" b="1"/>
              <a:t>sensibilisation</a:t>
            </a:r>
            <a:r>
              <a:rPr lang="fr-FR"/>
              <a:t>. Cette conférence est libre d’accès et commentée, tu peux la télécharger et l’animer au sein de ton établissement. Pour sensibiliser tu peux aussi organiser des activités, comme la Fresque du Climat ou des jeux comme le Carbonomètre qui est téléchargeable sur le site d’avenir climatique.</a:t>
            </a:r>
            <a:endParaRPr/>
          </a:p>
          <a:p>
            <a:pPr marL="171450" lvl="0" indent="-171450" algn="l" rtl="0">
              <a:lnSpc>
                <a:spcPct val="100000"/>
              </a:lnSpc>
              <a:spcBef>
                <a:spcPts val="360"/>
              </a:spcBef>
              <a:spcAft>
                <a:spcPts val="0"/>
              </a:spcAft>
              <a:buSzPts val="1400"/>
              <a:buFont typeface="Calibri"/>
              <a:buChar char="-"/>
            </a:pPr>
            <a:r>
              <a:rPr lang="fr-FR"/>
              <a:t>Participer à </a:t>
            </a:r>
            <a:r>
              <a:rPr lang="fr-FR" b="1"/>
              <a:t>l’élection d’éco-délégués </a:t>
            </a:r>
            <a:r>
              <a:rPr lang="fr-FR"/>
              <a:t>qui seront en charge de définir des objectifs concrets</a:t>
            </a:r>
            <a:r>
              <a:rPr lang="fr-FR" sz="1200" b="0" i="0" u="none" strike="noStrike" cap="none">
                <a:solidFill>
                  <a:schemeClr val="dk1"/>
                </a:solidFill>
                <a:latin typeface="Calibri"/>
                <a:ea typeface="Calibri"/>
                <a:cs typeface="Calibri"/>
                <a:sym typeface="Calibri"/>
              </a:rPr>
              <a:t>, organiser des actions et contribuer à leur déploiement au sein même de l’établissement, comme en dehors.</a:t>
            </a:r>
            <a:endParaRPr/>
          </a:p>
          <a:p>
            <a:pPr marL="171450" lvl="0" indent="-171450" algn="l" rtl="0">
              <a:lnSpc>
                <a:spcPct val="100000"/>
              </a:lnSpc>
              <a:spcBef>
                <a:spcPts val="360"/>
              </a:spcBef>
              <a:spcAft>
                <a:spcPts val="0"/>
              </a:spcAft>
              <a:buSzPts val="1400"/>
              <a:buFont typeface="Calibri"/>
              <a:buChar char="-"/>
            </a:pPr>
            <a:r>
              <a:rPr lang="fr-FR"/>
              <a:t>Tu peux également constituer une équipe pour </a:t>
            </a:r>
            <a:r>
              <a:rPr lang="fr-FR" b="1"/>
              <a:t>réaliser le bilan carbone </a:t>
            </a:r>
            <a:r>
              <a:rPr lang="fr-FR"/>
              <a:t>du Lycée et identifier les postes d’émissions de CO2 </a:t>
            </a:r>
            <a:endParaRPr/>
          </a:p>
          <a:p>
            <a:pPr marL="171450" lvl="0" indent="-171450" algn="l" rtl="0">
              <a:lnSpc>
                <a:spcPct val="100000"/>
              </a:lnSpc>
              <a:spcBef>
                <a:spcPts val="360"/>
              </a:spcBef>
              <a:spcAft>
                <a:spcPts val="0"/>
              </a:spcAft>
              <a:buSzPts val="1400"/>
              <a:buFont typeface="Calibri"/>
              <a:buChar char="-"/>
            </a:pPr>
            <a:r>
              <a:rPr lang="fr-FR"/>
              <a:t>Organiser des </a:t>
            </a:r>
            <a:r>
              <a:rPr lang="fr-FR" b="1"/>
              <a:t>challenges</a:t>
            </a:r>
            <a:r>
              <a:rPr lang="fr-FR"/>
              <a:t> : concours photos, dessins, challenges sportifs, concours d’éloquence. Soyez créatif pour sensibiliser tout en sollicitant les talents de chacun !</a:t>
            </a:r>
            <a:endParaRPr/>
          </a:p>
          <a:p>
            <a:pPr marL="171450" lvl="0" indent="-82550" algn="l" rtl="0">
              <a:lnSpc>
                <a:spcPct val="100000"/>
              </a:lnSpc>
              <a:spcBef>
                <a:spcPts val="360"/>
              </a:spcBef>
              <a:spcAft>
                <a:spcPts val="0"/>
              </a:spcAft>
              <a:buSzPts val="1400"/>
              <a:buFont typeface="Calibri"/>
              <a:buNone/>
            </a:pPr>
            <a:endParaRPr/>
          </a:p>
          <a:p>
            <a:pPr marL="0" lvl="0" indent="0" algn="l" rtl="0">
              <a:lnSpc>
                <a:spcPct val="100000"/>
              </a:lnSpc>
              <a:spcBef>
                <a:spcPts val="360"/>
              </a:spcBef>
              <a:spcAft>
                <a:spcPts val="0"/>
              </a:spcAft>
              <a:buSzPts val="1400"/>
              <a:buFont typeface="Calibri"/>
              <a:buNone/>
            </a:pPr>
            <a:r>
              <a:rPr lang="fr-FR"/>
              <a:t>En dehors du Lycée tu peux également rejoindre des associations qui permettent de se former aux enjeux, agir concrètement au quotidien : </a:t>
            </a:r>
            <a:endParaRPr/>
          </a:p>
          <a:p>
            <a:pPr marL="171450" lvl="0" indent="-171450" algn="l" rtl="0">
              <a:lnSpc>
                <a:spcPct val="100000"/>
              </a:lnSpc>
              <a:spcBef>
                <a:spcPts val="360"/>
              </a:spcBef>
              <a:spcAft>
                <a:spcPts val="0"/>
              </a:spcAft>
              <a:buSzPts val="1400"/>
              <a:buFont typeface="Calibri"/>
              <a:buChar char="-"/>
            </a:pPr>
            <a:r>
              <a:rPr lang="fr-FR"/>
              <a:t>Tu peux encourager tes professeurs &amp; éco-délégué à télécharger les </a:t>
            </a:r>
            <a:r>
              <a:rPr lang="fr-FR" b="1"/>
              <a:t>Kits et activités ÉduClimat </a:t>
            </a:r>
            <a:r>
              <a:rPr lang="fr-FR"/>
              <a:t>et organiser les activités qui y sont proposées </a:t>
            </a:r>
            <a:endParaRPr/>
          </a:p>
          <a:p>
            <a:pPr marL="171450" lvl="0" indent="-171450" algn="l" rtl="0">
              <a:lnSpc>
                <a:spcPct val="100000"/>
              </a:lnSpc>
              <a:spcBef>
                <a:spcPts val="360"/>
              </a:spcBef>
              <a:spcAft>
                <a:spcPts val="0"/>
              </a:spcAft>
              <a:buSzPts val="1400"/>
              <a:buFont typeface="Calibri"/>
              <a:buChar char="-"/>
            </a:pPr>
            <a:r>
              <a:rPr lang="fr-FR"/>
              <a:t>Avec </a:t>
            </a:r>
            <a:r>
              <a:rPr lang="fr-FR" b="1"/>
              <a:t>Little citizen for climate </a:t>
            </a:r>
            <a:r>
              <a:rPr lang="fr-FR"/>
              <a:t>tu peux devenir un ambassadeur de cette association qui mobilise des </a:t>
            </a:r>
            <a:r>
              <a:rPr lang="fr-FR" sz="1200" b="0" i="0" u="none" strike="noStrike" cap="none">
                <a:solidFill>
                  <a:schemeClr val="dk1"/>
                </a:solidFill>
                <a:latin typeface="Calibri"/>
                <a:ea typeface="Calibri"/>
                <a:cs typeface="Calibri"/>
                <a:sym typeface="Calibri"/>
              </a:rPr>
              <a:t>jeunes du monde entier qui ont à cœur la préservation de notre planète et ont décidé d’agir pour sensibiliser un maximum de gens sur l’urgence climatique. Ils sont accompagnés par des scientifiques qui les accompagnent pour mieux comprendre les enjeux de l’urgence climatique.</a:t>
            </a:r>
            <a:endParaRPr sz="1200" b="0" i="0" u="none" strike="noStrike" cap="none">
              <a:solidFill>
                <a:schemeClr val="dk1"/>
              </a:solidFill>
              <a:latin typeface="Calibri"/>
              <a:ea typeface="Calibri"/>
              <a:cs typeface="Calibri"/>
              <a:sym typeface="Calibri"/>
            </a:endParaRPr>
          </a:p>
          <a:p>
            <a:pPr marL="171450" lvl="0" indent="-171450" algn="l" rtl="0">
              <a:lnSpc>
                <a:spcPct val="100000"/>
              </a:lnSpc>
              <a:spcBef>
                <a:spcPts val="360"/>
              </a:spcBef>
              <a:spcAft>
                <a:spcPts val="0"/>
              </a:spcAft>
              <a:buSzPts val="1400"/>
              <a:buFont typeface="Calibri"/>
              <a:buChar char="-"/>
            </a:pPr>
            <a:r>
              <a:rPr lang="fr-FR" sz="1200" b="1" i="0" u="none" strike="noStrike" cap="none">
                <a:solidFill>
                  <a:schemeClr val="dk1"/>
                </a:solidFill>
                <a:latin typeface="Calibri"/>
                <a:ea typeface="Calibri"/>
                <a:cs typeface="Calibri"/>
                <a:sym typeface="Calibri"/>
              </a:rPr>
              <a:t>Citoyens pour le Climat </a:t>
            </a:r>
            <a:r>
              <a:rPr lang="fr-FR" sz="1200" b="0" i="0" u="none" strike="noStrike" cap="none">
                <a:solidFill>
                  <a:schemeClr val="dk1"/>
                </a:solidFill>
                <a:latin typeface="Calibri"/>
                <a:ea typeface="Calibri"/>
                <a:cs typeface="Calibri"/>
                <a:sym typeface="Calibri"/>
              </a:rPr>
              <a:t>est une initiative citoyenne, autonome et auto-gérée qui agit pour la sauvegarde du climat et de la biodiversité. Et cherche notamment à faire déclarer </a:t>
            </a:r>
            <a:r>
              <a:rPr lang="fr-FR"/>
              <a:t>l'État</a:t>
            </a:r>
            <a:r>
              <a:rPr lang="fr-FR" sz="1200" b="0" i="0" u="none" strike="noStrike" cap="none">
                <a:solidFill>
                  <a:schemeClr val="dk1"/>
                </a:solidFill>
                <a:latin typeface="Calibri"/>
                <a:ea typeface="Calibri"/>
                <a:cs typeface="Calibri"/>
                <a:sym typeface="Calibri"/>
              </a:rPr>
              <a:t> d’Urgence Climatique afin de lever les freins à la transition. </a:t>
            </a:r>
            <a:endParaRPr/>
          </a:p>
          <a:p>
            <a:pPr marL="171450" lvl="0" indent="-171450" algn="l" rtl="0">
              <a:lnSpc>
                <a:spcPct val="100000"/>
              </a:lnSpc>
              <a:spcBef>
                <a:spcPts val="360"/>
              </a:spcBef>
              <a:spcAft>
                <a:spcPts val="0"/>
              </a:spcAft>
              <a:buSzPts val="1400"/>
              <a:buFont typeface="Calibri"/>
              <a:buChar char="-"/>
            </a:pPr>
            <a:r>
              <a:rPr lang="fr-FR" sz="1200" b="1" i="0" u="none" strike="noStrike" cap="none">
                <a:solidFill>
                  <a:schemeClr val="dk1"/>
                </a:solidFill>
                <a:latin typeface="Calibri"/>
                <a:ea typeface="Calibri"/>
                <a:cs typeface="Calibri"/>
                <a:sym typeface="Calibri"/>
              </a:rPr>
              <a:t>We are Ready now </a:t>
            </a:r>
            <a:r>
              <a:rPr lang="fr-FR" sz="1200" b="0" i="0" u="none" strike="noStrike" cap="none">
                <a:solidFill>
                  <a:schemeClr val="dk1"/>
                </a:solidFill>
                <a:latin typeface="Calibri"/>
                <a:ea typeface="Calibri"/>
                <a:cs typeface="Calibri"/>
                <a:sym typeface="Calibri"/>
              </a:rPr>
              <a:t>propose sur son site internet plein d’idées concrètes et des solutions pour résoudre les problèmes de société auxquels nous faisons face. </a:t>
            </a:r>
            <a:endParaRPr/>
          </a:p>
          <a:p>
            <a:pPr marL="0" lvl="0" indent="0" algn="l" rtl="0">
              <a:lnSpc>
                <a:spcPct val="100000"/>
              </a:lnSpc>
              <a:spcBef>
                <a:spcPts val="360"/>
              </a:spcBef>
              <a:spcAft>
                <a:spcPts val="0"/>
              </a:spcAft>
              <a:buSzPts val="1400"/>
              <a:buFont typeface="Calibri"/>
              <a:buNone/>
            </a:pPr>
            <a:r>
              <a:rPr lang="fr-FR"/>
              <a:t>Tu peux toi aussi trouver des initiatives qui te parlent et te motivent : le site de l’</a:t>
            </a:r>
            <a:r>
              <a:rPr lang="fr-FR" b="1"/>
              <a:t>ademe</a:t>
            </a:r>
            <a:r>
              <a:rPr lang="fr-FR"/>
              <a:t> (agence de l’environnement et de la maîtrise de l’énergie) regorge de ressources utiles et inspirantes. Il existe aussi beaucoup de groupes sur les réseaux sociaux qui permettent de partager les bonnes idées. Par exemple Prof en transition est un groupe très actif et permet aux professeurs de partager les idées et initiatives prises au sein de leur classe. </a:t>
            </a:r>
            <a:endParaRPr/>
          </a:p>
        </p:txBody>
      </p:sp>
      <p:sp>
        <p:nvSpPr>
          <p:cNvPr id="1274" name="Google Shape;1274;p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4"/>
        <p:cNvGrpSpPr/>
        <p:nvPr/>
      </p:nvGrpSpPr>
      <p:grpSpPr>
        <a:xfrm>
          <a:off x="0" y="0"/>
          <a:ext cx="0" cy="0"/>
          <a:chOff x="0" y="0"/>
          <a:chExt cx="0" cy="0"/>
        </a:xfrm>
      </p:grpSpPr>
      <p:sp>
        <p:nvSpPr>
          <p:cNvPr id="1305" name="Google Shape;1305;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6" name="Google Shape;1306;p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a:t>Nous avons vu qu’il était essentiel de se questionner sur notre impact individuel mais l’action collective permet d’organiser ou de participer à des évènements qui peuvent avoir un impact significatif sur la transition écologique. </a:t>
            </a:r>
            <a:endParaRPr/>
          </a:p>
        </p:txBody>
      </p:sp>
      <p:sp>
        <p:nvSpPr>
          <p:cNvPr id="1307" name="Google Shape;1307;p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1"/>
        <p:cNvGrpSpPr/>
        <p:nvPr/>
      </p:nvGrpSpPr>
      <p:grpSpPr>
        <a:xfrm>
          <a:off x="0" y="0"/>
          <a:ext cx="0" cy="0"/>
          <a:chOff x="0" y="0"/>
          <a:chExt cx="0" cy="0"/>
        </a:xfrm>
      </p:grpSpPr>
      <p:sp>
        <p:nvSpPr>
          <p:cNvPr id="1322" name="Google Shape;1322;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3" name="Google Shape;1323;p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100"/>
              <a:t>ÉduClimat propose plusieurs activités pour agir collectivement : </a:t>
            </a:r>
            <a:endParaRPr sz="1100"/>
          </a:p>
          <a:p>
            <a:pPr marL="0" marR="0" lvl="0" indent="0" algn="l" rtl="0">
              <a:lnSpc>
                <a:spcPct val="100000"/>
              </a:lnSpc>
              <a:spcBef>
                <a:spcPts val="0"/>
              </a:spcBef>
              <a:spcAft>
                <a:spcPts val="0"/>
              </a:spcAft>
              <a:buClr>
                <a:srgbClr val="000000"/>
              </a:buClr>
              <a:buSzPts val="1400"/>
              <a:buFont typeface="Arial"/>
              <a:buNone/>
            </a:pPr>
            <a:r>
              <a:rPr lang="fr-FR" sz="1100"/>
              <a:t>- Le </a:t>
            </a:r>
            <a:r>
              <a:rPr lang="fr-FR" sz="1100" b="1"/>
              <a:t>débat mouvant </a:t>
            </a:r>
            <a:r>
              <a:rPr lang="fr-FR" sz="1100"/>
              <a:t>: le débat mouvant est une animation courte et collaborative pour débattre sur les enjeux énergie climat. </a:t>
            </a:r>
            <a:endParaRPr sz="1100"/>
          </a:p>
          <a:p>
            <a:pPr marL="0" marR="0" lvl="0" indent="0" algn="l" rtl="0">
              <a:lnSpc>
                <a:spcPct val="100000"/>
              </a:lnSpc>
              <a:spcBef>
                <a:spcPts val="0"/>
              </a:spcBef>
              <a:spcAft>
                <a:spcPts val="0"/>
              </a:spcAft>
              <a:buClr>
                <a:srgbClr val="000000"/>
              </a:buClr>
              <a:buSzPts val="1400"/>
              <a:buFont typeface="Arial"/>
              <a:buNone/>
            </a:pPr>
            <a:r>
              <a:rPr lang="fr-FR" sz="1100"/>
              <a:t>Il faut choisir une question  avec une réponse à 2 choix </a:t>
            </a:r>
            <a:r>
              <a:rPr lang="fr-FR" sz="1100" b="0" i="1" u="none" strike="noStrike" cap="none">
                <a:solidFill>
                  <a:srgbClr val="2A6176"/>
                </a:solidFill>
                <a:latin typeface="Century Gothic"/>
                <a:ea typeface="Century Gothic"/>
                <a:cs typeface="Century Gothic"/>
                <a:sym typeface="Century Gothic"/>
              </a:rPr>
              <a:t>« pour lutter contre le réchauffement climatique est-ce qu’il vaut mieux vivre à la campagne ou à la Ville ? » ou « aller à la marche pour le climat : efficace ou pas efficace? » </a:t>
            </a:r>
            <a:endParaRPr sz="1100"/>
          </a:p>
          <a:p>
            <a:pPr marL="0" marR="0" lvl="0" indent="0" algn="l" rtl="0">
              <a:lnSpc>
                <a:spcPct val="100000"/>
              </a:lnSpc>
              <a:spcBef>
                <a:spcPts val="0"/>
              </a:spcBef>
              <a:spcAft>
                <a:spcPts val="0"/>
              </a:spcAft>
              <a:buClr>
                <a:srgbClr val="000000"/>
              </a:buClr>
              <a:buSzPts val="1400"/>
              <a:buFont typeface="Arial"/>
              <a:buNone/>
            </a:pPr>
            <a:r>
              <a:rPr lang="fr-FR" sz="1100" b="0" i="0" u="none" strike="noStrike" cap="none">
                <a:solidFill>
                  <a:srgbClr val="2A6176"/>
                </a:solidFill>
                <a:latin typeface="Century Gothic"/>
                <a:ea typeface="Century Gothic"/>
                <a:cs typeface="Century Gothic"/>
                <a:sym typeface="Century Gothic"/>
              </a:rPr>
              <a:t>- ÉduClimat est en train de développer un jeu « </a:t>
            </a:r>
            <a:r>
              <a:rPr lang="fr-FR" sz="1100" b="1" i="0" u="none" strike="noStrike" cap="none">
                <a:solidFill>
                  <a:srgbClr val="2A6176"/>
                </a:solidFill>
                <a:latin typeface="Century Gothic"/>
                <a:ea typeface="Century Gothic"/>
                <a:cs typeface="Century Gothic"/>
                <a:sym typeface="Century Gothic"/>
              </a:rPr>
              <a:t>enquête carbone </a:t>
            </a:r>
            <a:r>
              <a:rPr lang="fr-FR" sz="1100" b="0" i="0" u="none" strike="noStrike" cap="none">
                <a:solidFill>
                  <a:srgbClr val="2A6176"/>
                </a:solidFill>
                <a:latin typeface="Century Gothic"/>
                <a:ea typeface="Century Gothic"/>
                <a:cs typeface="Century Gothic"/>
                <a:sym typeface="Century Gothic"/>
              </a:rPr>
              <a:t>» qui permet de se glisser dans la peau de lycéens réalisant le bilan carbone de leur établissement. </a:t>
            </a:r>
            <a:endParaRPr sz="1100" i="0"/>
          </a:p>
          <a:p>
            <a:pPr marL="0" marR="0" lvl="0" indent="0" algn="l" rtl="0">
              <a:lnSpc>
                <a:spcPct val="100000"/>
              </a:lnSpc>
              <a:spcBef>
                <a:spcPts val="0"/>
              </a:spcBef>
              <a:spcAft>
                <a:spcPts val="0"/>
              </a:spcAft>
              <a:buClr>
                <a:srgbClr val="000000"/>
              </a:buClr>
              <a:buSzPts val="1400"/>
              <a:buFont typeface="Arial"/>
              <a:buNone/>
            </a:pPr>
            <a:r>
              <a:rPr lang="fr-FR" sz="1100"/>
              <a:t>- Enfin Éduclimat encourage les lycéens à organiser le </a:t>
            </a:r>
            <a:r>
              <a:rPr lang="fr-FR" sz="1100" b="1"/>
              <a:t>bilan carbone </a:t>
            </a:r>
            <a:r>
              <a:rPr lang="fr-FR" sz="1100"/>
              <a:t>de leur établissement pour identifier les leviers d’action pertinents à mettre en œuvre pour réduire les émissions de gaz à effet de serre au sein de l’établissement. </a:t>
            </a:r>
            <a:endParaRPr sz="1100"/>
          </a:p>
        </p:txBody>
      </p:sp>
      <p:sp>
        <p:nvSpPr>
          <p:cNvPr id="1324" name="Google Shape;1324;p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fontScale="92500" lnSpcReduction="10000"/>
          </a:bodyPr>
          <a:lstStyle/>
          <a:p>
            <a:pPr marL="234036" lvl="0" indent="-232086" algn="just" rtl="0">
              <a:lnSpc>
                <a:spcPct val="80000"/>
              </a:lnSpc>
              <a:spcBef>
                <a:spcPts val="360"/>
              </a:spcBef>
              <a:spcAft>
                <a:spcPts val="0"/>
              </a:spcAft>
              <a:buSzPts val="1400"/>
              <a:buNone/>
            </a:pPr>
            <a:r>
              <a:rPr lang="fr-FR" sz="729" b="1" u="sng">
                <a:solidFill>
                  <a:srgbClr val="000000"/>
                </a:solidFill>
                <a:latin typeface="Arial"/>
                <a:ea typeface="Arial"/>
                <a:cs typeface="Arial"/>
                <a:sym typeface="Arial"/>
              </a:rPr>
              <a:t>Explications :</a:t>
            </a:r>
            <a:endParaRPr sz="1300"/>
          </a:p>
          <a:p>
            <a:pPr marL="234036" marR="0" lvl="0" indent="-232086" algn="just" rtl="0">
              <a:lnSpc>
                <a:spcPct val="80000"/>
              </a:lnSpc>
              <a:spcBef>
                <a:spcPts val="360"/>
              </a:spcBef>
              <a:spcAft>
                <a:spcPts val="0"/>
              </a:spcAft>
              <a:buClr>
                <a:srgbClr val="000000"/>
              </a:buClr>
              <a:buSzPts val="1400"/>
              <a:buFont typeface="Arial"/>
              <a:buNone/>
            </a:pPr>
            <a:r>
              <a:rPr lang="fr-FR" sz="729">
                <a:solidFill>
                  <a:srgbClr val="000000"/>
                </a:solidFill>
                <a:latin typeface="Arial"/>
                <a:ea typeface="Arial"/>
                <a:cs typeface="Arial"/>
                <a:sym typeface="Arial"/>
              </a:rPr>
              <a:t>Toutes les énergies ne se valent pas et ont des avantages et des inconvénients. </a:t>
            </a:r>
            <a:endParaRPr sz="1300"/>
          </a:p>
          <a:p>
            <a:pPr marL="234036" lvl="0" indent="-232086" algn="just" rtl="0">
              <a:lnSpc>
                <a:spcPct val="80000"/>
              </a:lnSpc>
              <a:spcBef>
                <a:spcPts val="360"/>
              </a:spcBef>
              <a:spcAft>
                <a:spcPts val="0"/>
              </a:spcAft>
              <a:buSzPts val="1400"/>
              <a:buNone/>
            </a:pPr>
            <a:endParaRPr sz="729" b="1" u="sng">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a:solidFill>
                  <a:srgbClr val="000000"/>
                </a:solidFill>
                <a:latin typeface="Arial"/>
                <a:ea typeface="Arial"/>
                <a:cs typeface="Arial"/>
                <a:sym typeface="Arial"/>
              </a:rPr>
              <a:t>Les énergies renouvelables sont quasiment inépuisables car elles dépendent du vent, du soleil, de l’eau. Cependant, elles fournissent moins d’énergie que les énergies non renouvelables et sont souvent intermittentes : l’éolienne ne fonctionne que lorsqu’il y a du vent, le panneau solaire que lorsqu’il y a du soleil… A l’inverse, les énergies non renouvelables fournissent beaucoup plus d’énergie et ne dépendent pas des conditions du vent ou du soleil. Elles sont donc « plus pratiques » à utiliser, et c’est pour cela qu’on en utilise autant. Leur inconvénient majeur est qu’elles sont produites à partir de ressources qui ne sont pas renouvelables à l’échelle humaine, et qu’elles engendrent de la pollution. Dans le cas des énergies fossiles (gaz, pétrole et charbon) leur utilisation rejette du dioxyde de carbone (CO</a:t>
            </a:r>
            <a:r>
              <a:rPr lang="fr-FR" sz="729" baseline="-25000">
                <a:solidFill>
                  <a:srgbClr val="000000"/>
                </a:solidFill>
                <a:latin typeface="Arial"/>
                <a:ea typeface="Arial"/>
                <a:cs typeface="Arial"/>
                <a:sym typeface="Arial"/>
              </a:rPr>
              <a:t>2</a:t>
            </a:r>
            <a:r>
              <a:rPr lang="fr-FR" sz="729">
                <a:solidFill>
                  <a:srgbClr val="000000"/>
                </a:solidFill>
                <a:latin typeface="Arial"/>
                <a:ea typeface="Arial"/>
                <a:cs typeface="Arial"/>
                <a:sym typeface="Arial"/>
              </a:rPr>
              <a:t>) qui a un impact sur le climat, comme on le verra en partie 3.  </a:t>
            </a: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b="1" u="sng">
                <a:solidFill>
                  <a:srgbClr val="000000"/>
                </a:solidFill>
                <a:latin typeface="Arial"/>
                <a:ea typeface="Arial"/>
                <a:cs typeface="Arial"/>
                <a:sym typeface="Arial"/>
              </a:rPr>
              <a:t>Pour aller plus loin</a:t>
            </a:r>
            <a:endParaRPr sz="1120" b="1" u="sng"/>
          </a:p>
          <a:p>
            <a:pPr marL="234036" lvl="0" indent="-232086" algn="just" rtl="0">
              <a:lnSpc>
                <a:spcPct val="80000"/>
              </a:lnSpc>
              <a:spcBef>
                <a:spcPts val="360"/>
              </a:spcBef>
              <a:spcAft>
                <a:spcPts val="0"/>
              </a:spcAft>
              <a:buSzPts val="1400"/>
              <a:buNone/>
            </a:pP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b="1">
                <a:solidFill>
                  <a:srgbClr val="000000"/>
                </a:solidFill>
                <a:latin typeface="Arial"/>
                <a:ea typeface="Arial"/>
                <a:cs typeface="Arial"/>
                <a:sym typeface="Arial"/>
              </a:rPr>
              <a:t>Éolienne et solaire </a:t>
            </a:r>
            <a:r>
              <a:rPr lang="fr-FR" sz="729">
                <a:solidFill>
                  <a:srgbClr val="000000"/>
                </a:solidFill>
                <a:latin typeface="Arial"/>
                <a:ea typeface="Arial"/>
                <a:cs typeface="Arial"/>
                <a:sym typeface="Arial"/>
              </a:rPr>
              <a:t>: </a:t>
            </a:r>
            <a:endParaRPr sz="1120"/>
          </a:p>
          <a:p>
            <a:pPr marL="234036" lvl="0" indent="-232086" algn="just" rtl="0">
              <a:lnSpc>
                <a:spcPct val="80000"/>
              </a:lnSpc>
              <a:spcBef>
                <a:spcPts val="360"/>
              </a:spcBef>
              <a:spcAft>
                <a:spcPts val="0"/>
              </a:spcAft>
              <a:buSzPts val="1400"/>
              <a:buNone/>
            </a:pPr>
            <a:r>
              <a:rPr lang="fr-FR" sz="729">
                <a:solidFill>
                  <a:srgbClr val="000000"/>
                </a:solidFill>
                <a:latin typeface="Arial"/>
                <a:ea typeface="Arial"/>
                <a:cs typeface="Arial"/>
                <a:sym typeface="Arial"/>
              </a:rPr>
              <a:t> Ces deux sources d’énergie sont inépuisables mais variables car elles dépendent du vent ou du soleil, qui ont rarement la bonne idée de suivre le besoin du consommateur. Et sincèrement, vous attendriez que le vent se lève pour pouvoir regarder la télé ? </a:t>
            </a:r>
            <a:endParaRPr sz="1120"/>
          </a:p>
          <a:p>
            <a:pPr marL="234036" lvl="0" indent="-232086" algn="just" rtl="0">
              <a:lnSpc>
                <a:spcPct val="80000"/>
              </a:lnSpc>
              <a:spcBef>
                <a:spcPts val="360"/>
              </a:spcBef>
              <a:spcAft>
                <a:spcPts val="0"/>
              </a:spcAft>
              <a:buSzPts val="1400"/>
              <a:buNone/>
            </a:pPr>
            <a:r>
              <a:rPr lang="fr-FR" sz="729">
                <a:solidFill>
                  <a:srgbClr val="000000"/>
                </a:solidFill>
                <a:latin typeface="Arial"/>
                <a:ea typeface="Arial"/>
                <a:cs typeface="Arial"/>
                <a:sym typeface="Arial"/>
              </a:rPr>
              <a:t>Elles ne produisent que de l’électricité. Il faut donc stocker l’électricité produite quand il y a beaucoup de vent pour la redistribuer quand il en manque. Malheureusement, on ne sait pas encore le faire à grande échelle. </a:t>
            </a:r>
            <a:endParaRPr sz="1120"/>
          </a:p>
          <a:p>
            <a:pPr marL="234036" lvl="0" indent="-232086" algn="just" rtl="0">
              <a:lnSpc>
                <a:spcPct val="80000"/>
              </a:lnSpc>
              <a:spcBef>
                <a:spcPts val="360"/>
              </a:spcBef>
              <a:spcAft>
                <a:spcPts val="0"/>
              </a:spcAft>
              <a:buSzPts val="1400"/>
              <a:buNone/>
            </a:pP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b="1">
                <a:solidFill>
                  <a:srgbClr val="000000"/>
                </a:solidFill>
                <a:latin typeface="Arial"/>
                <a:ea typeface="Arial"/>
                <a:cs typeface="Arial"/>
                <a:sym typeface="Arial"/>
              </a:rPr>
              <a:t>Barrage </a:t>
            </a:r>
            <a:r>
              <a:rPr lang="fr-FR" sz="729">
                <a:solidFill>
                  <a:srgbClr val="000000"/>
                </a:solidFill>
                <a:latin typeface="Arial"/>
                <a:ea typeface="Arial"/>
                <a:cs typeface="Arial"/>
                <a:sym typeface="Arial"/>
              </a:rPr>
              <a:t>: C’est très pratique car on peut décider de faire fonctionner les barrages en cas de besoin mais les barrages sont très liés à la disponibilité de l’eau et peuvent aussi entraîner une modification de la biodiversité et de l’environnement dans lequel ils sont construits. Et cela ne peut bien sûr pas être construit partout !</a:t>
            </a:r>
            <a:endParaRPr sz="1120"/>
          </a:p>
          <a:p>
            <a:pPr marL="234036" lvl="0" indent="-232086" algn="just" rtl="0">
              <a:lnSpc>
                <a:spcPct val="80000"/>
              </a:lnSpc>
              <a:spcBef>
                <a:spcPts val="360"/>
              </a:spcBef>
              <a:spcAft>
                <a:spcPts val="0"/>
              </a:spcAft>
              <a:buSzPts val="1400"/>
              <a:buNone/>
            </a:pP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b="1">
                <a:solidFill>
                  <a:srgbClr val="000000"/>
                </a:solidFill>
                <a:latin typeface="Arial"/>
                <a:ea typeface="Arial"/>
                <a:cs typeface="Arial"/>
                <a:sym typeface="Arial"/>
              </a:rPr>
              <a:t>Biomasse </a:t>
            </a:r>
            <a:r>
              <a:rPr lang="fr-FR" sz="729">
                <a:solidFill>
                  <a:srgbClr val="000000"/>
                </a:solidFill>
                <a:latin typeface="Arial"/>
                <a:ea typeface="Arial"/>
                <a:cs typeface="Arial"/>
                <a:sym typeface="Arial"/>
              </a:rPr>
              <a:t>: cela peut être le bois, mais aussi le biogaz produit à partir de fermentation de déchet agricole. Aussi, il existe les agro-carburants, mais ils sont limités par les surfaces agricoles qu’ils demandent et peuvent entrer en conflit avec les besoins alimentaires et favoriser la déforestation. Certains agro-carburants ont également des rendements très limités : ils produisent à peine plus d’énergie que l’énergie qu’il a fallu utiliser pour les cultiver. En bref, la biomasse est une énergie relativement </a:t>
            </a:r>
            <a:r>
              <a:rPr lang="fr-FR" sz="729" b="0">
                <a:solidFill>
                  <a:srgbClr val="000000"/>
                </a:solidFill>
                <a:latin typeface="Arial"/>
                <a:ea typeface="Arial"/>
                <a:cs typeface="Arial"/>
                <a:sym typeface="Arial"/>
              </a:rPr>
              <a:t>difficile à exploiter </a:t>
            </a:r>
            <a:endParaRPr sz="1120"/>
          </a:p>
          <a:p>
            <a:pPr marL="234036" lvl="0" indent="-232086" algn="just" rtl="0">
              <a:lnSpc>
                <a:spcPct val="80000"/>
              </a:lnSpc>
              <a:spcBef>
                <a:spcPts val="360"/>
              </a:spcBef>
              <a:spcAft>
                <a:spcPts val="0"/>
              </a:spcAft>
              <a:buSzPts val="1400"/>
              <a:buNone/>
            </a:pP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b="1">
                <a:solidFill>
                  <a:srgbClr val="000000"/>
                </a:solidFill>
                <a:latin typeface="Arial"/>
                <a:ea typeface="Arial"/>
                <a:cs typeface="Arial"/>
                <a:sym typeface="Arial"/>
              </a:rPr>
              <a:t>Gaz</a:t>
            </a:r>
            <a:r>
              <a:rPr lang="fr-FR" sz="729">
                <a:solidFill>
                  <a:srgbClr val="000000"/>
                </a:solidFill>
                <a:latin typeface="Arial"/>
                <a:ea typeface="Arial"/>
                <a:cs typeface="Arial"/>
                <a:sym typeface="Arial"/>
              </a:rPr>
              <a:t> : le gaz peut se transporter facilement, notamment en bouteille, et peut être compressé pour faciliter son transport. Mais il présente des risques de fuite et d’explosion. C’est l’énergie fossile la moins polluante, néanmoins elle le reste quand même de façon significative par rapport aux énergies renouvelables. </a:t>
            </a:r>
            <a:endParaRPr sz="1120"/>
          </a:p>
          <a:p>
            <a:pPr marL="234036" lvl="0" indent="-232086" algn="just" rtl="0">
              <a:lnSpc>
                <a:spcPct val="80000"/>
              </a:lnSpc>
              <a:spcBef>
                <a:spcPts val="360"/>
              </a:spcBef>
              <a:spcAft>
                <a:spcPts val="0"/>
              </a:spcAft>
              <a:buSzPts val="1400"/>
              <a:buNone/>
            </a:pP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a:solidFill>
                  <a:srgbClr val="000000"/>
                </a:solidFill>
                <a:latin typeface="Arial"/>
                <a:ea typeface="Arial"/>
                <a:cs typeface="Arial"/>
                <a:sym typeface="Arial"/>
              </a:rPr>
              <a:t>Le </a:t>
            </a:r>
            <a:r>
              <a:rPr lang="fr-FR" sz="729" b="1">
                <a:solidFill>
                  <a:srgbClr val="000000"/>
                </a:solidFill>
                <a:latin typeface="Arial"/>
                <a:ea typeface="Arial"/>
                <a:cs typeface="Arial"/>
                <a:sym typeface="Arial"/>
              </a:rPr>
              <a:t>charbon et le pétrole </a:t>
            </a:r>
            <a:r>
              <a:rPr lang="fr-FR" sz="729">
                <a:solidFill>
                  <a:srgbClr val="000000"/>
                </a:solidFill>
                <a:latin typeface="Arial"/>
                <a:ea typeface="Arial"/>
                <a:cs typeface="Arial"/>
                <a:sym typeface="Arial"/>
              </a:rPr>
              <a:t>sont les énergies les plus polluantes lors de leurs combustions mais elles sont très pratiques à utiliser et peuvent se stocker facilement. </a:t>
            </a:r>
            <a:endParaRPr sz="1120"/>
          </a:p>
          <a:p>
            <a:pPr marL="234036" lvl="0" indent="-232086" algn="just" rtl="0">
              <a:lnSpc>
                <a:spcPct val="80000"/>
              </a:lnSpc>
              <a:spcBef>
                <a:spcPts val="360"/>
              </a:spcBef>
              <a:spcAft>
                <a:spcPts val="0"/>
              </a:spcAft>
              <a:buSzPts val="1400"/>
              <a:buNone/>
            </a:pPr>
            <a:endParaRPr sz="729">
              <a:solidFill>
                <a:srgbClr val="000000"/>
              </a:solidFill>
              <a:latin typeface="Arial"/>
              <a:ea typeface="Arial"/>
              <a:cs typeface="Arial"/>
              <a:sym typeface="Arial"/>
            </a:endParaRPr>
          </a:p>
          <a:p>
            <a:pPr marL="234036" lvl="0" indent="-232086" algn="just" rtl="0">
              <a:lnSpc>
                <a:spcPct val="80000"/>
              </a:lnSpc>
              <a:spcBef>
                <a:spcPts val="360"/>
              </a:spcBef>
              <a:spcAft>
                <a:spcPts val="0"/>
              </a:spcAft>
              <a:buSzPts val="1400"/>
              <a:buNone/>
            </a:pPr>
            <a:r>
              <a:rPr lang="fr-FR" sz="729">
                <a:solidFill>
                  <a:srgbClr val="000000"/>
                </a:solidFill>
                <a:latin typeface="Arial"/>
                <a:ea typeface="Arial"/>
                <a:cs typeface="Arial"/>
                <a:sym typeface="Arial"/>
              </a:rPr>
              <a:t>L’</a:t>
            </a:r>
            <a:r>
              <a:rPr lang="fr-FR" sz="729" b="1">
                <a:solidFill>
                  <a:srgbClr val="000000"/>
                </a:solidFill>
                <a:latin typeface="Arial"/>
                <a:ea typeface="Arial"/>
                <a:cs typeface="Arial"/>
                <a:sym typeface="Arial"/>
              </a:rPr>
              <a:t>uranium </a:t>
            </a:r>
            <a:r>
              <a:rPr lang="fr-FR" sz="729">
                <a:solidFill>
                  <a:srgbClr val="000000"/>
                </a:solidFill>
                <a:latin typeface="Arial"/>
                <a:ea typeface="Arial"/>
                <a:cs typeface="Arial"/>
                <a:sym typeface="Arial"/>
              </a:rPr>
              <a:t>n’a jamais été vivant, ce n’est donc pas un combustible fossile. Il suffit de quelques atomes d’Uranium pour fournir 1kWh car l’énergie nucléaire est une ressource 1 million de fois plus concentrée que les énergies fossiles. Cependant, et sans rentrer dans le débat sur le nucléaire, il est très délicat à mettre en œuvre et se limite à la production d’électricité.</a:t>
            </a:r>
            <a:endParaRPr sz="1120"/>
          </a:p>
          <a:p>
            <a:pPr marL="0" lvl="0" indent="0" algn="l" rtl="0">
              <a:lnSpc>
                <a:spcPct val="60000"/>
              </a:lnSpc>
              <a:spcBef>
                <a:spcPts val="120"/>
              </a:spcBef>
              <a:spcAft>
                <a:spcPts val="0"/>
              </a:spcAft>
              <a:buSzPts val="1400"/>
              <a:buNone/>
            </a:pPr>
            <a:endParaRPr sz="314"/>
          </a:p>
        </p:txBody>
      </p:sp>
      <p:sp>
        <p:nvSpPr>
          <p:cNvPr id="181" name="Google Shape;181;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3"/>
        <p:cNvGrpSpPr/>
        <p:nvPr/>
      </p:nvGrpSpPr>
      <p:grpSpPr>
        <a:xfrm>
          <a:off x="0" y="0"/>
          <a:ext cx="0" cy="0"/>
          <a:chOff x="0" y="0"/>
          <a:chExt cx="0" cy="0"/>
        </a:xfrm>
      </p:grpSpPr>
      <p:sp>
        <p:nvSpPr>
          <p:cNvPr id="1354" name="Google Shape;1354;g6ec3124b77_0_477: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917"/>
              <a:buFont typeface="Calibri"/>
              <a:buNone/>
            </a:pPr>
            <a:r>
              <a:rPr lang="fr-FR" sz="1000" b="1" u="sng">
                <a:solidFill>
                  <a:schemeClr val="dk1"/>
                </a:solidFill>
                <a:latin typeface="Arial"/>
                <a:ea typeface="Arial"/>
                <a:cs typeface="Arial"/>
                <a:sym typeface="Arial"/>
              </a:rPr>
              <a:t>Déroulé pour le conférencier : </a:t>
            </a:r>
            <a:endParaRPr sz="1000" b="0">
              <a:latin typeface="Arial"/>
              <a:ea typeface="Arial"/>
              <a:cs typeface="Arial"/>
              <a:sym typeface="Arial"/>
            </a:endParaRPr>
          </a:p>
          <a:p>
            <a:pPr marL="0" marR="0" lvl="0" indent="0" algn="l" rtl="0">
              <a:lnSpc>
                <a:spcPct val="100000"/>
              </a:lnSpc>
              <a:spcBef>
                <a:spcPts val="0"/>
              </a:spcBef>
              <a:spcAft>
                <a:spcPts val="0"/>
              </a:spcAft>
              <a:buClr>
                <a:schemeClr val="dk1"/>
              </a:buClr>
              <a:buSzPts val="917"/>
              <a:buFont typeface="Arial"/>
              <a:buNone/>
            </a:pPr>
            <a:r>
              <a:rPr lang="fr-FR" sz="1000" b="0">
                <a:latin typeface="Arial"/>
                <a:ea typeface="Arial"/>
                <a:cs typeface="Arial"/>
                <a:sym typeface="Arial"/>
              </a:rPr>
              <a:t>Dans cette conclusion, c’est l’occasion de montrer que de nombreuses activités agréables sont pas ou peu carbonées !</a:t>
            </a:r>
            <a:endParaRPr/>
          </a:p>
          <a:p>
            <a:pPr marL="0" marR="0" lvl="0" indent="0" algn="l" rtl="0">
              <a:lnSpc>
                <a:spcPct val="100000"/>
              </a:lnSpc>
              <a:spcBef>
                <a:spcPts val="0"/>
              </a:spcBef>
              <a:spcAft>
                <a:spcPts val="0"/>
              </a:spcAft>
              <a:buClr>
                <a:schemeClr val="dk1"/>
              </a:buClr>
              <a:buSzPts val="917"/>
              <a:buFont typeface="Arial"/>
              <a:buNone/>
            </a:pPr>
            <a:r>
              <a:rPr lang="fr-FR" sz="1000" b="0">
                <a:latin typeface="Arial"/>
                <a:ea typeface="Arial"/>
                <a:cs typeface="Arial"/>
                <a:sym typeface="Arial"/>
              </a:rPr>
              <a:t>Vous pouvez questionner les élèves sur les activités qu’ils aiment et qui sont pas ou peu émettrices.</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Tout le monde n'est pas sensible aux même vecteurs de communication vous pouvez adapter cette slide avec des images adaptées à votre public et ce que vous personnellement souhaitez partager avec votre public, vos sources de motivation et d’inspiration.</a:t>
            </a:r>
            <a:endParaRPr/>
          </a:p>
          <a:p>
            <a:pPr marL="0" lvl="0" indent="0" algn="l" rtl="0">
              <a:lnSpc>
                <a:spcPct val="100000"/>
              </a:lnSpc>
              <a:spcBef>
                <a:spcPts val="300"/>
              </a:spcBef>
              <a:spcAft>
                <a:spcPts val="0"/>
              </a:spcAft>
              <a:buSzPts val="1400"/>
              <a:buNone/>
            </a:pPr>
            <a:endParaRPr sz="1000">
              <a:solidFill>
                <a:schemeClr val="dk1"/>
              </a:solidFill>
              <a:latin typeface="Arial"/>
              <a:ea typeface="Arial"/>
              <a:cs typeface="Arial"/>
              <a:sym typeface="Arial"/>
            </a:endParaRPr>
          </a:p>
          <a:p>
            <a:pPr marL="0" lvl="0" indent="0" algn="l" rtl="0">
              <a:lnSpc>
                <a:spcPct val="100000"/>
              </a:lnSpc>
              <a:spcBef>
                <a:spcPts val="300"/>
              </a:spcBef>
              <a:spcAft>
                <a:spcPts val="0"/>
              </a:spcAft>
              <a:buSzPts val="1400"/>
              <a:buNone/>
            </a:pPr>
            <a:r>
              <a:rPr lang="fr-FR" sz="1000" b="1">
                <a:solidFill>
                  <a:schemeClr val="dk1"/>
                </a:solidFill>
                <a:latin typeface="Arial"/>
                <a:ea typeface="Arial"/>
                <a:cs typeface="Arial"/>
                <a:sym typeface="Arial"/>
              </a:rPr>
              <a:t>Clap de fin</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Pour clôturer cette conférence vous pouvez faire une petite expérience collective.</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Annoncer à votre public « Je vais compter jusqu’à trois et dire clap et nous devrons tous claper une fois dans les mains ensemble»</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Compter jusqu’à 3 et taper dans les mains (tout le monde va taper dans les mains à ce moment là) puis dire « clap » avec deux secondes de décalage. </a:t>
            </a:r>
            <a:endParaRPr/>
          </a:p>
          <a:p>
            <a:pPr marL="0" lvl="0" indent="0" algn="l" rtl="0">
              <a:lnSpc>
                <a:spcPct val="100000"/>
              </a:lnSpc>
              <a:spcBef>
                <a:spcPts val="300"/>
              </a:spcBef>
              <a:spcAft>
                <a:spcPts val="0"/>
              </a:spcAft>
              <a:buSzPts val="1400"/>
              <a:buNone/>
            </a:pPr>
            <a:r>
              <a:rPr lang="fr-FR" sz="1000">
                <a:solidFill>
                  <a:schemeClr val="dk1"/>
                </a:solidFill>
                <a:latin typeface="Arial"/>
                <a:ea typeface="Arial"/>
                <a:cs typeface="Arial"/>
                <a:sym typeface="Arial"/>
              </a:rPr>
              <a:t>Cette petite expérience vise à montrer que l’action est souvent plus forte que les mots, car le public n’aura pas attendu le « clap » et aura suivi le geste avant d’entendre la consigne orale. </a:t>
            </a:r>
            <a:endParaRPr sz="1000">
              <a:solidFill>
                <a:schemeClr val="dk1"/>
              </a:solidFill>
              <a:latin typeface="Arial"/>
              <a:ea typeface="Arial"/>
              <a:cs typeface="Arial"/>
              <a:sym typeface="Arial"/>
            </a:endParaRPr>
          </a:p>
          <a:p>
            <a:pPr marL="228600" marR="0" lvl="0" indent="-170392" algn="l" rtl="0">
              <a:lnSpc>
                <a:spcPct val="100000"/>
              </a:lnSpc>
              <a:spcBef>
                <a:spcPts val="0"/>
              </a:spcBef>
              <a:spcAft>
                <a:spcPts val="0"/>
              </a:spcAft>
              <a:buClr>
                <a:schemeClr val="dk1"/>
              </a:buClr>
              <a:buSzPts val="917"/>
              <a:buFont typeface="Calibri"/>
              <a:buNone/>
            </a:pPr>
            <a:endParaRPr sz="1000" b="0" u="none">
              <a:solidFill>
                <a:schemeClr val="dk1"/>
              </a:solidFill>
              <a:latin typeface="Arial"/>
              <a:ea typeface="Arial"/>
              <a:cs typeface="Arial"/>
              <a:sym typeface="Arial"/>
            </a:endParaRPr>
          </a:p>
          <a:p>
            <a:pPr marL="228600" marR="0" lvl="0" indent="-170392" algn="l" rtl="0">
              <a:lnSpc>
                <a:spcPct val="100000"/>
              </a:lnSpc>
              <a:spcBef>
                <a:spcPts val="0"/>
              </a:spcBef>
              <a:spcAft>
                <a:spcPts val="0"/>
              </a:spcAft>
              <a:buClr>
                <a:schemeClr val="dk1"/>
              </a:buClr>
              <a:buSzPts val="917"/>
              <a:buFont typeface="Calibri"/>
              <a:buNone/>
            </a:pPr>
            <a:endParaRPr sz="1000" b="1" u="sng">
              <a:solidFill>
                <a:schemeClr val="dk1"/>
              </a:solidFill>
              <a:latin typeface="Arial"/>
              <a:ea typeface="Arial"/>
              <a:cs typeface="Arial"/>
              <a:sym typeface="Arial"/>
            </a:endParaRPr>
          </a:p>
        </p:txBody>
      </p:sp>
      <p:sp>
        <p:nvSpPr>
          <p:cNvPr id="1355" name="Google Shape;1355;g6ec3124b77_0_4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90000"/>
              </a:lnSpc>
              <a:spcBef>
                <a:spcPts val="360"/>
              </a:spcBef>
              <a:spcAft>
                <a:spcPts val="0"/>
              </a:spcAft>
              <a:buClr>
                <a:srgbClr val="000000"/>
              </a:buClr>
              <a:buSzPts val="1400"/>
              <a:buFont typeface="Arial"/>
              <a:buNone/>
            </a:pPr>
            <a:r>
              <a:rPr lang="fr-FR" sz="1110"/>
              <a:t>Pour comparer les énergies nous allons prendre l’exemple d’un gâteau que nous faisons cuire pendant une heure dans un four électrique.</a:t>
            </a:r>
            <a:endParaRPr/>
          </a:p>
          <a:p>
            <a:pPr marL="457200" marR="0" lvl="0" indent="-228600" algn="l" rtl="0">
              <a:lnSpc>
                <a:spcPct val="90000"/>
              </a:lnSpc>
              <a:spcBef>
                <a:spcPts val="360"/>
              </a:spcBef>
              <a:spcAft>
                <a:spcPts val="0"/>
              </a:spcAft>
              <a:buClr>
                <a:srgbClr val="000000"/>
              </a:buClr>
              <a:buSzPts val="1400"/>
              <a:buFont typeface="Arial"/>
              <a:buNone/>
            </a:pPr>
            <a:r>
              <a:rPr lang="fr-FR" sz="1110"/>
              <a:t>Avec l’énergie humaine, il nous faudrait 10 cyclistes pédalant pendant une heure pour faire cuire ce gâteau.</a:t>
            </a:r>
            <a:endParaRPr/>
          </a:p>
          <a:p>
            <a:pPr marL="457200" marR="0" lvl="0" indent="-228600" algn="l" rtl="0">
              <a:lnSpc>
                <a:spcPct val="90000"/>
              </a:lnSpc>
              <a:spcBef>
                <a:spcPts val="360"/>
              </a:spcBef>
              <a:spcAft>
                <a:spcPts val="0"/>
              </a:spcAft>
              <a:buClr>
                <a:srgbClr val="000000"/>
              </a:buClr>
              <a:buSzPts val="1400"/>
              <a:buFont typeface="Arial"/>
              <a:buNone/>
            </a:pPr>
            <a:endParaRPr sz="1110"/>
          </a:p>
          <a:p>
            <a:pPr marL="457200" marR="0" lvl="0" indent="-228600" algn="l" rtl="0">
              <a:lnSpc>
                <a:spcPct val="90000"/>
              </a:lnSpc>
              <a:spcBef>
                <a:spcPts val="360"/>
              </a:spcBef>
              <a:spcAft>
                <a:spcPts val="0"/>
              </a:spcAft>
              <a:buClr>
                <a:srgbClr val="000000"/>
              </a:buClr>
              <a:buSzPts val="1400"/>
              <a:buFont typeface="Arial"/>
              <a:buNone/>
            </a:pPr>
            <a:r>
              <a:rPr lang="fr-FR" sz="1110"/>
              <a:t>Quelles sont les alternatives ? </a:t>
            </a:r>
            <a:endParaRPr/>
          </a:p>
          <a:p>
            <a:pPr marL="457200" marR="0" lvl="0" indent="-228600" algn="l" rtl="0">
              <a:lnSpc>
                <a:spcPct val="90000"/>
              </a:lnSpc>
              <a:spcBef>
                <a:spcPts val="360"/>
              </a:spcBef>
              <a:spcAft>
                <a:spcPts val="0"/>
              </a:spcAft>
              <a:buClr>
                <a:srgbClr val="000000"/>
              </a:buClr>
              <a:buSzPts val="1400"/>
              <a:buFont typeface="Arial"/>
              <a:buNone/>
            </a:pPr>
            <a:endParaRPr sz="1110"/>
          </a:p>
          <a:p>
            <a:pPr marL="457200" marR="0" lvl="0" indent="-228600" algn="l" rtl="0">
              <a:lnSpc>
                <a:spcPct val="90000"/>
              </a:lnSpc>
              <a:spcBef>
                <a:spcPts val="360"/>
              </a:spcBef>
              <a:spcAft>
                <a:spcPts val="0"/>
              </a:spcAft>
              <a:buClr>
                <a:srgbClr val="000000"/>
              </a:buClr>
              <a:buSzPts val="1400"/>
              <a:buFont typeface="Arial"/>
              <a:buNone/>
            </a:pPr>
            <a:r>
              <a:rPr lang="fr-FR" sz="1110" b="1" u="sng"/>
              <a:t>Pour aller plus loin : </a:t>
            </a:r>
            <a:endParaRPr sz="1110" b="1" u="sng"/>
          </a:p>
          <a:p>
            <a:pPr marL="457200" marR="0" lvl="0" indent="-228600" algn="l" rtl="0">
              <a:lnSpc>
                <a:spcPct val="90000"/>
              </a:lnSpc>
              <a:spcBef>
                <a:spcPts val="360"/>
              </a:spcBef>
              <a:spcAft>
                <a:spcPts val="0"/>
              </a:spcAft>
              <a:buClr>
                <a:srgbClr val="000000"/>
              </a:buClr>
              <a:buSzPts val="1400"/>
              <a:buFont typeface="Arial"/>
              <a:buNone/>
            </a:pPr>
            <a:r>
              <a:rPr lang="fr-FR" sz="1110"/>
              <a:t>Cette slide peut-être l’occasion de rappeler aux élèves la différence entre puissance et énergie : </a:t>
            </a:r>
            <a:endParaRPr/>
          </a:p>
          <a:p>
            <a:pPr marL="0" marR="0" lvl="0" indent="0" algn="l" rtl="0">
              <a:lnSpc>
                <a:spcPct val="90000"/>
              </a:lnSpc>
              <a:spcBef>
                <a:spcPts val="333"/>
              </a:spcBef>
              <a:spcAft>
                <a:spcPts val="0"/>
              </a:spcAft>
              <a:buClr>
                <a:schemeClr val="dk1"/>
              </a:buClr>
              <a:buSzPts val="1110"/>
              <a:buFont typeface="Arial"/>
              <a:buNone/>
            </a:pPr>
            <a:r>
              <a:rPr lang="fr-FR" sz="1110" b="0">
                <a:latin typeface="Arial"/>
                <a:ea typeface="Arial"/>
                <a:cs typeface="Arial"/>
                <a:sym typeface="Arial"/>
              </a:rPr>
              <a:t>On mesure l’énergie avec le (kilo-watt-heure) kWh. Plus on a besoin d’énergie pour faire fonctionner quelque chose, plus il faut produire de kWh. L’énergie est  liée à la notion de Puissance. Celle-ci est mesurée en kilowatt. </a:t>
            </a:r>
            <a:endParaRPr/>
          </a:p>
          <a:p>
            <a:pPr marL="0" marR="0" lvl="0" indent="0" algn="l" rtl="0">
              <a:lnSpc>
                <a:spcPct val="90000"/>
              </a:lnSpc>
              <a:spcBef>
                <a:spcPts val="333"/>
              </a:spcBef>
              <a:spcAft>
                <a:spcPts val="0"/>
              </a:spcAft>
              <a:buClr>
                <a:schemeClr val="dk1"/>
              </a:buClr>
              <a:buSzPts val="1110"/>
              <a:buFont typeface="Calibri"/>
              <a:buNone/>
            </a:pPr>
            <a:endParaRPr sz="1110" b="0">
              <a:latin typeface="Arial"/>
              <a:ea typeface="Arial"/>
              <a:cs typeface="Arial"/>
              <a:sym typeface="Arial"/>
            </a:endParaRPr>
          </a:p>
          <a:p>
            <a:pPr marL="0" marR="0" lvl="0" indent="0" algn="l" rtl="0">
              <a:lnSpc>
                <a:spcPct val="90000"/>
              </a:lnSpc>
              <a:spcBef>
                <a:spcPts val="333"/>
              </a:spcBef>
              <a:spcAft>
                <a:spcPts val="0"/>
              </a:spcAft>
              <a:buClr>
                <a:schemeClr val="dk1"/>
              </a:buClr>
              <a:buSzPts val="1110"/>
              <a:buFont typeface="Arial"/>
              <a:buNone/>
            </a:pPr>
            <a:r>
              <a:rPr lang="fr-FR" sz="1110" b="0">
                <a:latin typeface="Arial"/>
                <a:ea typeface="Arial"/>
                <a:cs typeface="Arial"/>
                <a:sym typeface="Arial"/>
              </a:rPr>
              <a:t>Quelle est la différence entre puissance et énergie ? Imaginons un cycliste. La puissance en kW représente la vitesse du cycliste à un instant donné alors que l’énergie en kWh représente la distance parcourue par le cycliste. L’utilisation d’1 kWh d’énergie correspond à l’utilisation d’une puissance de 1kW pendant 1h. </a:t>
            </a:r>
            <a:endParaRPr/>
          </a:p>
          <a:p>
            <a:pPr marL="0" marR="0" lvl="0" indent="0" algn="l" rtl="0">
              <a:lnSpc>
                <a:spcPct val="90000"/>
              </a:lnSpc>
              <a:spcBef>
                <a:spcPts val="333"/>
              </a:spcBef>
              <a:spcAft>
                <a:spcPts val="0"/>
              </a:spcAft>
              <a:buClr>
                <a:schemeClr val="dk1"/>
              </a:buClr>
              <a:buSzPts val="1110"/>
              <a:buFont typeface="Calibri"/>
              <a:buNone/>
            </a:pPr>
            <a:endParaRPr sz="1110" b="0">
              <a:latin typeface="Arial"/>
              <a:ea typeface="Arial"/>
              <a:cs typeface="Arial"/>
              <a:sym typeface="Arial"/>
            </a:endParaRPr>
          </a:p>
          <a:p>
            <a:pPr marL="0" marR="0" lvl="0" indent="0" algn="l" rtl="0">
              <a:lnSpc>
                <a:spcPct val="90000"/>
              </a:lnSpc>
              <a:spcBef>
                <a:spcPts val="333"/>
              </a:spcBef>
              <a:spcAft>
                <a:spcPts val="0"/>
              </a:spcAft>
              <a:buClr>
                <a:srgbClr val="FF9E00"/>
              </a:buClr>
              <a:buSzPts val="1110"/>
              <a:buFont typeface="Arial"/>
              <a:buNone/>
            </a:pPr>
            <a:r>
              <a:rPr lang="fr-FR" sz="1110" b="0">
                <a:solidFill>
                  <a:srgbClr val="FF9E00"/>
                </a:solidFill>
                <a:latin typeface="Arial"/>
                <a:ea typeface="Arial"/>
                <a:cs typeface="Arial"/>
                <a:sym typeface="Arial"/>
              </a:rPr>
              <a:t>On passe de la puissance à l’énergie en multipliant la puissance par un temps. Cela peut </a:t>
            </a:r>
            <a:r>
              <a:rPr lang="fr-FR" sz="1110">
                <a:solidFill>
                  <a:srgbClr val="FF9E00"/>
                </a:solidFill>
                <a:latin typeface="Arial"/>
                <a:ea typeface="Arial"/>
                <a:cs typeface="Arial"/>
                <a:sym typeface="Arial"/>
              </a:rPr>
              <a:t>paraître</a:t>
            </a:r>
            <a:r>
              <a:rPr lang="fr-FR" sz="1110" b="0">
                <a:solidFill>
                  <a:srgbClr val="FF9E00"/>
                </a:solidFill>
                <a:latin typeface="Arial"/>
                <a:ea typeface="Arial"/>
                <a:cs typeface="Arial"/>
                <a:sym typeface="Arial"/>
              </a:rPr>
              <a:t> technique mais on confond souvent les deux. </a:t>
            </a:r>
            <a:endParaRPr sz="1110"/>
          </a:p>
        </p:txBody>
      </p:sp>
      <p:sp>
        <p:nvSpPr>
          <p:cNvPr id="210" name="Google Shape;210;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just" rtl="0">
              <a:lnSpc>
                <a:spcPct val="70000"/>
              </a:lnSpc>
              <a:spcBef>
                <a:spcPts val="0"/>
              </a:spcBef>
              <a:spcAft>
                <a:spcPts val="0"/>
              </a:spcAft>
              <a:buSzPts val="1400"/>
              <a:buNone/>
            </a:pPr>
            <a:r>
              <a:rPr lang="fr-FR" sz="800" b="1" u="sng">
                <a:latin typeface="Arial"/>
                <a:ea typeface="Arial"/>
                <a:cs typeface="Arial"/>
                <a:sym typeface="Arial"/>
              </a:rPr>
              <a:t>Explications :</a:t>
            </a:r>
            <a:endParaRPr sz="800" b="1" u="sng">
              <a:latin typeface="Arial"/>
              <a:ea typeface="Arial"/>
              <a:cs typeface="Arial"/>
              <a:sym typeface="Arial"/>
            </a:endParaRPr>
          </a:p>
          <a:p>
            <a:pPr marL="0" lvl="0" indent="0" algn="just" rtl="0">
              <a:lnSpc>
                <a:spcPct val="80000"/>
              </a:lnSpc>
              <a:spcBef>
                <a:spcPts val="120"/>
              </a:spcBef>
              <a:spcAft>
                <a:spcPts val="0"/>
              </a:spcAft>
              <a:buSzPts val="1400"/>
              <a:buNone/>
            </a:pPr>
            <a:r>
              <a:rPr lang="fr-FR" sz="800">
                <a:solidFill>
                  <a:schemeClr val="dk1"/>
                </a:solidFill>
                <a:latin typeface="Arial"/>
                <a:ea typeface="Arial"/>
                <a:cs typeface="Arial"/>
                <a:sym typeface="Arial"/>
              </a:rPr>
              <a:t>Pour cuire ce gâteau. </a:t>
            </a:r>
            <a:endParaRPr sz="1600"/>
          </a:p>
          <a:p>
            <a:pPr marL="0" lvl="0" indent="0" algn="just" rtl="0">
              <a:lnSpc>
                <a:spcPct val="80000"/>
              </a:lnSpc>
              <a:spcBef>
                <a:spcPts val="120"/>
              </a:spcBef>
              <a:spcAft>
                <a:spcPts val="0"/>
              </a:spcAft>
              <a:buSzPts val="1400"/>
              <a:buNone/>
            </a:pPr>
            <a:endParaRPr sz="1600"/>
          </a:p>
          <a:p>
            <a:pPr marL="0" lvl="0" indent="0" algn="just" rtl="0">
              <a:lnSpc>
                <a:spcPct val="80000"/>
              </a:lnSpc>
              <a:spcBef>
                <a:spcPts val="120"/>
              </a:spcBef>
              <a:spcAft>
                <a:spcPts val="0"/>
              </a:spcAft>
              <a:buSzPts val="1400"/>
              <a:buNone/>
            </a:pPr>
            <a:r>
              <a:rPr lang="fr-FR" sz="800">
                <a:solidFill>
                  <a:schemeClr val="dk1"/>
                </a:solidFill>
                <a:latin typeface="Arial"/>
                <a:ea typeface="Arial"/>
                <a:cs typeface="Arial"/>
                <a:sym typeface="Arial"/>
              </a:rPr>
              <a:t>On aurait pu au choix utiliser :  </a:t>
            </a:r>
            <a:endParaRPr sz="1600"/>
          </a:p>
          <a:p>
            <a:pPr marL="171450" marR="0" lvl="0" indent="-196850" algn="just" rtl="0">
              <a:lnSpc>
                <a:spcPct val="80000"/>
              </a:lnSpc>
              <a:spcBef>
                <a:spcPts val="120"/>
              </a:spcBef>
              <a:spcAft>
                <a:spcPts val="0"/>
              </a:spcAft>
              <a:buClr>
                <a:srgbClr val="000000"/>
              </a:buClr>
              <a:buSzPts val="1800"/>
              <a:buFont typeface="Arial"/>
              <a:buChar char="-"/>
            </a:pPr>
            <a:r>
              <a:rPr lang="fr-FR" sz="800">
                <a:solidFill>
                  <a:schemeClr val="dk1"/>
                </a:solidFill>
                <a:latin typeface="Arial"/>
                <a:ea typeface="Arial"/>
                <a:cs typeface="Arial"/>
                <a:sym typeface="Arial"/>
              </a:rPr>
              <a:t>A travers la turbine d’un barrage de 50 m de haut, il faudrait déverser dans les 8 000 L d</a:t>
            </a:r>
            <a:r>
              <a:rPr lang="fr-FR" sz="800">
                <a:latin typeface="Arial"/>
                <a:ea typeface="Arial"/>
                <a:cs typeface="Arial"/>
                <a:sym typeface="Arial"/>
              </a:rPr>
              <a:t>’eau</a:t>
            </a:r>
            <a:r>
              <a:rPr lang="fr-FR" sz="800">
                <a:solidFill>
                  <a:schemeClr val="dk1"/>
                </a:solidFill>
                <a:latin typeface="Arial"/>
                <a:ea typeface="Arial"/>
                <a:cs typeface="Arial"/>
                <a:sym typeface="Arial"/>
              </a:rPr>
              <a:t> pour fournir 1 kWh à la prise</a:t>
            </a:r>
            <a:r>
              <a:rPr lang="fr-FR" sz="800" i="1">
                <a:solidFill>
                  <a:schemeClr val="dk1"/>
                </a:solidFill>
                <a:latin typeface="Arial"/>
                <a:ea typeface="Arial"/>
                <a:cs typeface="Arial"/>
                <a:sym typeface="Arial"/>
              </a:rPr>
              <a:t>. </a:t>
            </a:r>
            <a:endParaRPr sz="800">
              <a:solidFill>
                <a:schemeClr val="dk1"/>
              </a:solidFill>
              <a:latin typeface="Arial"/>
              <a:ea typeface="Arial"/>
              <a:cs typeface="Arial"/>
              <a:sym typeface="Arial"/>
            </a:endParaRPr>
          </a:p>
          <a:p>
            <a:pPr marL="171450" lvl="0" indent="-196850" algn="just" rtl="0">
              <a:lnSpc>
                <a:spcPct val="80000"/>
              </a:lnSpc>
              <a:spcBef>
                <a:spcPts val="120"/>
              </a:spcBef>
              <a:spcAft>
                <a:spcPts val="0"/>
              </a:spcAft>
              <a:buSzPts val="1800"/>
              <a:buFont typeface="Arial"/>
              <a:buChar char="-"/>
            </a:pPr>
            <a:r>
              <a:rPr lang="fr-FR" sz="800">
                <a:solidFill>
                  <a:schemeClr val="dk1"/>
                </a:solidFill>
                <a:latin typeface="Arial"/>
                <a:ea typeface="Arial"/>
                <a:cs typeface="Arial"/>
                <a:sym typeface="Arial"/>
              </a:rPr>
              <a:t>50m2 de panneaux solaires (soit environ un terrain de tennis) ou une éolienne de 5m de diamètre. </a:t>
            </a:r>
            <a:endParaRPr sz="1600"/>
          </a:p>
          <a:p>
            <a:pPr marL="171450" lvl="0" indent="-82550" algn="just" rtl="0">
              <a:lnSpc>
                <a:spcPct val="80000"/>
              </a:lnSpc>
              <a:spcBef>
                <a:spcPts val="120"/>
              </a:spcBef>
              <a:spcAft>
                <a:spcPts val="0"/>
              </a:spcAft>
              <a:buSzPts val="1400"/>
              <a:buFont typeface="Arial"/>
              <a:buNone/>
            </a:pPr>
            <a:endParaRPr sz="1600"/>
          </a:p>
          <a:p>
            <a:pPr marL="0" lvl="0" indent="0" algn="just" rtl="0">
              <a:lnSpc>
                <a:spcPct val="80000"/>
              </a:lnSpc>
              <a:spcBef>
                <a:spcPts val="120"/>
              </a:spcBef>
              <a:spcAft>
                <a:spcPts val="0"/>
              </a:spcAft>
              <a:buSzPts val="1400"/>
              <a:buNone/>
            </a:pPr>
            <a:r>
              <a:rPr lang="fr-FR" sz="800">
                <a:solidFill>
                  <a:schemeClr val="dk1"/>
                </a:solidFill>
                <a:latin typeface="Arial"/>
                <a:ea typeface="Arial"/>
                <a:cs typeface="Arial"/>
                <a:sym typeface="Arial"/>
              </a:rPr>
              <a:t>Regardons maintenant les ressources qu’il faudrait brûler dans une centrale thermique.</a:t>
            </a:r>
            <a:endParaRPr sz="800">
              <a:solidFill>
                <a:schemeClr val="dk1"/>
              </a:solidFill>
              <a:latin typeface="Arial"/>
              <a:ea typeface="Arial"/>
              <a:cs typeface="Arial"/>
              <a:sym typeface="Arial"/>
            </a:endParaRPr>
          </a:p>
          <a:p>
            <a:pPr marL="171450" lvl="0" indent="-196850" algn="just" rtl="0">
              <a:lnSpc>
                <a:spcPct val="80000"/>
              </a:lnSpc>
              <a:spcBef>
                <a:spcPts val="120"/>
              </a:spcBef>
              <a:spcAft>
                <a:spcPts val="0"/>
              </a:spcAft>
              <a:buClr>
                <a:schemeClr val="dk1"/>
              </a:buClr>
              <a:buSzPts val="800"/>
              <a:buFont typeface="Arial"/>
              <a:buChar char="•"/>
            </a:pPr>
            <a:r>
              <a:rPr lang="fr-FR" sz="800">
                <a:solidFill>
                  <a:schemeClr val="dk1"/>
                </a:solidFill>
                <a:latin typeface="Arial"/>
                <a:ea typeface="Arial"/>
                <a:cs typeface="Arial"/>
                <a:sym typeface="Arial"/>
              </a:rPr>
              <a:t>Avec du bois, il faut brûler une bûche. </a:t>
            </a:r>
            <a:endParaRPr sz="1600"/>
          </a:p>
          <a:p>
            <a:pPr marL="171450" lvl="0" indent="-196850" algn="just" rtl="0">
              <a:lnSpc>
                <a:spcPct val="80000"/>
              </a:lnSpc>
              <a:spcBef>
                <a:spcPts val="120"/>
              </a:spcBef>
              <a:spcAft>
                <a:spcPts val="0"/>
              </a:spcAft>
              <a:buClr>
                <a:schemeClr val="dk1"/>
              </a:buClr>
              <a:buSzPts val="800"/>
              <a:buFont typeface="Arial"/>
              <a:buChar char="•"/>
            </a:pPr>
            <a:r>
              <a:rPr lang="fr-FR" sz="800">
                <a:solidFill>
                  <a:schemeClr val="dk1"/>
                </a:solidFill>
                <a:latin typeface="Arial"/>
                <a:ea typeface="Arial"/>
                <a:cs typeface="Arial"/>
                <a:sym typeface="Arial"/>
              </a:rPr>
              <a:t>Avec du gaz, 1,4L de gaz comprimé</a:t>
            </a:r>
            <a:endParaRPr sz="1600"/>
          </a:p>
          <a:p>
            <a:pPr marL="171450" lvl="0" indent="-196850" algn="just" rtl="0">
              <a:lnSpc>
                <a:spcPct val="80000"/>
              </a:lnSpc>
              <a:spcBef>
                <a:spcPts val="120"/>
              </a:spcBef>
              <a:spcAft>
                <a:spcPts val="0"/>
              </a:spcAft>
              <a:buClr>
                <a:schemeClr val="dk1"/>
              </a:buClr>
              <a:buSzPts val="800"/>
              <a:buFont typeface="Arial"/>
              <a:buChar char="•"/>
            </a:pPr>
            <a:r>
              <a:rPr lang="fr-FR" sz="800">
                <a:solidFill>
                  <a:schemeClr val="dk1"/>
                </a:solidFill>
                <a:latin typeface="Arial"/>
                <a:ea typeface="Arial"/>
                <a:cs typeface="Arial"/>
                <a:sym typeface="Arial"/>
              </a:rPr>
              <a:t>Avec du charbon, il faut brûler un petit tas de charbon.</a:t>
            </a:r>
            <a:endParaRPr sz="800">
              <a:solidFill>
                <a:schemeClr val="dk1"/>
              </a:solidFill>
              <a:latin typeface="Arial"/>
              <a:ea typeface="Arial"/>
              <a:cs typeface="Arial"/>
              <a:sym typeface="Arial"/>
            </a:endParaRPr>
          </a:p>
          <a:p>
            <a:pPr marL="171450" lvl="0" indent="-196850" algn="just" rtl="0">
              <a:lnSpc>
                <a:spcPct val="80000"/>
              </a:lnSpc>
              <a:spcBef>
                <a:spcPts val="120"/>
              </a:spcBef>
              <a:spcAft>
                <a:spcPts val="0"/>
              </a:spcAft>
              <a:buClr>
                <a:schemeClr val="dk1"/>
              </a:buClr>
              <a:buSzPts val="800"/>
              <a:buFont typeface="Arial"/>
              <a:buChar char="•"/>
            </a:pPr>
            <a:r>
              <a:rPr lang="fr-FR" sz="800">
                <a:solidFill>
                  <a:schemeClr val="dk1"/>
                </a:solidFill>
                <a:latin typeface="Arial"/>
                <a:ea typeface="Arial"/>
                <a:cs typeface="Arial"/>
                <a:sym typeface="Arial"/>
              </a:rPr>
              <a:t>Avec du pétrole, il faut brûler l’équivalent d’une canette de pétrole.</a:t>
            </a:r>
            <a:endParaRPr sz="800">
              <a:solidFill>
                <a:schemeClr val="dk1"/>
              </a:solidFill>
              <a:latin typeface="Arial"/>
              <a:ea typeface="Arial"/>
              <a:cs typeface="Arial"/>
              <a:sym typeface="Arial"/>
            </a:endParaRPr>
          </a:p>
          <a:p>
            <a:pPr marL="171450" lvl="0" indent="-196850" algn="just" rtl="0">
              <a:lnSpc>
                <a:spcPct val="80000"/>
              </a:lnSpc>
              <a:spcBef>
                <a:spcPts val="120"/>
              </a:spcBef>
              <a:spcAft>
                <a:spcPts val="0"/>
              </a:spcAft>
              <a:buClr>
                <a:schemeClr val="dk1"/>
              </a:buClr>
              <a:buSzPts val="800"/>
              <a:buFont typeface="Arial"/>
              <a:buChar char="•"/>
            </a:pPr>
            <a:r>
              <a:rPr lang="fr-FR" sz="800">
                <a:solidFill>
                  <a:schemeClr val="dk1"/>
                </a:solidFill>
                <a:latin typeface="Arial"/>
                <a:ea typeface="Arial"/>
                <a:cs typeface="Arial"/>
                <a:sym typeface="Arial"/>
              </a:rPr>
              <a:t>Gaz, charbon et pétrole constituent ce qu’on appelle les combustibles ou énergies fossiles parce qu’ils sont issus de la fossilisation d’anciens être</a:t>
            </a:r>
            <a:r>
              <a:rPr lang="fr-FR" sz="800">
                <a:latin typeface="Arial"/>
                <a:ea typeface="Arial"/>
                <a:cs typeface="Arial"/>
                <a:sym typeface="Arial"/>
              </a:rPr>
              <a:t>s</a:t>
            </a:r>
            <a:r>
              <a:rPr lang="fr-FR" sz="800">
                <a:solidFill>
                  <a:schemeClr val="dk1"/>
                </a:solidFill>
                <a:latin typeface="Arial"/>
                <a:ea typeface="Arial"/>
                <a:cs typeface="Arial"/>
                <a:sym typeface="Arial"/>
              </a:rPr>
              <a:t> vivants.</a:t>
            </a:r>
            <a:endParaRPr sz="1600"/>
          </a:p>
          <a:p>
            <a:pPr marL="171450" lvl="0" indent="-146050" algn="just" rtl="0">
              <a:lnSpc>
                <a:spcPct val="80000"/>
              </a:lnSpc>
              <a:spcBef>
                <a:spcPts val="120"/>
              </a:spcBef>
              <a:spcAft>
                <a:spcPts val="0"/>
              </a:spcAft>
              <a:buClr>
                <a:schemeClr val="dk1"/>
              </a:buClr>
              <a:buSzPts val="400"/>
              <a:buFont typeface="Arial"/>
              <a:buNone/>
            </a:pPr>
            <a:endParaRPr sz="800">
              <a:solidFill>
                <a:schemeClr val="dk1"/>
              </a:solidFill>
              <a:latin typeface="Arial"/>
              <a:ea typeface="Arial"/>
              <a:cs typeface="Arial"/>
              <a:sym typeface="Arial"/>
            </a:endParaRPr>
          </a:p>
          <a:p>
            <a:pPr marL="0" lvl="0" indent="0" algn="just" rtl="0">
              <a:lnSpc>
                <a:spcPct val="80000"/>
              </a:lnSpc>
              <a:spcBef>
                <a:spcPts val="120"/>
              </a:spcBef>
              <a:spcAft>
                <a:spcPts val="0"/>
              </a:spcAft>
              <a:buClr>
                <a:schemeClr val="dk1"/>
              </a:buClr>
              <a:buSzPts val="400"/>
              <a:buFont typeface="Arial"/>
              <a:buNone/>
            </a:pPr>
            <a:r>
              <a:rPr lang="fr-FR" sz="800">
                <a:solidFill>
                  <a:schemeClr val="dk1"/>
                </a:solidFill>
                <a:latin typeface="Arial"/>
                <a:ea typeface="Arial"/>
                <a:cs typeface="Arial"/>
                <a:sym typeface="Arial"/>
              </a:rPr>
              <a:t>Enfin il suffit de quelques atomes d’Uranium pour fournir 1kWh car l’énergie nucléaire est une ressource 1 million de fois plus concentrée que les énergies fossiles</a:t>
            </a:r>
            <a:endParaRPr sz="1600"/>
          </a:p>
          <a:p>
            <a:pPr marL="0" lvl="0" indent="0" algn="l" rtl="0">
              <a:lnSpc>
                <a:spcPct val="80000"/>
              </a:lnSpc>
              <a:spcBef>
                <a:spcPts val="120"/>
              </a:spcBef>
              <a:spcAft>
                <a:spcPts val="0"/>
              </a:spcAft>
              <a:buSzPts val="1400"/>
              <a:buNone/>
            </a:pPr>
            <a:endParaRPr sz="400"/>
          </a:p>
        </p:txBody>
      </p:sp>
      <p:sp>
        <p:nvSpPr>
          <p:cNvPr id="223" name="Google Shape;223;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0"/>
              </a:spcBef>
              <a:spcAft>
                <a:spcPts val="0"/>
              </a:spcAft>
              <a:buClr>
                <a:schemeClr val="dk1"/>
              </a:buClr>
              <a:buSzPts val="775"/>
              <a:buFont typeface="Calibri"/>
              <a:buNone/>
            </a:pPr>
            <a:r>
              <a:rPr lang="fr-FR" sz="775" b="1" u="sng">
                <a:latin typeface="Arial"/>
                <a:ea typeface="Arial"/>
                <a:cs typeface="Arial"/>
                <a:sym typeface="Arial"/>
              </a:rPr>
              <a:t>Explications :</a:t>
            </a:r>
            <a:endParaRPr/>
          </a:p>
          <a:p>
            <a:pPr marL="0" lvl="0" indent="0" algn="l" rtl="0">
              <a:lnSpc>
                <a:spcPct val="80000"/>
              </a:lnSpc>
              <a:spcBef>
                <a:spcPts val="233"/>
              </a:spcBef>
              <a:spcAft>
                <a:spcPts val="0"/>
              </a:spcAft>
              <a:buSzPts val="1400"/>
              <a:buNone/>
            </a:pPr>
            <a:r>
              <a:rPr lang="fr-FR" sz="775">
                <a:solidFill>
                  <a:schemeClr val="dk1"/>
                </a:solidFill>
                <a:latin typeface="Arial"/>
                <a:ea typeface="Arial"/>
                <a:cs typeface="Arial"/>
                <a:sym typeface="Arial"/>
              </a:rPr>
              <a:t>Seulement, à moins que vous ne disposiez d’une armée d’esclaves, vous vous doutez bien que ces cyclistes ne pédaleront pas gratuitement pendant une heure ! Au smic horaire (Environ 10€ bruts de l’heure), vous devrez les rémunérer à hauteur de 100 €. Mais avec une prise électrique, vous n’avez pas ce genre de soucis. Pour information, ce kwh à 100€/10 cyclistes, ne vous coûterait que 10 centimes si vous utilisiez votre prise électrique.  De plus, c’est tellement moins encombrant !</a:t>
            </a:r>
            <a:endParaRPr sz="775">
              <a:solidFill>
                <a:schemeClr val="dk1"/>
              </a:solidFill>
              <a:latin typeface="Arial"/>
              <a:ea typeface="Arial"/>
              <a:cs typeface="Arial"/>
              <a:sym typeface="Arial"/>
            </a:endParaRPr>
          </a:p>
          <a:p>
            <a:pPr marL="0" lvl="0" indent="0" algn="l" rtl="0">
              <a:lnSpc>
                <a:spcPct val="80000"/>
              </a:lnSpc>
              <a:spcBef>
                <a:spcPts val="233"/>
              </a:spcBef>
              <a:spcAft>
                <a:spcPts val="0"/>
              </a:spcAft>
              <a:buSzPts val="1400"/>
              <a:buNone/>
            </a:pPr>
            <a:r>
              <a:rPr lang="fr-FR" sz="775">
                <a:solidFill>
                  <a:schemeClr val="dk1"/>
                </a:solidFill>
                <a:latin typeface="Arial"/>
                <a:ea typeface="Arial"/>
                <a:cs typeface="Arial"/>
                <a:sym typeface="Arial"/>
              </a:rPr>
              <a:t>Avec toute cette facilité qu’elle nous offre, on comprend pourquoi l’énergie a pris autant de place dans nos vies. On ne s’en rend pas bien compte au quotidien mais c’est ce qui fait la différence entre avant et après la révolution industrielle. Avant, nous utilisions en majorité nos muscles, et donc on ne faisait pas grand-chose. Aujourd’hui avec de l’énergie, tout est permis !</a:t>
            </a:r>
            <a:endParaRPr sz="775">
              <a:solidFill>
                <a:schemeClr val="dk1"/>
              </a:solidFill>
              <a:latin typeface="Arial"/>
              <a:ea typeface="Arial"/>
              <a:cs typeface="Arial"/>
              <a:sym typeface="Arial"/>
            </a:endParaRPr>
          </a:p>
          <a:p>
            <a:pPr marL="0" lvl="0" indent="0" algn="l" rtl="0">
              <a:lnSpc>
                <a:spcPct val="70000"/>
              </a:lnSpc>
              <a:spcBef>
                <a:spcPts val="400"/>
              </a:spcBef>
              <a:spcAft>
                <a:spcPts val="0"/>
              </a:spcAft>
              <a:buSzPts val="1400"/>
              <a:buNone/>
            </a:pPr>
            <a:endParaRPr sz="775">
              <a:latin typeface="Arial"/>
              <a:ea typeface="Arial"/>
              <a:cs typeface="Arial"/>
              <a:sym typeface="Arial"/>
            </a:endParaRPr>
          </a:p>
          <a:p>
            <a:pPr marL="0" lvl="0" indent="0" algn="l" rtl="0">
              <a:lnSpc>
                <a:spcPct val="70000"/>
              </a:lnSpc>
              <a:spcBef>
                <a:spcPts val="400"/>
              </a:spcBef>
              <a:spcAft>
                <a:spcPts val="0"/>
              </a:spcAft>
              <a:buSzPts val="1400"/>
              <a:buNone/>
            </a:pPr>
            <a:endParaRPr sz="775">
              <a:latin typeface="Arial"/>
              <a:ea typeface="Arial"/>
              <a:cs typeface="Arial"/>
              <a:sym typeface="Arial"/>
            </a:endParaRPr>
          </a:p>
          <a:p>
            <a:pPr marL="0" lvl="0" indent="0" algn="l" rtl="0">
              <a:lnSpc>
                <a:spcPct val="70000"/>
              </a:lnSpc>
              <a:spcBef>
                <a:spcPts val="400"/>
              </a:spcBef>
              <a:spcAft>
                <a:spcPts val="0"/>
              </a:spcAft>
              <a:buSzPts val="1400"/>
              <a:buNone/>
            </a:pPr>
            <a:r>
              <a:rPr lang="fr-FR" sz="775" b="1" u="sng">
                <a:latin typeface="Arial"/>
                <a:ea typeface="Arial"/>
                <a:cs typeface="Arial"/>
                <a:sym typeface="Arial"/>
              </a:rPr>
              <a:t>Messages clés : </a:t>
            </a:r>
            <a:endParaRPr/>
          </a:p>
          <a:p>
            <a:pPr marL="0" lvl="0" indent="-49212" algn="l" rtl="0">
              <a:lnSpc>
                <a:spcPct val="70000"/>
              </a:lnSpc>
              <a:spcBef>
                <a:spcPts val="400"/>
              </a:spcBef>
              <a:spcAft>
                <a:spcPts val="0"/>
              </a:spcAft>
              <a:buClr>
                <a:schemeClr val="dk1"/>
              </a:buClr>
              <a:buSzPts val="775"/>
              <a:buFont typeface="Times New Roman"/>
              <a:buAutoNum type="arabicPeriod"/>
            </a:pPr>
            <a:r>
              <a:rPr lang="fr-FR" sz="775" b="0">
                <a:latin typeface="Arial"/>
                <a:ea typeface="Arial"/>
                <a:cs typeface="Arial"/>
                <a:sym typeface="Arial"/>
              </a:rPr>
              <a:t> L’énergie qu’on utilise tous les jours est très concentrée par rapport à l’énergie humaine.</a:t>
            </a:r>
            <a:endParaRPr/>
          </a:p>
          <a:p>
            <a:pPr marL="0" lvl="0" indent="-49212" algn="l" rtl="0">
              <a:lnSpc>
                <a:spcPct val="70000"/>
              </a:lnSpc>
              <a:spcBef>
                <a:spcPts val="400"/>
              </a:spcBef>
              <a:spcAft>
                <a:spcPts val="0"/>
              </a:spcAft>
              <a:buClr>
                <a:schemeClr val="dk1"/>
              </a:buClr>
              <a:buSzPts val="775"/>
              <a:buFont typeface="Times New Roman"/>
              <a:buAutoNum type="arabicPeriod"/>
            </a:pPr>
            <a:r>
              <a:rPr lang="fr-FR" sz="775" b="0">
                <a:latin typeface="Arial"/>
                <a:ea typeface="Arial"/>
                <a:cs typeface="Arial"/>
                <a:sym typeface="Arial"/>
              </a:rPr>
              <a:t> Les énergies modernes sont 1000 fois moins chères que l’énergie musculaire.</a:t>
            </a:r>
            <a:endParaRPr/>
          </a:p>
          <a:p>
            <a:pPr marL="0" lvl="0" indent="-49212" algn="l" rtl="0">
              <a:lnSpc>
                <a:spcPct val="70000"/>
              </a:lnSpc>
              <a:spcBef>
                <a:spcPts val="400"/>
              </a:spcBef>
              <a:spcAft>
                <a:spcPts val="0"/>
              </a:spcAft>
              <a:buClr>
                <a:schemeClr val="dk1"/>
              </a:buClr>
              <a:buSzPts val="775"/>
              <a:buFont typeface="Times New Roman"/>
              <a:buAutoNum type="arabicPeriod"/>
            </a:pPr>
            <a:r>
              <a:rPr lang="fr-FR" sz="775" b="0">
                <a:solidFill>
                  <a:schemeClr val="dk1"/>
                </a:solidFill>
                <a:latin typeface="Arial"/>
                <a:ea typeface="Arial"/>
                <a:cs typeface="Arial"/>
                <a:sym typeface="Arial"/>
              </a:rPr>
              <a:t> Ce n'est pas l'énergie humaine, nos muscles, qui nous permet notre richesse actuelle, mais d'autres énergies</a:t>
            </a:r>
            <a:endParaRPr sz="775" b="0">
              <a:latin typeface="Arial"/>
              <a:ea typeface="Arial"/>
              <a:cs typeface="Arial"/>
              <a:sym typeface="Arial"/>
            </a:endParaRPr>
          </a:p>
          <a:p>
            <a:pPr marL="0" lvl="0" indent="0" algn="l" rtl="0">
              <a:lnSpc>
                <a:spcPct val="70000"/>
              </a:lnSpc>
              <a:spcBef>
                <a:spcPts val="400"/>
              </a:spcBef>
              <a:spcAft>
                <a:spcPts val="0"/>
              </a:spcAft>
              <a:buSzPts val="1400"/>
              <a:buNone/>
            </a:pPr>
            <a:endParaRPr sz="775">
              <a:latin typeface="Arial"/>
              <a:ea typeface="Arial"/>
              <a:cs typeface="Arial"/>
              <a:sym typeface="Arial"/>
            </a:endParaRPr>
          </a:p>
          <a:p>
            <a:pPr marL="0" lvl="0" indent="0" algn="l" rtl="0">
              <a:lnSpc>
                <a:spcPct val="70000"/>
              </a:lnSpc>
              <a:spcBef>
                <a:spcPts val="400"/>
              </a:spcBef>
              <a:spcAft>
                <a:spcPts val="0"/>
              </a:spcAft>
              <a:buSzPts val="1400"/>
              <a:buNone/>
            </a:pPr>
            <a:r>
              <a:rPr lang="fr-FR" sz="775" b="1" u="sng">
                <a:latin typeface="Arial"/>
                <a:ea typeface="Arial"/>
                <a:cs typeface="Arial"/>
                <a:sym typeface="Arial"/>
              </a:rPr>
              <a:t>Pour aller plus loin</a:t>
            </a:r>
            <a:endParaRPr/>
          </a:p>
          <a:p>
            <a:pPr marL="0" lvl="0" indent="0" algn="l" rtl="0">
              <a:lnSpc>
                <a:spcPct val="70000"/>
              </a:lnSpc>
              <a:spcBef>
                <a:spcPts val="400"/>
              </a:spcBef>
              <a:spcAft>
                <a:spcPts val="0"/>
              </a:spcAft>
              <a:buSzPts val="1400"/>
              <a:buNone/>
            </a:pPr>
            <a:r>
              <a:rPr lang="fr-FR" sz="775">
                <a:latin typeface="Arial"/>
                <a:ea typeface="Arial"/>
                <a:cs typeface="Arial"/>
                <a:sym typeface="Arial"/>
              </a:rPr>
              <a:t>Le but de cette partie est de montrer que l’énergie abondante et bon marché est l’essence même, sans jeu de mots, de notre société « moderne ». Cette planche a pour but de nous faire sentir un peu les ordres de grandeurs auxquels nous ne sommes pas du tout habitués. Par exemple, un Français moyen consomme plusieurs milliers de kWh électrique par an. Posons-nous donc la question de savoir déjà ce que représente UN kWh. Cela permet de faire fonctionner un appareil de </a:t>
            </a:r>
            <a:r>
              <a:rPr lang="fr-FR" sz="775" i="1">
                <a:latin typeface="Arial"/>
                <a:ea typeface="Arial"/>
                <a:cs typeface="Arial"/>
                <a:sym typeface="Arial"/>
              </a:rPr>
              <a:t>x</a:t>
            </a:r>
            <a:r>
              <a:rPr lang="fr-FR" sz="775">
                <a:latin typeface="Arial"/>
                <a:ea typeface="Arial"/>
                <a:cs typeface="Arial"/>
                <a:sym typeface="Arial"/>
              </a:rPr>
              <a:t> kilowatts pendant </a:t>
            </a:r>
            <a:r>
              <a:rPr lang="fr-FR" sz="775" i="1">
                <a:latin typeface="Arial"/>
                <a:ea typeface="Arial"/>
                <a:cs typeface="Arial"/>
                <a:sym typeface="Arial"/>
              </a:rPr>
              <a:t>1/x</a:t>
            </a:r>
            <a:r>
              <a:rPr lang="fr-FR" sz="775">
                <a:latin typeface="Arial"/>
                <a:ea typeface="Arial"/>
                <a:cs typeface="Arial"/>
                <a:sym typeface="Arial"/>
              </a:rPr>
              <a:t> heures. Par exemple : cuire un gâteau 1h au four ou 1h d’aspirateur (1 kW), laisser la télé ou une lampe allumée 10h (100 W), utiliser son PC portable pendant 20h (50 W), etc.</a:t>
            </a:r>
            <a:endParaRPr/>
          </a:p>
          <a:p>
            <a:pPr marL="0" lvl="0" indent="0" algn="l" rtl="0">
              <a:lnSpc>
                <a:spcPct val="70000"/>
              </a:lnSpc>
              <a:spcBef>
                <a:spcPts val="400"/>
              </a:spcBef>
              <a:spcAft>
                <a:spcPts val="0"/>
              </a:spcAft>
              <a:buSzPts val="1400"/>
              <a:buNone/>
            </a:pPr>
            <a:endParaRPr sz="775">
              <a:latin typeface="Arial"/>
              <a:ea typeface="Arial"/>
              <a:cs typeface="Arial"/>
              <a:sym typeface="Arial"/>
            </a:endParaRPr>
          </a:p>
          <a:p>
            <a:pPr marL="0" lvl="0" indent="0" algn="l" rtl="0">
              <a:lnSpc>
                <a:spcPct val="70000"/>
              </a:lnSpc>
              <a:spcBef>
                <a:spcPts val="400"/>
              </a:spcBef>
              <a:spcAft>
                <a:spcPts val="0"/>
              </a:spcAft>
              <a:buSzPts val="1400"/>
              <a:buNone/>
            </a:pPr>
            <a:r>
              <a:rPr lang="fr-FR" sz="775">
                <a:latin typeface="Arial"/>
                <a:ea typeface="Arial"/>
                <a:cs typeface="Arial"/>
                <a:sym typeface="Arial"/>
              </a:rPr>
              <a:t>Pour info, le gâteau cuit à se partager à 10 ne permettra pas aux cyclistes de récupérer les calories dépensées. Il faut retenir que dans toute transformation énergétique, il y a des pertes, ici notamment sous forme de chaleur. </a:t>
            </a:r>
            <a:endParaRPr sz="775">
              <a:latin typeface="Arial"/>
              <a:ea typeface="Arial"/>
              <a:cs typeface="Arial"/>
              <a:sym typeface="Arial"/>
            </a:endParaRPr>
          </a:p>
          <a:p>
            <a:pPr marL="0" lvl="0" indent="0" algn="l" rtl="0">
              <a:lnSpc>
                <a:spcPct val="70000"/>
              </a:lnSpc>
              <a:spcBef>
                <a:spcPts val="400"/>
              </a:spcBef>
              <a:spcAft>
                <a:spcPts val="0"/>
              </a:spcAft>
              <a:buSzPts val="1400"/>
              <a:buNone/>
            </a:pPr>
            <a:endParaRPr sz="775">
              <a:latin typeface="Arial"/>
              <a:ea typeface="Arial"/>
              <a:cs typeface="Arial"/>
              <a:sym typeface="Arial"/>
            </a:endParaRPr>
          </a:p>
          <a:p>
            <a:pPr marL="0" lvl="0" indent="0" algn="l" rtl="0">
              <a:lnSpc>
                <a:spcPct val="80000"/>
              </a:lnSpc>
              <a:spcBef>
                <a:spcPts val="233"/>
              </a:spcBef>
              <a:spcAft>
                <a:spcPts val="0"/>
              </a:spcAft>
              <a:buSzPts val="1400"/>
              <a:buNone/>
            </a:pPr>
            <a:endParaRPr sz="775">
              <a:latin typeface="Arial"/>
              <a:ea typeface="Arial"/>
              <a:cs typeface="Arial"/>
              <a:sym typeface="Arial"/>
            </a:endParaRPr>
          </a:p>
        </p:txBody>
      </p:sp>
      <p:sp>
        <p:nvSpPr>
          <p:cNvPr id="257" name="Google Shape;25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3"/>
        <p:cNvGrpSpPr/>
        <p:nvPr/>
      </p:nvGrpSpPr>
      <p:grpSpPr>
        <a:xfrm>
          <a:off x="0" y="0"/>
          <a:ext cx="0" cy="0"/>
          <a:chOff x="0" y="0"/>
          <a:chExt cx="0" cy="0"/>
        </a:xfrm>
      </p:grpSpPr>
      <p:sp>
        <p:nvSpPr>
          <p:cNvPr id="14" name="Google Shape;14;p2"/>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47"/>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48"/>
        <p:cNvGrpSpPr/>
        <p:nvPr/>
      </p:nvGrpSpPr>
      <p:grpSpPr>
        <a:xfrm>
          <a:off x="0" y="0"/>
          <a:ext cx="0" cy="0"/>
          <a:chOff x="0" y="0"/>
          <a:chExt cx="0" cy="0"/>
        </a:xfrm>
      </p:grpSpPr>
      <p:sp>
        <p:nvSpPr>
          <p:cNvPr id="49" name="Google Shape;49;p14"/>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apositive Titre">
  <p:cSld name="Diapositive Titre">
    <p:spTree>
      <p:nvGrpSpPr>
        <p:cNvPr id="1" name="Shape 50"/>
        <p:cNvGrpSpPr/>
        <p:nvPr/>
      </p:nvGrpSpPr>
      <p:grpSpPr>
        <a:xfrm>
          <a:off x="0" y="0"/>
          <a:ext cx="0" cy="0"/>
          <a:chOff x="0" y="0"/>
          <a:chExt cx="0" cy="0"/>
        </a:xfrm>
      </p:grpSpPr>
      <p:sp>
        <p:nvSpPr>
          <p:cNvPr id="51" name="Google Shape;51;p15"/>
          <p:cNvSpPr/>
          <p:nvPr/>
        </p:nvSpPr>
        <p:spPr>
          <a:xfrm>
            <a:off x="0" y="6092826"/>
            <a:ext cx="12192000" cy="7651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2" name="Google Shape;52;p15"/>
          <p:cNvSpPr/>
          <p:nvPr/>
        </p:nvSpPr>
        <p:spPr>
          <a:xfrm>
            <a:off x="0" y="1"/>
            <a:ext cx="12192000" cy="2003425"/>
          </a:xfrm>
          <a:prstGeom prst="rect">
            <a:avLst/>
          </a:prstGeom>
          <a:solidFill>
            <a:srgbClr val="085160"/>
          </a:solidFill>
          <a:ln>
            <a:noFill/>
          </a:ln>
          <a:effectLst>
            <a:outerShdw blurRad="40000" dist="20000" dir="5400000" rotWithShape="0">
              <a:srgbClr val="000000">
                <a:alpha val="36862"/>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53" name="Google Shape;53;p15"/>
          <p:cNvSpPr/>
          <p:nvPr/>
        </p:nvSpPr>
        <p:spPr>
          <a:xfrm rot="2700000">
            <a:off x="6704808" y="1577182"/>
            <a:ext cx="636587" cy="850900"/>
          </a:xfrm>
          <a:prstGeom prst="rect">
            <a:avLst/>
          </a:prstGeom>
          <a:solidFill>
            <a:srgbClr val="085160"/>
          </a:solidFill>
          <a:ln>
            <a:noFill/>
          </a:ln>
          <a:effectLst>
            <a:outerShdw blurRad="40000" dist="20000" dir="5400000" rotWithShape="0">
              <a:srgbClr val="000000">
                <a:alpha val="36862"/>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pic>
        <p:nvPicPr>
          <p:cNvPr id="54" name="Google Shape;54;p15" descr="Logo AC Blanc.png"/>
          <p:cNvPicPr preferRelativeResize="0"/>
          <p:nvPr/>
        </p:nvPicPr>
        <p:blipFill rotWithShape="1">
          <a:blip r:embed="rId2">
            <a:alphaModFix/>
          </a:blip>
          <a:srcRect/>
          <a:stretch/>
        </p:blipFill>
        <p:spPr>
          <a:xfrm>
            <a:off x="328085" y="258764"/>
            <a:ext cx="3823700" cy="1393825"/>
          </a:xfrm>
          <a:prstGeom prst="rect">
            <a:avLst/>
          </a:prstGeom>
          <a:noFill/>
          <a:ln>
            <a:noFill/>
          </a:ln>
        </p:spPr>
      </p:pic>
      <p:sp>
        <p:nvSpPr>
          <p:cNvPr id="55" name="Google Shape;55;p15"/>
          <p:cNvSpPr txBox="1">
            <a:spLocks noGrp="1"/>
          </p:cNvSpPr>
          <p:nvPr>
            <p:ph type="ctrTitle"/>
          </p:nvPr>
        </p:nvSpPr>
        <p:spPr>
          <a:xfrm>
            <a:off x="431371" y="2492897"/>
            <a:ext cx="9985109" cy="14700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F6AB3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9pPr>
          </a:lstStyle>
          <a:p>
            <a:endParaRPr/>
          </a:p>
        </p:txBody>
      </p:sp>
      <p:sp>
        <p:nvSpPr>
          <p:cNvPr id="56" name="Google Shape;56;p15"/>
          <p:cNvSpPr txBox="1">
            <a:spLocks noGrp="1"/>
          </p:cNvSpPr>
          <p:nvPr>
            <p:ph type="subTitle" idx="1"/>
          </p:nvPr>
        </p:nvSpPr>
        <p:spPr>
          <a:xfrm>
            <a:off x="431371" y="4005064"/>
            <a:ext cx="7200800" cy="1126976"/>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700"/>
              </a:spcBef>
              <a:spcAft>
                <a:spcPts val="0"/>
              </a:spcAft>
              <a:buClr>
                <a:srgbClr val="F79124"/>
              </a:buClr>
              <a:buSzPts val="3500"/>
              <a:buFont typeface="Arial"/>
              <a:buNone/>
              <a:defRPr sz="3500" b="1" i="0" u="none" strike="noStrike" cap="none">
                <a:solidFill>
                  <a:srgbClr val="085160"/>
                </a:solidFill>
                <a:latin typeface="Century Gothic"/>
                <a:ea typeface="Century Gothic"/>
                <a:cs typeface="Century Gothic"/>
                <a:sym typeface="Century Gothic"/>
              </a:defRPr>
            </a:lvl1pPr>
            <a:lvl2pPr marR="0" lvl="1"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2pPr>
            <a:lvl3pPr marR="0" lvl="2"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3pPr>
            <a:lvl4pPr marR="0" lvl="3" algn="ctr" rtl="0">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entury Gothic"/>
                <a:ea typeface="Century Gothic"/>
                <a:cs typeface="Century Gothic"/>
                <a:sym typeface="Century Gothic"/>
              </a:defRPr>
            </a:lvl4pPr>
            <a:lvl5pPr marR="0" lvl="4" algn="ctr" rtl="0">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57" name="Google Shape;57;p15"/>
          <p:cNvSpPr txBox="1">
            <a:spLocks noGrp="1"/>
          </p:cNvSpPr>
          <p:nvPr>
            <p:ph type="body" idx="2"/>
          </p:nvPr>
        </p:nvSpPr>
        <p:spPr>
          <a:xfrm>
            <a:off x="527382" y="5634038"/>
            <a:ext cx="6816757" cy="675283"/>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480"/>
              </a:spcBef>
              <a:spcAft>
                <a:spcPts val="0"/>
              </a:spcAft>
              <a:buClr>
                <a:srgbClr val="F79124"/>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8" name="Google Shape;58;p15"/>
          <p:cNvSpPr txBox="1">
            <a:spLocks noGrp="1"/>
          </p:cNvSpPr>
          <p:nvPr>
            <p:ph type="sldNum" idx="12"/>
          </p:nvPr>
        </p:nvSpPr>
        <p:spPr>
          <a:xfrm>
            <a:off x="11280576" y="6381329"/>
            <a:ext cx="86409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ait à mettre en avant">
  <p:cSld name="Fait à mettre en avant">
    <p:spTree>
      <p:nvGrpSpPr>
        <p:cNvPr id="1" name="Shape 59"/>
        <p:cNvGrpSpPr/>
        <p:nvPr/>
      </p:nvGrpSpPr>
      <p:grpSpPr>
        <a:xfrm>
          <a:off x="0" y="0"/>
          <a:ext cx="0" cy="0"/>
          <a:chOff x="0" y="0"/>
          <a:chExt cx="0" cy="0"/>
        </a:xfrm>
      </p:grpSpPr>
      <p:sp>
        <p:nvSpPr>
          <p:cNvPr id="60" name="Google Shape;60;p16"/>
          <p:cNvSpPr/>
          <p:nvPr/>
        </p:nvSpPr>
        <p:spPr>
          <a:xfrm>
            <a:off x="0" y="0"/>
            <a:ext cx="12192000" cy="6858000"/>
          </a:xfrm>
          <a:prstGeom prst="rect">
            <a:avLst/>
          </a:prstGeom>
          <a:solidFill>
            <a:srgbClr val="085160"/>
          </a:solidFill>
          <a:ln>
            <a:noFill/>
          </a:ln>
          <a:effectLst>
            <a:outerShdw blurRad="40000" dist="20000" dir="5400000" rotWithShape="0">
              <a:srgbClr val="000000">
                <a:alpha val="36862"/>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61" name="Google Shape;61;p16"/>
          <p:cNvSpPr txBox="1">
            <a:spLocks noGrp="1"/>
          </p:cNvSpPr>
          <p:nvPr>
            <p:ph type="body" idx="1"/>
          </p:nvPr>
        </p:nvSpPr>
        <p:spPr>
          <a:xfrm>
            <a:off x="0" y="2492897"/>
            <a:ext cx="10363200" cy="1500187"/>
          </a:xfrm>
          <a:prstGeom prst="rect">
            <a:avLst/>
          </a:prstGeom>
          <a:solidFill>
            <a:schemeClr val="lt1"/>
          </a:solidFill>
          <a:ln>
            <a:noFill/>
          </a:ln>
        </p:spPr>
        <p:txBody>
          <a:bodyPr spcFirstLastPara="1" wrap="square" lIns="216000" tIns="45700" rIns="91425" bIns="45700" anchor="ctr" anchorCtr="0">
            <a:normAutofit/>
          </a:bodyPr>
          <a:lstStyle>
            <a:lvl1pPr marL="457200" marR="0" lvl="0" indent="-228600" algn="l" rtl="0">
              <a:lnSpc>
                <a:spcPct val="100000"/>
              </a:lnSpc>
              <a:spcBef>
                <a:spcPts val="800"/>
              </a:spcBef>
              <a:spcAft>
                <a:spcPts val="0"/>
              </a:spcAft>
              <a:buClr>
                <a:srgbClr val="F79124"/>
              </a:buClr>
              <a:buSzPts val="4000"/>
              <a:buFont typeface="Arial"/>
              <a:buNone/>
              <a:defRPr sz="4000" b="1" i="0" u="none" strike="noStrike" cap="none">
                <a:solidFill>
                  <a:srgbClr val="1B687F"/>
                </a:solidFill>
                <a:latin typeface="Century Gothic"/>
                <a:ea typeface="Century Gothic"/>
                <a:cs typeface="Century Gothic"/>
                <a:sym typeface="Century Gothic"/>
              </a:defRPr>
            </a:lvl1pPr>
            <a:lvl2pPr marL="914400" marR="0" lvl="1" indent="-228600" algn="l" rtl="0">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62" name="Google Shape;62;p16"/>
          <p:cNvSpPr txBox="1">
            <a:spLocks noGrp="1"/>
          </p:cNvSpPr>
          <p:nvPr>
            <p:ph type="sldNum" idx="12"/>
          </p:nvPr>
        </p:nvSpPr>
        <p:spPr>
          <a:xfrm>
            <a:off x="11280576" y="6381329"/>
            <a:ext cx="86409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15"/>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2400" b="1" i="0" u="none" strike="noStrike" cap="none">
                <a:solidFill>
                  <a:srgbClr val="085160"/>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9pPr>
          </a:lstStyle>
          <a:p>
            <a:endParaRPr/>
          </a:p>
        </p:txBody>
      </p:sp>
      <p:sp>
        <p:nvSpPr>
          <p:cNvPr id="18" name="Google Shape;18;p4"/>
          <p:cNvSpPr txBox="1">
            <a:spLocks noGrp="1"/>
          </p:cNvSpPr>
          <p:nvPr>
            <p:ph type="body" idx="1"/>
          </p:nvPr>
        </p:nvSpPr>
        <p:spPr>
          <a:xfrm>
            <a:off x="609600" y="1268760"/>
            <a:ext cx="10972800" cy="485740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480"/>
              </a:spcBef>
              <a:spcAft>
                <a:spcPts val="0"/>
              </a:spcAft>
              <a:buClr>
                <a:srgbClr val="F79124"/>
              </a:buClr>
              <a:buSzPts val="2400"/>
              <a:buFont typeface="Arial"/>
              <a:buNone/>
              <a:defRPr sz="2400" b="1" i="0" u="none" strike="noStrike" cap="none">
                <a:solidFill>
                  <a:srgbClr val="085160"/>
                </a:solidFill>
                <a:latin typeface="Century Gothic"/>
                <a:ea typeface="Century Gothic"/>
                <a:cs typeface="Century Gothic"/>
                <a:sym typeface="Century Gothic"/>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 name="Google Shape;19;p4"/>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20"/>
        <p:cNvGrpSpPr/>
        <p:nvPr/>
      </p:nvGrpSpPr>
      <p:grpSpPr>
        <a:xfrm>
          <a:off x="0" y="0"/>
          <a:ext cx="0" cy="0"/>
          <a:chOff x="0" y="0"/>
          <a:chExt cx="0" cy="0"/>
        </a:xfrm>
      </p:grpSpPr>
      <p:sp>
        <p:nvSpPr>
          <p:cNvPr id="21" name="Google Shape;21;p5"/>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iapositive Titre">
  <p:cSld name="Diapositive Titre">
    <p:spTree>
      <p:nvGrpSpPr>
        <p:cNvPr id="1" name="Shape 22"/>
        <p:cNvGrpSpPr/>
        <p:nvPr/>
      </p:nvGrpSpPr>
      <p:grpSpPr>
        <a:xfrm>
          <a:off x="0" y="0"/>
          <a:ext cx="0" cy="0"/>
          <a:chOff x="0" y="0"/>
          <a:chExt cx="0" cy="0"/>
        </a:xfrm>
      </p:grpSpPr>
      <p:sp>
        <p:nvSpPr>
          <p:cNvPr id="23" name="Google Shape;23;p6"/>
          <p:cNvSpPr/>
          <p:nvPr/>
        </p:nvSpPr>
        <p:spPr>
          <a:xfrm>
            <a:off x="0" y="6092826"/>
            <a:ext cx="12192000" cy="7651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 name="Google Shape;24;p6"/>
          <p:cNvSpPr/>
          <p:nvPr/>
        </p:nvSpPr>
        <p:spPr>
          <a:xfrm>
            <a:off x="0" y="1"/>
            <a:ext cx="12192000" cy="2003425"/>
          </a:xfrm>
          <a:prstGeom prst="rect">
            <a:avLst/>
          </a:prstGeom>
          <a:solidFill>
            <a:srgbClr val="085160"/>
          </a:solidFill>
          <a:ln>
            <a:noFill/>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 name="Google Shape;25;p6"/>
          <p:cNvSpPr/>
          <p:nvPr/>
        </p:nvSpPr>
        <p:spPr>
          <a:xfrm rot="2700000">
            <a:off x="6704808" y="1577182"/>
            <a:ext cx="636587" cy="850900"/>
          </a:xfrm>
          <a:prstGeom prst="rect">
            <a:avLst/>
          </a:prstGeom>
          <a:solidFill>
            <a:srgbClr val="085160"/>
          </a:solidFill>
          <a:ln>
            <a:noFill/>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pic>
        <p:nvPicPr>
          <p:cNvPr id="26" name="Google Shape;26;p6" descr="Logo AC Blanc.png"/>
          <p:cNvPicPr preferRelativeResize="0"/>
          <p:nvPr/>
        </p:nvPicPr>
        <p:blipFill rotWithShape="1">
          <a:blip r:embed="rId2">
            <a:alphaModFix/>
          </a:blip>
          <a:srcRect/>
          <a:stretch/>
        </p:blipFill>
        <p:spPr>
          <a:xfrm>
            <a:off x="328085" y="258764"/>
            <a:ext cx="3823700" cy="1393825"/>
          </a:xfrm>
          <a:prstGeom prst="rect">
            <a:avLst/>
          </a:prstGeom>
          <a:noFill/>
          <a:ln>
            <a:noFill/>
          </a:ln>
        </p:spPr>
      </p:pic>
      <p:sp>
        <p:nvSpPr>
          <p:cNvPr id="27" name="Google Shape;27;p6"/>
          <p:cNvSpPr txBox="1">
            <a:spLocks noGrp="1"/>
          </p:cNvSpPr>
          <p:nvPr>
            <p:ph type="ctrTitle"/>
          </p:nvPr>
        </p:nvSpPr>
        <p:spPr>
          <a:xfrm>
            <a:off x="431371" y="2492897"/>
            <a:ext cx="9985109" cy="14700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F6AB38"/>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9pPr>
          </a:lstStyle>
          <a:p>
            <a:endParaRPr/>
          </a:p>
        </p:txBody>
      </p:sp>
      <p:sp>
        <p:nvSpPr>
          <p:cNvPr id="28" name="Google Shape;28;p6"/>
          <p:cNvSpPr txBox="1">
            <a:spLocks noGrp="1"/>
          </p:cNvSpPr>
          <p:nvPr>
            <p:ph type="subTitle" idx="1"/>
          </p:nvPr>
        </p:nvSpPr>
        <p:spPr>
          <a:xfrm>
            <a:off x="431371" y="4005064"/>
            <a:ext cx="7200800" cy="1126976"/>
          </a:xfrm>
          <a:prstGeom prst="rect">
            <a:avLst/>
          </a:prstGeom>
          <a:noFill/>
          <a:ln>
            <a:noFill/>
          </a:ln>
        </p:spPr>
        <p:txBody>
          <a:bodyPr spcFirstLastPara="1" wrap="square" lIns="91425" tIns="45700" rIns="91425" bIns="45700" anchor="t" anchorCtr="0">
            <a:normAutofit/>
          </a:bodyPr>
          <a:lstStyle>
            <a:lvl1pPr marR="0" lvl="0" algn="l" rtl="0">
              <a:lnSpc>
                <a:spcPct val="100000"/>
              </a:lnSpc>
              <a:spcBef>
                <a:spcPts val="700"/>
              </a:spcBef>
              <a:spcAft>
                <a:spcPts val="0"/>
              </a:spcAft>
              <a:buClr>
                <a:srgbClr val="F79124"/>
              </a:buClr>
              <a:buSzPts val="3500"/>
              <a:buFont typeface="Arial"/>
              <a:buNone/>
              <a:defRPr sz="3500" b="1" i="0" u="none" strike="noStrike" cap="none">
                <a:solidFill>
                  <a:srgbClr val="085160"/>
                </a:solidFill>
                <a:latin typeface="Century Gothic"/>
                <a:ea typeface="Century Gothic"/>
                <a:cs typeface="Century Gothic"/>
                <a:sym typeface="Century Gothic"/>
              </a:defRPr>
            </a:lvl1pPr>
            <a:lvl2pPr marR="0" lvl="1"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2pPr>
            <a:lvl3pPr marR="0" lvl="2"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3pPr>
            <a:lvl4pPr marR="0" lvl="3" algn="ctr" rtl="0">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entury Gothic"/>
                <a:ea typeface="Century Gothic"/>
                <a:cs typeface="Century Gothic"/>
                <a:sym typeface="Century Gothic"/>
              </a:defRPr>
            </a:lvl4pPr>
            <a:lvl5pPr marR="0" lvl="4" algn="ctr" rtl="0">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29" name="Google Shape;29;p6"/>
          <p:cNvSpPr txBox="1">
            <a:spLocks noGrp="1"/>
          </p:cNvSpPr>
          <p:nvPr>
            <p:ph type="body" idx="2"/>
          </p:nvPr>
        </p:nvSpPr>
        <p:spPr>
          <a:xfrm>
            <a:off x="527382" y="5634038"/>
            <a:ext cx="6816757" cy="675283"/>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480"/>
              </a:spcBef>
              <a:spcAft>
                <a:spcPts val="0"/>
              </a:spcAft>
              <a:buClr>
                <a:srgbClr val="F79124"/>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 name="Google Shape;30;p6"/>
          <p:cNvSpPr txBox="1">
            <a:spLocks noGrp="1"/>
          </p:cNvSpPr>
          <p:nvPr>
            <p:ph type="sldNum" idx="12"/>
          </p:nvPr>
        </p:nvSpPr>
        <p:spPr>
          <a:xfrm>
            <a:off x="11280576" y="6381329"/>
            <a:ext cx="86409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Fait à mettre en avant">
  <p:cSld name="Fait à mettre en avant">
    <p:spTree>
      <p:nvGrpSpPr>
        <p:cNvPr id="1" name="Shape 31"/>
        <p:cNvGrpSpPr/>
        <p:nvPr/>
      </p:nvGrpSpPr>
      <p:grpSpPr>
        <a:xfrm>
          <a:off x="0" y="0"/>
          <a:ext cx="0" cy="0"/>
          <a:chOff x="0" y="0"/>
          <a:chExt cx="0" cy="0"/>
        </a:xfrm>
      </p:grpSpPr>
      <p:sp>
        <p:nvSpPr>
          <p:cNvPr id="32" name="Google Shape;32;p7"/>
          <p:cNvSpPr/>
          <p:nvPr/>
        </p:nvSpPr>
        <p:spPr>
          <a:xfrm>
            <a:off x="0" y="0"/>
            <a:ext cx="12192000" cy="6858000"/>
          </a:xfrm>
          <a:prstGeom prst="rect">
            <a:avLst/>
          </a:prstGeom>
          <a:solidFill>
            <a:srgbClr val="085160"/>
          </a:solidFill>
          <a:ln>
            <a:noFill/>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3" name="Google Shape;33;p7"/>
          <p:cNvSpPr txBox="1">
            <a:spLocks noGrp="1"/>
          </p:cNvSpPr>
          <p:nvPr>
            <p:ph type="body" idx="1"/>
          </p:nvPr>
        </p:nvSpPr>
        <p:spPr>
          <a:xfrm>
            <a:off x="0" y="2492897"/>
            <a:ext cx="10363200" cy="1500187"/>
          </a:xfrm>
          <a:prstGeom prst="rect">
            <a:avLst/>
          </a:prstGeom>
          <a:solidFill>
            <a:schemeClr val="lt1"/>
          </a:solidFill>
          <a:ln>
            <a:noFill/>
          </a:ln>
        </p:spPr>
        <p:txBody>
          <a:bodyPr spcFirstLastPara="1" wrap="square" lIns="216000" tIns="45700" rIns="91425" bIns="45700" anchor="ctr" anchorCtr="0">
            <a:normAutofit/>
          </a:bodyPr>
          <a:lstStyle>
            <a:lvl1pPr marL="457200" marR="0" lvl="0" indent="-228600" algn="l" rtl="0">
              <a:lnSpc>
                <a:spcPct val="100000"/>
              </a:lnSpc>
              <a:spcBef>
                <a:spcPts val="800"/>
              </a:spcBef>
              <a:spcAft>
                <a:spcPts val="0"/>
              </a:spcAft>
              <a:buClr>
                <a:srgbClr val="F79124"/>
              </a:buClr>
              <a:buSzPts val="4000"/>
              <a:buFont typeface="Arial"/>
              <a:buNone/>
              <a:defRPr sz="4000" b="1" i="0" u="none" strike="noStrike" cap="none">
                <a:solidFill>
                  <a:srgbClr val="1B687F"/>
                </a:solidFill>
                <a:latin typeface="Century Gothic"/>
                <a:ea typeface="Century Gothic"/>
                <a:cs typeface="Century Gothic"/>
                <a:sym typeface="Century Gothic"/>
              </a:defRPr>
            </a:lvl1pPr>
            <a:lvl2pPr marL="914400" marR="0" lvl="1" indent="-228600" algn="l" rtl="0">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entury Gothic"/>
                <a:ea typeface="Century Gothic"/>
                <a:cs typeface="Century Gothic"/>
                <a:sym typeface="Century Gothic"/>
              </a:defRPr>
            </a:lvl2pPr>
            <a:lvl3pPr marL="1371600" marR="0" lvl="2" indent="-228600" algn="l" rtl="0">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3pPr>
            <a:lvl4pPr marL="1828800" marR="0" lvl="3"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entury Gothic"/>
                <a:ea typeface="Century Gothic"/>
                <a:cs typeface="Century Gothic"/>
                <a:sym typeface="Century Gothic"/>
              </a:defRPr>
            </a:lvl4pPr>
            <a:lvl5pPr marL="2286000" marR="0" lvl="4"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entury Gothic"/>
                <a:ea typeface="Century Gothic"/>
                <a:cs typeface="Century Gothic"/>
                <a:sym typeface="Century Gothic"/>
              </a:defRPr>
            </a:lvl5pPr>
            <a:lvl6pPr marL="2743200" marR="0" lvl="5"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4" name="Google Shape;34;p7"/>
          <p:cNvSpPr txBox="1">
            <a:spLocks noGrp="1"/>
          </p:cNvSpPr>
          <p:nvPr>
            <p:ph type="sldNum" idx="12"/>
          </p:nvPr>
        </p:nvSpPr>
        <p:spPr>
          <a:xfrm>
            <a:off x="11280576" y="6381329"/>
            <a:ext cx="864096"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36"/>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41"/>
        <p:cNvGrpSpPr/>
        <p:nvPr/>
      </p:nvGrpSpPr>
      <p:grpSpPr>
        <a:xfrm>
          <a:off x="0" y="0"/>
          <a:ext cx="0" cy="0"/>
          <a:chOff x="0" y="0"/>
          <a:chExt cx="0" cy="0"/>
        </a:xfrm>
      </p:grpSpPr>
      <p:sp>
        <p:nvSpPr>
          <p:cNvPr id="42" name="Google Shape;42;p11"/>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rgbClr val="000000"/>
              </a:buClr>
              <a:buSzPts val="1400"/>
              <a:buFont typeface="Arial"/>
              <a:buNone/>
              <a:defRPr sz="2400" b="1" i="0" u="none" strike="noStrike" cap="none">
                <a:solidFill>
                  <a:srgbClr val="085160"/>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200" b="1" i="0" u="none" strike="noStrike" cap="none">
                <a:solidFill>
                  <a:srgbClr val="085160"/>
                </a:solidFill>
                <a:latin typeface="Arial"/>
                <a:ea typeface="Arial"/>
                <a:cs typeface="Arial"/>
                <a:sym typeface="Arial"/>
              </a:defRPr>
            </a:lvl9pPr>
          </a:lstStyle>
          <a:p>
            <a:endParaRPr/>
          </a:p>
        </p:txBody>
      </p:sp>
      <p:sp>
        <p:nvSpPr>
          <p:cNvPr id="43" name="Google Shape;43;p11"/>
          <p:cNvSpPr txBox="1">
            <a:spLocks noGrp="1"/>
          </p:cNvSpPr>
          <p:nvPr>
            <p:ph type="body" idx="1"/>
          </p:nvPr>
        </p:nvSpPr>
        <p:spPr>
          <a:xfrm>
            <a:off x="609600" y="1268760"/>
            <a:ext cx="10972800" cy="485740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480"/>
              </a:spcBef>
              <a:spcAft>
                <a:spcPts val="0"/>
              </a:spcAft>
              <a:buClr>
                <a:srgbClr val="F79124"/>
              </a:buClr>
              <a:buSzPts val="2400"/>
              <a:buFont typeface="Arial"/>
              <a:buNone/>
              <a:defRPr sz="2400" b="1" i="0" u="none" strike="noStrike" cap="none">
                <a:solidFill>
                  <a:srgbClr val="085160"/>
                </a:solidFill>
                <a:latin typeface="Century Gothic"/>
                <a:ea typeface="Century Gothic"/>
                <a:cs typeface="Century Gothic"/>
                <a:sym typeface="Century Gothic"/>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4" name="Google Shape;44;p11"/>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1pPr>
            <a:lvl2pPr marL="0" marR="0" lvl="1"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2pPr>
            <a:lvl3pPr marL="0" marR="0" lvl="2"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3pPr>
            <a:lvl4pPr marL="0" marR="0" lvl="3"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4pPr>
            <a:lvl5pPr marL="0" marR="0" lvl="4"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5pPr>
            <a:lvl6pPr marL="0" marR="0" lvl="5"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6pPr>
            <a:lvl7pPr marL="0" marR="0" lvl="6"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7pPr>
            <a:lvl8pPr marL="0" marR="0" lvl="7"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8pPr>
            <a:lvl9pPr marL="0" marR="0" lvl="8" indent="0" algn="r">
              <a:lnSpc>
                <a:spcPct val="100000"/>
              </a:lnSpc>
              <a:spcBef>
                <a:spcPts val="0"/>
              </a:spcBef>
              <a:spcAft>
                <a:spcPts val="0"/>
              </a:spcAft>
              <a:buClr>
                <a:srgbClr val="FFFFFF"/>
              </a:buClr>
              <a:buSzPts val="1400"/>
              <a:buFont typeface="Arial"/>
              <a:buNone/>
              <a:defRPr sz="1400" b="1" i="0" u="none" strike="noStrike" cap="none">
                <a:solidFill>
                  <a:srgbClr val="FFFFFF"/>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0.xml"/><Relationship Id="rId7"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0" y="6597352"/>
            <a:ext cx="12192000" cy="260648"/>
          </a:xfrm>
          <a:prstGeom prst="rect">
            <a:avLst/>
          </a:prstGeom>
          <a:solidFill>
            <a:srgbClr val="F6AB38"/>
          </a:solidFill>
          <a:ln>
            <a:noFill/>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pic>
        <p:nvPicPr>
          <p:cNvPr id="11" name="Google Shape;11;p1" descr="1-Logo AC.png"/>
          <p:cNvPicPr preferRelativeResize="0"/>
          <p:nvPr/>
        </p:nvPicPr>
        <p:blipFill rotWithShape="1">
          <a:blip r:embed="rId8">
            <a:alphaModFix/>
          </a:blip>
          <a:srcRect/>
          <a:stretch/>
        </p:blipFill>
        <p:spPr>
          <a:xfrm>
            <a:off x="187111" y="230973"/>
            <a:ext cx="1656183" cy="553263"/>
          </a:xfrm>
          <a:prstGeom prst="rect">
            <a:avLst/>
          </a:prstGeom>
          <a:noFill/>
          <a:ln>
            <a:noFill/>
          </a:ln>
        </p:spPr>
      </p:pic>
      <p:sp>
        <p:nvSpPr>
          <p:cNvPr id="12" name="Google Shape;12;p1"/>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4"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10"/>
          <p:cNvSpPr/>
          <p:nvPr/>
        </p:nvSpPr>
        <p:spPr>
          <a:xfrm>
            <a:off x="0" y="6597352"/>
            <a:ext cx="12192000" cy="260648"/>
          </a:xfrm>
          <a:prstGeom prst="rect">
            <a:avLst/>
          </a:prstGeom>
          <a:solidFill>
            <a:srgbClr val="F6AB38"/>
          </a:solidFill>
          <a:ln>
            <a:noFill/>
          </a:ln>
          <a:effectLst>
            <a:outerShdw blurRad="40000" dist="20000" dir="5400000" rotWithShape="0">
              <a:srgbClr val="000000">
                <a:alpha val="36862"/>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pic>
        <p:nvPicPr>
          <p:cNvPr id="39" name="Google Shape;39;p10" descr="1-Logo AC.png"/>
          <p:cNvPicPr preferRelativeResize="0"/>
          <p:nvPr/>
        </p:nvPicPr>
        <p:blipFill rotWithShape="1">
          <a:blip r:embed="rId8">
            <a:alphaModFix/>
          </a:blip>
          <a:srcRect/>
          <a:stretch/>
        </p:blipFill>
        <p:spPr>
          <a:xfrm>
            <a:off x="187111" y="230973"/>
            <a:ext cx="1656183" cy="553263"/>
          </a:xfrm>
          <a:prstGeom prst="rect">
            <a:avLst/>
          </a:prstGeom>
          <a:noFill/>
          <a:ln>
            <a:noFill/>
          </a:ln>
        </p:spPr>
      </p:pic>
      <p:sp>
        <p:nvSpPr>
          <p:cNvPr id="40" name="Google Shape;40;p10"/>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26.png"/><Relationship Id="rId7"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3.jpg"/><Relationship Id="rId11" Type="http://schemas.openxmlformats.org/officeDocument/2006/relationships/image" Target="../media/image10.png"/><Relationship Id="rId5" Type="http://schemas.openxmlformats.org/officeDocument/2006/relationships/image" Target="../media/image24.png"/><Relationship Id="rId10" Type="http://schemas.openxmlformats.org/officeDocument/2006/relationships/image" Target="../media/image27.png"/><Relationship Id="rId4" Type="http://schemas.openxmlformats.org/officeDocument/2006/relationships/image" Target="../media/image23.png"/><Relationship Id="rId9" Type="http://schemas.openxmlformats.org/officeDocument/2006/relationships/image" Target="../media/image36.jpg"/></Relationships>
</file>

<file path=ppt/slides/_rels/slide14.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37.jpg"/><Relationship Id="rId7" Type="http://schemas.openxmlformats.org/officeDocument/2006/relationships/image" Target="../media/image41.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0.jpg"/><Relationship Id="rId11" Type="http://schemas.openxmlformats.org/officeDocument/2006/relationships/image" Target="../media/image10.png"/><Relationship Id="rId5" Type="http://schemas.openxmlformats.org/officeDocument/2006/relationships/image" Target="../media/image39.jpg"/><Relationship Id="rId10" Type="http://schemas.openxmlformats.org/officeDocument/2006/relationships/image" Target="../media/image44.jpg"/><Relationship Id="rId4" Type="http://schemas.openxmlformats.org/officeDocument/2006/relationships/image" Target="../media/image38.jpg"/><Relationship Id="rId9" Type="http://schemas.openxmlformats.org/officeDocument/2006/relationships/image" Target="../media/image43.jpg"/></Relationships>
</file>

<file path=ppt/slides/_rels/slide1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image" Target="../media/image51.jpg"/><Relationship Id="rId13" Type="http://schemas.openxmlformats.org/officeDocument/2006/relationships/image" Target="../media/image24.png"/><Relationship Id="rId3" Type="http://schemas.openxmlformats.org/officeDocument/2006/relationships/image" Target="../media/image46.jpg"/><Relationship Id="rId7" Type="http://schemas.openxmlformats.org/officeDocument/2006/relationships/image" Target="../media/image50.jpg"/><Relationship Id="rId12"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49.jpg"/><Relationship Id="rId11" Type="http://schemas.openxmlformats.org/officeDocument/2006/relationships/image" Target="../media/image54.png"/><Relationship Id="rId5" Type="http://schemas.openxmlformats.org/officeDocument/2006/relationships/image" Target="../media/image48.jpg"/><Relationship Id="rId15" Type="http://schemas.openxmlformats.org/officeDocument/2006/relationships/image" Target="../media/image19.png"/><Relationship Id="rId10" Type="http://schemas.openxmlformats.org/officeDocument/2006/relationships/image" Target="../media/image53.jpg"/><Relationship Id="rId4" Type="http://schemas.openxmlformats.org/officeDocument/2006/relationships/image" Target="../media/image47.jpg"/><Relationship Id="rId9" Type="http://schemas.openxmlformats.org/officeDocument/2006/relationships/image" Target="../media/image52.jpg"/><Relationship Id="rId14"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pn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png"/><Relationship Id="rId9"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png"/><Relationship Id="rId9" Type="http://schemas.openxmlformats.org/officeDocument/2006/relationships/image" Target="../media/image19.png"/></Relationships>
</file>

<file path=ppt/slides/_rels/slide2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png"/><Relationship Id="rId9" Type="http://schemas.openxmlformats.org/officeDocument/2006/relationships/image" Target="../media/image19.png"/></Relationships>
</file>

<file path=ppt/slides/_rels/slide2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62.png"/><Relationship Id="rId3" Type="http://schemas.openxmlformats.org/officeDocument/2006/relationships/chart" Target="../charts/chart1.xml"/><Relationship Id="rId7" Type="http://schemas.openxmlformats.org/officeDocument/2006/relationships/image" Target="../media/image23.png"/><Relationship Id="rId12" Type="http://schemas.openxmlformats.org/officeDocument/2006/relationships/chart" Target="../charts/chart2.xml"/><Relationship Id="rId2" Type="http://schemas.openxmlformats.org/officeDocument/2006/relationships/notesSlide" Target="../notesSlides/notesSlide23.xml"/><Relationship Id="rId16"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24.png"/><Relationship Id="rId11" Type="http://schemas.openxmlformats.org/officeDocument/2006/relationships/image" Target="../media/image27.png"/><Relationship Id="rId5" Type="http://schemas.openxmlformats.org/officeDocument/2006/relationships/image" Target="../media/image26.png"/><Relationship Id="rId15" Type="http://schemas.openxmlformats.org/officeDocument/2006/relationships/image" Target="../media/image64.jpg"/><Relationship Id="rId10" Type="http://schemas.openxmlformats.org/officeDocument/2006/relationships/image" Target="../media/image22.png"/><Relationship Id="rId4" Type="http://schemas.openxmlformats.org/officeDocument/2006/relationships/image" Target="../media/image25.png"/><Relationship Id="rId9" Type="http://schemas.openxmlformats.org/officeDocument/2006/relationships/image" Target="../media/image21.png"/><Relationship Id="rId14" Type="http://schemas.openxmlformats.org/officeDocument/2006/relationships/image" Target="../media/image63.jpg"/></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66.jpg"/><Relationship Id="rId4" Type="http://schemas.openxmlformats.org/officeDocument/2006/relationships/image" Target="../media/image65.jpg"/></Relationships>
</file>

<file path=ppt/slides/_rels/slide25.xml.rels><?xml version="1.0" encoding="UTF-8" standalone="yes"?>
<Relationships xmlns="http://schemas.openxmlformats.org/package/2006/relationships"><Relationship Id="rId3" Type="http://schemas.openxmlformats.org/officeDocument/2006/relationships/image" Target="../media/image67.jpg"/><Relationship Id="rId7"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jpg"/></Relationships>
</file>

<file path=ppt/slides/_rels/slide26.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74.png"/><Relationship Id="rId5" Type="http://schemas.openxmlformats.org/officeDocument/2006/relationships/image" Target="../media/image73.jpg"/><Relationship Id="rId4" Type="http://schemas.openxmlformats.org/officeDocument/2006/relationships/image" Target="../media/image72.jp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6.png"/><Relationship Id="rId4" Type="http://schemas.openxmlformats.org/officeDocument/2006/relationships/image" Target="../media/image75.png"/></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3.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19.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84.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86.png"/></Relationships>
</file>

<file path=ppt/slides/_rels/slide3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8.png"/><Relationship Id="rId7" Type="http://schemas.openxmlformats.org/officeDocument/2006/relationships/image" Target="../media/image91.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90.png"/><Relationship Id="rId11" Type="http://schemas.openxmlformats.org/officeDocument/2006/relationships/image" Target="../media/image10.png"/><Relationship Id="rId5" Type="http://schemas.openxmlformats.org/officeDocument/2006/relationships/image" Target="../media/image25.png"/><Relationship Id="rId10" Type="http://schemas.openxmlformats.org/officeDocument/2006/relationships/image" Target="../media/image93.png"/><Relationship Id="rId4" Type="http://schemas.openxmlformats.org/officeDocument/2006/relationships/image" Target="../media/image89.png"/><Relationship Id="rId9" Type="http://schemas.openxmlformats.org/officeDocument/2006/relationships/image" Target="../media/image92.png"/></Relationships>
</file>

<file path=ppt/slides/_rels/slide3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18" Type="http://schemas.openxmlformats.org/officeDocument/2006/relationships/image" Target="../media/image10.png"/><Relationship Id="rId3" Type="http://schemas.openxmlformats.org/officeDocument/2006/relationships/image" Target="../media/image94.png"/><Relationship Id="rId7" Type="http://schemas.openxmlformats.org/officeDocument/2006/relationships/image" Target="../media/image98.png"/><Relationship Id="rId12" Type="http://schemas.openxmlformats.org/officeDocument/2006/relationships/image" Target="../media/image103.png"/><Relationship Id="rId17" Type="http://schemas.openxmlformats.org/officeDocument/2006/relationships/image" Target="../media/image108.png"/><Relationship Id="rId2" Type="http://schemas.openxmlformats.org/officeDocument/2006/relationships/notesSlide" Target="../notesSlides/notesSlide37.xml"/><Relationship Id="rId16" Type="http://schemas.openxmlformats.org/officeDocument/2006/relationships/image" Target="../media/image107.png"/><Relationship Id="rId1" Type="http://schemas.openxmlformats.org/officeDocument/2006/relationships/slideLayout" Target="../slideLayouts/slideLayout3.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96.png"/><Relationship Id="rId15" Type="http://schemas.openxmlformats.org/officeDocument/2006/relationships/image" Target="../media/image106.png"/><Relationship Id="rId10" Type="http://schemas.openxmlformats.org/officeDocument/2006/relationships/image" Target="../media/image101.png"/><Relationship Id="rId4" Type="http://schemas.openxmlformats.org/officeDocument/2006/relationships/image" Target="../media/image95.png"/><Relationship Id="rId9" Type="http://schemas.openxmlformats.org/officeDocument/2006/relationships/image" Target="../media/image100.png"/><Relationship Id="rId14" Type="http://schemas.openxmlformats.org/officeDocument/2006/relationships/image" Target="../media/image105.png"/></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110.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3" Type="http://schemas.openxmlformats.org/officeDocument/2006/relationships/image" Target="../media/image112.png"/><Relationship Id="rId7" Type="http://schemas.openxmlformats.org/officeDocument/2006/relationships/image" Target="../media/image116.png"/><Relationship Id="rId12" Type="http://schemas.openxmlformats.org/officeDocument/2006/relationships/image" Target="../media/image121.pn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115.png"/><Relationship Id="rId11" Type="http://schemas.openxmlformats.org/officeDocument/2006/relationships/image" Target="../media/image120.png"/><Relationship Id="rId5" Type="http://schemas.openxmlformats.org/officeDocument/2006/relationships/image" Target="../media/image114.png"/><Relationship Id="rId15" Type="http://schemas.openxmlformats.org/officeDocument/2006/relationships/image" Target="../media/image123.png"/><Relationship Id="rId10" Type="http://schemas.openxmlformats.org/officeDocument/2006/relationships/image" Target="../media/image119.png"/><Relationship Id="rId4" Type="http://schemas.openxmlformats.org/officeDocument/2006/relationships/image" Target="../media/image113.png"/><Relationship Id="rId9" Type="http://schemas.openxmlformats.org/officeDocument/2006/relationships/image" Target="../media/image118.png"/><Relationship Id="rId1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8" Type="http://schemas.openxmlformats.org/officeDocument/2006/relationships/image" Target="../media/image126.png"/><Relationship Id="rId3" Type="http://schemas.openxmlformats.org/officeDocument/2006/relationships/image" Target="../media/image1.png"/><Relationship Id="rId7" Type="http://schemas.openxmlformats.org/officeDocument/2006/relationships/image" Target="../media/image75.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25.png"/><Relationship Id="rId5" Type="http://schemas.openxmlformats.org/officeDocument/2006/relationships/image" Target="../media/image111.png"/><Relationship Id="rId4" Type="http://schemas.openxmlformats.org/officeDocument/2006/relationships/image" Target="../media/image3.png"/><Relationship Id="rId9"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2.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27.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28.png"/><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129.png"/><Relationship Id="rId7" Type="http://schemas.openxmlformats.org/officeDocument/2006/relationships/image" Target="../media/image19.png"/><Relationship Id="rId2" Type="http://schemas.openxmlformats.org/officeDocument/2006/relationships/notesSlide" Target="../notesSlides/notesSlide46.xml"/><Relationship Id="rId1" Type="http://schemas.openxmlformats.org/officeDocument/2006/relationships/slideLayout" Target="../slideLayouts/slideLayout8.xml"/><Relationship Id="rId6" Type="http://schemas.openxmlformats.org/officeDocument/2006/relationships/image" Target="../media/image132.jpg"/><Relationship Id="rId5" Type="http://schemas.openxmlformats.org/officeDocument/2006/relationships/image" Target="../media/image131.jpg"/><Relationship Id="rId4" Type="http://schemas.openxmlformats.org/officeDocument/2006/relationships/image" Target="../media/image130.jpg"/></Relationships>
</file>

<file path=ppt/slides/_rels/slide47.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8" Type="http://schemas.openxmlformats.org/officeDocument/2006/relationships/image" Target="../media/image138.svg"/><Relationship Id="rId3" Type="http://schemas.openxmlformats.org/officeDocument/2006/relationships/image" Target="../media/image134.png"/><Relationship Id="rId7" Type="http://schemas.openxmlformats.org/officeDocument/2006/relationships/image" Target="../media/image137.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33.jp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19.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5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140.jpg"/><Relationship Id="rId4" Type="http://schemas.openxmlformats.org/officeDocument/2006/relationships/image" Target="../media/image139.png"/></Relationships>
</file>

<file path=ppt/slides/_rels/slide5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140.jpg"/><Relationship Id="rId4" Type="http://schemas.openxmlformats.org/officeDocument/2006/relationships/image" Target="../media/image141.png"/></Relationships>
</file>

<file path=ppt/slides/_rels/slide52.xml.rels><?xml version="1.0" encoding="UTF-8" standalone="yes"?>
<Relationships xmlns="http://schemas.openxmlformats.org/package/2006/relationships"><Relationship Id="rId8" Type="http://schemas.openxmlformats.org/officeDocument/2006/relationships/image" Target="../media/image140.jpg"/><Relationship Id="rId3" Type="http://schemas.openxmlformats.org/officeDocument/2006/relationships/chart" Target="../charts/chart6.xml"/><Relationship Id="rId7" Type="http://schemas.openxmlformats.org/officeDocument/2006/relationships/image" Target="../media/image145.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 Id="rId9" Type="http://schemas.openxmlformats.org/officeDocument/2006/relationships/image" Target="../media/image10.png"/></Relationships>
</file>

<file path=ppt/slides/_rels/slide53.xml.rels><?xml version="1.0" encoding="UTF-8" standalone="yes"?>
<Relationships xmlns="http://schemas.openxmlformats.org/package/2006/relationships"><Relationship Id="rId3" Type="http://schemas.openxmlformats.org/officeDocument/2006/relationships/chart" Target="../charts/chart7.xml"/><Relationship Id="rId7"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140.jpg"/><Relationship Id="rId5" Type="http://schemas.openxmlformats.org/officeDocument/2006/relationships/image" Target="../media/image147.png"/><Relationship Id="rId4" Type="http://schemas.openxmlformats.org/officeDocument/2006/relationships/image" Target="../media/image146.png"/></Relationships>
</file>

<file path=ppt/slides/_rels/slide54.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8.png"/><Relationship Id="rId7" Type="http://schemas.openxmlformats.org/officeDocument/2006/relationships/image" Target="../media/image144.pn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150.png"/><Relationship Id="rId5" Type="http://schemas.openxmlformats.org/officeDocument/2006/relationships/image" Target="../media/image149.png"/><Relationship Id="rId4" Type="http://schemas.openxmlformats.org/officeDocument/2006/relationships/image" Target="../media/image141.png"/><Relationship Id="rId9" Type="http://schemas.openxmlformats.org/officeDocument/2006/relationships/image" Target="../media/image10.png"/></Relationships>
</file>

<file path=ppt/slides/_rels/slide55.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png"/><Relationship Id="rId7" Type="http://schemas.openxmlformats.org/officeDocument/2006/relationships/image" Target="../media/image139.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146.png"/><Relationship Id="rId5" Type="http://schemas.openxmlformats.org/officeDocument/2006/relationships/image" Target="../media/image133.jp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141.png"/></Relationships>
</file>

<file path=ppt/slides/_rels/slide56.xml.rels><?xml version="1.0" encoding="UTF-8" standalone="yes"?>
<Relationships xmlns="http://schemas.openxmlformats.org/package/2006/relationships"><Relationship Id="rId8" Type="http://schemas.openxmlformats.org/officeDocument/2006/relationships/image" Target="../media/image153.jpg"/><Relationship Id="rId3" Type="http://schemas.openxmlformats.org/officeDocument/2006/relationships/image" Target="../media/image1.png"/><Relationship Id="rId7" Type="http://schemas.openxmlformats.org/officeDocument/2006/relationships/image" Target="../media/image82.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52.png"/><Relationship Id="rId11" Type="http://schemas.openxmlformats.org/officeDocument/2006/relationships/image" Target="../media/image156.png"/><Relationship Id="rId5" Type="http://schemas.openxmlformats.org/officeDocument/2006/relationships/image" Target="../media/image19.png"/><Relationship Id="rId10" Type="http://schemas.openxmlformats.org/officeDocument/2006/relationships/image" Target="../media/image155.png"/><Relationship Id="rId4" Type="http://schemas.openxmlformats.org/officeDocument/2006/relationships/image" Target="../media/image133.jpg"/><Relationship Id="rId9" Type="http://schemas.openxmlformats.org/officeDocument/2006/relationships/image" Target="../media/image154.png"/></Relationships>
</file>

<file path=ppt/slides/_rels/slide57.xml.rels><?xml version="1.0" encoding="UTF-8" standalone="yes"?>
<Relationships xmlns="http://schemas.openxmlformats.org/package/2006/relationships"><Relationship Id="rId8" Type="http://schemas.openxmlformats.org/officeDocument/2006/relationships/image" Target="../media/image161.png"/><Relationship Id="rId13" Type="http://schemas.openxmlformats.org/officeDocument/2006/relationships/image" Target="../media/image166.png"/><Relationship Id="rId3" Type="http://schemas.openxmlformats.org/officeDocument/2006/relationships/image" Target="../media/image133.jpg"/><Relationship Id="rId7" Type="http://schemas.openxmlformats.org/officeDocument/2006/relationships/image" Target="../media/image160.png"/><Relationship Id="rId12" Type="http://schemas.openxmlformats.org/officeDocument/2006/relationships/image" Target="../media/image165.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159.jpg"/><Relationship Id="rId11" Type="http://schemas.openxmlformats.org/officeDocument/2006/relationships/image" Target="../media/image164.png"/><Relationship Id="rId5" Type="http://schemas.openxmlformats.org/officeDocument/2006/relationships/image" Target="../media/image158.jpg"/><Relationship Id="rId15" Type="http://schemas.openxmlformats.org/officeDocument/2006/relationships/image" Target="../media/image10.png"/><Relationship Id="rId10" Type="http://schemas.openxmlformats.org/officeDocument/2006/relationships/image" Target="../media/image163.jpg"/><Relationship Id="rId4" Type="http://schemas.openxmlformats.org/officeDocument/2006/relationships/image" Target="../media/image157.png"/><Relationship Id="rId9" Type="http://schemas.openxmlformats.org/officeDocument/2006/relationships/image" Target="../media/image162.png"/><Relationship Id="rId14" Type="http://schemas.openxmlformats.org/officeDocument/2006/relationships/image" Target="../media/image167.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33.jpg"/><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168.jpg"/><Relationship Id="rId5" Type="http://schemas.openxmlformats.org/officeDocument/2006/relationships/image" Target="../media/image164.png"/><Relationship Id="rId4" Type="http://schemas.openxmlformats.org/officeDocument/2006/relationships/image" Target="../media/image133.jpg"/><Relationship Id="rId9" Type="http://schemas.openxmlformats.org/officeDocument/2006/relationships/image" Target="../media/image169.jp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10.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60.xml.rels><?xml version="1.0" encoding="UTF-8" standalone="yes"?>
<Relationships xmlns="http://schemas.openxmlformats.org/package/2006/relationships"><Relationship Id="rId8" Type="http://schemas.openxmlformats.org/officeDocument/2006/relationships/image" Target="../media/image175.jpg"/><Relationship Id="rId3" Type="http://schemas.openxmlformats.org/officeDocument/2006/relationships/image" Target="../media/image170.jpg"/><Relationship Id="rId7" Type="http://schemas.openxmlformats.org/officeDocument/2006/relationships/image" Target="../media/image174.jp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173.jpg"/><Relationship Id="rId5" Type="http://schemas.openxmlformats.org/officeDocument/2006/relationships/image" Target="../media/image172.jpg"/><Relationship Id="rId4" Type="http://schemas.openxmlformats.org/officeDocument/2006/relationships/image" Target="../media/image171.jp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10.png"/><Relationship Id="rId3" Type="http://schemas.openxmlformats.org/officeDocument/2006/relationships/image" Target="../media/image20.png"/><Relationship Id="rId7" Type="http://schemas.openxmlformats.org/officeDocument/2006/relationships/image" Target="../media/image27.png"/><Relationship Id="rId12"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5.png"/><Relationship Id="rId11" Type="http://schemas.openxmlformats.org/officeDocument/2006/relationships/image" Target="../media/image28.png"/><Relationship Id="rId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image" Target="../media/image22.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7"/>
          <p:cNvSpPr txBox="1"/>
          <p:nvPr/>
        </p:nvSpPr>
        <p:spPr>
          <a:xfrm>
            <a:off x="2370290" y="986292"/>
            <a:ext cx="7518000" cy="1416300"/>
          </a:xfrm>
          <a:prstGeom prst="rect">
            <a:avLst/>
          </a:prstGeom>
          <a:solidFill>
            <a:srgbClr val="F6AB38"/>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4000"/>
              <a:buFont typeface="Arial"/>
              <a:buNone/>
            </a:pPr>
            <a:r>
              <a:rPr lang="fr-FR" sz="4000" b="1" i="0" u="none" strike="noStrike" cap="none">
                <a:solidFill>
                  <a:schemeClr val="lt1"/>
                </a:solidFill>
                <a:latin typeface="Century Gothic"/>
                <a:ea typeface="Century Gothic"/>
                <a:cs typeface="Century Gothic"/>
                <a:sym typeface="Century Gothic"/>
              </a:rPr>
              <a:t>PARLONS CLIMAT AVEC ÉNERGIE</a:t>
            </a:r>
            <a:endParaRPr sz="1400" b="0" i="0" u="none" strike="noStrike" cap="none">
              <a:solidFill>
                <a:srgbClr val="000000"/>
              </a:solidFill>
              <a:latin typeface="Arial"/>
              <a:ea typeface="Arial"/>
              <a:cs typeface="Arial"/>
              <a:sym typeface="Arial"/>
            </a:endParaRPr>
          </a:p>
        </p:txBody>
      </p:sp>
      <p:sp>
        <p:nvSpPr>
          <p:cNvPr id="69" name="Google Shape;69;p17"/>
          <p:cNvSpPr txBox="1"/>
          <p:nvPr/>
        </p:nvSpPr>
        <p:spPr>
          <a:xfrm>
            <a:off x="0" y="6654869"/>
            <a:ext cx="12192000" cy="234900"/>
          </a:xfrm>
          <a:prstGeom prst="rect">
            <a:avLst/>
          </a:prstGeom>
          <a:solidFill>
            <a:srgbClr val="F6AB38"/>
          </a:solidFill>
          <a:ln>
            <a:noFill/>
          </a:ln>
        </p:spPr>
        <p:txBody>
          <a:bodyPr spcFirstLastPara="1" wrap="square" lIns="0" tIns="0" rIns="0" bIns="0" anchor="ctr" anchorCtr="0">
            <a:noAutofit/>
          </a:bodyPr>
          <a:lstStyle/>
          <a:p>
            <a:pPr marL="0" marR="0" lvl="0" indent="0" algn="ctr" rtl="0">
              <a:lnSpc>
                <a:spcPct val="70000"/>
              </a:lnSpc>
              <a:spcBef>
                <a:spcPts val="0"/>
              </a:spcBef>
              <a:spcAft>
                <a:spcPts val="0"/>
              </a:spcAft>
              <a:buClr>
                <a:srgbClr val="1B687F"/>
              </a:buClr>
              <a:buSzPts val="2040"/>
              <a:buFont typeface="Arial"/>
              <a:buNone/>
            </a:pPr>
            <a:endParaRPr sz="2040" b="1" i="0" u="none" strike="noStrike" cap="none">
              <a:solidFill>
                <a:schemeClr val="lt1"/>
              </a:solidFill>
              <a:latin typeface="Century Gothic"/>
              <a:ea typeface="Century Gothic"/>
              <a:cs typeface="Century Gothic"/>
              <a:sym typeface="Century Gothic"/>
            </a:endParaRPr>
          </a:p>
        </p:txBody>
      </p:sp>
      <p:grpSp>
        <p:nvGrpSpPr>
          <p:cNvPr id="70" name="Google Shape;70;p17"/>
          <p:cNvGrpSpPr/>
          <p:nvPr/>
        </p:nvGrpSpPr>
        <p:grpSpPr>
          <a:xfrm>
            <a:off x="1350145" y="3998882"/>
            <a:ext cx="9583511" cy="1507596"/>
            <a:chOff x="1729604" y="5092619"/>
            <a:chExt cx="9583511" cy="1507596"/>
          </a:xfrm>
        </p:grpSpPr>
        <p:sp>
          <p:nvSpPr>
            <p:cNvPr id="71" name="Google Shape;71;p17"/>
            <p:cNvSpPr/>
            <p:nvPr/>
          </p:nvSpPr>
          <p:spPr>
            <a:xfrm>
              <a:off x="1729604" y="5143148"/>
              <a:ext cx="9583511" cy="1435869"/>
            </a:xfrm>
            <a:custGeom>
              <a:avLst/>
              <a:gdLst/>
              <a:ahLst/>
              <a:cxnLst/>
              <a:rect l="l" t="t" r="r" b="b"/>
              <a:pathLst>
                <a:path w="9583511" h="1435869" extrusionOk="0">
                  <a:moveTo>
                    <a:pt x="0" y="95040"/>
                  </a:moveTo>
                  <a:cubicBezTo>
                    <a:pt x="518083" y="129974"/>
                    <a:pt x="1835672" y="-115521"/>
                    <a:pt x="2551634" y="70217"/>
                  </a:cubicBezTo>
                  <a:cubicBezTo>
                    <a:pt x="3267597" y="255955"/>
                    <a:pt x="3868721" y="846178"/>
                    <a:pt x="4651910" y="1065086"/>
                  </a:cubicBezTo>
                  <a:cubicBezTo>
                    <a:pt x="5435099" y="1283994"/>
                    <a:pt x="6435251" y="1550231"/>
                    <a:pt x="7250768" y="1383666"/>
                  </a:cubicBezTo>
                  <a:cubicBezTo>
                    <a:pt x="8066285" y="1217101"/>
                    <a:pt x="9442428" y="523152"/>
                    <a:pt x="9583511" y="7942"/>
                  </a:cubicBezTo>
                </a:path>
              </a:pathLst>
            </a:custGeom>
            <a:noFill/>
            <a:ln w="38100" cap="flat" cmpd="sng">
              <a:solidFill>
                <a:srgbClr val="F6AB38"/>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17"/>
            <p:cNvSpPr/>
            <p:nvPr/>
          </p:nvSpPr>
          <p:spPr>
            <a:xfrm>
              <a:off x="8961617" y="6454715"/>
              <a:ext cx="124800" cy="145500"/>
            </a:xfrm>
            <a:prstGeom prst="chevron">
              <a:avLst>
                <a:gd name="adj" fmla="val 60753"/>
              </a:avLst>
            </a:prstGeom>
            <a:solidFill>
              <a:srgbClr val="F6AB38"/>
            </a:solidFill>
            <a:ln w="25400" cap="flat" cmpd="sng">
              <a:solidFill>
                <a:srgbClr val="F6AB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3" name="Google Shape;73;p17"/>
            <p:cNvSpPr/>
            <p:nvPr/>
          </p:nvSpPr>
          <p:spPr>
            <a:xfrm>
              <a:off x="3030247" y="5092619"/>
              <a:ext cx="124800" cy="145500"/>
            </a:xfrm>
            <a:prstGeom prst="chevron">
              <a:avLst>
                <a:gd name="adj" fmla="val 60753"/>
              </a:avLst>
            </a:prstGeom>
            <a:solidFill>
              <a:srgbClr val="F6AB38"/>
            </a:solidFill>
            <a:ln w="25400" cap="flat" cmpd="sng">
              <a:solidFill>
                <a:srgbClr val="F6AB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74" name="Google Shape;74;p17"/>
          <p:cNvSpPr/>
          <p:nvPr/>
        </p:nvSpPr>
        <p:spPr>
          <a:xfrm rot="-3931993">
            <a:off x="10858765" y="4030717"/>
            <a:ext cx="124588" cy="145270"/>
          </a:xfrm>
          <a:prstGeom prst="chevron">
            <a:avLst>
              <a:gd name="adj" fmla="val 60753"/>
            </a:avLst>
          </a:prstGeom>
          <a:solidFill>
            <a:srgbClr val="F6AB38"/>
          </a:solidFill>
          <a:ln w="25400" cap="flat" cmpd="sng">
            <a:solidFill>
              <a:srgbClr val="F6AB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5" name="Google Shape;75;p17"/>
          <p:cNvSpPr/>
          <p:nvPr/>
        </p:nvSpPr>
        <p:spPr>
          <a:xfrm>
            <a:off x="1963061" y="3502232"/>
            <a:ext cx="10197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2A6176"/>
                </a:solidFill>
                <a:latin typeface="Century Gothic"/>
                <a:ea typeface="Century Gothic"/>
                <a:cs typeface="Century Gothic"/>
                <a:sym typeface="Century Gothic"/>
              </a:rPr>
              <a:t>Énergie</a:t>
            </a:r>
            <a:endParaRPr sz="1400" b="0" i="0" u="none" strike="noStrike" cap="none">
              <a:solidFill>
                <a:srgbClr val="000000"/>
              </a:solidFill>
              <a:latin typeface="Arial"/>
              <a:ea typeface="Arial"/>
              <a:cs typeface="Arial"/>
              <a:sym typeface="Arial"/>
            </a:endParaRPr>
          </a:p>
        </p:txBody>
      </p:sp>
      <p:sp>
        <p:nvSpPr>
          <p:cNvPr id="76" name="Google Shape;76;p17"/>
          <p:cNvSpPr/>
          <p:nvPr/>
        </p:nvSpPr>
        <p:spPr>
          <a:xfrm>
            <a:off x="6765998" y="4087565"/>
            <a:ext cx="9141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FR" sz="1800" b="1" i="0" u="none" strike="noStrike" cap="none">
                <a:solidFill>
                  <a:srgbClr val="2A6176"/>
                </a:solidFill>
                <a:latin typeface="Century Gothic"/>
                <a:ea typeface="Century Gothic"/>
                <a:cs typeface="Century Gothic"/>
                <a:sym typeface="Century Gothic"/>
              </a:rPr>
              <a:t>Climat</a:t>
            </a:r>
            <a:endParaRPr sz="1400" b="0" i="0" u="none" strike="noStrike" cap="none">
              <a:solidFill>
                <a:srgbClr val="000000"/>
              </a:solidFill>
              <a:latin typeface="Arial"/>
              <a:ea typeface="Arial"/>
              <a:cs typeface="Arial"/>
              <a:sym typeface="Arial"/>
            </a:endParaRPr>
          </a:p>
        </p:txBody>
      </p:sp>
      <p:sp>
        <p:nvSpPr>
          <p:cNvPr id="77" name="Google Shape;77;p17"/>
          <p:cNvSpPr/>
          <p:nvPr/>
        </p:nvSpPr>
        <p:spPr>
          <a:xfrm>
            <a:off x="10218015" y="3304200"/>
            <a:ext cx="1406100" cy="646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2A6176"/>
                </a:solidFill>
                <a:latin typeface="Century Gothic"/>
                <a:ea typeface="Century Gothic"/>
                <a:cs typeface="Century Gothic"/>
                <a:sym typeface="Century Gothic"/>
              </a:rPr>
              <a:t>Passage à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2A6176"/>
                </a:solidFill>
                <a:latin typeface="Century Gothic"/>
                <a:ea typeface="Century Gothic"/>
                <a:cs typeface="Century Gothic"/>
                <a:sym typeface="Century Gothic"/>
              </a:rPr>
              <a:t>l’action</a:t>
            </a:r>
            <a:endParaRPr sz="1400" b="0" i="0" u="none" strike="noStrike" cap="none">
              <a:solidFill>
                <a:srgbClr val="000000"/>
              </a:solidFill>
              <a:latin typeface="Arial"/>
              <a:ea typeface="Arial"/>
              <a:cs typeface="Arial"/>
              <a:sym typeface="Arial"/>
            </a:endParaRPr>
          </a:p>
        </p:txBody>
      </p:sp>
      <p:grpSp>
        <p:nvGrpSpPr>
          <p:cNvPr id="78" name="Google Shape;78;p17"/>
          <p:cNvGrpSpPr/>
          <p:nvPr/>
        </p:nvGrpSpPr>
        <p:grpSpPr>
          <a:xfrm>
            <a:off x="6323099" y="4540798"/>
            <a:ext cx="1800036" cy="1800036"/>
            <a:chOff x="2546549" y="3777359"/>
            <a:chExt cx="1080000" cy="1080000"/>
          </a:xfrm>
        </p:grpSpPr>
        <p:sp>
          <p:nvSpPr>
            <p:cNvPr id="79" name="Google Shape;79;p17"/>
            <p:cNvSpPr/>
            <p:nvPr/>
          </p:nvSpPr>
          <p:spPr>
            <a:xfrm>
              <a:off x="2546549" y="3777359"/>
              <a:ext cx="1080000" cy="1080000"/>
            </a:xfrm>
            <a:prstGeom prst="ellipse">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80" name="Google Shape;80;p17"/>
            <p:cNvPicPr preferRelativeResize="0"/>
            <p:nvPr/>
          </p:nvPicPr>
          <p:blipFill rotWithShape="1">
            <a:blip r:embed="rId3">
              <a:alphaModFix/>
            </a:blip>
            <a:srcRect/>
            <a:stretch/>
          </p:blipFill>
          <p:spPr>
            <a:xfrm>
              <a:off x="2732655" y="3953704"/>
              <a:ext cx="720000" cy="720000"/>
            </a:xfrm>
            <a:prstGeom prst="rect">
              <a:avLst/>
            </a:prstGeom>
            <a:noFill/>
            <a:ln>
              <a:noFill/>
            </a:ln>
          </p:spPr>
        </p:pic>
      </p:grpSp>
      <p:grpSp>
        <p:nvGrpSpPr>
          <p:cNvPr id="81" name="Google Shape;81;p17"/>
          <p:cNvGrpSpPr/>
          <p:nvPr/>
        </p:nvGrpSpPr>
        <p:grpSpPr>
          <a:xfrm>
            <a:off x="119336" y="5743702"/>
            <a:ext cx="1153003" cy="722896"/>
            <a:chOff x="46333" y="5980289"/>
            <a:chExt cx="1153003" cy="722896"/>
          </a:xfrm>
        </p:grpSpPr>
        <p:pic>
          <p:nvPicPr>
            <p:cNvPr id="82" name="Google Shape;82;p17"/>
            <p:cNvPicPr preferRelativeResize="0"/>
            <p:nvPr/>
          </p:nvPicPr>
          <p:blipFill rotWithShape="1">
            <a:blip r:embed="rId4">
              <a:alphaModFix/>
            </a:blip>
            <a:srcRect/>
            <a:stretch/>
          </p:blipFill>
          <p:spPr>
            <a:xfrm>
              <a:off x="411849" y="5980289"/>
              <a:ext cx="373464" cy="389133"/>
            </a:xfrm>
            <a:prstGeom prst="rect">
              <a:avLst/>
            </a:prstGeom>
            <a:noFill/>
            <a:ln>
              <a:noFill/>
            </a:ln>
          </p:spPr>
        </p:pic>
        <p:pic>
          <p:nvPicPr>
            <p:cNvPr id="83" name="Google Shape;83;p17"/>
            <p:cNvPicPr preferRelativeResize="0"/>
            <p:nvPr/>
          </p:nvPicPr>
          <p:blipFill rotWithShape="1">
            <a:blip r:embed="rId5">
              <a:alphaModFix/>
            </a:blip>
            <a:srcRect/>
            <a:stretch/>
          </p:blipFill>
          <p:spPr>
            <a:xfrm>
              <a:off x="46333" y="5999624"/>
              <a:ext cx="365516" cy="450903"/>
            </a:xfrm>
            <a:prstGeom prst="rect">
              <a:avLst/>
            </a:prstGeom>
            <a:noFill/>
            <a:ln>
              <a:noFill/>
            </a:ln>
          </p:spPr>
        </p:pic>
        <p:pic>
          <p:nvPicPr>
            <p:cNvPr id="84" name="Google Shape;84;p17"/>
            <p:cNvPicPr preferRelativeResize="0"/>
            <p:nvPr/>
          </p:nvPicPr>
          <p:blipFill rotWithShape="1">
            <a:blip r:embed="rId6">
              <a:alphaModFix/>
            </a:blip>
            <a:srcRect/>
            <a:stretch/>
          </p:blipFill>
          <p:spPr>
            <a:xfrm>
              <a:off x="785313" y="6001441"/>
              <a:ext cx="367836" cy="360065"/>
            </a:xfrm>
            <a:prstGeom prst="rect">
              <a:avLst/>
            </a:prstGeom>
            <a:noFill/>
            <a:ln>
              <a:noFill/>
            </a:ln>
          </p:spPr>
        </p:pic>
        <p:sp>
          <p:nvSpPr>
            <p:cNvPr id="85" name="Google Shape;85;p17"/>
            <p:cNvSpPr txBox="1"/>
            <p:nvPr/>
          </p:nvSpPr>
          <p:spPr>
            <a:xfrm>
              <a:off x="119336" y="6395385"/>
              <a:ext cx="10800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dk1"/>
                  </a:solidFill>
                  <a:latin typeface="Arial"/>
                  <a:ea typeface="Arial"/>
                  <a:cs typeface="Arial"/>
                  <a:sym typeface="Arial"/>
                </a:rPr>
                <a:t>CC BY-SA</a:t>
              </a:r>
              <a:endParaRPr sz="1400" b="0" i="0" u="none" strike="noStrike" cap="none">
                <a:solidFill>
                  <a:srgbClr val="000000"/>
                </a:solidFill>
                <a:latin typeface="Arial"/>
                <a:ea typeface="Arial"/>
                <a:cs typeface="Arial"/>
                <a:sym typeface="Arial"/>
              </a:endParaRPr>
            </a:p>
          </p:txBody>
        </p:sp>
      </p:grpSp>
      <p:sp>
        <p:nvSpPr>
          <p:cNvPr id="86" name="Google Shape;86;p17"/>
          <p:cNvSpPr txBox="1">
            <a:spLocks noGrp="1"/>
          </p:cNvSpPr>
          <p:nvPr>
            <p:ph type="sldNum" idx="12"/>
          </p:nvPr>
        </p:nvSpPr>
        <p:spPr>
          <a:xfrm>
            <a:off x="11280576" y="6597352"/>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FFFFFF"/>
              </a:buClr>
              <a:buSzPts val="1400"/>
              <a:buFont typeface="Arial"/>
              <a:buNone/>
            </a:pPr>
            <a:fld id="{00000000-1234-1234-1234-123412341234}" type="slidenum">
              <a:rPr lang="fr-FR"/>
              <a:t>1</a:t>
            </a:fld>
            <a:endParaRPr/>
          </a:p>
        </p:txBody>
      </p:sp>
      <p:sp>
        <p:nvSpPr>
          <p:cNvPr id="87" name="Google Shape;87;p17"/>
          <p:cNvSpPr/>
          <p:nvPr/>
        </p:nvSpPr>
        <p:spPr>
          <a:xfrm>
            <a:off x="8924027" y="3936240"/>
            <a:ext cx="1800000" cy="1800000"/>
          </a:xfrm>
          <a:prstGeom prst="ellipse">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88" name="Google Shape;88;p17"/>
          <p:cNvPicPr preferRelativeResize="0"/>
          <p:nvPr/>
        </p:nvPicPr>
        <p:blipFill rotWithShape="1">
          <a:blip r:embed="rId7">
            <a:alphaModFix/>
          </a:blip>
          <a:srcRect/>
          <a:stretch/>
        </p:blipFill>
        <p:spPr>
          <a:xfrm>
            <a:off x="9279357" y="4170205"/>
            <a:ext cx="1123910" cy="1123910"/>
          </a:xfrm>
          <a:prstGeom prst="rect">
            <a:avLst/>
          </a:prstGeom>
          <a:noFill/>
          <a:ln>
            <a:noFill/>
          </a:ln>
        </p:spPr>
      </p:pic>
      <p:pic>
        <p:nvPicPr>
          <p:cNvPr id="89" name="Google Shape;89;p17"/>
          <p:cNvPicPr preferRelativeResize="0"/>
          <p:nvPr/>
        </p:nvPicPr>
        <p:blipFill rotWithShape="1">
          <a:blip r:embed="rId8">
            <a:alphaModFix/>
          </a:blip>
          <a:srcRect/>
          <a:stretch/>
        </p:blipFill>
        <p:spPr>
          <a:xfrm>
            <a:off x="24155" y="3032589"/>
            <a:ext cx="1937162" cy="1937162"/>
          </a:xfrm>
          <a:prstGeom prst="rect">
            <a:avLst/>
          </a:prstGeom>
          <a:noFill/>
          <a:ln>
            <a:noFill/>
          </a:ln>
        </p:spPr>
      </p:pic>
      <p:sp>
        <p:nvSpPr>
          <p:cNvPr id="90" name="Google Shape;90;p17"/>
          <p:cNvSpPr/>
          <p:nvPr/>
        </p:nvSpPr>
        <p:spPr>
          <a:xfrm>
            <a:off x="3506466" y="3439130"/>
            <a:ext cx="1800000" cy="1800000"/>
          </a:xfrm>
          <a:prstGeom prst="ellipse">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1" name="Google Shape;91;p17"/>
          <p:cNvSpPr/>
          <p:nvPr/>
        </p:nvSpPr>
        <p:spPr>
          <a:xfrm rot="1312689">
            <a:off x="5690433" y="4953891"/>
            <a:ext cx="124787" cy="145511"/>
          </a:xfrm>
          <a:prstGeom prst="chevron">
            <a:avLst>
              <a:gd name="adj" fmla="val 60753"/>
            </a:avLst>
          </a:prstGeom>
          <a:solidFill>
            <a:srgbClr val="F6AB38"/>
          </a:solidFill>
          <a:ln w="25400" cap="flat" cmpd="sng">
            <a:solidFill>
              <a:srgbClr val="F6AB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92" name="Google Shape;92;p17"/>
          <p:cNvSpPr/>
          <p:nvPr/>
        </p:nvSpPr>
        <p:spPr>
          <a:xfrm>
            <a:off x="3651289" y="5311175"/>
            <a:ext cx="1510500" cy="369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2A6176"/>
                </a:solidFill>
                <a:latin typeface="Century Gothic"/>
                <a:ea typeface="Century Gothic"/>
                <a:cs typeface="Century Gothic"/>
                <a:sym typeface="Century Gothic"/>
              </a:rPr>
              <a:t>Activités humaines</a:t>
            </a:r>
            <a:endParaRPr sz="1400" b="0" i="0" u="none" strike="noStrike" cap="none">
              <a:solidFill>
                <a:srgbClr val="000000"/>
              </a:solidFill>
              <a:latin typeface="Arial"/>
              <a:ea typeface="Arial"/>
              <a:cs typeface="Arial"/>
              <a:sym typeface="Arial"/>
            </a:endParaRPr>
          </a:p>
        </p:txBody>
      </p:sp>
      <p:pic>
        <p:nvPicPr>
          <p:cNvPr id="93" name="Google Shape;93;p17"/>
          <p:cNvPicPr preferRelativeResize="0"/>
          <p:nvPr/>
        </p:nvPicPr>
        <p:blipFill rotWithShape="1">
          <a:blip r:embed="rId9">
            <a:alphaModFix/>
          </a:blip>
          <a:srcRect/>
          <a:stretch/>
        </p:blipFill>
        <p:spPr>
          <a:xfrm flipH="1">
            <a:off x="3871551" y="3691823"/>
            <a:ext cx="1113889" cy="1113889"/>
          </a:xfrm>
          <a:prstGeom prst="rect">
            <a:avLst/>
          </a:prstGeom>
          <a:noFill/>
          <a:ln>
            <a:noFill/>
          </a:ln>
        </p:spPr>
      </p:pic>
      <p:pic>
        <p:nvPicPr>
          <p:cNvPr id="94" name="Google Shape;94;p17" descr="Une image contenant dessin&#10;&#10;Description générée automatiquement"/>
          <p:cNvPicPr preferRelativeResize="0"/>
          <p:nvPr/>
        </p:nvPicPr>
        <p:blipFill rotWithShape="1">
          <a:blip r:embed="rId10">
            <a:alphaModFix/>
          </a:blip>
          <a:srcRect/>
          <a:stretch/>
        </p:blipFill>
        <p:spPr>
          <a:xfrm>
            <a:off x="-1104800" y="180476"/>
            <a:ext cx="800252" cy="80025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26"/>
          <p:cNvSpPr/>
          <p:nvPr/>
        </p:nvSpPr>
        <p:spPr>
          <a:xfrm>
            <a:off x="3271144" y="548680"/>
            <a:ext cx="6929312"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A6176"/>
              </a:buClr>
              <a:buSzPts val="4000"/>
              <a:buFont typeface="Century Gothic"/>
              <a:buNone/>
            </a:pPr>
            <a:r>
              <a:rPr lang="fr-FR" sz="4000" b="1" i="0" u="none" strike="noStrike" cap="none">
                <a:solidFill>
                  <a:srgbClr val="2A6176"/>
                </a:solidFill>
                <a:latin typeface="Century Gothic"/>
                <a:ea typeface="Century Gothic"/>
                <a:cs typeface="Century Gothic"/>
                <a:sym typeface="Century Gothic"/>
              </a:rPr>
              <a:t>Partie 1 : L’Énergie</a:t>
            </a:r>
            <a:r>
              <a:rPr lang="fr-FR" sz="4000" b="0" i="0" u="none" strike="noStrike" cap="none">
                <a:solidFill>
                  <a:srgbClr val="FFFFFF"/>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281" name="Google Shape;281;p26"/>
          <p:cNvSpPr/>
          <p:nvPr/>
        </p:nvSpPr>
        <p:spPr>
          <a:xfrm>
            <a:off x="-168696" y="944724"/>
            <a:ext cx="4536504" cy="252028"/>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82" name="Google Shape;282;p26"/>
          <p:cNvSpPr/>
          <p:nvPr/>
        </p:nvSpPr>
        <p:spPr>
          <a:xfrm>
            <a:off x="9768408" y="-603248"/>
            <a:ext cx="3600000" cy="3600000"/>
          </a:xfrm>
          <a:prstGeom prst="ellipse">
            <a:avLst/>
          </a:prstGeom>
          <a:solidFill>
            <a:srgbClr val="F6AB38"/>
          </a:solidFill>
          <a:ln w="762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pic>
        <p:nvPicPr>
          <p:cNvPr id="283" name="Google Shape;283;p26"/>
          <p:cNvPicPr preferRelativeResize="0"/>
          <p:nvPr/>
        </p:nvPicPr>
        <p:blipFill rotWithShape="1">
          <a:blip r:embed="rId3">
            <a:alphaModFix/>
          </a:blip>
          <a:srcRect/>
          <a:stretch/>
        </p:blipFill>
        <p:spPr>
          <a:xfrm>
            <a:off x="10488488" y="89448"/>
            <a:ext cx="2182553" cy="2182553"/>
          </a:xfrm>
          <a:prstGeom prst="rect">
            <a:avLst/>
          </a:prstGeom>
          <a:noFill/>
          <a:ln>
            <a:noFill/>
          </a:ln>
        </p:spPr>
      </p:pic>
      <p:pic>
        <p:nvPicPr>
          <p:cNvPr id="284" name="Google Shape;284;p26" descr="1-Logo AC.png"/>
          <p:cNvPicPr preferRelativeResize="0"/>
          <p:nvPr/>
        </p:nvPicPr>
        <p:blipFill rotWithShape="1">
          <a:blip r:embed="rId4">
            <a:alphaModFix/>
          </a:blip>
          <a:srcRect/>
          <a:stretch/>
        </p:blipFill>
        <p:spPr>
          <a:xfrm>
            <a:off x="187111" y="230973"/>
            <a:ext cx="1656183" cy="553263"/>
          </a:xfrm>
          <a:prstGeom prst="rect">
            <a:avLst/>
          </a:prstGeom>
          <a:noFill/>
          <a:ln>
            <a:noFill/>
          </a:ln>
        </p:spPr>
      </p:pic>
      <p:sp>
        <p:nvSpPr>
          <p:cNvPr id="285" name="Google Shape;285;p26"/>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Résumé</a:t>
            </a:r>
            <a:endParaRPr sz="2400" b="1" i="0" u="none" strike="noStrike" cap="none">
              <a:solidFill>
                <a:srgbClr val="2A6176"/>
              </a:solidFill>
              <a:latin typeface="Century Gothic"/>
              <a:ea typeface="Century Gothic"/>
              <a:cs typeface="Century Gothic"/>
              <a:sym typeface="Century Gothic"/>
            </a:endParaRPr>
          </a:p>
        </p:txBody>
      </p:sp>
      <p:sp>
        <p:nvSpPr>
          <p:cNvPr id="286" name="Google Shape;286;p26"/>
          <p:cNvSpPr txBox="1"/>
          <p:nvPr/>
        </p:nvSpPr>
        <p:spPr>
          <a:xfrm>
            <a:off x="335360" y="2437162"/>
            <a:ext cx="10603150" cy="360000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fr-FR" sz="2400" b="1" i="0" u="none" strike="noStrike" cap="none">
                <a:solidFill>
                  <a:srgbClr val="2A6176"/>
                </a:solidFill>
                <a:latin typeface="Century Gothic"/>
                <a:ea typeface="Century Gothic"/>
                <a:cs typeface="Century Gothic"/>
                <a:sym typeface="Century Gothic"/>
              </a:rPr>
              <a:t>L’énergie mesure </a:t>
            </a:r>
            <a:r>
              <a:rPr lang="fr-FR" sz="2400" b="1" i="0" u="none" strike="noStrike" cap="none">
                <a:solidFill>
                  <a:srgbClr val="F6AB38"/>
                </a:solidFill>
                <a:latin typeface="Century Gothic"/>
                <a:ea typeface="Century Gothic"/>
                <a:cs typeface="Century Gothic"/>
                <a:sym typeface="Century Gothic"/>
              </a:rPr>
              <a:t>la transformation du monde.</a:t>
            </a:r>
            <a:r>
              <a:rPr lang="fr-FR" sz="2400" b="1" i="0" u="none" strike="noStrike" cap="none">
                <a:solidFill>
                  <a:srgbClr val="2A6176"/>
                </a:solidFill>
                <a:latin typeface="Century Gothic"/>
                <a:ea typeface="Century Gothic"/>
                <a:cs typeface="Century Gothic"/>
                <a:sym typeface="Century Gothic"/>
              </a:rPr>
              <a:t> L’énergie est partout et sous différentes formes. </a:t>
            </a:r>
            <a:endParaRPr sz="2400" b="1" i="0" u="none" strike="noStrike" cap="none">
              <a:solidFill>
                <a:srgbClr val="F6AB38"/>
              </a:solidFill>
              <a:latin typeface="Century Gothic"/>
              <a:ea typeface="Century Gothic"/>
              <a:cs typeface="Century Gothic"/>
              <a:sym typeface="Century Gothic"/>
            </a:endParaRPr>
          </a:p>
          <a:p>
            <a:pPr marL="0" marR="0" lvl="0" indent="0" algn="l" rtl="0">
              <a:lnSpc>
                <a:spcPct val="100000"/>
              </a:lnSpc>
              <a:spcBef>
                <a:spcPts val="3000"/>
              </a:spcBef>
              <a:spcAft>
                <a:spcPts val="0"/>
              </a:spcAft>
              <a:buClr>
                <a:srgbClr val="166478"/>
              </a:buClr>
              <a:buSzPts val="1800"/>
              <a:buFont typeface="Arial"/>
              <a:buNone/>
            </a:pPr>
            <a:r>
              <a:rPr lang="fr-FR" sz="2400" b="1" i="0" u="none" strike="noStrike" cap="none">
                <a:solidFill>
                  <a:srgbClr val="166478"/>
                </a:solidFill>
                <a:latin typeface="Century Gothic"/>
                <a:ea typeface="Century Gothic"/>
                <a:cs typeface="Century Gothic"/>
                <a:sym typeface="Century Gothic"/>
              </a:rPr>
              <a:t>Toutes les </a:t>
            </a:r>
            <a:r>
              <a:rPr lang="fr-FR" sz="2400" b="1" i="0" u="none" strike="noStrike" cap="none">
                <a:solidFill>
                  <a:srgbClr val="F6AB38"/>
                </a:solidFill>
                <a:latin typeface="Century Gothic"/>
                <a:ea typeface="Century Gothic"/>
                <a:cs typeface="Century Gothic"/>
                <a:sym typeface="Century Gothic"/>
              </a:rPr>
              <a:t>énergies ne se valent pas</a:t>
            </a:r>
            <a:r>
              <a:rPr lang="fr-FR" sz="2400" b="1" i="0" u="none" strike="noStrike" cap="none">
                <a:solidFill>
                  <a:srgbClr val="166478"/>
                </a:solidFill>
                <a:latin typeface="Century Gothic"/>
                <a:ea typeface="Century Gothic"/>
                <a:cs typeface="Century Gothic"/>
                <a:sym typeface="Century Gothic"/>
              </a:rPr>
              <a:t>, elles ont toutes des avantages et des inconvénients. </a:t>
            </a:r>
            <a:endParaRPr/>
          </a:p>
          <a:p>
            <a:pPr marL="0" marR="0" lvl="0" indent="0" algn="l" rtl="0">
              <a:lnSpc>
                <a:spcPct val="100000"/>
              </a:lnSpc>
              <a:spcBef>
                <a:spcPts val="3000"/>
              </a:spcBef>
              <a:spcAft>
                <a:spcPts val="0"/>
              </a:spcAft>
              <a:buClr>
                <a:srgbClr val="166478"/>
              </a:buClr>
              <a:buSzPts val="1800"/>
              <a:buFont typeface="Arial"/>
              <a:buNone/>
            </a:pPr>
            <a:r>
              <a:rPr lang="fr-FR" sz="2400" b="1" i="0" u="none" strike="noStrike" cap="none">
                <a:solidFill>
                  <a:srgbClr val="166478"/>
                </a:solidFill>
                <a:latin typeface="Century Gothic"/>
                <a:ea typeface="Century Gothic"/>
                <a:cs typeface="Century Gothic"/>
                <a:sym typeface="Century Gothic"/>
              </a:rPr>
              <a:t>Il est plus pratique et moins </a:t>
            </a:r>
            <a:r>
              <a:rPr lang="fr-FR" sz="2400" b="1">
                <a:solidFill>
                  <a:srgbClr val="166478"/>
                </a:solidFill>
                <a:latin typeface="Century Gothic"/>
                <a:ea typeface="Century Gothic"/>
                <a:cs typeface="Century Gothic"/>
                <a:sym typeface="Century Gothic"/>
              </a:rPr>
              <a:t>coûteux</a:t>
            </a:r>
            <a:r>
              <a:rPr lang="fr-FR" sz="2400" b="1" i="0" u="none" strike="noStrike" cap="none">
                <a:solidFill>
                  <a:srgbClr val="166478"/>
                </a:solidFill>
                <a:latin typeface="Century Gothic"/>
                <a:ea typeface="Century Gothic"/>
                <a:cs typeface="Century Gothic"/>
                <a:sym typeface="Century Gothic"/>
              </a:rPr>
              <a:t> d’utiliser une </a:t>
            </a:r>
            <a:r>
              <a:rPr lang="fr-FR" sz="2400" b="1" i="0" u="none" strike="noStrike" cap="none">
                <a:solidFill>
                  <a:srgbClr val="F6AB38"/>
                </a:solidFill>
                <a:latin typeface="Century Gothic"/>
                <a:ea typeface="Century Gothic"/>
                <a:cs typeface="Century Gothic"/>
                <a:sym typeface="Century Gothic"/>
              </a:rPr>
              <a:t>prise électrique </a:t>
            </a:r>
            <a:r>
              <a:rPr lang="fr-FR" sz="2400" b="1" i="0" u="none" strike="noStrike" cap="none">
                <a:solidFill>
                  <a:srgbClr val="166478"/>
                </a:solidFill>
                <a:latin typeface="Century Gothic"/>
                <a:ea typeface="Century Gothic"/>
                <a:cs typeface="Century Gothic"/>
                <a:sym typeface="Century Gothic"/>
              </a:rPr>
              <a:t>que des cyclistes!</a:t>
            </a:r>
            <a:endParaRPr/>
          </a:p>
        </p:txBody>
      </p:sp>
      <p:pic>
        <p:nvPicPr>
          <p:cNvPr id="287" name="Google Shape;287;p26" descr="Une image contenant dessin&#10;&#10;Description générée automatiquement"/>
          <p:cNvPicPr preferRelativeResize="0"/>
          <p:nvPr/>
        </p:nvPicPr>
        <p:blipFill rotWithShape="1">
          <a:blip r:embed="rId5">
            <a:alphaModFix/>
          </a:blip>
          <a:srcRect/>
          <a:stretch/>
        </p:blipFill>
        <p:spPr>
          <a:xfrm>
            <a:off x="-1104800" y="180476"/>
            <a:ext cx="800252" cy="80025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27"/>
          <p:cNvSpPr/>
          <p:nvPr/>
        </p:nvSpPr>
        <p:spPr>
          <a:xfrm>
            <a:off x="-168696" y="3131402"/>
            <a:ext cx="3029100" cy="235500"/>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4" name="Google Shape;294;p27"/>
          <p:cNvSpPr/>
          <p:nvPr/>
        </p:nvSpPr>
        <p:spPr>
          <a:xfrm>
            <a:off x="1974579" y="2662310"/>
            <a:ext cx="1193100" cy="1193100"/>
          </a:xfrm>
          <a:prstGeom prst="ellipse">
            <a:avLst/>
          </a:prstGeom>
          <a:solidFill>
            <a:srgbClr val="F9F1C5"/>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5" name="Google Shape;295;p27"/>
          <p:cNvSpPr/>
          <p:nvPr/>
        </p:nvSpPr>
        <p:spPr>
          <a:xfrm>
            <a:off x="-168696" y="4562383"/>
            <a:ext cx="3029100" cy="235500"/>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6" name="Google Shape;296;p27"/>
          <p:cNvSpPr/>
          <p:nvPr/>
        </p:nvSpPr>
        <p:spPr>
          <a:xfrm>
            <a:off x="1994363" y="4062286"/>
            <a:ext cx="1193100" cy="1193100"/>
          </a:xfrm>
          <a:prstGeom prst="ellipse">
            <a:avLst/>
          </a:prstGeom>
          <a:solidFill>
            <a:srgbClr val="F9F1C5"/>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7" name="Google Shape;297;p27"/>
          <p:cNvSpPr/>
          <p:nvPr/>
        </p:nvSpPr>
        <p:spPr>
          <a:xfrm>
            <a:off x="2467577" y="548680"/>
            <a:ext cx="7732967" cy="10800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2 : Activités Humaines</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298" name="Google Shape;298;p27"/>
          <p:cNvSpPr/>
          <p:nvPr/>
        </p:nvSpPr>
        <p:spPr>
          <a:xfrm>
            <a:off x="-276844" y="961224"/>
            <a:ext cx="2744421" cy="235500"/>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9" name="Google Shape;299;p27"/>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00" name="Google Shape;300;p27"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sp>
        <p:nvSpPr>
          <p:cNvPr id="301" name="Google Shape;301;p27"/>
          <p:cNvSpPr/>
          <p:nvPr/>
        </p:nvSpPr>
        <p:spPr>
          <a:xfrm>
            <a:off x="3187444" y="2709120"/>
            <a:ext cx="5307900" cy="1080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1" i="0" u="none" strike="noStrike" cap="none">
                <a:solidFill>
                  <a:srgbClr val="2A6176"/>
                </a:solidFill>
                <a:latin typeface="Century Gothic"/>
                <a:ea typeface="Century Gothic"/>
                <a:cs typeface="Century Gothic"/>
                <a:sym typeface="Century Gothic"/>
              </a:rPr>
              <a:t>A quoi sert l’énergie ?</a:t>
            </a:r>
            <a:endParaRPr sz="1400" b="0" i="0" u="none" strike="noStrike" cap="none">
              <a:solidFill>
                <a:srgbClr val="000000"/>
              </a:solidFill>
              <a:latin typeface="Arial"/>
              <a:ea typeface="Arial"/>
              <a:cs typeface="Arial"/>
              <a:sym typeface="Arial"/>
            </a:endParaRPr>
          </a:p>
        </p:txBody>
      </p:sp>
      <p:sp>
        <p:nvSpPr>
          <p:cNvPr id="302" name="Google Shape;302;p27"/>
          <p:cNvSpPr/>
          <p:nvPr/>
        </p:nvSpPr>
        <p:spPr>
          <a:xfrm>
            <a:off x="3187442" y="4140101"/>
            <a:ext cx="6358893" cy="1080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1" i="0" u="none" strike="noStrike" cap="none">
                <a:solidFill>
                  <a:srgbClr val="2A6176"/>
                </a:solidFill>
                <a:latin typeface="Century Gothic"/>
                <a:ea typeface="Century Gothic"/>
                <a:cs typeface="Century Gothic"/>
                <a:sym typeface="Century Gothic"/>
              </a:rPr>
              <a:t>L’évolution de nos modes de vie</a:t>
            </a:r>
            <a:endParaRPr sz="2800" b="0" i="0" u="none" strike="noStrike" cap="none">
              <a:solidFill>
                <a:schemeClr val="lt1"/>
              </a:solidFill>
              <a:latin typeface="Century Gothic"/>
              <a:ea typeface="Century Gothic"/>
              <a:cs typeface="Century Gothic"/>
              <a:sym typeface="Century Gothic"/>
            </a:endParaRPr>
          </a:p>
        </p:txBody>
      </p:sp>
      <p:pic>
        <p:nvPicPr>
          <p:cNvPr id="303" name="Google Shape;303;p27"/>
          <p:cNvPicPr preferRelativeResize="0"/>
          <p:nvPr/>
        </p:nvPicPr>
        <p:blipFill rotWithShape="1">
          <a:blip r:embed="rId4">
            <a:alphaModFix/>
          </a:blip>
          <a:srcRect/>
          <a:stretch/>
        </p:blipFill>
        <p:spPr>
          <a:xfrm flipH="1">
            <a:off x="10414687" y="-104729"/>
            <a:ext cx="2255872" cy="2255872"/>
          </a:xfrm>
          <a:prstGeom prst="rect">
            <a:avLst/>
          </a:prstGeom>
          <a:noFill/>
          <a:ln>
            <a:noFill/>
          </a:ln>
        </p:spPr>
      </p:pic>
      <p:pic>
        <p:nvPicPr>
          <p:cNvPr id="304" name="Google Shape;304;p27"/>
          <p:cNvPicPr preferRelativeResize="0"/>
          <p:nvPr/>
        </p:nvPicPr>
        <p:blipFill rotWithShape="1">
          <a:blip r:embed="rId4">
            <a:alphaModFix/>
          </a:blip>
          <a:srcRect/>
          <a:stretch/>
        </p:blipFill>
        <p:spPr>
          <a:xfrm flipH="1">
            <a:off x="2244307" y="2873224"/>
            <a:ext cx="653643" cy="653643"/>
          </a:xfrm>
          <a:prstGeom prst="rect">
            <a:avLst/>
          </a:prstGeom>
          <a:noFill/>
          <a:ln>
            <a:noFill/>
          </a:ln>
        </p:spPr>
      </p:pic>
      <p:pic>
        <p:nvPicPr>
          <p:cNvPr id="305" name="Google Shape;305;p27"/>
          <p:cNvPicPr preferRelativeResize="0"/>
          <p:nvPr/>
        </p:nvPicPr>
        <p:blipFill rotWithShape="1">
          <a:blip r:embed="rId4">
            <a:alphaModFix/>
          </a:blip>
          <a:srcRect/>
          <a:stretch/>
        </p:blipFill>
        <p:spPr>
          <a:xfrm flipH="1">
            <a:off x="2267167" y="4244988"/>
            <a:ext cx="653643" cy="653643"/>
          </a:xfrm>
          <a:prstGeom prst="rect">
            <a:avLst/>
          </a:prstGeom>
          <a:noFill/>
          <a:ln>
            <a:noFill/>
          </a:ln>
        </p:spPr>
      </p:pic>
      <p:pic>
        <p:nvPicPr>
          <p:cNvPr id="306" name="Google Shape;306;p27" descr="Une image contenant dessin&#10;&#10;Description générée automatiquement"/>
          <p:cNvPicPr preferRelativeResize="0"/>
          <p:nvPr/>
        </p:nvPicPr>
        <p:blipFill rotWithShape="1">
          <a:blip r:embed="rId5">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3"/>
                                        </p:tgtEl>
                                        <p:attrNameLst>
                                          <p:attrName>style.visibility</p:attrName>
                                        </p:attrNameLst>
                                      </p:cBhvr>
                                      <p:to>
                                        <p:strVal val="visible"/>
                                      </p:to>
                                    </p:set>
                                    <p:animEffect transition="in" filter="fade">
                                      <p:cBhvr>
                                        <p:cTn id="7" dur="1000"/>
                                        <p:tgtEl>
                                          <p:spTgt spid="293"/>
                                        </p:tgtEl>
                                      </p:cBhvr>
                                    </p:animEffect>
                                  </p:childTnLst>
                                </p:cTn>
                              </p:par>
                              <p:par>
                                <p:cTn id="8" presetID="10" presetClass="entr" presetSubtype="0" fill="hold" nodeType="withEffect">
                                  <p:stCondLst>
                                    <p:cond delay="0"/>
                                  </p:stCondLst>
                                  <p:childTnLst>
                                    <p:set>
                                      <p:cBhvr>
                                        <p:cTn id="9" dur="1" fill="hold">
                                          <p:stCondLst>
                                            <p:cond delay="0"/>
                                          </p:stCondLst>
                                        </p:cTn>
                                        <p:tgtEl>
                                          <p:spTgt spid="294"/>
                                        </p:tgtEl>
                                        <p:attrNameLst>
                                          <p:attrName>style.visibility</p:attrName>
                                        </p:attrNameLst>
                                      </p:cBhvr>
                                      <p:to>
                                        <p:strVal val="visible"/>
                                      </p:to>
                                    </p:set>
                                    <p:animEffect transition="in" filter="fade">
                                      <p:cBhvr>
                                        <p:cTn id="10" dur="1000"/>
                                        <p:tgtEl>
                                          <p:spTgt spid="294"/>
                                        </p:tgtEl>
                                      </p:cBhvr>
                                    </p:animEffect>
                                  </p:childTnLst>
                                </p:cTn>
                              </p:par>
                              <p:par>
                                <p:cTn id="11" presetID="10" presetClass="entr" presetSubtype="0" fill="hold" nodeType="withEffect">
                                  <p:stCondLst>
                                    <p:cond delay="0"/>
                                  </p:stCondLst>
                                  <p:childTnLst>
                                    <p:set>
                                      <p:cBhvr>
                                        <p:cTn id="12" dur="1" fill="hold">
                                          <p:stCondLst>
                                            <p:cond delay="0"/>
                                          </p:stCondLst>
                                        </p:cTn>
                                        <p:tgtEl>
                                          <p:spTgt spid="295"/>
                                        </p:tgtEl>
                                        <p:attrNameLst>
                                          <p:attrName>style.visibility</p:attrName>
                                        </p:attrNameLst>
                                      </p:cBhvr>
                                      <p:to>
                                        <p:strVal val="visible"/>
                                      </p:to>
                                    </p:set>
                                    <p:animEffect transition="in" filter="fade">
                                      <p:cBhvr>
                                        <p:cTn id="13" dur="1000"/>
                                        <p:tgtEl>
                                          <p:spTgt spid="295"/>
                                        </p:tgtEl>
                                      </p:cBhvr>
                                    </p:animEffect>
                                  </p:childTnLst>
                                </p:cTn>
                              </p:par>
                              <p:par>
                                <p:cTn id="14" presetID="10" presetClass="entr" presetSubtype="0" fill="hold" nodeType="withEffect">
                                  <p:stCondLst>
                                    <p:cond delay="0"/>
                                  </p:stCondLst>
                                  <p:childTnLst>
                                    <p:set>
                                      <p:cBhvr>
                                        <p:cTn id="15" dur="1" fill="hold">
                                          <p:stCondLst>
                                            <p:cond delay="0"/>
                                          </p:stCondLst>
                                        </p:cTn>
                                        <p:tgtEl>
                                          <p:spTgt spid="296"/>
                                        </p:tgtEl>
                                        <p:attrNameLst>
                                          <p:attrName>style.visibility</p:attrName>
                                        </p:attrNameLst>
                                      </p:cBhvr>
                                      <p:to>
                                        <p:strVal val="visible"/>
                                      </p:to>
                                    </p:set>
                                    <p:animEffect transition="in" filter="fade">
                                      <p:cBhvr>
                                        <p:cTn id="16" dur="1000"/>
                                        <p:tgtEl>
                                          <p:spTgt spid="296"/>
                                        </p:tgtEl>
                                      </p:cBhvr>
                                    </p:animEffect>
                                  </p:childTnLst>
                                </p:cTn>
                              </p:par>
                              <p:par>
                                <p:cTn id="17" presetID="10" presetClass="entr" presetSubtype="0" fill="hold" nodeType="withEffect">
                                  <p:stCondLst>
                                    <p:cond delay="0"/>
                                  </p:stCondLst>
                                  <p:childTnLst>
                                    <p:set>
                                      <p:cBhvr>
                                        <p:cTn id="18" dur="1" fill="hold">
                                          <p:stCondLst>
                                            <p:cond delay="0"/>
                                          </p:stCondLst>
                                        </p:cTn>
                                        <p:tgtEl>
                                          <p:spTgt spid="301"/>
                                        </p:tgtEl>
                                        <p:attrNameLst>
                                          <p:attrName>style.visibility</p:attrName>
                                        </p:attrNameLst>
                                      </p:cBhvr>
                                      <p:to>
                                        <p:strVal val="visible"/>
                                      </p:to>
                                    </p:set>
                                    <p:animEffect transition="in" filter="fade">
                                      <p:cBhvr>
                                        <p:cTn id="19" dur="1000"/>
                                        <p:tgtEl>
                                          <p:spTgt spid="301"/>
                                        </p:tgtEl>
                                      </p:cBhvr>
                                    </p:animEffect>
                                  </p:childTnLst>
                                </p:cTn>
                              </p:par>
                              <p:par>
                                <p:cTn id="20" presetID="10" presetClass="entr" presetSubtype="0" fill="hold" nodeType="withEffect">
                                  <p:stCondLst>
                                    <p:cond delay="0"/>
                                  </p:stCondLst>
                                  <p:childTnLst>
                                    <p:set>
                                      <p:cBhvr>
                                        <p:cTn id="21" dur="1" fill="hold">
                                          <p:stCondLst>
                                            <p:cond delay="0"/>
                                          </p:stCondLst>
                                        </p:cTn>
                                        <p:tgtEl>
                                          <p:spTgt spid="302"/>
                                        </p:tgtEl>
                                        <p:attrNameLst>
                                          <p:attrName>style.visibility</p:attrName>
                                        </p:attrNameLst>
                                      </p:cBhvr>
                                      <p:to>
                                        <p:strVal val="visible"/>
                                      </p:to>
                                    </p:set>
                                    <p:animEffect transition="in" filter="fade">
                                      <p:cBhvr>
                                        <p:cTn id="22" dur="1000"/>
                                        <p:tgtEl>
                                          <p:spTgt spid="302"/>
                                        </p:tgtEl>
                                      </p:cBhvr>
                                    </p:animEffect>
                                  </p:childTnLst>
                                </p:cTn>
                              </p:par>
                              <p:par>
                                <p:cTn id="23" presetID="10" presetClass="entr" presetSubtype="0" fill="hold" nodeType="withEffect">
                                  <p:stCondLst>
                                    <p:cond delay="0"/>
                                  </p:stCondLst>
                                  <p:childTnLst>
                                    <p:set>
                                      <p:cBhvr>
                                        <p:cTn id="24" dur="1" fill="hold">
                                          <p:stCondLst>
                                            <p:cond delay="0"/>
                                          </p:stCondLst>
                                        </p:cTn>
                                        <p:tgtEl>
                                          <p:spTgt spid="304"/>
                                        </p:tgtEl>
                                        <p:attrNameLst>
                                          <p:attrName>style.visibility</p:attrName>
                                        </p:attrNameLst>
                                      </p:cBhvr>
                                      <p:to>
                                        <p:strVal val="visible"/>
                                      </p:to>
                                    </p:set>
                                    <p:animEffect transition="in" filter="fade">
                                      <p:cBhvr>
                                        <p:cTn id="25" dur="1000"/>
                                        <p:tgtEl>
                                          <p:spTgt spid="304"/>
                                        </p:tgtEl>
                                      </p:cBhvr>
                                    </p:animEffect>
                                  </p:childTnLst>
                                </p:cTn>
                              </p:par>
                              <p:par>
                                <p:cTn id="26" presetID="10" presetClass="entr" presetSubtype="0" fill="hold" nodeType="withEffect">
                                  <p:stCondLst>
                                    <p:cond delay="0"/>
                                  </p:stCondLst>
                                  <p:childTnLst>
                                    <p:set>
                                      <p:cBhvr>
                                        <p:cTn id="27" dur="1" fill="hold">
                                          <p:stCondLst>
                                            <p:cond delay="0"/>
                                          </p:stCondLst>
                                        </p:cTn>
                                        <p:tgtEl>
                                          <p:spTgt spid="305"/>
                                        </p:tgtEl>
                                        <p:attrNameLst>
                                          <p:attrName>style.visibility</p:attrName>
                                        </p:attrNameLst>
                                      </p:cBhvr>
                                      <p:to>
                                        <p:strVal val="visible"/>
                                      </p:to>
                                    </p:set>
                                    <p:animEffect transition="in" filter="fade">
                                      <p:cBhvr>
                                        <p:cTn id="28" dur="1000"/>
                                        <p:tgtEl>
                                          <p:spTgt spid="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8"/>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A quoi nous sert l’énergie ?</a:t>
            </a:r>
            <a:endParaRPr/>
          </a:p>
        </p:txBody>
      </p:sp>
      <p:sp>
        <p:nvSpPr>
          <p:cNvPr id="313" name="Google Shape;313;p28"/>
          <p:cNvSpPr txBox="1">
            <a:spLocks noGrp="1"/>
          </p:cNvSpPr>
          <p:nvPr>
            <p:ph type="body" idx="1"/>
          </p:nvPr>
        </p:nvSpPr>
        <p:spPr>
          <a:xfrm>
            <a:off x="609600" y="1268760"/>
            <a:ext cx="10972800" cy="485740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480"/>
              </a:spcBef>
              <a:spcAft>
                <a:spcPts val="0"/>
              </a:spcAft>
              <a:buSzPts val="2400"/>
              <a:buNone/>
            </a:pPr>
            <a:endParaRPr/>
          </a:p>
          <a:p>
            <a:pPr marL="0" lvl="0" indent="0" algn="l" rtl="0">
              <a:lnSpc>
                <a:spcPct val="100000"/>
              </a:lnSpc>
              <a:spcBef>
                <a:spcPts val="480"/>
              </a:spcBef>
              <a:spcAft>
                <a:spcPts val="0"/>
              </a:spcAft>
              <a:buSzPts val="2400"/>
              <a:buNone/>
            </a:pPr>
            <a:endParaRPr/>
          </a:p>
          <a:p>
            <a:pPr marL="0" lvl="0" indent="0" algn="l" rtl="0">
              <a:lnSpc>
                <a:spcPct val="100000"/>
              </a:lnSpc>
              <a:spcBef>
                <a:spcPts val="480"/>
              </a:spcBef>
              <a:spcAft>
                <a:spcPts val="0"/>
              </a:spcAft>
              <a:buSzPts val="2400"/>
              <a:buNone/>
            </a:pPr>
            <a:endParaRPr/>
          </a:p>
          <a:p>
            <a:pPr marL="0" lvl="0" indent="0" algn="l" rtl="0">
              <a:lnSpc>
                <a:spcPct val="100000"/>
              </a:lnSpc>
              <a:spcBef>
                <a:spcPts val="480"/>
              </a:spcBef>
              <a:spcAft>
                <a:spcPts val="0"/>
              </a:spcAft>
              <a:buSzPts val="2400"/>
              <a:buNone/>
            </a:pPr>
            <a:endParaRPr/>
          </a:p>
        </p:txBody>
      </p:sp>
      <p:sp>
        <p:nvSpPr>
          <p:cNvPr id="314" name="Google Shape;314;p28"/>
          <p:cNvSpPr txBox="1"/>
          <p:nvPr/>
        </p:nvSpPr>
        <p:spPr>
          <a:xfrm>
            <a:off x="2497555" y="3865709"/>
            <a:ext cx="7088873" cy="13233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6AB38"/>
              </a:buClr>
              <a:buSzPts val="2400"/>
              <a:buFont typeface="Century Gothic"/>
              <a:buNone/>
            </a:pPr>
            <a:r>
              <a:rPr lang="fr-FR" sz="4000" b="1" i="0" u="none" strike="noStrike" cap="none">
                <a:solidFill>
                  <a:srgbClr val="F6AB38"/>
                </a:solidFill>
                <a:latin typeface="Century Gothic"/>
                <a:ea typeface="Century Gothic"/>
                <a:cs typeface="Century Gothic"/>
                <a:sym typeface="Century Gothic"/>
              </a:rPr>
              <a:t>Au quotidien,</a:t>
            </a:r>
            <a:endParaRPr/>
          </a:p>
          <a:p>
            <a:pPr marL="0" marR="0" lvl="0" indent="0" algn="ctr" rtl="0">
              <a:lnSpc>
                <a:spcPct val="100000"/>
              </a:lnSpc>
              <a:spcBef>
                <a:spcPts val="0"/>
              </a:spcBef>
              <a:spcAft>
                <a:spcPts val="0"/>
              </a:spcAft>
              <a:buClr>
                <a:srgbClr val="F6AB38"/>
              </a:buClr>
              <a:buSzPts val="2400"/>
              <a:buFont typeface="Century Gothic"/>
              <a:buNone/>
            </a:pPr>
            <a:r>
              <a:rPr lang="fr-FR" sz="4000" b="1" i="0" u="none" strike="noStrike" cap="none">
                <a:solidFill>
                  <a:srgbClr val="F6AB38"/>
                </a:solidFill>
                <a:latin typeface="Century Gothic"/>
                <a:ea typeface="Century Gothic"/>
                <a:cs typeface="Century Gothic"/>
                <a:sym typeface="Century Gothic"/>
              </a:rPr>
              <a:t> à quoi nous sert l’énergie ?</a:t>
            </a:r>
            <a:endParaRPr sz="3200" b="0" i="0" u="none" strike="noStrike" cap="none">
              <a:solidFill>
                <a:srgbClr val="F6AB38"/>
              </a:solidFill>
              <a:latin typeface="Arial"/>
              <a:ea typeface="Arial"/>
              <a:cs typeface="Arial"/>
              <a:sym typeface="Arial"/>
            </a:endParaRPr>
          </a:p>
        </p:txBody>
      </p:sp>
      <p:sp>
        <p:nvSpPr>
          <p:cNvPr id="315" name="Google Shape;315;p28"/>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12</a:t>
            </a:fld>
            <a:endParaRPr sz="1400" b="1" i="0" u="none" strike="noStrike" cap="none">
              <a:solidFill>
                <a:srgbClr val="FFFFFF"/>
              </a:solidFill>
              <a:latin typeface="Arial"/>
              <a:ea typeface="Arial"/>
              <a:cs typeface="Arial"/>
              <a:sym typeface="Arial"/>
            </a:endParaRPr>
          </a:p>
        </p:txBody>
      </p:sp>
      <p:pic>
        <p:nvPicPr>
          <p:cNvPr id="316" name="Google Shape;316;p28"/>
          <p:cNvPicPr preferRelativeResize="0"/>
          <p:nvPr/>
        </p:nvPicPr>
        <p:blipFill rotWithShape="1">
          <a:blip r:embed="rId3">
            <a:alphaModFix/>
          </a:blip>
          <a:srcRect/>
          <a:stretch/>
        </p:blipFill>
        <p:spPr>
          <a:xfrm>
            <a:off x="5126509" y="1840304"/>
            <a:ext cx="1830963" cy="1768225"/>
          </a:xfrm>
          <a:prstGeom prst="rect">
            <a:avLst/>
          </a:prstGeom>
          <a:noFill/>
          <a:ln>
            <a:noFill/>
          </a:ln>
        </p:spPr>
      </p:pic>
      <p:pic>
        <p:nvPicPr>
          <p:cNvPr id="317" name="Google Shape;317;p28" descr="Résultat de recherche d'images pour &quot;icone horloge&quot;"/>
          <p:cNvPicPr preferRelativeResize="0"/>
          <p:nvPr/>
        </p:nvPicPr>
        <p:blipFill rotWithShape="1">
          <a:blip r:embed="rId4">
            <a:alphaModFix/>
          </a:blip>
          <a:srcRect/>
          <a:stretch/>
        </p:blipFill>
        <p:spPr>
          <a:xfrm>
            <a:off x="-1155368" y="183087"/>
            <a:ext cx="758851" cy="7588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4"/>
                                        </p:tgtEl>
                                        <p:attrNameLst>
                                          <p:attrName>style.visibility</p:attrName>
                                        </p:attrNameLst>
                                      </p:cBhvr>
                                      <p:to>
                                        <p:strVal val="visible"/>
                                      </p:to>
                                    </p:set>
                                    <p:anim calcmode="lin" valueType="num">
                                      <p:cBhvr additive="base">
                                        <p:cTn id="7" dur="500"/>
                                        <p:tgtEl>
                                          <p:spTgt spid="314"/>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316"/>
                                        </p:tgtEl>
                                        <p:attrNameLst>
                                          <p:attrName>style.visibility</p:attrName>
                                        </p:attrNameLst>
                                      </p:cBhvr>
                                      <p:to>
                                        <p:strVal val="visible"/>
                                      </p:to>
                                    </p:set>
                                    <p:anim calcmode="lin" valueType="num">
                                      <p:cBhvr additive="base">
                                        <p:cTn id="10" dur="500"/>
                                        <p:tgtEl>
                                          <p:spTgt spid="3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9"/>
          <p:cNvSpPr/>
          <p:nvPr/>
        </p:nvSpPr>
        <p:spPr>
          <a:xfrm rot="5400000">
            <a:off x="8107615" y="3594191"/>
            <a:ext cx="4142583" cy="536397"/>
          </a:xfrm>
          <a:prstGeom prst="rightArrow">
            <a:avLst>
              <a:gd name="adj1" fmla="val 50000"/>
              <a:gd name="adj2" fmla="val 50000"/>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24" name="Google Shape;324;p29"/>
          <p:cNvSpPr/>
          <p:nvPr/>
        </p:nvSpPr>
        <p:spPr>
          <a:xfrm rot="5400000">
            <a:off x="5381642" y="3595373"/>
            <a:ext cx="4142581" cy="536397"/>
          </a:xfrm>
          <a:prstGeom prst="rightArrow">
            <a:avLst>
              <a:gd name="adj1" fmla="val 50000"/>
              <a:gd name="adj2" fmla="val 50000"/>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25" name="Google Shape;325;p29"/>
          <p:cNvSpPr/>
          <p:nvPr/>
        </p:nvSpPr>
        <p:spPr>
          <a:xfrm rot="5400000">
            <a:off x="2662122" y="3535021"/>
            <a:ext cx="4114250" cy="536397"/>
          </a:xfrm>
          <a:prstGeom prst="rightArrow">
            <a:avLst>
              <a:gd name="adj1" fmla="val 50000"/>
              <a:gd name="adj2" fmla="val 50000"/>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26" name="Google Shape;326;p29"/>
          <p:cNvSpPr/>
          <p:nvPr/>
        </p:nvSpPr>
        <p:spPr>
          <a:xfrm rot="5400000">
            <a:off x="-53033" y="3561644"/>
            <a:ext cx="4142583" cy="536397"/>
          </a:xfrm>
          <a:prstGeom prst="rightArrow">
            <a:avLst>
              <a:gd name="adj1" fmla="val 50000"/>
              <a:gd name="adj2" fmla="val 50000"/>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27" name="Google Shape;327;p29"/>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pic>
        <p:nvPicPr>
          <p:cNvPr id="328" name="Google Shape;328;p29"/>
          <p:cNvPicPr preferRelativeResize="0"/>
          <p:nvPr/>
        </p:nvPicPr>
        <p:blipFill rotWithShape="1">
          <a:blip r:embed="rId3">
            <a:alphaModFix/>
          </a:blip>
          <a:srcRect/>
          <a:stretch/>
        </p:blipFill>
        <p:spPr>
          <a:xfrm>
            <a:off x="9656642" y="912944"/>
            <a:ext cx="1080000" cy="1080000"/>
          </a:xfrm>
          <a:prstGeom prst="rect">
            <a:avLst/>
          </a:prstGeom>
          <a:noFill/>
          <a:ln>
            <a:noFill/>
          </a:ln>
        </p:spPr>
      </p:pic>
      <p:pic>
        <p:nvPicPr>
          <p:cNvPr id="329" name="Google Shape;329;p29"/>
          <p:cNvPicPr preferRelativeResize="0"/>
          <p:nvPr/>
        </p:nvPicPr>
        <p:blipFill rotWithShape="1">
          <a:blip r:embed="rId4">
            <a:alphaModFix/>
          </a:blip>
          <a:srcRect/>
          <a:stretch/>
        </p:blipFill>
        <p:spPr>
          <a:xfrm>
            <a:off x="4179249" y="884663"/>
            <a:ext cx="1080000" cy="1080000"/>
          </a:xfrm>
          <a:prstGeom prst="rect">
            <a:avLst/>
          </a:prstGeom>
          <a:noFill/>
          <a:ln>
            <a:noFill/>
          </a:ln>
        </p:spPr>
      </p:pic>
      <p:pic>
        <p:nvPicPr>
          <p:cNvPr id="330" name="Google Shape;330;p29"/>
          <p:cNvPicPr preferRelativeResize="0"/>
          <p:nvPr/>
        </p:nvPicPr>
        <p:blipFill rotWithShape="1">
          <a:blip r:embed="rId5">
            <a:alphaModFix/>
          </a:blip>
          <a:srcRect/>
          <a:stretch/>
        </p:blipFill>
        <p:spPr>
          <a:xfrm>
            <a:off x="6908518" y="884663"/>
            <a:ext cx="1080000" cy="1080000"/>
          </a:xfrm>
          <a:prstGeom prst="rect">
            <a:avLst/>
          </a:prstGeom>
          <a:noFill/>
          <a:ln>
            <a:noFill/>
          </a:ln>
        </p:spPr>
      </p:pic>
      <p:sp>
        <p:nvSpPr>
          <p:cNvPr id="331" name="Google Shape;331;p29"/>
          <p:cNvSpPr txBox="1"/>
          <p:nvPr/>
        </p:nvSpPr>
        <p:spPr>
          <a:xfrm>
            <a:off x="851345" y="5924865"/>
            <a:ext cx="2412886"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Electricité</a:t>
            </a:r>
            <a:endParaRPr sz="2000" b="0" i="0" u="none" strike="noStrike" cap="none">
              <a:solidFill>
                <a:srgbClr val="000000"/>
              </a:solidFill>
              <a:latin typeface="Arial"/>
              <a:ea typeface="Arial"/>
              <a:cs typeface="Arial"/>
              <a:sym typeface="Arial"/>
            </a:endParaRPr>
          </a:p>
        </p:txBody>
      </p:sp>
      <p:sp>
        <p:nvSpPr>
          <p:cNvPr id="332" name="Google Shape;332;p29"/>
          <p:cNvSpPr txBox="1"/>
          <p:nvPr/>
        </p:nvSpPr>
        <p:spPr>
          <a:xfrm>
            <a:off x="3551249" y="5933680"/>
            <a:ext cx="2412886"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Chauffer</a:t>
            </a:r>
            <a:endParaRPr sz="2000" b="0" i="0" u="none" strike="noStrike" cap="none">
              <a:solidFill>
                <a:srgbClr val="000000"/>
              </a:solidFill>
              <a:latin typeface="Arial"/>
              <a:ea typeface="Arial"/>
              <a:cs typeface="Arial"/>
              <a:sym typeface="Arial"/>
            </a:endParaRPr>
          </a:p>
        </p:txBody>
      </p:sp>
      <p:sp>
        <p:nvSpPr>
          <p:cNvPr id="333" name="Google Shape;333;p29"/>
          <p:cNvSpPr txBox="1"/>
          <p:nvPr/>
        </p:nvSpPr>
        <p:spPr>
          <a:xfrm>
            <a:off x="9105235" y="5958594"/>
            <a:ext cx="2412886"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Se déplacer</a:t>
            </a:r>
            <a:endParaRPr sz="2000" b="0" i="0" u="none" strike="noStrike" cap="none">
              <a:solidFill>
                <a:srgbClr val="000000"/>
              </a:solidFill>
              <a:latin typeface="Arial"/>
              <a:ea typeface="Arial"/>
              <a:cs typeface="Arial"/>
              <a:sym typeface="Arial"/>
            </a:endParaRPr>
          </a:p>
        </p:txBody>
      </p:sp>
      <p:sp>
        <p:nvSpPr>
          <p:cNvPr id="334" name="Google Shape;334;p29"/>
          <p:cNvSpPr txBox="1"/>
          <p:nvPr/>
        </p:nvSpPr>
        <p:spPr>
          <a:xfrm>
            <a:off x="6290617" y="5957412"/>
            <a:ext cx="2412886"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Fabriquer</a:t>
            </a:r>
            <a:endParaRPr sz="2000" b="0" i="0" u="none" strike="noStrike" cap="none">
              <a:solidFill>
                <a:srgbClr val="000000"/>
              </a:solidFill>
              <a:latin typeface="Arial"/>
              <a:ea typeface="Arial"/>
              <a:cs typeface="Arial"/>
              <a:sym typeface="Arial"/>
            </a:endParaRPr>
          </a:p>
        </p:txBody>
      </p:sp>
      <p:pic>
        <p:nvPicPr>
          <p:cNvPr id="335" name="Google Shape;335;p29" descr="Une image contenant voiture, assis, lumière, table&#10;&#10;Description générée automatiquement"/>
          <p:cNvPicPr preferRelativeResize="0"/>
          <p:nvPr/>
        </p:nvPicPr>
        <p:blipFill rotWithShape="1">
          <a:blip r:embed="rId6">
            <a:alphaModFix/>
          </a:blip>
          <a:srcRect/>
          <a:stretch/>
        </p:blipFill>
        <p:spPr>
          <a:xfrm>
            <a:off x="8918907" y="2493420"/>
            <a:ext cx="2520000" cy="2520000"/>
          </a:xfrm>
          <a:prstGeom prst="roundRect">
            <a:avLst>
              <a:gd name="adj" fmla="val 16667"/>
            </a:avLst>
          </a:prstGeom>
          <a:noFill/>
          <a:ln>
            <a:noFill/>
          </a:ln>
        </p:spPr>
      </p:pic>
      <p:pic>
        <p:nvPicPr>
          <p:cNvPr id="336" name="Google Shape;336;p29" descr="Une image contenant table, intérieur, poêle, appareil&#10;&#10;Description générée automatiquement"/>
          <p:cNvPicPr preferRelativeResize="0"/>
          <p:nvPr/>
        </p:nvPicPr>
        <p:blipFill rotWithShape="1">
          <a:blip r:embed="rId7">
            <a:alphaModFix/>
          </a:blip>
          <a:srcRect/>
          <a:stretch/>
        </p:blipFill>
        <p:spPr>
          <a:xfrm>
            <a:off x="3444135" y="2457664"/>
            <a:ext cx="2520000" cy="2520000"/>
          </a:xfrm>
          <a:prstGeom prst="roundRect">
            <a:avLst>
              <a:gd name="adj" fmla="val 16667"/>
            </a:avLst>
          </a:prstGeom>
          <a:noFill/>
          <a:ln>
            <a:noFill/>
          </a:ln>
        </p:spPr>
      </p:pic>
      <p:pic>
        <p:nvPicPr>
          <p:cNvPr id="337" name="Google Shape;337;p29" descr="Une image contenant objet, intérieur, table, lumière&#10;&#10;Description générée automatiquement"/>
          <p:cNvPicPr preferRelativeResize="0"/>
          <p:nvPr/>
        </p:nvPicPr>
        <p:blipFill rotWithShape="1">
          <a:blip r:embed="rId8">
            <a:alphaModFix/>
          </a:blip>
          <a:srcRect l="31857" t="12017" r="19033" b="1886"/>
          <a:stretch/>
        </p:blipFill>
        <p:spPr>
          <a:xfrm>
            <a:off x="668077" y="2476521"/>
            <a:ext cx="2520000" cy="2520000"/>
          </a:xfrm>
          <a:prstGeom prst="roundRect">
            <a:avLst>
              <a:gd name="adj" fmla="val 16667"/>
            </a:avLst>
          </a:prstGeom>
          <a:noFill/>
          <a:ln>
            <a:noFill/>
          </a:ln>
        </p:spPr>
      </p:pic>
      <p:pic>
        <p:nvPicPr>
          <p:cNvPr id="338" name="Google Shape;338;p29" descr="Une image contenant usine, extérieur, bâtiment, train&#10;&#10;Description générée automatiquement"/>
          <p:cNvPicPr preferRelativeResize="0"/>
          <p:nvPr/>
        </p:nvPicPr>
        <p:blipFill rotWithShape="1">
          <a:blip r:embed="rId9">
            <a:alphaModFix/>
          </a:blip>
          <a:srcRect r="31056" b="742"/>
          <a:stretch/>
        </p:blipFill>
        <p:spPr>
          <a:xfrm>
            <a:off x="6133307" y="2457664"/>
            <a:ext cx="2520000" cy="2520000"/>
          </a:xfrm>
          <a:prstGeom prst="roundRect">
            <a:avLst>
              <a:gd name="adj" fmla="val 16667"/>
            </a:avLst>
          </a:prstGeom>
          <a:noFill/>
          <a:ln>
            <a:noFill/>
          </a:ln>
        </p:spPr>
      </p:pic>
      <p:sp>
        <p:nvSpPr>
          <p:cNvPr id="339" name="Google Shape;339;p29"/>
          <p:cNvSpPr txBox="1"/>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A quoi nous sert l’énergie ?</a:t>
            </a:r>
            <a:endParaRPr/>
          </a:p>
        </p:txBody>
      </p:sp>
      <p:grpSp>
        <p:nvGrpSpPr>
          <p:cNvPr id="340" name="Google Shape;340;p29"/>
          <p:cNvGrpSpPr/>
          <p:nvPr/>
        </p:nvGrpSpPr>
        <p:grpSpPr>
          <a:xfrm>
            <a:off x="1478259" y="883675"/>
            <a:ext cx="1080000" cy="1080000"/>
            <a:chOff x="10438351" y="268692"/>
            <a:chExt cx="1080000" cy="1080000"/>
          </a:xfrm>
        </p:grpSpPr>
        <p:sp>
          <p:nvSpPr>
            <p:cNvPr id="341" name="Google Shape;341;p29"/>
            <p:cNvSpPr/>
            <p:nvPr/>
          </p:nvSpPr>
          <p:spPr>
            <a:xfrm>
              <a:off x="10438351" y="268692"/>
              <a:ext cx="1080000" cy="1080000"/>
            </a:xfrm>
            <a:prstGeom prst="ellipse">
              <a:avLst/>
            </a:prstGeom>
            <a:solidFill>
              <a:srgbClr val="CC33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42" name="Google Shape;342;p29"/>
            <p:cNvPicPr preferRelativeResize="0"/>
            <p:nvPr/>
          </p:nvPicPr>
          <p:blipFill rotWithShape="1">
            <a:blip r:embed="rId10">
              <a:alphaModFix/>
            </a:blip>
            <a:srcRect/>
            <a:stretch/>
          </p:blipFill>
          <p:spPr>
            <a:xfrm>
              <a:off x="10564386" y="388909"/>
              <a:ext cx="850880" cy="850880"/>
            </a:xfrm>
            <a:prstGeom prst="rect">
              <a:avLst/>
            </a:prstGeom>
            <a:noFill/>
            <a:ln>
              <a:noFill/>
            </a:ln>
          </p:spPr>
        </p:pic>
      </p:grpSp>
      <p:pic>
        <p:nvPicPr>
          <p:cNvPr id="343" name="Google Shape;343;p29" descr="Une image contenant dessin&#10;&#10;Description générée automatiquement"/>
          <p:cNvPicPr preferRelativeResize="0"/>
          <p:nvPr/>
        </p:nvPicPr>
        <p:blipFill rotWithShape="1">
          <a:blip r:embed="rId11">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3"/>
                                        </p:tgtEl>
                                        <p:attrNameLst>
                                          <p:attrName>style.visibility</p:attrName>
                                        </p:attrNameLst>
                                      </p:cBhvr>
                                      <p:to>
                                        <p:strVal val="visible"/>
                                      </p:to>
                                    </p:set>
                                    <p:animEffect transition="in" filter="fade">
                                      <p:cBhvr>
                                        <p:cTn id="7" dur="500"/>
                                        <p:tgtEl>
                                          <p:spTgt spid="323"/>
                                        </p:tgtEl>
                                      </p:cBhvr>
                                    </p:animEffect>
                                  </p:childTnLst>
                                </p:cTn>
                              </p:par>
                              <p:par>
                                <p:cTn id="8" presetID="10" presetClass="entr" presetSubtype="0" fill="hold" nodeType="withEffect">
                                  <p:stCondLst>
                                    <p:cond delay="0"/>
                                  </p:stCondLst>
                                  <p:childTnLst>
                                    <p:set>
                                      <p:cBhvr>
                                        <p:cTn id="9" dur="1" fill="hold">
                                          <p:stCondLst>
                                            <p:cond delay="0"/>
                                          </p:stCondLst>
                                        </p:cTn>
                                        <p:tgtEl>
                                          <p:spTgt spid="324"/>
                                        </p:tgtEl>
                                        <p:attrNameLst>
                                          <p:attrName>style.visibility</p:attrName>
                                        </p:attrNameLst>
                                      </p:cBhvr>
                                      <p:to>
                                        <p:strVal val="visible"/>
                                      </p:to>
                                    </p:set>
                                    <p:animEffect transition="in" filter="fade">
                                      <p:cBhvr>
                                        <p:cTn id="10" dur="500"/>
                                        <p:tgtEl>
                                          <p:spTgt spid="324"/>
                                        </p:tgtEl>
                                      </p:cBhvr>
                                    </p:animEffect>
                                  </p:childTnLst>
                                </p:cTn>
                              </p:par>
                              <p:par>
                                <p:cTn id="11" presetID="10" presetClass="entr" presetSubtype="0" fill="hold" nodeType="withEffect">
                                  <p:stCondLst>
                                    <p:cond delay="0"/>
                                  </p:stCondLst>
                                  <p:childTnLst>
                                    <p:set>
                                      <p:cBhvr>
                                        <p:cTn id="12" dur="1" fill="hold">
                                          <p:stCondLst>
                                            <p:cond delay="0"/>
                                          </p:stCondLst>
                                        </p:cTn>
                                        <p:tgtEl>
                                          <p:spTgt spid="325"/>
                                        </p:tgtEl>
                                        <p:attrNameLst>
                                          <p:attrName>style.visibility</p:attrName>
                                        </p:attrNameLst>
                                      </p:cBhvr>
                                      <p:to>
                                        <p:strVal val="visible"/>
                                      </p:to>
                                    </p:set>
                                    <p:animEffect transition="in" filter="fade">
                                      <p:cBhvr>
                                        <p:cTn id="13" dur="500"/>
                                        <p:tgtEl>
                                          <p:spTgt spid="325"/>
                                        </p:tgtEl>
                                      </p:cBhvr>
                                    </p:animEffect>
                                  </p:childTnLst>
                                </p:cTn>
                              </p:par>
                              <p:par>
                                <p:cTn id="14" presetID="10" presetClass="entr" presetSubtype="0" fill="hold" nodeType="withEffect">
                                  <p:stCondLst>
                                    <p:cond delay="0"/>
                                  </p:stCondLst>
                                  <p:childTnLst>
                                    <p:set>
                                      <p:cBhvr>
                                        <p:cTn id="15" dur="1" fill="hold">
                                          <p:stCondLst>
                                            <p:cond delay="0"/>
                                          </p:stCondLst>
                                        </p:cTn>
                                        <p:tgtEl>
                                          <p:spTgt spid="326"/>
                                        </p:tgtEl>
                                        <p:attrNameLst>
                                          <p:attrName>style.visibility</p:attrName>
                                        </p:attrNameLst>
                                      </p:cBhvr>
                                      <p:to>
                                        <p:strVal val="visible"/>
                                      </p:to>
                                    </p:set>
                                    <p:animEffect transition="in" filter="fade">
                                      <p:cBhvr>
                                        <p:cTn id="16" dur="500"/>
                                        <p:tgtEl>
                                          <p:spTgt spid="326"/>
                                        </p:tgtEl>
                                      </p:cBhvr>
                                    </p:animEffect>
                                  </p:childTnLst>
                                </p:cTn>
                              </p:par>
                              <p:par>
                                <p:cTn id="17" presetID="10" presetClass="entr" presetSubtype="0" fill="hold" nodeType="withEffect">
                                  <p:stCondLst>
                                    <p:cond delay="0"/>
                                  </p:stCondLst>
                                  <p:childTnLst>
                                    <p:set>
                                      <p:cBhvr>
                                        <p:cTn id="18" dur="1" fill="hold">
                                          <p:stCondLst>
                                            <p:cond delay="0"/>
                                          </p:stCondLst>
                                        </p:cTn>
                                        <p:tgtEl>
                                          <p:spTgt spid="328"/>
                                        </p:tgtEl>
                                        <p:attrNameLst>
                                          <p:attrName>style.visibility</p:attrName>
                                        </p:attrNameLst>
                                      </p:cBhvr>
                                      <p:to>
                                        <p:strVal val="visible"/>
                                      </p:to>
                                    </p:set>
                                    <p:animEffect transition="in" filter="fade">
                                      <p:cBhvr>
                                        <p:cTn id="19" dur="500"/>
                                        <p:tgtEl>
                                          <p:spTgt spid="328"/>
                                        </p:tgtEl>
                                      </p:cBhvr>
                                    </p:animEffect>
                                  </p:childTnLst>
                                </p:cTn>
                              </p:par>
                              <p:par>
                                <p:cTn id="20" presetID="10" presetClass="entr" presetSubtype="0" fill="hold" nodeType="withEffect">
                                  <p:stCondLst>
                                    <p:cond delay="0"/>
                                  </p:stCondLst>
                                  <p:childTnLst>
                                    <p:set>
                                      <p:cBhvr>
                                        <p:cTn id="21" dur="1" fill="hold">
                                          <p:stCondLst>
                                            <p:cond delay="0"/>
                                          </p:stCondLst>
                                        </p:cTn>
                                        <p:tgtEl>
                                          <p:spTgt spid="329"/>
                                        </p:tgtEl>
                                        <p:attrNameLst>
                                          <p:attrName>style.visibility</p:attrName>
                                        </p:attrNameLst>
                                      </p:cBhvr>
                                      <p:to>
                                        <p:strVal val="visible"/>
                                      </p:to>
                                    </p:set>
                                    <p:animEffect transition="in" filter="fade">
                                      <p:cBhvr>
                                        <p:cTn id="22" dur="500"/>
                                        <p:tgtEl>
                                          <p:spTgt spid="329"/>
                                        </p:tgtEl>
                                      </p:cBhvr>
                                    </p:animEffect>
                                  </p:childTnLst>
                                </p:cTn>
                              </p:par>
                              <p:par>
                                <p:cTn id="23" presetID="10" presetClass="entr" presetSubtype="0" fill="hold" nodeType="withEffect">
                                  <p:stCondLst>
                                    <p:cond delay="0"/>
                                  </p:stCondLst>
                                  <p:childTnLst>
                                    <p:set>
                                      <p:cBhvr>
                                        <p:cTn id="24" dur="1" fill="hold">
                                          <p:stCondLst>
                                            <p:cond delay="0"/>
                                          </p:stCondLst>
                                        </p:cTn>
                                        <p:tgtEl>
                                          <p:spTgt spid="330"/>
                                        </p:tgtEl>
                                        <p:attrNameLst>
                                          <p:attrName>style.visibility</p:attrName>
                                        </p:attrNameLst>
                                      </p:cBhvr>
                                      <p:to>
                                        <p:strVal val="visible"/>
                                      </p:to>
                                    </p:set>
                                    <p:animEffect transition="in" filter="fade">
                                      <p:cBhvr>
                                        <p:cTn id="25" dur="500"/>
                                        <p:tgtEl>
                                          <p:spTgt spid="330"/>
                                        </p:tgtEl>
                                      </p:cBhvr>
                                    </p:animEffect>
                                  </p:childTnLst>
                                </p:cTn>
                              </p:par>
                              <p:par>
                                <p:cTn id="26" presetID="10" presetClass="entr" presetSubtype="0" fill="hold" nodeType="withEffect">
                                  <p:stCondLst>
                                    <p:cond delay="0"/>
                                  </p:stCondLst>
                                  <p:childTnLst>
                                    <p:set>
                                      <p:cBhvr>
                                        <p:cTn id="27" dur="1" fill="hold">
                                          <p:stCondLst>
                                            <p:cond delay="0"/>
                                          </p:stCondLst>
                                        </p:cTn>
                                        <p:tgtEl>
                                          <p:spTgt spid="331"/>
                                        </p:tgtEl>
                                        <p:attrNameLst>
                                          <p:attrName>style.visibility</p:attrName>
                                        </p:attrNameLst>
                                      </p:cBhvr>
                                      <p:to>
                                        <p:strVal val="visible"/>
                                      </p:to>
                                    </p:set>
                                    <p:animEffect transition="in" filter="fade">
                                      <p:cBhvr>
                                        <p:cTn id="28" dur="500"/>
                                        <p:tgtEl>
                                          <p:spTgt spid="331"/>
                                        </p:tgtEl>
                                      </p:cBhvr>
                                    </p:animEffect>
                                  </p:childTnLst>
                                </p:cTn>
                              </p:par>
                              <p:par>
                                <p:cTn id="29" presetID="10" presetClass="entr" presetSubtype="0" fill="hold" nodeType="withEffect">
                                  <p:stCondLst>
                                    <p:cond delay="0"/>
                                  </p:stCondLst>
                                  <p:childTnLst>
                                    <p:set>
                                      <p:cBhvr>
                                        <p:cTn id="30" dur="1" fill="hold">
                                          <p:stCondLst>
                                            <p:cond delay="0"/>
                                          </p:stCondLst>
                                        </p:cTn>
                                        <p:tgtEl>
                                          <p:spTgt spid="332"/>
                                        </p:tgtEl>
                                        <p:attrNameLst>
                                          <p:attrName>style.visibility</p:attrName>
                                        </p:attrNameLst>
                                      </p:cBhvr>
                                      <p:to>
                                        <p:strVal val="visible"/>
                                      </p:to>
                                    </p:set>
                                    <p:animEffect transition="in" filter="fade">
                                      <p:cBhvr>
                                        <p:cTn id="31" dur="500"/>
                                        <p:tgtEl>
                                          <p:spTgt spid="332"/>
                                        </p:tgtEl>
                                      </p:cBhvr>
                                    </p:animEffect>
                                  </p:childTnLst>
                                </p:cTn>
                              </p:par>
                              <p:par>
                                <p:cTn id="32" presetID="10" presetClass="entr" presetSubtype="0" fill="hold" nodeType="withEffect">
                                  <p:stCondLst>
                                    <p:cond delay="0"/>
                                  </p:stCondLst>
                                  <p:childTnLst>
                                    <p:set>
                                      <p:cBhvr>
                                        <p:cTn id="33" dur="1" fill="hold">
                                          <p:stCondLst>
                                            <p:cond delay="0"/>
                                          </p:stCondLst>
                                        </p:cTn>
                                        <p:tgtEl>
                                          <p:spTgt spid="333"/>
                                        </p:tgtEl>
                                        <p:attrNameLst>
                                          <p:attrName>style.visibility</p:attrName>
                                        </p:attrNameLst>
                                      </p:cBhvr>
                                      <p:to>
                                        <p:strVal val="visible"/>
                                      </p:to>
                                    </p:set>
                                    <p:animEffect transition="in" filter="fade">
                                      <p:cBhvr>
                                        <p:cTn id="34" dur="500"/>
                                        <p:tgtEl>
                                          <p:spTgt spid="333"/>
                                        </p:tgtEl>
                                      </p:cBhvr>
                                    </p:animEffect>
                                  </p:childTnLst>
                                </p:cTn>
                              </p:par>
                              <p:par>
                                <p:cTn id="35" presetID="10" presetClass="entr" presetSubtype="0" fill="hold" nodeType="withEffect">
                                  <p:stCondLst>
                                    <p:cond delay="0"/>
                                  </p:stCondLst>
                                  <p:childTnLst>
                                    <p:set>
                                      <p:cBhvr>
                                        <p:cTn id="36" dur="1" fill="hold">
                                          <p:stCondLst>
                                            <p:cond delay="0"/>
                                          </p:stCondLst>
                                        </p:cTn>
                                        <p:tgtEl>
                                          <p:spTgt spid="334"/>
                                        </p:tgtEl>
                                        <p:attrNameLst>
                                          <p:attrName>style.visibility</p:attrName>
                                        </p:attrNameLst>
                                      </p:cBhvr>
                                      <p:to>
                                        <p:strVal val="visible"/>
                                      </p:to>
                                    </p:set>
                                    <p:animEffect transition="in" filter="fade">
                                      <p:cBhvr>
                                        <p:cTn id="37" dur="500"/>
                                        <p:tgtEl>
                                          <p:spTgt spid="334"/>
                                        </p:tgtEl>
                                      </p:cBhvr>
                                    </p:animEffect>
                                  </p:childTnLst>
                                </p:cTn>
                              </p:par>
                              <p:par>
                                <p:cTn id="38" presetID="10" presetClass="entr" presetSubtype="0" fill="hold" nodeType="withEffect">
                                  <p:stCondLst>
                                    <p:cond delay="0"/>
                                  </p:stCondLst>
                                  <p:childTnLst>
                                    <p:set>
                                      <p:cBhvr>
                                        <p:cTn id="39" dur="1" fill="hold">
                                          <p:stCondLst>
                                            <p:cond delay="0"/>
                                          </p:stCondLst>
                                        </p:cTn>
                                        <p:tgtEl>
                                          <p:spTgt spid="335"/>
                                        </p:tgtEl>
                                        <p:attrNameLst>
                                          <p:attrName>style.visibility</p:attrName>
                                        </p:attrNameLst>
                                      </p:cBhvr>
                                      <p:to>
                                        <p:strVal val="visible"/>
                                      </p:to>
                                    </p:set>
                                    <p:animEffect transition="in" filter="fade">
                                      <p:cBhvr>
                                        <p:cTn id="40" dur="500"/>
                                        <p:tgtEl>
                                          <p:spTgt spid="335"/>
                                        </p:tgtEl>
                                      </p:cBhvr>
                                    </p:animEffect>
                                  </p:childTnLst>
                                </p:cTn>
                              </p:par>
                              <p:par>
                                <p:cTn id="41" presetID="10" presetClass="entr" presetSubtype="0" fill="hold" nodeType="withEffect">
                                  <p:stCondLst>
                                    <p:cond delay="0"/>
                                  </p:stCondLst>
                                  <p:childTnLst>
                                    <p:set>
                                      <p:cBhvr>
                                        <p:cTn id="42" dur="1" fill="hold">
                                          <p:stCondLst>
                                            <p:cond delay="0"/>
                                          </p:stCondLst>
                                        </p:cTn>
                                        <p:tgtEl>
                                          <p:spTgt spid="336"/>
                                        </p:tgtEl>
                                        <p:attrNameLst>
                                          <p:attrName>style.visibility</p:attrName>
                                        </p:attrNameLst>
                                      </p:cBhvr>
                                      <p:to>
                                        <p:strVal val="visible"/>
                                      </p:to>
                                    </p:set>
                                    <p:animEffect transition="in" filter="fade">
                                      <p:cBhvr>
                                        <p:cTn id="43" dur="500"/>
                                        <p:tgtEl>
                                          <p:spTgt spid="336"/>
                                        </p:tgtEl>
                                      </p:cBhvr>
                                    </p:animEffect>
                                  </p:childTnLst>
                                </p:cTn>
                              </p:par>
                              <p:par>
                                <p:cTn id="44" presetID="10" presetClass="entr" presetSubtype="0" fill="hold" nodeType="withEffect">
                                  <p:stCondLst>
                                    <p:cond delay="0"/>
                                  </p:stCondLst>
                                  <p:childTnLst>
                                    <p:set>
                                      <p:cBhvr>
                                        <p:cTn id="45" dur="1" fill="hold">
                                          <p:stCondLst>
                                            <p:cond delay="0"/>
                                          </p:stCondLst>
                                        </p:cTn>
                                        <p:tgtEl>
                                          <p:spTgt spid="337"/>
                                        </p:tgtEl>
                                        <p:attrNameLst>
                                          <p:attrName>style.visibility</p:attrName>
                                        </p:attrNameLst>
                                      </p:cBhvr>
                                      <p:to>
                                        <p:strVal val="visible"/>
                                      </p:to>
                                    </p:set>
                                    <p:animEffect transition="in" filter="fade">
                                      <p:cBhvr>
                                        <p:cTn id="46" dur="500"/>
                                        <p:tgtEl>
                                          <p:spTgt spid="337"/>
                                        </p:tgtEl>
                                      </p:cBhvr>
                                    </p:animEffect>
                                  </p:childTnLst>
                                </p:cTn>
                              </p:par>
                              <p:par>
                                <p:cTn id="47" presetID="10" presetClass="entr" presetSubtype="0" fill="hold" nodeType="withEffect">
                                  <p:stCondLst>
                                    <p:cond delay="0"/>
                                  </p:stCondLst>
                                  <p:childTnLst>
                                    <p:set>
                                      <p:cBhvr>
                                        <p:cTn id="48" dur="1" fill="hold">
                                          <p:stCondLst>
                                            <p:cond delay="0"/>
                                          </p:stCondLst>
                                        </p:cTn>
                                        <p:tgtEl>
                                          <p:spTgt spid="338"/>
                                        </p:tgtEl>
                                        <p:attrNameLst>
                                          <p:attrName>style.visibility</p:attrName>
                                        </p:attrNameLst>
                                      </p:cBhvr>
                                      <p:to>
                                        <p:strVal val="visible"/>
                                      </p:to>
                                    </p:set>
                                    <p:animEffect transition="in" filter="fade">
                                      <p:cBhvr>
                                        <p:cTn id="49" dur="500"/>
                                        <p:tgtEl>
                                          <p:spTgt spid="338"/>
                                        </p:tgtEl>
                                      </p:cBhvr>
                                    </p:animEffect>
                                  </p:childTnLst>
                                </p:cTn>
                              </p:par>
                              <p:par>
                                <p:cTn id="50" presetID="10" presetClass="entr" presetSubtype="0" fill="hold" nodeType="withEffect">
                                  <p:stCondLst>
                                    <p:cond delay="0"/>
                                  </p:stCondLst>
                                  <p:childTnLst>
                                    <p:set>
                                      <p:cBhvr>
                                        <p:cTn id="51" dur="1" fill="hold">
                                          <p:stCondLst>
                                            <p:cond delay="0"/>
                                          </p:stCondLst>
                                        </p:cTn>
                                        <p:tgtEl>
                                          <p:spTgt spid="340"/>
                                        </p:tgtEl>
                                        <p:attrNameLst>
                                          <p:attrName>style.visibility</p:attrName>
                                        </p:attrNameLst>
                                      </p:cBhvr>
                                      <p:to>
                                        <p:strVal val="visible"/>
                                      </p:to>
                                    </p:set>
                                    <p:animEffect transition="in" filter="fade">
                                      <p:cBhvr>
                                        <p:cTn id="52" dur="500"/>
                                        <p:tgtEl>
                                          <p:spTgt spid="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30"/>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14</a:t>
            </a:fld>
            <a:endParaRPr/>
          </a:p>
        </p:txBody>
      </p:sp>
      <p:sp>
        <p:nvSpPr>
          <p:cNvPr id="350" name="Google Shape;350;p30"/>
          <p:cNvSpPr txBox="1"/>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Nous déplacer, nous chauffer, mais aussi…</a:t>
            </a:r>
            <a:endParaRPr/>
          </a:p>
        </p:txBody>
      </p:sp>
      <p:pic>
        <p:nvPicPr>
          <p:cNvPr id="351" name="Google Shape;351;p30"/>
          <p:cNvPicPr preferRelativeResize="0"/>
          <p:nvPr/>
        </p:nvPicPr>
        <p:blipFill rotWithShape="1">
          <a:blip r:embed="rId3">
            <a:alphaModFix/>
          </a:blip>
          <a:srcRect/>
          <a:stretch/>
        </p:blipFill>
        <p:spPr>
          <a:xfrm>
            <a:off x="322697" y="1630186"/>
            <a:ext cx="2340000" cy="1767389"/>
          </a:xfrm>
          <a:prstGeom prst="roundRect">
            <a:avLst>
              <a:gd name="adj" fmla="val 16667"/>
            </a:avLst>
          </a:prstGeom>
          <a:noFill/>
          <a:ln>
            <a:noFill/>
          </a:ln>
        </p:spPr>
      </p:pic>
      <p:pic>
        <p:nvPicPr>
          <p:cNvPr id="352" name="Google Shape;352;p30"/>
          <p:cNvPicPr preferRelativeResize="0"/>
          <p:nvPr/>
        </p:nvPicPr>
        <p:blipFill rotWithShape="1">
          <a:blip r:embed="rId4">
            <a:alphaModFix/>
          </a:blip>
          <a:srcRect r="15246"/>
          <a:stretch/>
        </p:blipFill>
        <p:spPr>
          <a:xfrm>
            <a:off x="5674185" y="1670293"/>
            <a:ext cx="2168916" cy="1739631"/>
          </a:xfrm>
          <a:prstGeom prst="roundRect">
            <a:avLst>
              <a:gd name="adj" fmla="val 16667"/>
            </a:avLst>
          </a:prstGeom>
          <a:noFill/>
          <a:ln>
            <a:noFill/>
          </a:ln>
        </p:spPr>
      </p:pic>
      <p:pic>
        <p:nvPicPr>
          <p:cNvPr id="353" name="Google Shape;353;p30" descr="Une image contenant intérieur, tasse, assis, table&#10;&#10;Description générée automatiquement"/>
          <p:cNvPicPr preferRelativeResize="0"/>
          <p:nvPr/>
        </p:nvPicPr>
        <p:blipFill rotWithShape="1">
          <a:blip r:embed="rId5">
            <a:alphaModFix/>
          </a:blip>
          <a:srcRect/>
          <a:stretch/>
        </p:blipFill>
        <p:spPr>
          <a:xfrm>
            <a:off x="5474547" y="4348750"/>
            <a:ext cx="2510936" cy="1673957"/>
          </a:xfrm>
          <a:prstGeom prst="roundRect">
            <a:avLst>
              <a:gd name="adj" fmla="val 16667"/>
            </a:avLst>
          </a:prstGeom>
          <a:noFill/>
          <a:ln>
            <a:noFill/>
          </a:ln>
        </p:spPr>
      </p:pic>
      <p:sp>
        <p:nvSpPr>
          <p:cNvPr id="354" name="Google Shape;354;p30"/>
          <p:cNvSpPr/>
          <p:nvPr/>
        </p:nvSpPr>
        <p:spPr>
          <a:xfrm>
            <a:off x="639841" y="3509457"/>
            <a:ext cx="1848656"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Textile</a:t>
            </a:r>
            <a:endParaRPr/>
          </a:p>
          <a:p>
            <a:pPr marL="0" marR="0" lvl="0" indent="0" algn="ctr"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Synthétique</a:t>
            </a:r>
            <a:endParaRPr/>
          </a:p>
        </p:txBody>
      </p:sp>
      <p:sp>
        <p:nvSpPr>
          <p:cNvPr id="355" name="Google Shape;355;p30"/>
          <p:cNvSpPr/>
          <p:nvPr/>
        </p:nvSpPr>
        <p:spPr>
          <a:xfrm>
            <a:off x="3460208" y="3663345"/>
            <a:ext cx="162083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Plastique</a:t>
            </a:r>
            <a:endParaRPr/>
          </a:p>
        </p:txBody>
      </p:sp>
      <p:pic>
        <p:nvPicPr>
          <p:cNvPr id="356" name="Google Shape;356;p30" descr="Une image contenant eau, table, alimentation, assis&#10;&#10;Description générée automatiquement"/>
          <p:cNvPicPr preferRelativeResize="0"/>
          <p:nvPr/>
        </p:nvPicPr>
        <p:blipFill rotWithShape="1">
          <a:blip r:embed="rId6">
            <a:alphaModFix/>
          </a:blip>
          <a:srcRect/>
          <a:stretch/>
        </p:blipFill>
        <p:spPr>
          <a:xfrm>
            <a:off x="2998441" y="1630187"/>
            <a:ext cx="2340000" cy="1800000"/>
          </a:xfrm>
          <a:prstGeom prst="roundRect">
            <a:avLst>
              <a:gd name="adj" fmla="val 16667"/>
            </a:avLst>
          </a:prstGeom>
          <a:noFill/>
          <a:ln>
            <a:noFill/>
          </a:ln>
        </p:spPr>
      </p:pic>
      <p:sp>
        <p:nvSpPr>
          <p:cNvPr id="357" name="Google Shape;357;p30"/>
          <p:cNvSpPr/>
          <p:nvPr/>
        </p:nvSpPr>
        <p:spPr>
          <a:xfrm>
            <a:off x="5806309" y="3525607"/>
            <a:ext cx="2036792"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Cosmétique </a:t>
            </a:r>
            <a:endParaRPr/>
          </a:p>
          <a:p>
            <a:pPr marL="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Médicaments</a:t>
            </a:r>
            <a:endParaRPr sz="2000" b="1" i="0" u="none" strike="noStrike" cap="none">
              <a:solidFill>
                <a:srgbClr val="2A6176"/>
              </a:solidFill>
              <a:latin typeface="Century Gothic"/>
              <a:ea typeface="Century Gothic"/>
              <a:cs typeface="Century Gothic"/>
              <a:sym typeface="Century Gothic"/>
            </a:endParaRPr>
          </a:p>
        </p:txBody>
      </p:sp>
      <p:sp>
        <p:nvSpPr>
          <p:cNvPr id="358" name="Google Shape;358;p30"/>
          <p:cNvSpPr/>
          <p:nvPr/>
        </p:nvSpPr>
        <p:spPr>
          <a:xfrm>
            <a:off x="8049299" y="3517598"/>
            <a:ext cx="3380669"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Production agricole</a:t>
            </a:r>
            <a:endParaRPr/>
          </a:p>
          <a:p>
            <a:pPr marL="0" marR="0" lvl="0" indent="0" algn="ctr"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Engrais</a:t>
            </a:r>
            <a:endParaRPr/>
          </a:p>
        </p:txBody>
      </p:sp>
      <p:pic>
        <p:nvPicPr>
          <p:cNvPr id="359" name="Google Shape;359;p30"/>
          <p:cNvPicPr preferRelativeResize="0"/>
          <p:nvPr/>
        </p:nvPicPr>
        <p:blipFill rotWithShape="1">
          <a:blip r:embed="rId7">
            <a:alphaModFix/>
          </a:blip>
          <a:srcRect l="4417" t="2856" r="-235" b="-2855"/>
          <a:stretch/>
        </p:blipFill>
        <p:spPr>
          <a:xfrm>
            <a:off x="8513025" y="4323872"/>
            <a:ext cx="2453218" cy="1564783"/>
          </a:xfrm>
          <a:prstGeom prst="roundRect">
            <a:avLst>
              <a:gd name="adj" fmla="val 16667"/>
            </a:avLst>
          </a:prstGeom>
          <a:noFill/>
          <a:ln>
            <a:noFill/>
          </a:ln>
        </p:spPr>
      </p:pic>
      <p:pic>
        <p:nvPicPr>
          <p:cNvPr id="360" name="Google Shape;360;p30" descr="Une image contenant intérieur, plein, rempli, table&#10;&#10;Description générée automatiquement"/>
          <p:cNvPicPr preferRelativeResize="0"/>
          <p:nvPr/>
        </p:nvPicPr>
        <p:blipFill rotWithShape="1">
          <a:blip r:embed="rId8">
            <a:alphaModFix/>
          </a:blip>
          <a:srcRect/>
          <a:stretch/>
        </p:blipFill>
        <p:spPr>
          <a:xfrm>
            <a:off x="272015" y="4263683"/>
            <a:ext cx="2584308" cy="1593657"/>
          </a:xfrm>
          <a:prstGeom prst="roundRect">
            <a:avLst>
              <a:gd name="adj" fmla="val 16667"/>
            </a:avLst>
          </a:prstGeom>
          <a:noFill/>
          <a:ln>
            <a:noFill/>
          </a:ln>
        </p:spPr>
      </p:pic>
      <p:pic>
        <p:nvPicPr>
          <p:cNvPr id="361" name="Google Shape;361;p30" descr="Une image contenant jouet, anniversaire, intérieur, enfant&#10;&#10;Description générée automatiquement"/>
          <p:cNvPicPr preferRelativeResize="0"/>
          <p:nvPr/>
        </p:nvPicPr>
        <p:blipFill rotWithShape="1">
          <a:blip r:embed="rId9">
            <a:alphaModFix/>
          </a:blip>
          <a:srcRect/>
          <a:stretch/>
        </p:blipFill>
        <p:spPr>
          <a:xfrm>
            <a:off x="3060250" y="4296612"/>
            <a:ext cx="2470401" cy="1560727"/>
          </a:xfrm>
          <a:prstGeom prst="roundRect">
            <a:avLst>
              <a:gd name="adj" fmla="val 16667"/>
            </a:avLst>
          </a:prstGeom>
          <a:noFill/>
          <a:ln>
            <a:noFill/>
          </a:ln>
        </p:spPr>
      </p:pic>
      <p:pic>
        <p:nvPicPr>
          <p:cNvPr id="362" name="Google Shape;362;p30"/>
          <p:cNvPicPr preferRelativeResize="0"/>
          <p:nvPr/>
        </p:nvPicPr>
        <p:blipFill rotWithShape="1">
          <a:blip r:embed="rId10">
            <a:alphaModFix/>
          </a:blip>
          <a:srcRect l="15476" t="14032" b="716"/>
          <a:stretch/>
        </p:blipFill>
        <p:spPr>
          <a:xfrm>
            <a:off x="8449433" y="1670293"/>
            <a:ext cx="2516810" cy="1635793"/>
          </a:xfrm>
          <a:prstGeom prst="roundRect">
            <a:avLst>
              <a:gd name="adj" fmla="val 16667"/>
            </a:avLst>
          </a:prstGeom>
          <a:noFill/>
          <a:ln>
            <a:noFill/>
          </a:ln>
        </p:spPr>
      </p:pic>
      <p:pic>
        <p:nvPicPr>
          <p:cNvPr id="363" name="Google Shape;363;p30" descr="Une image contenant dessin&#10;&#10;Description générée automatiquement"/>
          <p:cNvPicPr preferRelativeResize="0"/>
          <p:nvPr/>
        </p:nvPicPr>
        <p:blipFill rotWithShape="1">
          <a:blip r:embed="rId11">
            <a:alphaModFix/>
          </a:blip>
          <a:srcRect/>
          <a:stretch/>
        </p:blipFill>
        <p:spPr>
          <a:xfrm>
            <a:off x="-1104800" y="180476"/>
            <a:ext cx="800252" cy="80025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1"/>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pic>
        <p:nvPicPr>
          <p:cNvPr id="370" name="Google Shape;370;p31"/>
          <p:cNvPicPr preferRelativeResize="0"/>
          <p:nvPr/>
        </p:nvPicPr>
        <p:blipFill rotWithShape="1">
          <a:blip r:embed="rId3">
            <a:alphaModFix/>
          </a:blip>
          <a:srcRect/>
          <a:stretch/>
        </p:blipFill>
        <p:spPr>
          <a:xfrm>
            <a:off x="2496979" y="773070"/>
            <a:ext cx="7090029" cy="5311859"/>
          </a:xfrm>
          <a:prstGeom prst="rect">
            <a:avLst/>
          </a:prstGeom>
          <a:solidFill>
            <a:srgbClr val="ECECEC"/>
          </a:solidFill>
          <a:ln w="190500" cap="sq" cmpd="sng">
            <a:solidFill>
              <a:srgbClr val="FFFFFF"/>
            </a:solidFill>
            <a:prstDash val="solid"/>
            <a:miter lim="800000"/>
            <a:headEnd type="none" w="sm" len="sm"/>
            <a:tailEnd type="none" w="sm" len="sm"/>
          </a:ln>
          <a:effectLst>
            <a:outerShdw blurRad="65000" dist="50800" dir="12900000" kx="195000" ky="145000" algn="tl" rotWithShape="0">
              <a:srgbClr val="000000">
                <a:alpha val="29803"/>
              </a:srgbClr>
            </a:outerShdw>
          </a:effectLst>
        </p:spPr>
      </p:pic>
      <p:sp>
        <p:nvSpPr>
          <p:cNvPr id="371" name="Google Shape;371;p31"/>
          <p:cNvSpPr txBox="1"/>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Le pétrole est partout ! </a:t>
            </a:r>
            <a:endParaRPr/>
          </a:p>
        </p:txBody>
      </p:sp>
      <p:pic>
        <p:nvPicPr>
          <p:cNvPr id="372" name="Google Shape;372;p31" descr="Résultat de recherche d'images pour &quot;icone horloge&quot;"/>
          <p:cNvPicPr preferRelativeResize="0"/>
          <p:nvPr/>
        </p:nvPicPr>
        <p:blipFill rotWithShape="1">
          <a:blip r:embed="rId4">
            <a:alphaModFix/>
          </a:blip>
          <a:srcRect/>
          <a:stretch/>
        </p:blipFill>
        <p:spPr>
          <a:xfrm>
            <a:off x="-1155368" y="183087"/>
            <a:ext cx="758851" cy="7588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32"/>
          <p:cNvSpPr txBox="1"/>
          <p:nvPr/>
        </p:nvSpPr>
        <p:spPr>
          <a:xfrm>
            <a:off x="1703388" y="1"/>
            <a:ext cx="8064600" cy="62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FFFFFF"/>
              </a:solidFill>
              <a:latin typeface="Arial"/>
              <a:ea typeface="Arial"/>
              <a:cs typeface="Arial"/>
              <a:sym typeface="Arial"/>
            </a:endParaRPr>
          </a:p>
        </p:txBody>
      </p:sp>
      <p:sp>
        <p:nvSpPr>
          <p:cNvPr id="379" name="Google Shape;379;p32"/>
          <p:cNvSpPr txBox="1">
            <a:spLocks noGrp="1"/>
          </p:cNvSpPr>
          <p:nvPr>
            <p:ph type="title"/>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a:t>De l’Homme, à l’animal, à la machine</a:t>
            </a:r>
            <a:endParaRPr/>
          </a:p>
        </p:txBody>
      </p:sp>
      <p:sp>
        <p:nvSpPr>
          <p:cNvPr id="380" name="Google Shape;380;p32"/>
          <p:cNvSpPr txBox="1">
            <a:spLocks noGrp="1"/>
          </p:cNvSpPr>
          <p:nvPr>
            <p:ph type="sldNum" idx="12"/>
          </p:nvPr>
        </p:nvSpPr>
        <p:spPr>
          <a:xfrm>
            <a:off x="11280576" y="6597352"/>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pic>
        <p:nvPicPr>
          <p:cNvPr id="381" name="Google Shape;381;p32" descr="Résultat de recherche d'images pour &quot;agriculture 19e&quot;"/>
          <p:cNvPicPr preferRelativeResize="0"/>
          <p:nvPr/>
        </p:nvPicPr>
        <p:blipFill rotWithShape="1">
          <a:blip r:embed="rId3">
            <a:alphaModFix/>
          </a:blip>
          <a:srcRect/>
          <a:stretch/>
        </p:blipFill>
        <p:spPr>
          <a:xfrm>
            <a:off x="292028" y="2370062"/>
            <a:ext cx="2520000" cy="1670667"/>
          </a:xfrm>
          <a:prstGeom prst="roundRect">
            <a:avLst>
              <a:gd name="adj" fmla="val 16667"/>
            </a:avLst>
          </a:prstGeom>
          <a:noFill/>
          <a:ln>
            <a:noFill/>
          </a:ln>
        </p:spPr>
      </p:pic>
      <p:pic>
        <p:nvPicPr>
          <p:cNvPr id="382" name="Google Shape;382;p32" descr="Résultat de recherche d'images pour &quot;agriculture 19e&quot;"/>
          <p:cNvPicPr preferRelativeResize="0"/>
          <p:nvPr/>
        </p:nvPicPr>
        <p:blipFill rotWithShape="1">
          <a:blip r:embed="rId4">
            <a:alphaModFix/>
          </a:blip>
          <a:srcRect r="5080" b="5471"/>
          <a:stretch/>
        </p:blipFill>
        <p:spPr>
          <a:xfrm>
            <a:off x="2946286" y="2367933"/>
            <a:ext cx="2868312" cy="1670667"/>
          </a:xfrm>
          <a:prstGeom prst="roundRect">
            <a:avLst>
              <a:gd name="adj" fmla="val 16667"/>
            </a:avLst>
          </a:prstGeom>
          <a:noFill/>
          <a:ln>
            <a:noFill/>
          </a:ln>
        </p:spPr>
      </p:pic>
      <p:pic>
        <p:nvPicPr>
          <p:cNvPr id="383" name="Google Shape;383;p32" descr="Résultat de recherche d'images pour &quot;steam machine agriculture&quot;"/>
          <p:cNvPicPr preferRelativeResize="0"/>
          <p:nvPr/>
        </p:nvPicPr>
        <p:blipFill rotWithShape="1">
          <a:blip r:embed="rId5">
            <a:alphaModFix/>
          </a:blip>
          <a:srcRect b="11933"/>
          <a:stretch/>
        </p:blipFill>
        <p:spPr>
          <a:xfrm>
            <a:off x="5948856" y="2365274"/>
            <a:ext cx="2747671" cy="1673326"/>
          </a:xfrm>
          <a:prstGeom prst="roundRect">
            <a:avLst>
              <a:gd name="adj" fmla="val 16667"/>
            </a:avLst>
          </a:prstGeom>
          <a:noFill/>
          <a:ln>
            <a:noFill/>
          </a:ln>
        </p:spPr>
      </p:pic>
      <p:pic>
        <p:nvPicPr>
          <p:cNvPr id="384" name="Google Shape;384;p32" descr="Image associée"/>
          <p:cNvPicPr preferRelativeResize="0"/>
          <p:nvPr/>
        </p:nvPicPr>
        <p:blipFill rotWithShape="1">
          <a:blip r:embed="rId6">
            <a:alphaModFix/>
          </a:blip>
          <a:srcRect l="21365" b="12572"/>
          <a:stretch/>
        </p:blipFill>
        <p:spPr>
          <a:xfrm>
            <a:off x="8830784" y="2330039"/>
            <a:ext cx="2747671" cy="1670667"/>
          </a:xfrm>
          <a:prstGeom prst="roundRect">
            <a:avLst>
              <a:gd name="adj" fmla="val 16667"/>
            </a:avLst>
          </a:prstGeom>
          <a:noFill/>
          <a:ln>
            <a:noFill/>
          </a:ln>
        </p:spPr>
      </p:pic>
      <p:pic>
        <p:nvPicPr>
          <p:cNvPr id="385" name="Google Shape;385;p32" descr="Résultat de recherche d'images pour &quot;porteur d'eau&quot;"/>
          <p:cNvPicPr preferRelativeResize="0"/>
          <p:nvPr/>
        </p:nvPicPr>
        <p:blipFill rotWithShape="1">
          <a:blip r:embed="rId7">
            <a:alphaModFix/>
          </a:blip>
          <a:srcRect/>
          <a:stretch/>
        </p:blipFill>
        <p:spPr>
          <a:xfrm>
            <a:off x="292028" y="4472146"/>
            <a:ext cx="2520000" cy="1626622"/>
          </a:xfrm>
          <a:prstGeom prst="roundRect">
            <a:avLst>
              <a:gd name="adj" fmla="val 16667"/>
            </a:avLst>
          </a:prstGeom>
          <a:noFill/>
          <a:ln>
            <a:noFill/>
          </a:ln>
        </p:spPr>
      </p:pic>
      <p:pic>
        <p:nvPicPr>
          <p:cNvPr id="386" name="Google Shape;386;p32" descr="Image associée"/>
          <p:cNvPicPr preferRelativeResize="0"/>
          <p:nvPr/>
        </p:nvPicPr>
        <p:blipFill rotWithShape="1">
          <a:blip r:embed="rId8">
            <a:alphaModFix/>
          </a:blip>
          <a:srcRect t="11906"/>
          <a:stretch/>
        </p:blipFill>
        <p:spPr>
          <a:xfrm>
            <a:off x="2947810" y="4472145"/>
            <a:ext cx="2868312" cy="1626623"/>
          </a:xfrm>
          <a:prstGeom prst="roundRect">
            <a:avLst>
              <a:gd name="adj" fmla="val 16667"/>
            </a:avLst>
          </a:prstGeom>
          <a:noFill/>
          <a:ln>
            <a:noFill/>
          </a:ln>
        </p:spPr>
      </p:pic>
      <p:pic>
        <p:nvPicPr>
          <p:cNvPr id="387" name="Google Shape;387;p32" descr="Résultat de recherche d'images pour &quot;transport commercie train vapeur&quot;"/>
          <p:cNvPicPr preferRelativeResize="0"/>
          <p:nvPr/>
        </p:nvPicPr>
        <p:blipFill rotWithShape="1">
          <a:blip r:embed="rId9">
            <a:alphaModFix/>
          </a:blip>
          <a:srcRect b="10323"/>
          <a:stretch/>
        </p:blipFill>
        <p:spPr>
          <a:xfrm>
            <a:off x="5951904" y="4472145"/>
            <a:ext cx="2747671" cy="1626622"/>
          </a:xfrm>
          <a:prstGeom prst="roundRect">
            <a:avLst>
              <a:gd name="adj" fmla="val 16667"/>
            </a:avLst>
          </a:prstGeom>
          <a:noFill/>
          <a:ln>
            <a:noFill/>
          </a:ln>
        </p:spPr>
      </p:pic>
      <p:pic>
        <p:nvPicPr>
          <p:cNvPr id="388" name="Google Shape;388;p32" descr="Image associée"/>
          <p:cNvPicPr preferRelativeResize="0"/>
          <p:nvPr/>
        </p:nvPicPr>
        <p:blipFill rotWithShape="1">
          <a:blip r:embed="rId10">
            <a:alphaModFix/>
          </a:blip>
          <a:srcRect b="15240"/>
          <a:stretch/>
        </p:blipFill>
        <p:spPr>
          <a:xfrm>
            <a:off x="8835357" y="4472145"/>
            <a:ext cx="2743098" cy="1626622"/>
          </a:xfrm>
          <a:prstGeom prst="roundRect">
            <a:avLst>
              <a:gd name="adj" fmla="val 16667"/>
            </a:avLst>
          </a:prstGeom>
          <a:noFill/>
          <a:ln>
            <a:noFill/>
          </a:ln>
        </p:spPr>
      </p:pic>
      <p:sp>
        <p:nvSpPr>
          <p:cNvPr id="389" name="Google Shape;389;p32"/>
          <p:cNvSpPr txBox="1"/>
          <p:nvPr/>
        </p:nvSpPr>
        <p:spPr>
          <a:xfrm>
            <a:off x="369125" y="1916162"/>
            <a:ext cx="2412886" cy="309958"/>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1400" b="1" i="0" u="none" strike="noStrike" cap="none">
                <a:solidFill>
                  <a:srgbClr val="FFFFFF"/>
                </a:solidFill>
                <a:latin typeface="Century Gothic"/>
                <a:ea typeface="Century Gothic"/>
                <a:cs typeface="Century Gothic"/>
                <a:sym typeface="Century Gothic"/>
              </a:rPr>
              <a:t>Force motrice</a:t>
            </a:r>
            <a:endParaRPr sz="1400" b="0" i="0" u="none" strike="noStrike" cap="none">
              <a:solidFill>
                <a:srgbClr val="000000"/>
              </a:solidFill>
              <a:latin typeface="Arial"/>
              <a:ea typeface="Arial"/>
              <a:cs typeface="Arial"/>
              <a:sym typeface="Arial"/>
            </a:endParaRPr>
          </a:p>
        </p:txBody>
      </p:sp>
      <p:sp>
        <p:nvSpPr>
          <p:cNvPr id="390" name="Google Shape;390;p32"/>
          <p:cNvSpPr txBox="1"/>
          <p:nvPr/>
        </p:nvSpPr>
        <p:spPr>
          <a:xfrm>
            <a:off x="3173999" y="1908988"/>
            <a:ext cx="2412886" cy="309958"/>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1400" b="1" i="0" u="none" strike="noStrike" cap="none">
                <a:solidFill>
                  <a:srgbClr val="FFFFFF"/>
                </a:solidFill>
                <a:latin typeface="Century Gothic"/>
                <a:ea typeface="Century Gothic"/>
                <a:cs typeface="Century Gothic"/>
                <a:sym typeface="Century Gothic"/>
              </a:rPr>
              <a:t>Animaux</a:t>
            </a:r>
            <a:endParaRPr sz="1400" b="0" i="0" u="none" strike="noStrike" cap="none">
              <a:solidFill>
                <a:srgbClr val="000000"/>
              </a:solidFill>
              <a:latin typeface="Arial"/>
              <a:ea typeface="Arial"/>
              <a:cs typeface="Arial"/>
              <a:sym typeface="Arial"/>
            </a:endParaRPr>
          </a:p>
        </p:txBody>
      </p:sp>
      <p:sp>
        <p:nvSpPr>
          <p:cNvPr id="391" name="Google Shape;391;p32"/>
          <p:cNvSpPr txBox="1"/>
          <p:nvPr/>
        </p:nvSpPr>
        <p:spPr>
          <a:xfrm>
            <a:off x="6041997" y="1935920"/>
            <a:ext cx="5536457" cy="309958"/>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1400" b="1" i="0" u="none" strike="noStrike" cap="none">
                <a:solidFill>
                  <a:srgbClr val="FFFFFF"/>
                </a:solidFill>
                <a:latin typeface="Century Gothic"/>
                <a:ea typeface="Century Gothic"/>
                <a:cs typeface="Century Gothic"/>
                <a:sym typeface="Century Gothic"/>
              </a:rPr>
              <a:t>Energies fossiles </a:t>
            </a:r>
            <a:endParaRPr sz="1400" b="0" i="0" u="none" strike="noStrike" cap="none">
              <a:solidFill>
                <a:srgbClr val="000000"/>
              </a:solidFill>
              <a:latin typeface="Arial"/>
              <a:ea typeface="Arial"/>
              <a:cs typeface="Arial"/>
              <a:sym typeface="Arial"/>
            </a:endParaRPr>
          </a:p>
        </p:txBody>
      </p:sp>
      <p:grpSp>
        <p:nvGrpSpPr>
          <p:cNvPr id="392" name="Google Shape;392;p32"/>
          <p:cNvGrpSpPr/>
          <p:nvPr/>
        </p:nvGrpSpPr>
        <p:grpSpPr>
          <a:xfrm>
            <a:off x="1032282" y="878916"/>
            <a:ext cx="996702" cy="948347"/>
            <a:chOff x="1032282" y="878916"/>
            <a:chExt cx="996702" cy="948347"/>
          </a:xfrm>
        </p:grpSpPr>
        <p:sp>
          <p:nvSpPr>
            <p:cNvPr id="393" name="Google Shape;393;p32"/>
            <p:cNvSpPr/>
            <p:nvPr/>
          </p:nvSpPr>
          <p:spPr>
            <a:xfrm>
              <a:off x="1032282" y="878916"/>
              <a:ext cx="996702" cy="948347"/>
            </a:xfrm>
            <a:prstGeom prst="ellipse">
              <a:avLst/>
            </a:prstGeom>
            <a:solidFill>
              <a:srgbClr val="C4E0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94" name="Google Shape;394;p32" descr="Image associée"/>
            <p:cNvPicPr preferRelativeResize="0"/>
            <p:nvPr/>
          </p:nvPicPr>
          <p:blipFill rotWithShape="1">
            <a:blip r:embed="rId11">
              <a:alphaModFix/>
            </a:blip>
            <a:srcRect/>
            <a:stretch/>
          </p:blipFill>
          <p:spPr>
            <a:xfrm>
              <a:off x="1300818" y="960893"/>
              <a:ext cx="549500" cy="696550"/>
            </a:xfrm>
            <a:prstGeom prst="ellipse">
              <a:avLst/>
            </a:prstGeom>
            <a:noFill/>
            <a:ln>
              <a:noFill/>
            </a:ln>
          </p:spPr>
        </p:pic>
      </p:grpSp>
      <p:pic>
        <p:nvPicPr>
          <p:cNvPr id="395" name="Google Shape;395;p32" descr="Image associée"/>
          <p:cNvPicPr preferRelativeResize="0"/>
          <p:nvPr/>
        </p:nvPicPr>
        <p:blipFill rotWithShape="1">
          <a:blip r:embed="rId12">
            <a:alphaModFix/>
          </a:blip>
          <a:srcRect/>
          <a:stretch/>
        </p:blipFill>
        <p:spPr>
          <a:xfrm>
            <a:off x="3956499" y="924331"/>
            <a:ext cx="902931" cy="902931"/>
          </a:xfrm>
          <a:prstGeom prst="rect">
            <a:avLst/>
          </a:prstGeom>
          <a:noFill/>
          <a:ln>
            <a:noFill/>
          </a:ln>
        </p:spPr>
      </p:pic>
      <p:pic>
        <p:nvPicPr>
          <p:cNvPr id="396" name="Google Shape;396;p32"/>
          <p:cNvPicPr preferRelativeResize="0"/>
          <p:nvPr/>
        </p:nvPicPr>
        <p:blipFill rotWithShape="1">
          <a:blip r:embed="rId13">
            <a:alphaModFix/>
          </a:blip>
          <a:srcRect/>
          <a:stretch/>
        </p:blipFill>
        <p:spPr>
          <a:xfrm>
            <a:off x="7793596" y="994321"/>
            <a:ext cx="902931" cy="806657"/>
          </a:xfrm>
          <a:prstGeom prst="rect">
            <a:avLst/>
          </a:prstGeom>
          <a:noFill/>
          <a:ln>
            <a:noFill/>
          </a:ln>
        </p:spPr>
      </p:pic>
      <p:pic>
        <p:nvPicPr>
          <p:cNvPr id="397" name="Google Shape;397;p32"/>
          <p:cNvPicPr preferRelativeResize="0"/>
          <p:nvPr/>
        </p:nvPicPr>
        <p:blipFill rotWithShape="1">
          <a:blip r:embed="rId14">
            <a:alphaModFix/>
          </a:blip>
          <a:srcRect/>
          <a:stretch/>
        </p:blipFill>
        <p:spPr>
          <a:xfrm>
            <a:off x="8830784" y="1020654"/>
            <a:ext cx="721448" cy="770034"/>
          </a:xfrm>
          <a:prstGeom prst="rect">
            <a:avLst/>
          </a:prstGeom>
          <a:noFill/>
          <a:ln>
            <a:noFill/>
          </a:ln>
        </p:spPr>
      </p:pic>
      <p:pic>
        <p:nvPicPr>
          <p:cNvPr id="398" name="Google Shape;398;p32" descr="Résultat de recherche d'images pour &quot;icone horloge&quot;"/>
          <p:cNvPicPr preferRelativeResize="0"/>
          <p:nvPr/>
        </p:nvPicPr>
        <p:blipFill rotWithShape="1">
          <a:blip r:embed="rId15">
            <a:alphaModFix/>
          </a:blip>
          <a:srcRect/>
          <a:stretch/>
        </p:blipFill>
        <p:spPr>
          <a:xfrm>
            <a:off x="-1155368" y="183087"/>
            <a:ext cx="758851" cy="7588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3"/>
          <p:cNvSpPr txBox="1"/>
          <p:nvPr/>
        </p:nvSpPr>
        <p:spPr>
          <a:xfrm>
            <a:off x="257686" y="1017181"/>
            <a:ext cx="9581297"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Combien de temps mettons-nous pour faire Paris – Marseille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 </a:t>
            </a:r>
            <a:endParaRPr sz="2400" b="1" i="0" u="none" strike="noStrike" cap="none">
              <a:solidFill>
                <a:srgbClr val="2A6176"/>
              </a:solidFill>
              <a:latin typeface="Century Gothic"/>
              <a:ea typeface="Century Gothic"/>
              <a:cs typeface="Century Gothic"/>
              <a:sym typeface="Century Gothic"/>
            </a:endParaRPr>
          </a:p>
        </p:txBody>
      </p:sp>
      <p:sp>
        <p:nvSpPr>
          <p:cNvPr id="404" name="Google Shape;404;p33"/>
          <p:cNvSpPr/>
          <p:nvPr/>
        </p:nvSpPr>
        <p:spPr>
          <a:xfrm>
            <a:off x="2027548" y="1871496"/>
            <a:ext cx="609600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à pied? (5h/jour)</a:t>
            </a:r>
            <a:endParaRPr sz="1400" b="0" i="0" u="none" strike="noStrike" cap="none">
              <a:solidFill>
                <a:srgbClr val="000000"/>
              </a:solidFill>
              <a:latin typeface="Arial"/>
              <a:ea typeface="Arial"/>
              <a:cs typeface="Arial"/>
              <a:sym typeface="Arial"/>
            </a:endParaRPr>
          </a:p>
        </p:txBody>
      </p:sp>
      <p:pic>
        <p:nvPicPr>
          <p:cNvPr id="405" name="Google Shape;405;p33" descr="Une image contenant table&#10;&#10;Description générée automatiquement"/>
          <p:cNvPicPr preferRelativeResize="0"/>
          <p:nvPr/>
        </p:nvPicPr>
        <p:blipFill rotWithShape="1">
          <a:blip r:embed="rId3">
            <a:alphaModFix/>
          </a:blip>
          <a:srcRect/>
          <a:stretch/>
        </p:blipFill>
        <p:spPr>
          <a:xfrm>
            <a:off x="966916" y="1595742"/>
            <a:ext cx="907243" cy="907243"/>
          </a:xfrm>
          <a:prstGeom prst="rect">
            <a:avLst/>
          </a:prstGeom>
          <a:noFill/>
          <a:ln>
            <a:noFill/>
          </a:ln>
        </p:spPr>
      </p:pic>
      <p:pic>
        <p:nvPicPr>
          <p:cNvPr id="406" name="Google Shape;406;p33"/>
          <p:cNvPicPr preferRelativeResize="0"/>
          <p:nvPr/>
        </p:nvPicPr>
        <p:blipFill rotWithShape="1">
          <a:blip r:embed="rId4">
            <a:alphaModFix/>
          </a:blip>
          <a:srcRect/>
          <a:stretch/>
        </p:blipFill>
        <p:spPr>
          <a:xfrm>
            <a:off x="859995" y="2732821"/>
            <a:ext cx="907243" cy="907243"/>
          </a:xfrm>
          <a:prstGeom prst="rect">
            <a:avLst/>
          </a:prstGeom>
          <a:noFill/>
          <a:ln>
            <a:noFill/>
          </a:ln>
        </p:spPr>
      </p:pic>
      <p:pic>
        <p:nvPicPr>
          <p:cNvPr id="407" name="Google Shape;407;p33" descr="Une image contenant jouet&#10;&#10;Description générée automatiquement"/>
          <p:cNvPicPr preferRelativeResize="0"/>
          <p:nvPr/>
        </p:nvPicPr>
        <p:blipFill rotWithShape="1">
          <a:blip r:embed="rId5">
            <a:alphaModFix/>
          </a:blip>
          <a:srcRect/>
          <a:stretch/>
        </p:blipFill>
        <p:spPr>
          <a:xfrm>
            <a:off x="843542" y="3617204"/>
            <a:ext cx="1176850" cy="1176850"/>
          </a:xfrm>
          <a:prstGeom prst="rect">
            <a:avLst/>
          </a:prstGeom>
          <a:noFill/>
          <a:ln>
            <a:noFill/>
          </a:ln>
        </p:spPr>
      </p:pic>
      <p:pic>
        <p:nvPicPr>
          <p:cNvPr id="408" name="Google Shape;408;p33" descr="Une image contenant jouet, clôture, signe&#10;&#10;Description générée automatiquement"/>
          <p:cNvPicPr preferRelativeResize="0"/>
          <p:nvPr/>
        </p:nvPicPr>
        <p:blipFill rotWithShape="1">
          <a:blip r:embed="rId6">
            <a:alphaModFix/>
          </a:blip>
          <a:srcRect/>
          <a:stretch/>
        </p:blipFill>
        <p:spPr>
          <a:xfrm rot="5400000">
            <a:off x="994799" y="5688352"/>
            <a:ext cx="864001" cy="864001"/>
          </a:xfrm>
          <a:prstGeom prst="rect">
            <a:avLst/>
          </a:prstGeom>
          <a:noFill/>
          <a:ln>
            <a:noFill/>
          </a:ln>
        </p:spPr>
      </p:pic>
      <p:sp>
        <p:nvSpPr>
          <p:cNvPr id="409" name="Google Shape;409;p33"/>
          <p:cNvSpPr/>
          <p:nvPr/>
        </p:nvSpPr>
        <p:spPr>
          <a:xfrm>
            <a:off x="2027548" y="2970335"/>
            <a:ext cx="147829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à cheval?</a:t>
            </a:r>
            <a:endParaRPr sz="1400" b="0" i="0" u="none" strike="noStrike" cap="none">
              <a:solidFill>
                <a:srgbClr val="000000"/>
              </a:solidFill>
              <a:latin typeface="Arial"/>
              <a:ea typeface="Arial"/>
              <a:cs typeface="Arial"/>
              <a:sym typeface="Arial"/>
            </a:endParaRPr>
          </a:p>
        </p:txBody>
      </p:sp>
      <p:sp>
        <p:nvSpPr>
          <p:cNvPr id="410" name="Google Shape;410;p33"/>
          <p:cNvSpPr/>
          <p:nvPr/>
        </p:nvSpPr>
        <p:spPr>
          <a:xfrm>
            <a:off x="2168695" y="4999911"/>
            <a:ext cx="1614545"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train?</a:t>
            </a:r>
            <a:endParaRPr sz="1400" b="0" i="0" u="none" strike="noStrike" cap="none">
              <a:solidFill>
                <a:srgbClr val="000000"/>
              </a:solidFill>
              <a:latin typeface="Arial"/>
              <a:ea typeface="Arial"/>
              <a:cs typeface="Arial"/>
              <a:sym typeface="Arial"/>
            </a:endParaRPr>
          </a:p>
        </p:txBody>
      </p:sp>
      <p:sp>
        <p:nvSpPr>
          <p:cNvPr id="411" name="Google Shape;411;p33"/>
          <p:cNvSpPr/>
          <p:nvPr/>
        </p:nvSpPr>
        <p:spPr>
          <a:xfrm>
            <a:off x="2203150" y="6023681"/>
            <a:ext cx="146226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avion?</a:t>
            </a:r>
            <a:endParaRPr sz="1400" b="0" i="0" u="none" strike="noStrike" cap="none">
              <a:solidFill>
                <a:srgbClr val="000000"/>
              </a:solidFill>
              <a:latin typeface="Arial"/>
              <a:ea typeface="Arial"/>
              <a:cs typeface="Arial"/>
              <a:sym typeface="Arial"/>
            </a:endParaRPr>
          </a:p>
        </p:txBody>
      </p:sp>
      <p:pic>
        <p:nvPicPr>
          <p:cNvPr id="412" name="Google Shape;412;p33"/>
          <p:cNvPicPr preferRelativeResize="0"/>
          <p:nvPr/>
        </p:nvPicPr>
        <p:blipFill rotWithShape="1">
          <a:blip r:embed="rId7">
            <a:alphaModFix/>
          </a:blip>
          <a:srcRect/>
          <a:stretch/>
        </p:blipFill>
        <p:spPr>
          <a:xfrm>
            <a:off x="6103571" y="2603145"/>
            <a:ext cx="3799640" cy="3731528"/>
          </a:xfrm>
          <a:prstGeom prst="rect">
            <a:avLst/>
          </a:prstGeom>
          <a:noFill/>
          <a:ln>
            <a:noFill/>
          </a:ln>
        </p:spPr>
      </p:pic>
      <p:sp>
        <p:nvSpPr>
          <p:cNvPr id="413" name="Google Shape;413;p33"/>
          <p:cNvSpPr txBox="1"/>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Sacrée machine !</a:t>
            </a:r>
            <a:endParaRPr/>
          </a:p>
        </p:txBody>
      </p:sp>
      <p:pic>
        <p:nvPicPr>
          <p:cNvPr id="414" name="Google Shape;414;p33" descr="Résultat de recherche d'images pour &quot;icon train&quot;"/>
          <p:cNvPicPr preferRelativeResize="0"/>
          <p:nvPr/>
        </p:nvPicPr>
        <p:blipFill rotWithShape="1">
          <a:blip r:embed="rId8">
            <a:alphaModFix/>
          </a:blip>
          <a:srcRect/>
          <a:stretch/>
        </p:blipFill>
        <p:spPr>
          <a:xfrm>
            <a:off x="955486" y="4720220"/>
            <a:ext cx="868052" cy="868052"/>
          </a:xfrm>
          <a:prstGeom prst="rect">
            <a:avLst/>
          </a:prstGeom>
          <a:noFill/>
          <a:ln>
            <a:noFill/>
          </a:ln>
        </p:spPr>
      </p:pic>
      <p:sp>
        <p:nvSpPr>
          <p:cNvPr id="415" name="Google Shape;415;p33"/>
          <p:cNvSpPr/>
          <p:nvPr/>
        </p:nvSpPr>
        <p:spPr>
          <a:xfrm>
            <a:off x="2168694" y="3976182"/>
            <a:ext cx="184323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voiture?</a:t>
            </a:r>
            <a:endParaRPr sz="1400" b="0" i="0" u="none" strike="noStrike" cap="none">
              <a:solidFill>
                <a:srgbClr val="000000"/>
              </a:solidFill>
              <a:latin typeface="Arial"/>
              <a:ea typeface="Arial"/>
              <a:cs typeface="Arial"/>
              <a:sym typeface="Arial"/>
            </a:endParaRPr>
          </a:p>
        </p:txBody>
      </p:sp>
      <p:pic>
        <p:nvPicPr>
          <p:cNvPr id="416" name="Google Shape;416;p33" descr="Résultat de recherche d'images pour &quot;icone horloge&quot;"/>
          <p:cNvPicPr preferRelativeResize="0"/>
          <p:nvPr/>
        </p:nvPicPr>
        <p:blipFill rotWithShape="1">
          <a:blip r:embed="rId9">
            <a:alphaModFix/>
          </a:blip>
          <a:srcRect/>
          <a:stretch/>
        </p:blipFill>
        <p:spPr>
          <a:xfrm>
            <a:off x="-1155368" y="183087"/>
            <a:ext cx="758851" cy="75885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34"/>
          <p:cNvSpPr txBox="1"/>
          <p:nvPr/>
        </p:nvSpPr>
        <p:spPr>
          <a:xfrm>
            <a:off x="257686" y="1017181"/>
            <a:ext cx="9581297"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Combien de temps mettons-nous pour faire Paris – Marseille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 </a:t>
            </a:r>
            <a:endParaRPr sz="2400" b="1" i="0" u="none" strike="noStrike" cap="none">
              <a:solidFill>
                <a:srgbClr val="2A6176"/>
              </a:solidFill>
              <a:latin typeface="Century Gothic"/>
              <a:ea typeface="Century Gothic"/>
              <a:cs typeface="Century Gothic"/>
              <a:sym typeface="Century Gothic"/>
            </a:endParaRPr>
          </a:p>
        </p:txBody>
      </p:sp>
      <p:sp>
        <p:nvSpPr>
          <p:cNvPr id="422" name="Google Shape;422;p34"/>
          <p:cNvSpPr/>
          <p:nvPr/>
        </p:nvSpPr>
        <p:spPr>
          <a:xfrm>
            <a:off x="2027548" y="1871496"/>
            <a:ext cx="6096000"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à pied? (5h/jour)</a:t>
            </a:r>
            <a:r>
              <a:rPr lang="fr-FR" sz="1400" b="1" i="0" u="none" strike="noStrike" cap="none">
                <a:solidFill>
                  <a:srgbClr val="FF9900"/>
                </a:solidFill>
                <a:latin typeface="Century Gothic"/>
                <a:ea typeface="Century Gothic"/>
                <a:cs typeface="Century Gothic"/>
                <a:sym typeface="Century Gothic"/>
              </a:rPr>
              <a:t> </a:t>
            </a:r>
            <a:r>
              <a:rPr lang="fr-FR" sz="2000" b="1" i="0" u="none" strike="noStrike" cap="none">
                <a:solidFill>
                  <a:srgbClr val="FF9900"/>
                </a:solidFill>
                <a:latin typeface="Century Gothic"/>
                <a:ea typeface="Century Gothic"/>
                <a:cs typeface="Century Gothic"/>
                <a:sym typeface="Century Gothic"/>
              </a:rPr>
              <a:t>1 Mois</a:t>
            </a:r>
            <a:endParaRPr sz="2000" b="0" i="0" u="none" strike="noStrike" cap="none">
              <a:solidFill>
                <a:srgbClr val="000000"/>
              </a:solidFill>
              <a:latin typeface="Arial"/>
              <a:ea typeface="Arial"/>
              <a:cs typeface="Arial"/>
              <a:sym typeface="Arial"/>
            </a:endParaRPr>
          </a:p>
        </p:txBody>
      </p:sp>
      <p:pic>
        <p:nvPicPr>
          <p:cNvPr id="423" name="Google Shape;423;p34" descr="Une image contenant table&#10;&#10;Description générée automatiquement"/>
          <p:cNvPicPr preferRelativeResize="0"/>
          <p:nvPr/>
        </p:nvPicPr>
        <p:blipFill rotWithShape="1">
          <a:blip r:embed="rId3">
            <a:alphaModFix/>
          </a:blip>
          <a:srcRect/>
          <a:stretch/>
        </p:blipFill>
        <p:spPr>
          <a:xfrm>
            <a:off x="966916" y="1595742"/>
            <a:ext cx="907243" cy="907243"/>
          </a:xfrm>
          <a:prstGeom prst="rect">
            <a:avLst/>
          </a:prstGeom>
          <a:noFill/>
          <a:ln>
            <a:noFill/>
          </a:ln>
        </p:spPr>
      </p:pic>
      <p:pic>
        <p:nvPicPr>
          <p:cNvPr id="424" name="Google Shape;424;p34"/>
          <p:cNvPicPr preferRelativeResize="0"/>
          <p:nvPr/>
        </p:nvPicPr>
        <p:blipFill rotWithShape="1">
          <a:blip r:embed="rId4">
            <a:alphaModFix/>
          </a:blip>
          <a:srcRect/>
          <a:stretch/>
        </p:blipFill>
        <p:spPr>
          <a:xfrm>
            <a:off x="859995" y="2732821"/>
            <a:ext cx="907243" cy="907243"/>
          </a:xfrm>
          <a:prstGeom prst="rect">
            <a:avLst/>
          </a:prstGeom>
          <a:noFill/>
          <a:ln>
            <a:noFill/>
          </a:ln>
        </p:spPr>
      </p:pic>
      <p:pic>
        <p:nvPicPr>
          <p:cNvPr id="425" name="Google Shape;425;p34" descr="Une image contenant jouet, clôture, signe&#10;&#10;Description générée automatiquement"/>
          <p:cNvPicPr preferRelativeResize="0"/>
          <p:nvPr/>
        </p:nvPicPr>
        <p:blipFill rotWithShape="1">
          <a:blip r:embed="rId5">
            <a:alphaModFix/>
          </a:blip>
          <a:srcRect/>
          <a:stretch/>
        </p:blipFill>
        <p:spPr>
          <a:xfrm rot="5400000">
            <a:off x="994799" y="5688352"/>
            <a:ext cx="864001" cy="864001"/>
          </a:xfrm>
          <a:prstGeom prst="rect">
            <a:avLst/>
          </a:prstGeom>
          <a:noFill/>
          <a:ln>
            <a:noFill/>
          </a:ln>
        </p:spPr>
      </p:pic>
      <p:sp>
        <p:nvSpPr>
          <p:cNvPr id="426" name="Google Shape;426;p34"/>
          <p:cNvSpPr/>
          <p:nvPr/>
        </p:nvSpPr>
        <p:spPr>
          <a:xfrm>
            <a:off x="2027548" y="2970335"/>
            <a:ext cx="147829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à cheval?</a:t>
            </a:r>
            <a:endParaRPr sz="1400" b="0" i="0" u="none" strike="noStrike" cap="none">
              <a:solidFill>
                <a:srgbClr val="000000"/>
              </a:solidFill>
              <a:latin typeface="Arial"/>
              <a:ea typeface="Arial"/>
              <a:cs typeface="Arial"/>
              <a:sym typeface="Arial"/>
            </a:endParaRPr>
          </a:p>
        </p:txBody>
      </p:sp>
      <p:sp>
        <p:nvSpPr>
          <p:cNvPr id="427" name="Google Shape;427;p34"/>
          <p:cNvSpPr/>
          <p:nvPr/>
        </p:nvSpPr>
        <p:spPr>
          <a:xfrm>
            <a:off x="2168695" y="4999911"/>
            <a:ext cx="1614545"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train?</a:t>
            </a:r>
            <a:endParaRPr sz="1400" b="0" i="0" u="none" strike="noStrike" cap="none">
              <a:solidFill>
                <a:srgbClr val="000000"/>
              </a:solidFill>
              <a:latin typeface="Arial"/>
              <a:ea typeface="Arial"/>
              <a:cs typeface="Arial"/>
              <a:sym typeface="Arial"/>
            </a:endParaRPr>
          </a:p>
        </p:txBody>
      </p:sp>
      <p:sp>
        <p:nvSpPr>
          <p:cNvPr id="428" name="Google Shape;428;p34"/>
          <p:cNvSpPr/>
          <p:nvPr/>
        </p:nvSpPr>
        <p:spPr>
          <a:xfrm>
            <a:off x="2203150" y="6023681"/>
            <a:ext cx="146226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avion?</a:t>
            </a:r>
            <a:endParaRPr sz="1400" b="0" i="0" u="none" strike="noStrike" cap="none">
              <a:solidFill>
                <a:srgbClr val="000000"/>
              </a:solidFill>
              <a:latin typeface="Arial"/>
              <a:ea typeface="Arial"/>
              <a:cs typeface="Arial"/>
              <a:sym typeface="Arial"/>
            </a:endParaRPr>
          </a:p>
        </p:txBody>
      </p:sp>
      <p:pic>
        <p:nvPicPr>
          <p:cNvPr id="429" name="Google Shape;429;p34"/>
          <p:cNvPicPr preferRelativeResize="0"/>
          <p:nvPr/>
        </p:nvPicPr>
        <p:blipFill rotWithShape="1">
          <a:blip r:embed="rId6">
            <a:alphaModFix/>
          </a:blip>
          <a:srcRect/>
          <a:stretch/>
        </p:blipFill>
        <p:spPr>
          <a:xfrm>
            <a:off x="6103571" y="2603145"/>
            <a:ext cx="3799640" cy="3731528"/>
          </a:xfrm>
          <a:prstGeom prst="rect">
            <a:avLst/>
          </a:prstGeom>
          <a:noFill/>
          <a:ln>
            <a:noFill/>
          </a:ln>
        </p:spPr>
      </p:pic>
      <p:sp>
        <p:nvSpPr>
          <p:cNvPr id="430" name="Google Shape;430;p34"/>
          <p:cNvSpPr txBox="1"/>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Sacrée machine !</a:t>
            </a:r>
            <a:endParaRPr/>
          </a:p>
        </p:txBody>
      </p:sp>
      <p:sp>
        <p:nvSpPr>
          <p:cNvPr id="431" name="Google Shape;431;p34"/>
          <p:cNvSpPr/>
          <p:nvPr/>
        </p:nvSpPr>
        <p:spPr>
          <a:xfrm>
            <a:off x="2168695" y="3976182"/>
            <a:ext cx="1918874"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voiture?</a:t>
            </a:r>
            <a:endParaRPr sz="1400" b="0" i="0" u="none" strike="noStrike" cap="none">
              <a:solidFill>
                <a:srgbClr val="000000"/>
              </a:solidFill>
              <a:latin typeface="Arial"/>
              <a:ea typeface="Arial"/>
              <a:cs typeface="Arial"/>
              <a:sym typeface="Arial"/>
            </a:endParaRPr>
          </a:p>
        </p:txBody>
      </p:sp>
      <p:pic>
        <p:nvPicPr>
          <p:cNvPr id="432" name="Google Shape;432;p34" descr="Une image contenant jouet&#10;&#10;Description générée automatiquement"/>
          <p:cNvPicPr preferRelativeResize="0"/>
          <p:nvPr/>
        </p:nvPicPr>
        <p:blipFill rotWithShape="1">
          <a:blip r:embed="rId7">
            <a:alphaModFix/>
          </a:blip>
          <a:srcRect/>
          <a:stretch/>
        </p:blipFill>
        <p:spPr>
          <a:xfrm>
            <a:off x="843542" y="3617204"/>
            <a:ext cx="1176850" cy="1176850"/>
          </a:xfrm>
          <a:prstGeom prst="rect">
            <a:avLst/>
          </a:prstGeom>
          <a:noFill/>
          <a:ln>
            <a:noFill/>
          </a:ln>
        </p:spPr>
      </p:pic>
      <p:pic>
        <p:nvPicPr>
          <p:cNvPr id="433" name="Google Shape;433;p34" descr="Résultat de recherche d'images pour &quot;icon train&quot;"/>
          <p:cNvPicPr preferRelativeResize="0"/>
          <p:nvPr/>
        </p:nvPicPr>
        <p:blipFill rotWithShape="1">
          <a:blip r:embed="rId8">
            <a:alphaModFix/>
          </a:blip>
          <a:srcRect/>
          <a:stretch/>
        </p:blipFill>
        <p:spPr>
          <a:xfrm>
            <a:off x="955486" y="4720220"/>
            <a:ext cx="868052" cy="868052"/>
          </a:xfrm>
          <a:prstGeom prst="rect">
            <a:avLst/>
          </a:prstGeom>
          <a:noFill/>
          <a:ln>
            <a:noFill/>
          </a:ln>
        </p:spPr>
      </p:pic>
      <p:pic>
        <p:nvPicPr>
          <p:cNvPr id="434" name="Google Shape;434;p34" descr="Résultat de recherche d'images pour &quot;icone horloge&quot;"/>
          <p:cNvPicPr preferRelativeResize="0"/>
          <p:nvPr/>
        </p:nvPicPr>
        <p:blipFill rotWithShape="1">
          <a:blip r:embed="rId9">
            <a:alphaModFix/>
          </a:blip>
          <a:srcRect/>
          <a:stretch/>
        </p:blipFill>
        <p:spPr>
          <a:xfrm>
            <a:off x="-1155368" y="183087"/>
            <a:ext cx="758851" cy="7588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35"/>
          <p:cNvSpPr txBox="1"/>
          <p:nvPr/>
        </p:nvSpPr>
        <p:spPr>
          <a:xfrm>
            <a:off x="257686" y="1017181"/>
            <a:ext cx="9581297"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Combien de temps mettons-nous pour faire Paris – Marseille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 </a:t>
            </a:r>
            <a:endParaRPr sz="2400" b="1" i="0" u="none" strike="noStrike" cap="none">
              <a:solidFill>
                <a:srgbClr val="2A6176"/>
              </a:solidFill>
              <a:latin typeface="Century Gothic"/>
              <a:ea typeface="Century Gothic"/>
              <a:cs typeface="Century Gothic"/>
              <a:sym typeface="Century Gothic"/>
            </a:endParaRPr>
          </a:p>
        </p:txBody>
      </p:sp>
      <p:sp>
        <p:nvSpPr>
          <p:cNvPr id="440" name="Google Shape;440;p35"/>
          <p:cNvSpPr/>
          <p:nvPr/>
        </p:nvSpPr>
        <p:spPr>
          <a:xfrm>
            <a:off x="2027548" y="1871496"/>
            <a:ext cx="6096000"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à pied? (5h/jour)</a:t>
            </a:r>
            <a:r>
              <a:rPr lang="fr-FR" sz="1400" b="1" i="0" u="none" strike="noStrike" cap="none">
                <a:solidFill>
                  <a:srgbClr val="FF9900"/>
                </a:solidFill>
                <a:latin typeface="Century Gothic"/>
                <a:ea typeface="Century Gothic"/>
                <a:cs typeface="Century Gothic"/>
                <a:sym typeface="Century Gothic"/>
              </a:rPr>
              <a:t> </a:t>
            </a:r>
            <a:r>
              <a:rPr lang="fr-FR" sz="2000" b="1" i="0" u="none" strike="noStrike" cap="none">
                <a:solidFill>
                  <a:srgbClr val="FF9900"/>
                </a:solidFill>
                <a:latin typeface="Century Gothic"/>
                <a:ea typeface="Century Gothic"/>
                <a:cs typeface="Century Gothic"/>
                <a:sym typeface="Century Gothic"/>
              </a:rPr>
              <a:t>1 Mois</a:t>
            </a:r>
            <a:endParaRPr sz="2000" b="0" i="0" u="none" strike="noStrike" cap="none">
              <a:solidFill>
                <a:srgbClr val="000000"/>
              </a:solidFill>
              <a:latin typeface="Arial"/>
              <a:ea typeface="Arial"/>
              <a:cs typeface="Arial"/>
              <a:sym typeface="Arial"/>
            </a:endParaRPr>
          </a:p>
        </p:txBody>
      </p:sp>
      <p:pic>
        <p:nvPicPr>
          <p:cNvPr id="441" name="Google Shape;441;p35" descr="Une image contenant table&#10;&#10;Description générée automatiquement"/>
          <p:cNvPicPr preferRelativeResize="0"/>
          <p:nvPr/>
        </p:nvPicPr>
        <p:blipFill rotWithShape="1">
          <a:blip r:embed="rId3">
            <a:alphaModFix/>
          </a:blip>
          <a:srcRect/>
          <a:stretch/>
        </p:blipFill>
        <p:spPr>
          <a:xfrm>
            <a:off x="966916" y="1595742"/>
            <a:ext cx="907243" cy="907243"/>
          </a:xfrm>
          <a:prstGeom prst="rect">
            <a:avLst/>
          </a:prstGeom>
          <a:noFill/>
          <a:ln>
            <a:noFill/>
          </a:ln>
        </p:spPr>
      </p:pic>
      <p:pic>
        <p:nvPicPr>
          <p:cNvPr id="442" name="Google Shape;442;p35"/>
          <p:cNvPicPr preferRelativeResize="0"/>
          <p:nvPr/>
        </p:nvPicPr>
        <p:blipFill rotWithShape="1">
          <a:blip r:embed="rId4">
            <a:alphaModFix/>
          </a:blip>
          <a:srcRect/>
          <a:stretch/>
        </p:blipFill>
        <p:spPr>
          <a:xfrm>
            <a:off x="859995" y="2732821"/>
            <a:ext cx="907243" cy="907243"/>
          </a:xfrm>
          <a:prstGeom prst="rect">
            <a:avLst/>
          </a:prstGeom>
          <a:noFill/>
          <a:ln>
            <a:noFill/>
          </a:ln>
        </p:spPr>
      </p:pic>
      <p:pic>
        <p:nvPicPr>
          <p:cNvPr id="443" name="Google Shape;443;p35" descr="Une image contenant jouet, clôture, signe&#10;&#10;Description générée automatiquement"/>
          <p:cNvPicPr preferRelativeResize="0"/>
          <p:nvPr/>
        </p:nvPicPr>
        <p:blipFill rotWithShape="1">
          <a:blip r:embed="rId5">
            <a:alphaModFix/>
          </a:blip>
          <a:srcRect/>
          <a:stretch/>
        </p:blipFill>
        <p:spPr>
          <a:xfrm rot="5400000">
            <a:off x="994799" y="5688352"/>
            <a:ext cx="864001" cy="864001"/>
          </a:xfrm>
          <a:prstGeom prst="rect">
            <a:avLst/>
          </a:prstGeom>
          <a:noFill/>
          <a:ln>
            <a:noFill/>
          </a:ln>
        </p:spPr>
      </p:pic>
      <p:sp>
        <p:nvSpPr>
          <p:cNvPr id="444" name="Google Shape;444;p35"/>
          <p:cNvSpPr/>
          <p:nvPr/>
        </p:nvSpPr>
        <p:spPr>
          <a:xfrm>
            <a:off x="2036844" y="2960560"/>
            <a:ext cx="325524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à cheval? </a:t>
            </a:r>
            <a:r>
              <a:rPr lang="fr-FR" sz="2000" b="1" i="0" u="none" strike="noStrike" cap="none">
                <a:solidFill>
                  <a:srgbClr val="F6AB38"/>
                </a:solidFill>
                <a:latin typeface="Century Gothic"/>
                <a:ea typeface="Century Gothic"/>
                <a:cs typeface="Century Gothic"/>
                <a:sym typeface="Century Gothic"/>
              </a:rPr>
              <a:t>2 semaines</a:t>
            </a:r>
            <a:endParaRPr sz="1400" b="0" i="0" u="none" strike="noStrike" cap="none">
              <a:solidFill>
                <a:srgbClr val="F6AB38"/>
              </a:solidFill>
              <a:latin typeface="Arial"/>
              <a:ea typeface="Arial"/>
              <a:cs typeface="Arial"/>
              <a:sym typeface="Arial"/>
            </a:endParaRPr>
          </a:p>
        </p:txBody>
      </p:sp>
      <p:sp>
        <p:nvSpPr>
          <p:cNvPr id="445" name="Google Shape;445;p35"/>
          <p:cNvSpPr/>
          <p:nvPr/>
        </p:nvSpPr>
        <p:spPr>
          <a:xfrm>
            <a:off x="2203150" y="6023681"/>
            <a:ext cx="146226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avion?</a:t>
            </a:r>
            <a:endParaRPr sz="1400" b="0" i="0" u="none" strike="noStrike" cap="none">
              <a:solidFill>
                <a:srgbClr val="000000"/>
              </a:solidFill>
              <a:latin typeface="Arial"/>
              <a:ea typeface="Arial"/>
              <a:cs typeface="Arial"/>
              <a:sym typeface="Arial"/>
            </a:endParaRPr>
          </a:p>
        </p:txBody>
      </p:sp>
      <p:pic>
        <p:nvPicPr>
          <p:cNvPr id="446" name="Google Shape;446;p35"/>
          <p:cNvPicPr preferRelativeResize="0"/>
          <p:nvPr/>
        </p:nvPicPr>
        <p:blipFill rotWithShape="1">
          <a:blip r:embed="rId6">
            <a:alphaModFix/>
          </a:blip>
          <a:srcRect/>
          <a:stretch/>
        </p:blipFill>
        <p:spPr>
          <a:xfrm>
            <a:off x="6103571" y="2603145"/>
            <a:ext cx="3799640" cy="3731528"/>
          </a:xfrm>
          <a:prstGeom prst="rect">
            <a:avLst/>
          </a:prstGeom>
          <a:noFill/>
          <a:ln>
            <a:noFill/>
          </a:ln>
        </p:spPr>
      </p:pic>
      <p:sp>
        <p:nvSpPr>
          <p:cNvPr id="447" name="Google Shape;447;p35"/>
          <p:cNvSpPr txBox="1"/>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Sacrée machine !</a:t>
            </a:r>
            <a:endParaRPr/>
          </a:p>
        </p:txBody>
      </p:sp>
      <p:sp>
        <p:nvSpPr>
          <p:cNvPr id="448" name="Google Shape;448;p35"/>
          <p:cNvSpPr/>
          <p:nvPr/>
        </p:nvSpPr>
        <p:spPr>
          <a:xfrm>
            <a:off x="2168695" y="4999911"/>
            <a:ext cx="1614545"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train?</a:t>
            </a:r>
            <a:endParaRPr sz="1400" b="0" i="0" u="none" strike="noStrike" cap="none">
              <a:solidFill>
                <a:srgbClr val="000000"/>
              </a:solidFill>
              <a:latin typeface="Arial"/>
              <a:ea typeface="Arial"/>
              <a:cs typeface="Arial"/>
              <a:sym typeface="Arial"/>
            </a:endParaRPr>
          </a:p>
        </p:txBody>
      </p:sp>
      <p:sp>
        <p:nvSpPr>
          <p:cNvPr id="449" name="Google Shape;449;p35"/>
          <p:cNvSpPr/>
          <p:nvPr/>
        </p:nvSpPr>
        <p:spPr>
          <a:xfrm>
            <a:off x="2168695" y="3976182"/>
            <a:ext cx="1918874"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voiture?</a:t>
            </a:r>
            <a:endParaRPr sz="1400" b="0" i="0" u="none" strike="noStrike" cap="none">
              <a:solidFill>
                <a:srgbClr val="000000"/>
              </a:solidFill>
              <a:latin typeface="Arial"/>
              <a:ea typeface="Arial"/>
              <a:cs typeface="Arial"/>
              <a:sym typeface="Arial"/>
            </a:endParaRPr>
          </a:p>
        </p:txBody>
      </p:sp>
      <p:pic>
        <p:nvPicPr>
          <p:cNvPr id="450" name="Google Shape;450;p35" descr="Une image contenant jouet&#10;&#10;Description générée automatiquement"/>
          <p:cNvPicPr preferRelativeResize="0"/>
          <p:nvPr/>
        </p:nvPicPr>
        <p:blipFill rotWithShape="1">
          <a:blip r:embed="rId7">
            <a:alphaModFix/>
          </a:blip>
          <a:srcRect/>
          <a:stretch/>
        </p:blipFill>
        <p:spPr>
          <a:xfrm>
            <a:off x="843542" y="3617204"/>
            <a:ext cx="1176850" cy="1176850"/>
          </a:xfrm>
          <a:prstGeom prst="rect">
            <a:avLst/>
          </a:prstGeom>
          <a:noFill/>
          <a:ln>
            <a:noFill/>
          </a:ln>
        </p:spPr>
      </p:pic>
      <p:pic>
        <p:nvPicPr>
          <p:cNvPr id="451" name="Google Shape;451;p35" descr="Résultat de recherche d'images pour &quot;icon train&quot;"/>
          <p:cNvPicPr preferRelativeResize="0"/>
          <p:nvPr/>
        </p:nvPicPr>
        <p:blipFill rotWithShape="1">
          <a:blip r:embed="rId8">
            <a:alphaModFix/>
          </a:blip>
          <a:srcRect/>
          <a:stretch/>
        </p:blipFill>
        <p:spPr>
          <a:xfrm>
            <a:off x="955486" y="4720220"/>
            <a:ext cx="868052" cy="868052"/>
          </a:xfrm>
          <a:prstGeom prst="rect">
            <a:avLst/>
          </a:prstGeom>
          <a:noFill/>
          <a:ln>
            <a:noFill/>
          </a:ln>
        </p:spPr>
      </p:pic>
      <p:pic>
        <p:nvPicPr>
          <p:cNvPr id="452" name="Google Shape;452;p35" descr="Résultat de recherche d'images pour &quot;icone horloge&quot;"/>
          <p:cNvPicPr preferRelativeResize="0"/>
          <p:nvPr/>
        </p:nvPicPr>
        <p:blipFill rotWithShape="1">
          <a:blip r:embed="rId9">
            <a:alphaModFix/>
          </a:blip>
          <a:srcRect/>
          <a:stretch/>
        </p:blipFill>
        <p:spPr>
          <a:xfrm>
            <a:off x="-1155368" y="183087"/>
            <a:ext cx="758851" cy="7588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8"/>
          <p:cNvSpPr/>
          <p:nvPr/>
        </p:nvSpPr>
        <p:spPr>
          <a:xfrm>
            <a:off x="3271144" y="548680"/>
            <a:ext cx="6929312"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1 : L’Énergie</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101" name="Google Shape;101;p18"/>
          <p:cNvSpPr/>
          <p:nvPr/>
        </p:nvSpPr>
        <p:spPr>
          <a:xfrm>
            <a:off x="-168696" y="944724"/>
            <a:ext cx="4536504" cy="252028"/>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2" name="Google Shape;102;p18"/>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03" name="Google Shape;103;p18"/>
          <p:cNvPicPr preferRelativeResize="0"/>
          <p:nvPr/>
        </p:nvPicPr>
        <p:blipFill rotWithShape="1">
          <a:blip r:embed="rId3">
            <a:alphaModFix/>
          </a:blip>
          <a:srcRect/>
          <a:stretch/>
        </p:blipFill>
        <p:spPr>
          <a:xfrm>
            <a:off x="10488488" y="89448"/>
            <a:ext cx="2182553" cy="2182553"/>
          </a:xfrm>
          <a:prstGeom prst="rect">
            <a:avLst/>
          </a:prstGeom>
          <a:noFill/>
          <a:ln>
            <a:noFill/>
          </a:ln>
        </p:spPr>
      </p:pic>
      <p:pic>
        <p:nvPicPr>
          <p:cNvPr id="104" name="Google Shape;104;p18" descr="1-Logo AC.png"/>
          <p:cNvPicPr preferRelativeResize="0"/>
          <p:nvPr/>
        </p:nvPicPr>
        <p:blipFill rotWithShape="1">
          <a:blip r:embed="rId4">
            <a:alphaModFix/>
          </a:blip>
          <a:srcRect/>
          <a:stretch/>
        </p:blipFill>
        <p:spPr>
          <a:xfrm>
            <a:off x="187111" y="230973"/>
            <a:ext cx="1656183" cy="553263"/>
          </a:xfrm>
          <a:prstGeom prst="rect">
            <a:avLst/>
          </a:prstGeom>
          <a:noFill/>
          <a:ln>
            <a:noFill/>
          </a:ln>
        </p:spPr>
      </p:pic>
      <p:sp>
        <p:nvSpPr>
          <p:cNvPr id="105" name="Google Shape;105;p18"/>
          <p:cNvSpPr/>
          <p:nvPr/>
        </p:nvSpPr>
        <p:spPr>
          <a:xfrm>
            <a:off x="3187444" y="2709120"/>
            <a:ext cx="5307970" cy="108012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1" i="0" u="none" strike="noStrike" cap="none">
                <a:solidFill>
                  <a:srgbClr val="2A6176"/>
                </a:solidFill>
                <a:latin typeface="Century Gothic"/>
                <a:ea typeface="Century Gothic"/>
                <a:cs typeface="Century Gothic"/>
                <a:sym typeface="Century Gothic"/>
              </a:rPr>
              <a:t>Qu’est-ce que l’énergie ? </a:t>
            </a:r>
            <a:endParaRPr sz="1400" b="0" i="0" u="none" strike="noStrike" cap="none">
              <a:solidFill>
                <a:srgbClr val="000000"/>
              </a:solidFill>
              <a:latin typeface="Arial"/>
              <a:ea typeface="Arial"/>
              <a:cs typeface="Arial"/>
              <a:sym typeface="Arial"/>
            </a:endParaRPr>
          </a:p>
        </p:txBody>
      </p:sp>
      <p:sp>
        <p:nvSpPr>
          <p:cNvPr id="106" name="Google Shape;106;p18"/>
          <p:cNvSpPr/>
          <p:nvPr/>
        </p:nvSpPr>
        <p:spPr>
          <a:xfrm>
            <a:off x="-168696" y="3131402"/>
            <a:ext cx="3029194" cy="235556"/>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07" name="Google Shape;107;p18"/>
          <p:cNvPicPr preferRelativeResize="0"/>
          <p:nvPr/>
        </p:nvPicPr>
        <p:blipFill rotWithShape="1">
          <a:blip r:embed="rId5">
            <a:alphaModFix/>
          </a:blip>
          <a:srcRect/>
          <a:stretch/>
        </p:blipFill>
        <p:spPr>
          <a:xfrm>
            <a:off x="1843294" y="2534862"/>
            <a:ext cx="1193080" cy="1193080"/>
          </a:xfrm>
          <a:prstGeom prst="rect">
            <a:avLst/>
          </a:prstGeom>
          <a:noFill/>
          <a:ln>
            <a:noFill/>
          </a:ln>
        </p:spPr>
      </p:pic>
      <p:sp>
        <p:nvSpPr>
          <p:cNvPr id="108" name="Google Shape;108;p18"/>
          <p:cNvSpPr/>
          <p:nvPr/>
        </p:nvSpPr>
        <p:spPr>
          <a:xfrm>
            <a:off x="3187443" y="4140101"/>
            <a:ext cx="5307969" cy="108012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1" i="0" u="none" strike="noStrike" cap="none">
                <a:solidFill>
                  <a:srgbClr val="2A6176"/>
                </a:solidFill>
                <a:latin typeface="Century Gothic"/>
                <a:ea typeface="Century Gothic"/>
                <a:cs typeface="Century Gothic"/>
                <a:sym typeface="Century Gothic"/>
              </a:rPr>
              <a:t>D’où vient l’énergie ?</a:t>
            </a:r>
            <a:endParaRPr sz="2800" b="0" i="0" u="none" strike="noStrike" cap="none">
              <a:solidFill>
                <a:schemeClr val="lt1"/>
              </a:solidFill>
              <a:latin typeface="Century Gothic"/>
              <a:ea typeface="Century Gothic"/>
              <a:cs typeface="Century Gothic"/>
              <a:sym typeface="Century Gothic"/>
            </a:endParaRPr>
          </a:p>
        </p:txBody>
      </p:sp>
      <p:sp>
        <p:nvSpPr>
          <p:cNvPr id="109" name="Google Shape;109;p18"/>
          <p:cNvSpPr/>
          <p:nvPr/>
        </p:nvSpPr>
        <p:spPr>
          <a:xfrm>
            <a:off x="-168696" y="4562383"/>
            <a:ext cx="3029194" cy="235556"/>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10" name="Google Shape;110;p18"/>
          <p:cNvPicPr preferRelativeResize="0"/>
          <p:nvPr/>
        </p:nvPicPr>
        <p:blipFill rotWithShape="1">
          <a:blip r:embed="rId5">
            <a:alphaModFix/>
          </a:blip>
          <a:srcRect/>
          <a:stretch/>
        </p:blipFill>
        <p:spPr>
          <a:xfrm>
            <a:off x="1994364" y="4083621"/>
            <a:ext cx="1193080" cy="1193080"/>
          </a:xfrm>
          <a:prstGeom prst="rect">
            <a:avLst/>
          </a:prstGeom>
          <a:noFill/>
          <a:ln>
            <a:noFill/>
          </a:ln>
        </p:spPr>
      </p:pic>
      <p:pic>
        <p:nvPicPr>
          <p:cNvPr id="111" name="Google Shape;111;p18"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1000"/>
                                        <p:tgtEl>
                                          <p:spTgt spid="105"/>
                                        </p:tgtEl>
                                      </p:cBhvr>
                                    </p:animEffect>
                                  </p:childTnLst>
                                </p:cTn>
                              </p:par>
                              <p:par>
                                <p:cTn id="8" presetID="10" presetClass="entr" presetSubtype="0" fill="hold"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fade">
                                      <p:cBhvr>
                                        <p:cTn id="10" dur="1000"/>
                                        <p:tgtEl>
                                          <p:spTgt spid="106"/>
                                        </p:tgtEl>
                                      </p:cBhvr>
                                    </p:animEffect>
                                  </p:childTnLst>
                                </p:cTn>
                              </p:par>
                              <p:par>
                                <p:cTn id="11" presetID="10" presetClass="entr" presetSubtype="0" fill="hold" nodeType="with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1000"/>
                                        <p:tgtEl>
                                          <p:spTgt spid="107"/>
                                        </p:tgtEl>
                                      </p:cBhvr>
                                    </p:animEffect>
                                  </p:childTnLst>
                                </p:cTn>
                              </p:par>
                              <p:par>
                                <p:cTn id="14" presetID="10" presetClass="entr" presetSubtype="0" fill="hold" nodeType="with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fade">
                                      <p:cBhvr>
                                        <p:cTn id="16" dur="1000"/>
                                        <p:tgtEl>
                                          <p:spTgt spid="108"/>
                                        </p:tgtEl>
                                      </p:cBhvr>
                                    </p:animEffect>
                                  </p:childTnLst>
                                </p:cTn>
                              </p:par>
                              <p:par>
                                <p:cTn id="17" presetID="10" presetClass="entr" presetSubtype="0" fill="hold" nodeType="with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1000"/>
                                        <p:tgtEl>
                                          <p:spTgt spid="109"/>
                                        </p:tgtEl>
                                      </p:cBhvr>
                                    </p:animEffect>
                                  </p:childTnLst>
                                </p:cTn>
                              </p:par>
                              <p:par>
                                <p:cTn id="20" presetID="10" presetClass="entr" presetSubtype="0" fill="hold"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1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36"/>
          <p:cNvSpPr txBox="1"/>
          <p:nvPr/>
        </p:nvSpPr>
        <p:spPr>
          <a:xfrm>
            <a:off x="257686" y="1017181"/>
            <a:ext cx="9581297"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Combien de temps mettons-nous pour faire Paris – Marseille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 </a:t>
            </a:r>
            <a:endParaRPr sz="2400" b="1" i="0" u="none" strike="noStrike" cap="none">
              <a:solidFill>
                <a:srgbClr val="2A6176"/>
              </a:solidFill>
              <a:latin typeface="Century Gothic"/>
              <a:ea typeface="Century Gothic"/>
              <a:cs typeface="Century Gothic"/>
              <a:sym typeface="Century Gothic"/>
            </a:endParaRPr>
          </a:p>
        </p:txBody>
      </p:sp>
      <p:sp>
        <p:nvSpPr>
          <p:cNvPr id="458" name="Google Shape;458;p36"/>
          <p:cNvSpPr/>
          <p:nvPr/>
        </p:nvSpPr>
        <p:spPr>
          <a:xfrm>
            <a:off x="2027548" y="1871496"/>
            <a:ext cx="6096000"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à pied? (5h/jour)</a:t>
            </a:r>
            <a:r>
              <a:rPr lang="fr-FR" sz="1400" b="1" i="0" u="none" strike="noStrike" cap="none">
                <a:solidFill>
                  <a:srgbClr val="FF9900"/>
                </a:solidFill>
                <a:latin typeface="Century Gothic"/>
                <a:ea typeface="Century Gothic"/>
                <a:cs typeface="Century Gothic"/>
                <a:sym typeface="Century Gothic"/>
              </a:rPr>
              <a:t> </a:t>
            </a:r>
            <a:r>
              <a:rPr lang="fr-FR" sz="2000" b="1" i="0" u="none" strike="noStrike" cap="none">
                <a:solidFill>
                  <a:srgbClr val="FF9900"/>
                </a:solidFill>
                <a:latin typeface="Century Gothic"/>
                <a:ea typeface="Century Gothic"/>
                <a:cs typeface="Century Gothic"/>
                <a:sym typeface="Century Gothic"/>
              </a:rPr>
              <a:t>1 Mois</a:t>
            </a:r>
            <a:endParaRPr sz="2000" b="0" i="0" u="none" strike="noStrike" cap="none">
              <a:solidFill>
                <a:srgbClr val="000000"/>
              </a:solidFill>
              <a:latin typeface="Arial"/>
              <a:ea typeface="Arial"/>
              <a:cs typeface="Arial"/>
              <a:sym typeface="Arial"/>
            </a:endParaRPr>
          </a:p>
        </p:txBody>
      </p:sp>
      <p:pic>
        <p:nvPicPr>
          <p:cNvPr id="459" name="Google Shape;459;p36" descr="Une image contenant table&#10;&#10;Description générée automatiquement"/>
          <p:cNvPicPr preferRelativeResize="0"/>
          <p:nvPr/>
        </p:nvPicPr>
        <p:blipFill rotWithShape="1">
          <a:blip r:embed="rId3">
            <a:alphaModFix/>
          </a:blip>
          <a:srcRect/>
          <a:stretch/>
        </p:blipFill>
        <p:spPr>
          <a:xfrm>
            <a:off x="966916" y="1595742"/>
            <a:ext cx="907243" cy="907243"/>
          </a:xfrm>
          <a:prstGeom prst="rect">
            <a:avLst/>
          </a:prstGeom>
          <a:noFill/>
          <a:ln>
            <a:noFill/>
          </a:ln>
        </p:spPr>
      </p:pic>
      <p:pic>
        <p:nvPicPr>
          <p:cNvPr id="460" name="Google Shape;460;p36"/>
          <p:cNvPicPr preferRelativeResize="0"/>
          <p:nvPr/>
        </p:nvPicPr>
        <p:blipFill rotWithShape="1">
          <a:blip r:embed="rId4">
            <a:alphaModFix/>
          </a:blip>
          <a:srcRect/>
          <a:stretch/>
        </p:blipFill>
        <p:spPr>
          <a:xfrm>
            <a:off x="859995" y="2732821"/>
            <a:ext cx="907243" cy="907243"/>
          </a:xfrm>
          <a:prstGeom prst="rect">
            <a:avLst/>
          </a:prstGeom>
          <a:noFill/>
          <a:ln>
            <a:noFill/>
          </a:ln>
        </p:spPr>
      </p:pic>
      <p:pic>
        <p:nvPicPr>
          <p:cNvPr id="461" name="Google Shape;461;p36" descr="Une image contenant jouet, clôture, signe&#10;&#10;Description générée automatiquement"/>
          <p:cNvPicPr preferRelativeResize="0"/>
          <p:nvPr/>
        </p:nvPicPr>
        <p:blipFill rotWithShape="1">
          <a:blip r:embed="rId5">
            <a:alphaModFix/>
          </a:blip>
          <a:srcRect/>
          <a:stretch/>
        </p:blipFill>
        <p:spPr>
          <a:xfrm rot="5400000">
            <a:off x="994799" y="5688352"/>
            <a:ext cx="864001" cy="864001"/>
          </a:xfrm>
          <a:prstGeom prst="rect">
            <a:avLst/>
          </a:prstGeom>
          <a:noFill/>
          <a:ln>
            <a:noFill/>
          </a:ln>
        </p:spPr>
      </p:pic>
      <p:sp>
        <p:nvSpPr>
          <p:cNvPr id="462" name="Google Shape;462;p36"/>
          <p:cNvSpPr/>
          <p:nvPr/>
        </p:nvSpPr>
        <p:spPr>
          <a:xfrm>
            <a:off x="2036844" y="2960560"/>
            <a:ext cx="325524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à cheval? </a:t>
            </a:r>
            <a:r>
              <a:rPr lang="fr-FR" sz="2000" b="1" i="0" u="none" strike="noStrike" cap="none">
                <a:solidFill>
                  <a:srgbClr val="F6AB38"/>
                </a:solidFill>
                <a:latin typeface="Century Gothic"/>
                <a:ea typeface="Century Gothic"/>
                <a:cs typeface="Century Gothic"/>
                <a:sym typeface="Century Gothic"/>
              </a:rPr>
              <a:t>2 semaines</a:t>
            </a:r>
            <a:endParaRPr sz="1400" b="0" i="0" u="none" strike="noStrike" cap="none">
              <a:solidFill>
                <a:srgbClr val="F6AB38"/>
              </a:solidFill>
              <a:latin typeface="Arial"/>
              <a:ea typeface="Arial"/>
              <a:cs typeface="Arial"/>
              <a:sym typeface="Arial"/>
            </a:endParaRPr>
          </a:p>
        </p:txBody>
      </p:sp>
      <p:sp>
        <p:nvSpPr>
          <p:cNvPr id="463" name="Google Shape;463;p36"/>
          <p:cNvSpPr/>
          <p:nvPr/>
        </p:nvSpPr>
        <p:spPr>
          <a:xfrm>
            <a:off x="2203150" y="6023681"/>
            <a:ext cx="146226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avion?</a:t>
            </a:r>
            <a:endParaRPr sz="1400" b="0" i="0" u="none" strike="noStrike" cap="none">
              <a:solidFill>
                <a:srgbClr val="000000"/>
              </a:solidFill>
              <a:latin typeface="Arial"/>
              <a:ea typeface="Arial"/>
              <a:cs typeface="Arial"/>
              <a:sym typeface="Arial"/>
            </a:endParaRPr>
          </a:p>
        </p:txBody>
      </p:sp>
      <p:pic>
        <p:nvPicPr>
          <p:cNvPr id="464" name="Google Shape;464;p36"/>
          <p:cNvPicPr preferRelativeResize="0"/>
          <p:nvPr/>
        </p:nvPicPr>
        <p:blipFill rotWithShape="1">
          <a:blip r:embed="rId6">
            <a:alphaModFix/>
          </a:blip>
          <a:srcRect/>
          <a:stretch/>
        </p:blipFill>
        <p:spPr>
          <a:xfrm>
            <a:off x="6103571" y="2603145"/>
            <a:ext cx="3799640" cy="3731528"/>
          </a:xfrm>
          <a:prstGeom prst="rect">
            <a:avLst/>
          </a:prstGeom>
          <a:noFill/>
          <a:ln>
            <a:noFill/>
          </a:ln>
        </p:spPr>
      </p:pic>
      <p:sp>
        <p:nvSpPr>
          <p:cNvPr id="465" name="Google Shape;465;p36"/>
          <p:cNvSpPr txBox="1"/>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Sacrée machine !</a:t>
            </a:r>
            <a:endParaRPr/>
          </a:p>
        </p:txBody>
      </p:sp>
      <p:sp>
        <p:nvSpPr>
          <p:cNvPr id="466" name="Google Shape;466;p36"/>
          <p:cNvSpPr/>
          <p:nvPr/>
        </p:nvSpPr>
        <p:spPr>
          <a:xfrm>
            <a:off x="2168695" y="4999911"/>
            <a:ext cx="1614545"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train?</a:t>
            </a:r>
            <a:endParaRPr sz="1400" b="0" i="0" u="none" strike="noStrike" cap="none">
              <a:solidFill>
                <a:srgbClr val="000000"/>
              </a:solidFill>
              <a:latin typeface="Arial"/>
              <a:ea typeface="Arial"/>
              <a:cs typeface="Arial"/>
              <a:sym typeface="Arial"/>
            </a:endParaRPr>
          </a:p>
        </p:txBody>
      </p:sp>
      <p:sp>
        <p:nvSpPr>
          <p:cNvPr id="467" name="Google Shape;467;p36"/>
          <p:cNvSpPr/>
          <p:nvPr/>
        </p:nvSpPr>
        <p:spPr>
          <a:xfrm>
            <a:off x="2168694" y="3976182"/>
            <a:ext cx="334056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en voiture? </a:t>
            </a:r>
            <a:r>
              <a:rPr lang="fr-FR" sz="2000" b="1" i="0" u="none" strike="noStrike" cap="none">
                <a:solidFill>
                  <a:srgbClr val="F6AB38"/>
                </a:solidFill>
                <a:latin typeface="Century Gothic"/>
                <a:ea typeface="Century Gothic"/>
                <a:cs typeface="Century Gothic"/>
                <a:sym typeface="Century Gothic"/>
              </a:rPr>
              <a:t>8 heures</a:t>
            </a:r>
            <a:endParaRPr sz="2000" b="1" i="0" u="none" strike="noStrike" cap="none">
              <a:solidFill>
                <a:srgbClr val="F6AB38"/>
              </a:solidFill>
              <a:latin typeface="Century Gothic"/>
              <a:ea typeface="Century Gothic"/>
              <a:cs typeface="Century Gothic"/>
              <a:sym typeface="Century Gothic"/>
            </a:endParaRPr>
          </a:p>
        </p:txBody>
      </p:sp>
      <p:pic>
        <p:nvPicPr>
          <p:cNvPr id="468" name="Google Shape;468;p36" descr="Une image contenant jouet&#10;&#10;Description générée automatiquement"/>
          <p:cNvPicPr preferRelativeResize="0"/>
          <p:nvPr/>
        </p:nvPicPr>
        <p:blipFill rotWithShape="1">
          <a:blip r:embed="rId7">
            <a:alphaModFix/>
          </a:blip>
          <a:srcRect/>
          <a:stretch/>
        </p:blipFill>
        <p:spPr>
          <a:xfrm>
            <a:off x="843542" y="3617204"/>
            <a:ext cx="1176850" cy="1176850"/>
          </a:xfrm>
          <a:prstGeom prst="rect">
            <a:avLst/>
          </a:prstGeom>
          <a:noFill/>
          <a:ln>
            <a:noFill/>
          </a:ln>
        </p:spPr>
      </p:pic>
      <p:pic>
        <p:nvPicPr>
          <p:cNvPr id="469" name="Google Shape;469;p36" descr="Résultat de recherche d'images pour &quot;icon train&quot;"/>
          <p:cNvPicPr preferRelativeResize="0"/>
          <p:nvPr/>
        </p:nvPicPr>
        <p:blipFill rotWithShape="1">
          <a:blip r:embed="rId8">
            <a:alphaModFix/>
          </a:blip>
          <a:srcRect/>
          <a:stretch/>
        </p:blipFill>
        <p:spPr>
          <a:xfrm>
            <a:off x="955486" y="4720220"/>
            <a:ext cx="868052" cy="868052"/>
          </a:xfrm>
          <a:prstGeom prst="rect">
            <a:avLst/>
          </a:prstGeom>
          <a:noFill/>
          <a:ln>
            <a:noFill/>
          </a:ln>
        </p:spPr>
      </p:pic>
      <p:pic>
        <p:nvPicPr>
          <p:cNvPr id="470" name="Google Shape;470;p36" descr="Résultat de recherche d'images pour &quot;icone horloge&quot;"/>
          <p:cNvPicPr preferRelativeResize="0"/>
          <p:nvPr/>
        </p:nvPicPr>
        <p:blipFill rotWithShape="1">
          <a:blip r:embed="rId9">
            <a:alphaModFix/>
          </a:blip>
          <a:srcRect/>
          <a:stretch/>
        </p:blipFill>
        <p:spPr>
          <a:xfrm>
            <a:off x="-1155368" y="183087"/>
            <a:ext cx="758851" cy="75885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37"/>
          <p:cNvSpPr txBox="1"/>
          <p:nvPr/>
        </p:nvSpPr>
        <p:spPr>
          <a:xfrm>
            <a:off x="257686" y="1017181"/>
            <a:ext cx="9581297"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Combien de temps mettons-nous pour faire Paris – Marseille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 </a:t>
            </a:r>
            <a:endParaRPr sz="2400" b="1" i="0" u="none" strike="noStrike" cap="none">
              <a:solidFill>
                <a:srgbClr val="2A6176"/>
              </a:solidFill>
              <a:latin typeface="Century Gothic"/>
              <a:ea typeface="Century Gothic"/>
              <a:cs typeface="Century Gothic"/>
              <a:sym typeface="Century Gothic"/>
            </a:endParaRPr>
          </a:p>
        </p:txBody>
      </p:sp>
      <p:sp>
        <p:nvSpPr>
          <p:cNvPr id="476" name="Google Shape;476;p37"/>
          <p:cNvSpPr/>
          <p:nvPr/>
        </p:nvSpPr>
        <p:spPr>
          <a:xfrm>
            <a:off x="2027548" y="1871496"/>
            <a:ext cx="6096000"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à pied? (5h/jour)</a:t>
            </a:r>
            <a:r>
              <a:rPr lang="fr-FR" sz="1400" b="1" i="0" u="none" strike="noStrike" cap="none">
                <a:solidFill>
                  <a:srgbClr val="FF9900"/>
                </a:solidFill>
                <a:latin typeface="Century Gothic"/>
                <a:ea typeface="Century Gothic"/>
                <a:cs typeface="Century Gothic"/>
                <a:sym typeface="Century Gothic"/>
              </a:rPr>
              <a:t> </a:t>
            </a:r>
            <a:r>
              <a:rPr lang="fr-FR" sz="2000" b="1" i="0" u="none" strike="noStrike" cap="none">
                <a:solidFill>
                  <a:srgbClr val="FF9900"/>
                </a:solidFill>
                <a:latin typeface="Century Gothic"/>
                <a:ea typeface="Century Gothic"/>
                <a:cs typeface="Century Gothic"/>
                <a:sym typeface="Century Gothic"/>
              </a:rPr>
              <a:t>1 Mois</a:t>
            </a:r>
            <a:endParaRPr sz="2000" b="0" i="0" u="none" strike="noStrike" cap="none">
              <a:solidFill>
                <a:srgbClr val="000000"/>
              </a:solidFill>
              <a:latin typeface="Arial"/>
              <a:ea typeface="Arial"/>
              <a:cs typeface="Arial"/>
              <a:sym typeface="Arial"/>
            </a:endParaRPr>
          </a:p>
        </p:txBody>
      </p:sp>
      <p:pic>
        <p:nvPicPr>
          <p:cNvPr id="477" name="Google Shape;477;p37" descr="Une image contenant table&#10;&#10;Description générée automatiquement"/>
          <p:cNvPicPr preferRelativeResize="0"/>
          <p:nvPr/>
        </p:nvPicPr>
        <p:blipFill rotWithShape="1">
          <a:blip r:embed="rId3">
            <a:alphaModFix/>
          </a:blip>
          <a:srcRect/>
          <a:stretch/>
        </p:blipFill>
        <p:spPr>
          <a:xfrm>
            <a:off x="966916" y="1595742"/>
            <a:ext cx="907243" cy="907243"/>
          </a:xfrm>
          <a:prstGeom prst="rect">
            <a:avLst/>
          </a:prstGeom>
          <a:noFill/>
          <a:ln>
            <a:noFill/>
          </a:ln>
        </p:spPr>
      </p:pic>
      <p:pic>
        <p:nvPicPr>
          <p:cNvPr id="478" name="Google Shape;478;p37"/>
          <p:cNvPicPr preferRelativeResize="0"/>
          <p:nvPr/>
        </p:nvPicPr>
        <p:blipFill rotWithShape="1">
          <a:blip r:embed="rId4">
            <a:alphaModFix/>
          </a:blip>
          <a:srcRect/>
          <a:stretch/>
        </p:blipFill>
        <p:spPr>
          <a:xfrm>
            <a:off x="859995" y="2732821"/>
            <a:ext cx="907243" cy="907243"/>
          </a:xfrm>
          <a:prstGeom prst="rect">
            <a:avLst/>
          </a:prstGeom>
          <a:noFill/>
          <a:ln>
            <a:noFill/>
          </a:ln>
        </p:spPr>
      </p:pic>
      <p:pic>
        <p:nvPicPr>
          <p:cNvPr id="479" name="Google Shape;479;p37" descr="Une image contenant jouet, clôture, signe&#10;&#10;Description générée automatiquement"/>
          <p:cNvPicPr preferRelativeResize="0"/>
          <p:nvPr/>
        </p:nvPicPr>
        <p:blipFill rotWithShape="1">
          <a:blip r:embed="rId5">
            <a:alphaModFix/>
          </a:blip>
          <a:srcRect/>
          <a:stretch/>
        </p:blipFill>
        <p:spPr>
          <a:xfrm rot="5400000">
            <a:off x="994799" y="5688352"/>
            <a:ext cx="864001" cy="864001"/>
          </a:xfrm>
          <a:prstGeom prst="rect">
            <a:avLst/>
          </a:prstGeom>
          <a:noFill/>
          <a:ln>
            <a:noFill/>
          </a:ln>
        </p:spPr>
      </p:pic>
      <p:sp>
        <p:nvSpPr>
          <p:cNvPr id="480" name="Google Shape;480;p37"/>
          <p:cNvSpPr/>
          <p:nvPr/>
        </p:nvSpPr>
        <p:spPr>
          <a:xfrm>
            <a:off x="2036844" y="2960560"/>
            <a:ext cx="325524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à cheval? </a:t>
            </a:r>
            <a:r>
              <a:rPr lang="fr-FR" sz="2000" b="1" i="0" u="none" strike="noStrike" cap="none">
                <a:solidFill>
                  <a:srgbClr val="F6AB38"/>
                </a:solidFill>
                <a:latin typeface="Century Gothic"/>
                <a:ea typeface="Century Gothic"/>
                <a:cs typeface="Century Gothic"/>
                <a:sym typeface="Century Gothic"/>
              </a:rPr>
              <a:t>2 semaines</a:t>
            </a:r>
            <a:endParaRPr sz="1400" b="0" i="0" u="none" strike="noStrike" cap="none">
              <a:solidFill>
                <a:srgbClr val="F6AB38"/>
              </a:solidFill>
              <a:latin typeface="Arial"/>
              <a:ea typeface="Arial"/>
              <a:cs typeface="Arial"/>
              <a:sym typeface="Arial"/>
            </a:endParaRPr>
          </a:p>
        </p:txBody>
      </p:sp>
      <p:sp>
        <p:nvSpPr>
          <p:cNvPr id="481" name="Google Shape;481;p37"/>
          <p:cNvSpPr/>
          <p:nvPr/>
        </p:nvSpPr>
        <p:spPr>
          <a:xfrm>
            <a:off x="2203150" y="6023681"/>
            <a:ext cx="1462260" cy="400110"/>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avion?</a:t>
            </a:r>
            <a:endParaRPr sz="1400" b="0" i="0" u="none" strike="noStrike" cap="none">
              <a:solidFill>
                <a:srgbClr val="000000"/>
              </a:solidFill>
              <a:latin typeface="Arial"/>
              <a:ea typeface="Arial"/>
              <a:cs typeface="Arial"/>
              <a:sym typeface="Arial"/>
            </a:endParaRPr>
          </a:p>
        </p:txBody>
      </p:sp>
      <p:pic>
        <p:nvPicPr>
          <p:cNvPr id="482" name="Google Shape;482;p37"/>
          <p:cNvPicPr preferRelativeResize="0"/>
          <p:nvPr/>
        </p:nvPicPr>
        <p:blipFill rotWithShape="1">
          <a:blip r:embed="rId6">
            <a:alphaModFix/>
          </a:blip>
          <a:srcRect/>
          <a:stretch/>
        </p:blipFill>
        <p:spPr>
          <a:xfrm>
            <a:off x="6103571" y="2603145"/>
            <a:ext cx="3799640" cy="3731528"/>
          </a:xfrm>
          <a:prstGeom prst="rect">
            <a:avLst/>
          </a:prstGeom>
          <a:noFill/>
          <a:ln>
            <a:noFill/>
          </a:ln>
        </p:spPr>
      </p:pic>
      <p:sp>
        <p:nvSpPr>
          <p:cNvPr id="483" name="Google Shape;483;p37"/>
          <p:cNvSpPr txBox="1"/>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Sacrée machine !</a:t>
            </a:r>
            <a:endParaRPr/>
          </a:p>
        </p:txBody>
      </p:sp>
      <p:sp>
        <p:nvSpPr>
          <p:cNvPr id="484" name="Google Shape;484;p37"/>
          <p:cNvSpPr/>
          <p:nvPr/>
        </p:nvSpPr>
        <p:spPr>
          <a:xfrm>
            <a:off x="2168695" y="4999911"/>
            <a:ext cx="4026438"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train? </a:t>
            </a:r>
            <a:r>
              <a:rPr lang="fr-FR" sz="2000" b="1" i="0" u="none" strike="noStrike" cap="none">
                <a:solidFill>
                  <a:srgbClr val="F6AB38"/>
                </a:solidFill>
                <a:latin typeface="Century Gothic"/>
                <a:ea typeface="Century Gothic"/>
                <a:cs typeface="Century Gothic"/>
                <a:sym typeface="Century Gothic"/>
              </a:rPr>
              <a:t>3h30</a:t>
            </a:r>
            <a:endParaRPr sz="2000" b="1" i="0" u="none" strike="noStrike" cap="none">
              <a:solidFill>
                <a:srgbClr val="F6AB38"/>
              </a:solidFill>
              <a:latin typeface="Century Gothic"/>
              <a:ea typeface="Century Gothic"/>
              <a:cs typeface="Century Gothic"/>
              <a:sym typeface="Century Gothic"/>
            </a:endParaRPr>
          </a:p>
        </p:txBody>
      </p:sp>
      <p:sp>
        <p:nvSpPr>
          <p:cNvPr id="485" name="Google Shape;485;p37"/>
          <p:cNvSpPr/>
          <p:nvPr/>
        </p:nvSpPr>
        <p:spPr>
          <a:xfrm>
            <a:off x="2168694" y="3976182"/>
            <a:ext cx="334056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en voiture? </a:t>
            </a:r>
            <a:r>
              <a:rPr lang="fr-FR" sz="2000" b="1" i="0" u="none" strike="noStrike" cap="none">
                <a:solidFill>
                  <a:srgbClr val="F6AB38"/>
                </a:solidFill>
                <a:latin typeface="Century Gothic"/>
                <a:ea typeface="Century Gothic"/>
                <a:cs typeface="Century Gothic"/>
                <a:sym typeface="Century Gothic"/>
              </a:rPr>
              <a:t>8 heures</a:t>
            </a:r>
            <a:endParaRPr sz="2000" b="1" i="0" u="none" strike="noStrike" cap="none">
              <a:solidFill>
                <a:srgbClr val="F6AB38"/>
              </a:solidFill>
              <a:latin typeface="Century Gothic"/>
              <a:ea typeface="Century Gothic"/>
              <a:cs typeface="Century Gothic"/>
              <a:sym typeface="Century Gothic"/>
            </a:endParaRPr>
          </a:p>
        </p:txBody>
      </p:sp>
      <p:pic>
        <p:nvPicPr>
          <p:cNvPr id="486" name="Google Shape;486;p37" descr="Une image contenant jouet&#10;&#10;Description générée automatiquement"/>
          <p:cNvPicPr preferRelativeResize="0"/>
          <p:nvPr/>
        </p:nvPicPr>
        <p:blipFill rotWithShape="1">
          <a:blip r:embed="rId7">
            <a:alphaModFix/>
          </a:blip>
          <a:srcRect/>
          <a:stretch/>
        </p:blipFill>
        <p:spPr>
          <a:xfrm>
            <a:off x="843542" y="3617204"/>
            <a:ext cx="1176850" cy="1176850"/>
          </a:xfrm>
          <a:prstGeom prst="rect">
            <a:avLst/>
          </a:prstGeom>
          <a:noFill/>
          <a:ln>
            <a:noFill/>
          </a:ln>
        </p:spPr>
      </p:pic>
      <p:pic>
        <p:nvPicPr>
          <p:cNvPr id="487" name="Google Shape;487;p37" descr="Résultat de recherche d'images pour &quot;icon train&quot;"/>
          <p:cNvPicPr preferRelativeResize="0"/>
          <p:nvPr/>
        </p:nvPicPr>
        <p:blipFill rotWithShape="1">
          <a:blip r:embed="rId8">
            <a:alphaModFix/>
          </a:blip>
          <a:srcRect/>
          <a:stretch/>
        </p:blipFill>
        <p:spPr>
          <a:xfrm>
            <a:off x="955486" y="4720220"/>
            <a:ext cx="868052" cy="868052"/>
          </a:xfrm>
          <a:prstGeom prst="rect">
            <a:avLst/>
          </a:prstGeom>
          <a:noFill/>
          <a:ln>
            <a:noFill/>
          </a:ln>
        </p:spPr>
      </p:pic>
      <p:pic>
        <p:nvPicPr>
          <p:cNvPr id="488" name="Google Shape;488;p37" descr="Résultat de recherche d'images pour &quot;icone horloge&quot;"/>
          <p:cNvPicPr preferRelativeResize="0"/>
          <p:nvPr/>
        </p:nvPicPr>
        <p:blipFill rotWithShape="1">
          <a:blip r:embed="rId9">
            <a:alphaModFix/>
          </a:blip>
          <a:srcRect/>
          <a:stretch/>
        </p:blipFill>
        <p:spPr>
          <a:xfrm>
            <a:off x="-1155368" y="183087"/>
            <a:ext cx="758851" cy="7588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38"/>
          <p:cNvSpPr txBox="1"/>
          <p:nvPr/>
        </p:nvSpPr>
        <p:spPr>
          <a:xfrm>
            <a:off x="257686" y="1017181"/>
            <a:ext cx="9581297"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Combien de temps mettons-nous pour faire Paris – Marseille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 </a:t>
            </a:r>
            <a:endParaRPr sz="2400" b="1" i="0" u="none" strike="noStrike" cap="none">
              <a:solidFill>
                <a:srgbClr val="2A6176"/>
              </a:solidFill>
              <a:latin typeface="Century Gothic"/>
              <a:ea typeface="Century Gothic"/>
              <a:cs typeface="Century Gothic"/>
              <a:sym typeface="Century Gothic"/>
            </a:endParaRPr>
          </a:p>
        </p:txBody>
      </p:sp>
      <p:sp>
        <p:nvSpPr>
          <p:cNvPr id="494" name="Google Shape;494;p38"/>
          <p:cNvSpPr/>
          <p:nvPr/>
        </p:nvSpPr>
        <p:spPr>
          <a:xfrm>
            <a:off x="2027548" y="1871496"/>
            <a:ext cx="6096000"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à pied? (5h/jour)</a:t>
            </a:r>
            <a:r>
              <a:rPr lang="fr-FR" sz="1400" b="1" i="0" u="none" strike="noStrike" cap="none">
                <a:solidFill>
                  <a:srgbClr val="FF9900"/>
                </a:solidFill>
                <a:latin typeface="Century Gothic"/>
                <a:ea typeface="Century Gothic"/>
                <a:cs typeface="Century Gothic"/>
                <a:sym typeface="Century Gothic"/>
              </a:rPr>
              <a:t> </a:t>
            </a:r>
            <a:r>
              <a:rPr lang="fr-FR" sz="2000" b="1" i="0" u="none" strike="noStrike" cap="none">
                <a:solidFill>
                  <a:srgbClr val="FF9900"/>
                </a:solidFill>
                <a:latin typeface="Century Gothic"/>
                <a:ea typeface="Century Gothic"/>
                <a:cs typeface="Century Gothic"/>
                <a:sym typeface="Century Gothic"/>
              </a:rPr>
              <a:t>1 Mois</a:t>
            </a:r>
            <a:endParaRPr sz="2000" b="0" i="0" u="none" strike="noStrike" cap="none">
              <a:solidFill>
                <a:srgbClr val="000000"/>
              </a:solidFill>
              <a:latin typeface="Arial"/>
              <a:ea typeface="Arial"/>
              <a:cs typeface="Arial"/>
              <a:sym typeface="Arial"/>
            </a:endParaRPr>
          </a:p>
        </p:txBody>
      </p:sp>
      <p:pic>
        <p:nvPicPr>
          <p:cNvPr id="495" name="Google Shape;495;p38" descr="Une image contenant table&#10;&#10;Description générée automatiquement"/>
          <p:cNvPicPr preferRelativeResize="0"/>
          <p:nvPr/>
        </p:nvPicPr>
        <p:blipFill rotWithShape="1">
          <a:blip r:embed="rId3">
            <a:alphaModFix/>
          </a:blip>
          <a:srcRect/>
          <a:stretch/>
        </p:blipFill>
        <p:spPr>
          <a:xfrm>
            <a:off x="966916" y="1595742"/>
            <a:ext cx="907243" cy="907243"/>
          </a:xfrm>
          <a:prstGeom prst="rect">
            <a:avLst/>
          </a:prstGeom>
          <a:noFill/>
          <a:ln>
            <a:noFill/>
          </a:ln>
        </p:spPr>
      </p:pic>
      <p:pic>
        <p:nvPicPr>
          <p:cNvPr id="496" name="Google Shape;496;p38"/>
          <p:cNvPicPr preferRelativeResize="0"/>
          <p:nvPr/>
        </p:nvPicPr>
        <p:blipFill rotWithShape="1">
          <a:blip r:embed="rId4">
            <a:alphaModFix/>
          </a:blip>
          <a:srcRect/>
          <a:stretch/>
        </p:blipFill>
        <p:spPr>
          <a:xfrm>
            <a:off x="859995" y="2732821"/>
            <a:ext cx="907243" cy="907243"/>
          </a:xfrm>
          <a:prstGeom prst="rect">
            <a:avLst/>
          </a:prstGeom>
          <a:noFill/>
          <a:ln>
            <a:noFill/>
          </a:ln>
        </p:spPr>
      </p:pic>
      <p:pic>
        <p:nvPicPr>
          <p:cNvPr id="497" name="Google Shape;497;p38" descr="Une image contenant jouet, clôture, signe&#10;&#10;Description générée automatiquement"/>
          <p:cNvPicPr preferRelativeResize="0"/>
          <p:nvPr/>
        </p:nvPicPr>
        <p:blipFill rotWithShape="1">
          <a:blip r:embed="rId5">
            <a:alphaModFix/>
          </a:blip>
          <a:srcRect/>
          <a:stretch/>
        </p:blipFill>
        <p:spPr>
          <a:xfrm rot="5400000">
            <a:off x="994799" y="5688352"/>
            <a:ext cx="864001" cy="864001"/>
          </a:xfrm>
          <a:prstGeom prst="rect">
            <a:avLst/>
          </a:prstGeom>
          <a:noFill/>
          <a:ln>
            <a:noFill/>
          </a:ln>
        </p:spPr>
      </p:pic>
      <p:sp>
        <p:nvSpPr>
          <p:cNvPr id="498" name="Google Shape;498;p38"/>
          <p:cNvSpPr/>
          <p:nvPr/>
        </p:nvSpPr>
        <p:spPr>
          <a:xfrm>
            <a:off x="2036844" y="2960560"/>
            <a:ext cx="325524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à cheval? </a:t>
            </a:r>
            <a:r>
              <a:rPr lang="fr-FR" sz="2000" b="1" i="0" u="none" strike="noStrike" cap="none">
                <a:solidFill>
                  <a:srgbClr val="F6AB38"/>
                </a:solidFill>
                <a:latin typeface="Century Gothic"/>
                <a:ea typeface="Century Gothic"/>
                <a:cs typeface="Century Gothic"/>
                <a:sym typeface="Century Gothic"/>
              </a:rPr>
              <a:t>2 semaines</a:t>
            </a:r>
            <a:endParaRPr sz="1400" b="0" i="0" u="none" strike="noStrike" cap="none">
              <a:solidFill>
                <a:srgbClr val="F6AB38"/>
              </a:solidFill>
              <a:latin typeface="Arial"/>
              <a:ea typeface="Arial"/>
              <a:cs typeface="Arial"/>
              <a:sym typeface="Arial"/>
            </a:endParaRPr>
          </a:p>
        </p:txBody>
      </p:sp>
      <p:sp>
        <p:nvSpPr>
          <p:cNvPr id="499" name="Google Shape;499;p38"/>
          <p:cNvSpPr/>
          <p:nvPr/>
        </p:nvSpPr>
        <p:spPr>
          <a:xfrm>
            <a:off x="2203150" y="6023681"/>
            <a:ext cx="4449110"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en avion? </a:t>
            </a:r>
            <a:r>
              <a:rPr lang="fr-FR" sz="2000" b="1" i="0" u="none" strike="noStrike" cap="none">
                <a:solidFill>
                  <a:srgbClr val="F6AB38"/>
                </a:solidFill>
                <a:latin typeface="Century Gothic"/>
                <a:ea typeface="Century Gothic"/>
                <a:cs typeface="Century Gothic"/>
                <a:sym typeface="Century Gothic"/>
              </a:rPr>
              <a:t>1h15</a:t>
            </a:r>
            <a:endParaRPr sz="2000" b="1" i="0" u="none" strike="noStrike" cap="none">
              <a:solidFill>
                <a:srgbClr val="F6AB38"/>
              </a:solidFill>
              <a:latin typeface="Century Gothic"/>
              <a:ea typeface="Century Gothic"/>
              <a:cs typeface="Century Gothic"/>
              <a:sym typeface="Century Gothic"/>
            </a:endParaRPr>
          </a:p>
        </p:txBody>
      </p:sp>
      <p:pic>
        <p:nvPicPr>
          <p:cNvPr id="500" name="Google Shape;500;p38"/>
          <p:cNvPicPr preferRelativeResize="0"/>
          <p:nvPr/>
        </p:nvPicPr>
        <p:blipFill rotWithShape="1">
          <a:blip r:embed="rId6">
            <a:alphaModFix/>
          </a:blip>
          <a:srcRect/>
          <a:stretch/>
        </p:blipFill>
        <p:spPr>
          <a:xfrm>
            <a:off x="6103571" y="2603145"/>
            <a:ext cx="3799640" cy="3731528"/>
          </a:xfrm>
          <a:prstGeom prst="rect">
            <a:avLst/>
          </a:prstGeom>
          <a:noFill/>
          <a:ln>
            <a:noFill/>
          </a:ln>
        </p:spPr>
      </p:pic>
      <p:sp>
        <p:nvSpPr>
          <p:cNvPr id="501" name="Google Shape;501;p38"/>
          <p:cNvSpPr txBox="1"/>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Sacrée machine !</a:t>
            </a:r>
            <a:endParaRPr/>
          </a:p>
        </p:txBody>
      </p:sp>
      <p:sp>
        <p:nvSpPr>
          <p:cNvPr id="502" name="Google Shape;502;p38"/>
          <p:cNvSpPr/>
          <p:nvPr/>
        </p:nvSpPr>
        <p:spPr>
          <a:xfrm>
            <a:off x="2168695" y="4999911"/>
            <a:ext cx="4026438"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en train? </a:t>
            </a:r>
            <a:r>
              <a:rPr lang="fr-FR" sz="2000" b="1" i="0" u="none" strike="noStrike" cap="none">
                <a:solidFill>
                  <a:srgbClr val="F6AB38"/>
                </a:solidFill>
                <a:latin typeface="Century Gothic"/>
                <a:ea typeface="Century Gothic"/>
                <a:cs typeface="Century Gothic"/>
                <a:sym typeface="Century Gothic"/>
              </a:rPr>
              <a:t>3h30</a:t>
            </a:r>
            <a:endParaRPr sz="2000" b="1" i="0" u="none" strike="noStrike" cap="none">
              <a:solidFill>
                <a:srgbClr val="F6AB38"/>
              </a:solidFill>
              <a:latin typeface="Century Gothic"/>
              <a:ea typeface="Century Gothic"/>
              <a:cs typeface="Century Gothic"/>
              <a:sym typeface="Century Gothic"/>
            </a:endParaRPr>
          </a:p>
        </p:txBody>
      </p:sp>
      <p:sp>
        <p:nvSpPr>
          <p:cNvPr id="503" name="Google Shape;503;p38"/>
          <p:cNvSpPr/>
          <p:nvPr/>
        </p:nvSpPr>
        <p:spPr>
          <a:xfrm>
            <a:off x="2168694" y="3976182"/>
            <a:ext cx="3340565" cy="400069"/>
          </a:xfrm>
          <a:prstGeom prst="rect">
            <a:avLst/>
          </a:prstGeom>
          <a:noFill/>
          <a:ln>
            <a:noFill/>
          </a:ln>
        </p:spPr>
        <p:txBody>
          <a:bodyPr spcFirstLastPara="1" wrap="square" lIns="91425" tIns="45700" rIns="91425" bIns="45700" anchor="t" anchorCtr="0">
            <a:spAutoFit/>
          </a:bodyPr>
          <a:lstStyle/>
          <a:p>
            <a:pPr marL="50800" marR="0" lvl="0" indent="0" algn="l" rtl="0">
              <a:lnSpc>
                <a:spcPct val="100000"/>
              </a:lnSpc>
              <a:spcBef>
                <a:spcPts val="0"/>
              </a:spcBef>
              <a:spcAft>
                <a:spcPts val="0"/>
              </a:spcAft>
              <a:buNone/>
            </a:pPr>
            <a:r>
              <a:rPr lang="fr-FR" sz="2000" b="1" i="0" u="none" strike="noStrike" cap="none">
                <a:solidFill>
                  <a:srgbClr val="2A6176"/>
                </a:solidFill>
                <a:latin typeface="Century Gothic"/>
                <a:ea typeface="Century Gothic"/>
                <a:cs typeface="Century Gothic"/>
                <a:sym typeface="Century Gothic"/>
              </a:rPr>
              <a:t>en voiture? </a:t>
            </a:r>
            <a:r>
              <a:rPr lang="fr-FR" sz="2000" b="1" i="0" u="none" strike="noStrike" cap="none">
                <a:solidFill>
                  <a:srgbClr val="F6AB38"/>
                </a:solidFill>
                <a:latin typeface="Century Gothic"/>
                <a:ea typeface="Century Gothic"/>
                <a:cs typeface="Century Gothic"/>
                <a:sym typeface="Century Gothic"/>
              </a:rPr>
              <a:t>8 heures</a:t>
            </a:r>
            <a:endParaRPr sz="2000" b="1" i="0" u="none" strike="noStrike" cap="none">
              <a:solidFill>
                <a:srgbClr val="F6AB38"/>
              </a:solidFill>
              <a:latin typeface="Century Gothic"/>
              <a:ea typeface="Century Gothic"/>
              <a:cs typeface="Century Gothic"/>
              <a:sym typeface="Century Gothic"/>
            </a:endParaRPr>
          </a:p>
        </p:txBody>
      </p:sp>
      <p:pic>
        <p:nvPicPr>
          <p:cNvPr id="504" name="Google Shape;504;p38" descr="Une image contenant jouet&#10;&#10;Description générée automatiquement"/>
          <p:cNvPicPr preferRelativeResize="0"/>
          <p:nvPr/>
        </p:nvPicPr>
        <p:blipFill rotWithShape="1">
          <a:blip r:embed="rId7">
            <a:alphaModFix/>
          </a:blip>
          <a:srcRect/>
          <a:stretch/>
        </p:blipFill>
        <p:spPr>
          <a:xfrm>
            <a:off x="843542" y="3617204"/>
            <a:ext cx="1176850" cy="1176850"/>
          </a:xfrm>
          <a:prstGeom prst="rect">
            <a:avLst/>
          </a:prstGeom>
          <a:noFill/>
          <a:ln>
            <a:noFill/>
          </a:ln>
        </p:spPr>
      </p:pic>
      <p:pic>
        <p:nvPicPr>
          <p:cNvPr id="505" name="Google Shape;505;p38" descr="Résultat de recherche d'images pour &quot;icon train&quot;"/>
          <p:cNvPicPr preferRelativeResize="0"/>
          <p:nvPr/>
        </p:nvPicPr>
        <p:blipFill rotWithShape="1">
          <a:blip r:embed="rId8">
            <a:alphaModFix/>
          </a:blip>
          <a:srcRect/>
          <a:stretch/>
        </p:blipFill>
        <p:spPr>
          <a:xfrm>
            <a:off x="955486" y="4720220"/>
            <a:ext cx="868052" cy="868052"/>
          </a:xfrm>
          <a:prstGeom prst="rect">
            <a:avLst/>
          </a:prstGeom>
          <a:noFill/>
          <a:ln>
            <a:noFill/>
          </a:ln>
        </p:spPr>
      </p:pic>
      <p:pic>
        <p:nvPicPr>
          <p:cNvPr id="506" name="Google Shape;506;p38" descr="Résultat de recherche d'images pour &quot;icone horloge&quot;"/>
          <p:cNvPicPr preferRelativeResize="0"/>
          <p:nvPr/>
        </p:nvPicPr>
        <p:blipFill rotWithShape="1">
          <a:blip r:embed="rId9">
            <a:alphaModFix/>
          </a:blip>
          <a:srcRect/>
          <a:stretch/>
        </p:blipFill>
        <p:spPr>
          <a:xfrm>
            <a:off x="-1155368" y="183087"/>
            <a:ext cx="758851" cy="75885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graphicFrame>
        <p:nvGraphicFramePr>
          <p:cNvPr id="512" name="Google Shape;512;p39"/>
          <p:cNvGraphicFramePr/>
          <p:nvPr/>
        </p:nvGraphicFramePr>
        <p:xfrm>
          <a:off x="112455" y="1755906"/>
          <a:ext cx="9558360" cy="4274038"/>
        </p:xfrm>
        <a:graphic>
          <a:graphicData uri="http://schemas.openxmlformats.org/drawingml/2006/chart">
            <c:chart xmlns:c="http://schemas.openxmlformats.org/drawingml/2006/chart" xmlns:r="http://schemas.openxmlformats.org/officeDocument/2006/relationships" r:id="rId3"/>
          </a:graphicData>
        </a:graphic>
      </p:graphicFrame>
      <p:sp>
        <p:nvSpPr>
          <p:cNvPr id="513" name="Google Shape;513;p39"/>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Consommation mondiale d’énergie</a:t>
            </a:r>
            <a:endParaRPr/>
          </a:p>
        </p:txBody>
      </p:sp>
      <p:sp>
        <p:nvSpPr>
          <p:cNvPr id="514" name="Google Shape;514;p39"/>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23</a:t>
            </a:fld>
            <a:endParaRPr sz="1400" b="1" i="0" u="none" strike="noStrike" cap="none">
              <a:solidFill>
                <a:srgbClr val="FFFFFF"/>
              </a:solidFill>
              <a:latin typeface="Arial"/>
              <a:ea typeface="Arial"/>
              <a:cs typeface="Arial"/>
              <a:sym typeface="Arial"/>
            </a:endParaRPr>
          </a:p>
        </p:txBody>
      </p:sp>
      <p:pic>
        <p:nvPicPr>
          <p:cNvPr id="515" name="Google Shape;515;p39"/>
          <p:cNvPicPr preferRelativeResize="0"/>
          <p:nvPr/>
        </p:nvPicPr>
        <p:blipFill rotWithShape="1">
          <a:blip r:embed="rId4">
            <a:alphaModFix/>
          </a:blip>
          <a:srcRect/>
          <a:stretch/>
        </p:blipFill>
        <p:spPr>
          <a:xfrm>
            <a:off x="10233496" y="5193118"/>
            <a:ext cx="647952" cy="647952"/>
          </a:xfrm>
          <a:prstGeom prst="rect">
            <a:avLst/>
          </a:prstGeom>
          <a:noFill/>
          <a:ln>
            <a:noFill/>
          </a:ln>
        </p:spPr>
      </p:pic>
      <p:cxnSp>
        <p:nvCxnSpPr>
          <p:cNvPr id="516" name="Google Shape;516;p39"/>
          <p:cNvCxnSpPr/>
          <p:nvPr/>
        </p:nvCxnSpPr>
        <p:spPr>
          <a:xfrm flipH="1">
            <a:off x="9624396" y="5517094"/>
            <a:ext cx="360000" cy="139"/>
          </a:xfrm>
          <a:prstGeom prst="straightConnector1">
            <a:avLst/>
          </a:prstGeom>
          <a:noFill/>
          <a:ln w="38100" cap="flat" cmpd="sng">
            <a:solidFill>
              <a:srgbClr val="A1A1A1"/>
            </a:solidFill>
            <a:prstDash val="solid"/>
            <a:round/>
            <a:headEnd type="none" w="sm" len="sm"/>
            <a:tailEnd type="triangle" w="med" len="med"/>
          </a:ln>
        </p:spPr>
      </p:cxnSp>
      <p:pic>
        <p:nvPicPr>
          <p:cNvPr id="517" name="Google Shape;517;p39"/>
          <p:cNvPicPr preferRelativeResize="0"/>
          <p:nvPr/>
        </p:nvPicPr>
        <p:blipFill rotWithShape="1">
          <a:blip r:embed="rId5">
            <a:alphaModFix/>
          </a:blip>
          <a:srcRect/>
          <a:stretch/>
        </p:blipFill>
        <p:spPr>
          <a:xfrm>
            <a:off x="10233496" y="3551082"/>
            <a:ext cx="647952" cy="647952"/>
          </a:xfrm>
          <a:prstGeom prst="rect">
            <a:avLst/>
          </a:prstGeom>
          <a:noFill/>
          <a:ln>
            <a:noFill/>
          </a:ln>
        </p:spPr>
      </p:pic>
      <p:pic>
        <p:nvPicPr>
          <p:cNvPr id="518" name="Google Shape;518;p39"/>
          <p:cNvPicPr preferRelativeResize="0"/>
          <p:nvPr/>
        </p:nvPicPr>
        <p:blipFill rotWithShape="1">
          <a:blip r:embed="rId6">
            <a:alphaModFix/>
          </a:blip>
          <a:srcRect/>
          <a:stretch/>
        </p:blipFill>
        <p:spPr>
          <a:xfrm>
            <a:off x="10233872" y="4418931"/>
            <a:ext cx="647576" cy="647576"/>
          </a:xfrm>
          <a:prstGeom prst="rect">
            <a:avLst/>
          </a:prstGeom>
          <a:noFill/>
          <a:ln>
            <a:noFill/>
          </a:ln>
        </p:spPr>
      </p:pic>
      <p:pic>
        <p:nvPicPr>
          <p:cNvPr id="519" name="Google Shape;519;p39"/>
          <p:cNvPicPr preferRelativeResize="0"/>
          <p:nvPr/>
        </p:nvPicPr>
        <p:blipFill rotWithShape="1">
          <a:blip r:embed="rId7">
            <a:alphaModFix/>
          </a:blip>
          <a:srcRect/>
          <a:stretch/>
        </p:blipFill>
        <p:spPr>
          <a:xfrm>
            <a:off x="10210754" y="2379747"/>
            <a:ext cx="702677" cy="702677"/>
          </a:xfrm>
          <a:prstGeom prst="rect">
            <a:avLst/>
          </a:prstGeom>
          <a:noFill/>
          <a:ln>
            <a:noFill/>
          </a:ln>
        </p:spPr>
      </p:pic>
      <p:cxnSp>
        <p:nvCxnSpPr>
          <p:cNvPr id="520" name="Google Shape;520;p39"/>
          <p:cNvCxnSpPr/>
          <p:nvPr/>
        </p:nvCxnSpPr>
        <p:spPr>
          <a:xfrm flipH="1">
            <a:off x="9628511" y="4742719"/>
            <a:ext cx="360000" cy="1"/>
          </a:xfrm>
          <a:prstGeom prst="straightConnector1">
            <a:avLst/>
          </a:prstGeom>
          <a:noFill/>
          <a:ln w="38100" cap="flat" cmpd="sng">
            <a:solidFill>
              <a:srgbClr val="A1A1A1"/>
            </a:solidFill>
            <a:prstDash val="solid"/>
            <a:round/>
            <a:headEnd type="none" w="sm" len="sm"/>
            <a:tailEnd type="triangle" w="med" len="med"/>
          </a:ln>
        </p:spPr>
      </p:cxnSp>
      <p:cxnSp>
        <p:nvCxnSpPr>
          <p:cNvPr id="521" name="Google Shape;521;p39"/>
          <p:cNvCxnSpPr/>
          <p:nvPr/>
        </p:nvCxnSpPr>
        <p:spPr>
          <a:xfrm flipH="1">
            <a:off x="9624395" y="3891352"/>
            <a:ext cx="360000" cy="1"/>
          </a:xfrm>
          <a:prstGeom prst="straightConnector1">
            <a:avLst/>
          </a:prstGeom>
          <a:noFill/>
          <a:ln w="38100" cap="flat" cmpd="sng">
            <a:solidFill>
              <a:srgbClr val="A1A1A1"/>
            </a:solidFill>
            <a:prstDash val="solid"/>
            <a:round/>
            <a:headEnd type="none" w="sm" len="sm"/>
            <a:tailEnd type="triangle" w="med" len="med"/>
          </a:ln>
        </p:spPr>
      </p:cxnSp>
      <p:cxnSp>
        <p:nvCxnSpPr>
          <p:cNvPr id="522" name="Google Shape;522;p39"/>
          <p:cNvCxnSpPr/>
          <p:nvPr/>
        </p:nvCxnSpPr>
        <p:spPr>
          <a:xfrm flipH="1">
            <a:off x="9624395" y="2731086"/>
            <a:ext cx="360000" cy="1"/>
          </a:xfrm>
          <a:prstGeom prst="straightConnector1">
            <a:avLst/>
          </a:prstGeom>
          <a:noFill/>
          <a:ln w="38100" cap="flat" cmpd="sng">
            <a:solidFill>
              <a:srgbClr val="A1A1A1"/>
            </a:solidFill>
            <a:prstDash val="solid"/>
            <a:round/>
            <a:headEnd type="none" w="sm" len="sm"/>
            <a:tailEnd type="triangle" w="med" len="med"/>
          </a:ln>
        </p:spPr>
      </p:cxnSp>
      <p:cxnSp>
        <p:nvCxnSpPr>
          <p:cNvPr id="523" name="Google Shape;523;p39"/>
          <p:cNvCxnSpPr/>
          <p:nvPr/>
        </p:nvCxnSpPr>
        <p:spPr>
          <a:xfrm rot="10800000">
            <a:off x="9605723" y="2140993"/>
            <a:ext cx="360000" cy="0"/>
          </a:xfrm>
          <a:prstGeom prst="straightConnector1">
            <a:avLst/>
          </a:prstGeom>
          <a:noFill/>
          <a:ln w="38100" cap="flat" cmpd="sng">
            <a:solidFill>
              <a:srgbClr val="A1A1A1"/>
            </a:solidFill>
            <a:prstDash val="solid"/>
            <a:round/>
            <a:headEnd type="none" w="sm" len="sm"/>
            <a:tailEnd type="triangle" w="med" len="med"/>
          </a:ln>
        </p:spPr>
      </p:cxnSp>
      <p:cxnSp>
        <p:nvCxnSpPr>
          <p:cNvPr id="524" name="Google Shape;524;p39"/>
          <p:cNvCxnSpPr/>
          <p:nvPr/>
        </p:nvCxnSpPr>
        <p:spPr>
          <a:xfrm>
            <a:off x="9950715" y="1302250"/>
            <a:ext cx="0" cy="838743"/>
          </a:xfrm>
          <a:prstGeom prst="straightConnector1">
            <a:avLst/>
          </a:prstGeom>
          <a:noFill/>
          <a:ln w="38100" cap="flat" cmpd="sng">
            <a:solidFill>
              <a:srgbClr val="AEABAB"/>
            </a:solidFill>
            <a:prstDash val="solid"/>
            <a:round/>
            <a:headEnd type="none" w="sm" len="sm"/>
            <a:tailEnd type="none" w="sm" len="sm"/>
          </a:ln>
        </p:spPr>
      </p:cxnSp>
      <p:sp>
        <p:nvSpPr>
          <p:cNvPr id="525" name="Google Shape;525;p39"/>
          <p:cNvSpPr/>
          <p:nvPr/>
        </p:nvSpPr>
        <p:spPr>
          <a:xfrm>
            <a:off x="11031103" y="5332428"/>
            <a:ext cx="513282"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1800"/>
              <a:buFont typeface="Century Gothic"/>
              <a:buNone/>
            </a:pPr>
            <a:r>
              <a:rPr lang="fr-FR" sz="1800" b="1" i="0" u="none" strike="noStrike" cap="none">
                <a:solidFill>
                  <a:srgbClr val="2A6176"/>
                </a:solidFill>
                <a:latin typeface="Century Gothic"/>
                <a:ea typeface="Century Gothic"/>
                <a:cs typeface="Century Gothic"/>
                <a:sym typeface="Century Gothic"/>
              </a:rPr>
              <a:t>7%</a:t>
            </a:r>
            <a:endParaRPr sz="1800" b="0" i="0" u="none" strike="noStrike" cap="none">
              <a:solidFill>
                <a:srgbClr val="2A6176"/>
              </a:solidFill>
              <a:latin typeface="Arial"/>
              <a:ea typeface="Arial"/>
              <a:cs typeface="Arial"/>
              <a:sym typeface="Arial"/>
            </a:endParaRPr>
          </a:p>
        </p:txBody>
      </p:sp>
      <p:cxnSp>
        <p:nvCxnSpPr>
          <p:cNvPr id="526" name="Google Shape;526;p39"/>
          <p:cNvCxnSpPr/>
          <p:nvPr/>
        </p:nvCxnSpPr>
        <p:spPr>
          <a:xfrm>
            <a:off x="11015711" y="2347012"/>
            <a:ext cx="0" cy="2686760"/>
          </a:xfrm>
          <a:prstGeom prst="straightConnector1">
            <a:avLst/>
          </a:prstGeom>
          <a:noFill/>
          <a:ln w="38100" cap="flat" cmpd="sng">
            <a:solidFill>
              <a:srgbClr val="C00000"/>
            </a:solidFill>
            <a:prstDash val="solid"/>
            <a:round/>
            <a:headEnd type="triangle" w="med" len="med"/>
            <a:tailEnd type="none" w="sm" len="sm"/>
          </a:ln>
        </p:spPr>
      </p:cxnSp>
      <p:sp>
        <p:nvSpPr>
          <p:cNvPr id="527" name="Google Shape;527;p39"/>
          <p:cNvSpPr/>
          <p:nvPr/>
        </p:nvSpPr>
        <p:spPr>
          <a:xfrm>
            <a:off x="10056440" y="1871352"/>
            <a:ext cx="2029386" cy="307777"/>
          </a:xfrm>
          <a:prstGeom prst="rect">
            <a:avLst/>
          </a:prstGeom>
          <a:solidFill>
            <a:srgbClr val="C0000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Century Gothic"/>
              <a:buNone/>
            </a:pPr>
            <a:r>
              <a:rPr lang="fr-FR" sz="1400" b="1" i="0" u="none" strike="noStrike" cap="none">
                <a:solidFill>
                  <a:srgbClr val="FFFFFF"/>
                </a:solidFill>
                <a:latin typeface="Century Gothic"/>
                <a:ea typeface="Century Gothic"/>
                <a:cs typeface="Century Gothic"/>
                <a:sym typeface="Century Gothic"/>
              </a:rPr>
              <a:t>84% Energies Fossiles</a:t>
            </a:r>
            <a:endParaRPr sz="1400" b="0" i="0" u="none" strike="noStrike" cap="none">
              <a:solidFill>
                <a:srgbClr val="FFFFFF"/>
              </a:solidFill>
              <a:latin typeface="Arial"/>
              <a:ea typeface="Arial"/>
              <a:cs typeface="Arial"/>
              <a:sym typeface="Arial"/>
            </a:endParaRPr>
          </a:p>
        </p:txBody>
      </p:sp>
      <p:sp>
        <p:nvSpPr>
          <p:cNvPr id="528" name="Google Shape;528;p39"/>
          <p:cNvSpPr/>
          <p:nvPr/>
        </p:nvSpPr>
        <p:spPr>
          <a:xfrm>
            <a:off x="-9058" y="6302465"/>
            <a:ext cx="8832304"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85160"/>
              </a:buClr>
              <a:buSzPts val="1100"/>
              <a:buFont typeface="Century Gothic"/>
              <a:buNone/>
            </a:pPr>
            <a:r>
              <a:rPr lang="fr-FR" sz="1100" b="0" i="1" u="none" strike="noStrike" cap="none">
                <a:solidFill>
                  <a:srgbClr val="085160"/>
                </a:solidFill>
                <a:latin typeface="Century Gothic"/>
                <a:ea typeface="Century Gothic"/>
                <a:cs typeface="Century Gothic"/>
                <a:sym typeface="Century Gothic"/>
              </a:rPr>
              <a:t>Vaclav Smil (2017). Energy Transitions: Global and National Perspectives. &amp; BP Statistical Review of World Energy : 2017</a:t>
            </a:r>
            <a:endParaRPr sz="1100" b="0" i="1" u="none" strike="noStrike" cap="none">
              <a:solidFill>
                <a:srgbClr val="085160"/>
              </a:solidFill>
              <a:latin typeface="Century Gothic"/>
              <a:ea typeface="Century Gothic"/>
              <a:cs typeface="Century Gothic"/>
              <a:sym typeface="Century Gothic"/>
            </a:endParaRPr>
          </a:p>
        </p:txBody>
      </p:sp>
      <p:pic>
        <p:nvPicPr>
          <p:cNvPr id="529" name="Google Shape;529;p39"/>
          <p:cNvPicPr preferRelativeResize="0"/>
          <p:nvPr/>
        </p:nvPicPr>
        <p:blipFill rotWithShape="1">
          <a:blip r:embed="rId8">
            <a:alphaModFix/>
          </a:blip>
          <a:srcRect/>
          <a:stretch/>
        </p:blipFill>
        <p:spPr>
          <a:xfrm>
            <a:off x="10705441" y="618322"/>
            <a:ext cx="582303" cy="582303"/>
          </a:xfrm>
          <a:prstGeom prst="rect">
            <a:avLst/>
          </a:prstGeom>
          <a:noFill/>
          <a:ln>
            <a:noFill/>
          </a:ln>
        </p:spPr>
      </p:pic>
      <p:pic>
        <p:nvPicPr>
          <p:cNvPr id="530" name="Google Shape;530;p39"/>
          <p:cNvPicPr preferRelativeResize="0"/>
          <p:nvPr/>
        </p:nvPicPr>
        <p:blipFill rotWithShape="1">
          <a:blip r:embed="rId9">
            <a:alphaModFix/>
          </a:blip>
          <a:srcRect/>
          <a:stretch/>
        </p:blipFill>
        <p:spPr>
          <a:xfrm>
            <a:off x="8567264" y="618322"/>
            <a:ext cx="582303" cy="582303"/>
          </a:xfrm>
          <a:prstGeom prst="rect">
            <a:avLst/>
          </a:prstGeom>
          <a:noFill/>
          <a:ln>
            <a:noFill/>
          </a:ln>
        </p:spPr>
      </p:pic>
      <p:pic>
        <p:nvPicPr>
          <p:cNvPr id="531" name="Google Shape;531;p39"/>
          <p:cNvPicPr preferRelativeResize="0"/>
          <p:nvPr/>
        </p:nvPicPr>
        <p:blipFill rotWithShape="1">
          <a:blip r:embed="rId10">
            <a:alphaModFix/>
          </a:blip>
          <a:srcRect/>
          <a:stretch/>
        </p:blipFill>
        <p:spPr>
          <a:xfrm>
            <a:off x="10002135" y="622248"/>
            <a:ext cx="582303" cy="582303"/>
          </a:xfrm>
          <a:prstGeom prst="rect">
            <a:avLst/>
          </a:prstGeom>
          <a:noFill/>
          <a:ln>
            <a:noFill/>
          </a:ln>
        </p:spPr>
      </p:pic>
      <p:grpSp>
        <p:nvGrpSpPr>
          <p:cNvPr id="532" name="Google Shape;532;p39"/>
          <p:cNvGrpSpPr/>
          <p:nvPr/>
        </p:nvGrpSpPr>
        <p:grpSpPr>
          <a:xfrm>
            <a:off x="9246042" y="618322"/>
            <a:ext cx="624213" cy="582303"/>
            <a:chOff x="10438351" y="268692"/>
            <a:chExt cx="1080000" cy="1080000"/>
          </a:xfrm>
        </p:grpSpPr>
        <p:sp>
          <p:nvSpPr>
            <p:cNvPr id="533" name="Google Shape;533;p39"/>
            <p:cNvSpPr/>
            <p:nvPr/>
          </p:nvSpPr>
          <p:spPr>
            <a:xfrm>
              <a:off x="10438351" y="268692"/>
              <a:ext cx="1080000" cy="1080000"/>
            </a:xfrm>
            <a:prstGeom prst="ellipse">
              <a:avLst/>
            </a:prstGeom>
            <a:solidFill>
              <a:srgbClr val="CC33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pic>
          <p:nvPicPr>
            <p:cNvPr id="534" name="Google Shape;534;p39"/>
            <p:cNvPicPr preferRelativeResize="0"/>
            <p:nvPr/>
          </p:nvPicPr>
          <p:blipFill rotWithShape="1">
            <a:blip r:embed="rId11">
              <a:alphaModFix/>
            </a:blip>
            <a:srcRect/>
            <a:stretch/>
          </p:blipFill>
          <p:spPr>
            <a:xfrm>
              <a:off x="10564385" y="388909"/>
              <a:ext cx="850880" cy="850880"/>
            </a:xfrm>
            <a:prstGeom prst="rect">
              <a:avLst/>
            </a:prstGeom>
            <a:noFill/>
            <a:ln>
              <a:noFill/>
            </a:ln>
          </p:spPr>
        </p:pic>
      </p:grpSp>
      <p:cxnSp>
        <p:nvCxnSpPr>
          <p:cNvPr id="535" name="Google Shape;535;p39"/>
          <p:cNvCxnSpPr/>
          <p:nvPr/>
        </p:nvCxnSpPr>
        <p:spPr>
          <a:xfrm>
            <a:off x="8762583" y="1302250"/>
            <a:ext cx="2376264" cy="0"/>
          </a:xfrm>
          <a:prstGeom prst="straightConnector1">
            <a:avLst/>
          </a:prstGeom>
          <a:noFill/>
          <a:ln w="38100" cap="flat" cmpd="sng">
            <a:solidFill>
              <a:srgbClr val="AEABAB"/>
            </a:solidFill>
            <a:prstDash val="solid"/>
            <a:round/>
            <a:headEnd type="none" w="sm" len="sm"/>
            <a:tailEnd type="none" w="sm" len="sm"/>
          </a:ln>
        </p:spPr>
      </p:cxnSp>
      <p:sp>
        <p:nvSpPr>
          <p:cNvPr id="536" name="Google Shape;536;p39"/>
          <p:cNvSpPr/>
          <p:nvPr/>
        </p:nvSpPr>
        <p:spPr>
          <a:xfrm>
            <a:off x="8544272" y="255999"/>
            <a:ext cx="59022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1400"/>
              <a:buFont typeface="Century Gothic"/>
              <a:buNone/>
            </a:pPr>
            <a:r>
              <a:rPr lang="fr-FR" sz="1400" b="1" i="0" u="none" strike="noStrike" cap="none">
                <a:solidFill>
                  <a:srgbClr val="2A6176"/>
                </a:solidFill>
                <a:latin typeface="Century Gothic"/>
                <a:ea typeface="Century Gothic"/>
                <a:cs typeface="Century Gothic"/>
                <a:sym typeface="Century Gothic"/>
              </a:rPr>
              <a:t>2,5%</a:t>
            </a:r>
            <a:endParaRPr sz="1400" b="0" i="0" u="none" strike="noStrike" cap="none">
              <a:solidFill>
                <a:srgbClr val="000000"/>
              </a:solidFill>
              <a:latin typeface="Arial"/>
              <a:ea typeface="Arial"/>
              <a:cs typeface="Arial"/>
              <a:sym typeface="Arial"/>
            </a:endParaRPr>
          </a:p>
        </p:txBody>
      </p:sp>
      <p:sp>
        <p:nvSpPr>
          <p:cNvPr id="537" name="Google Shape;537;p39"/>
          <p:cNvSpPr/>
          <p:nvPr/>
        </p:nvSpPr>
        <p:spPr>
          <a:xfrm>
            <a:off x="9280114" y="255999"/>
            <a:ext cx="48923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1400"/>
              <a:buFont typeface="Century Gothic"/>
              <a:buNone/>
            </a:pPr>
            <a:r>
              <a:rPr lang="fr-FR" sz="1400" b="1" i="0" u="none" strike="noStrike" cap="none">
                <a:solidFill>
                  <a:srgbClr val="2A6176"/>
                </a:solidFill>
                <a:latin typeface="Century Gothic"/>
                <a:ea typeface="Century Gothic"/>
                <a:cs typeface="Century Gothic"/>
                <a:sym typeface="Century Gothic"/>
              </a:rPr>
              <a:t>5 %</a:t>
            </a:r>
            <a:endParaRPr sz="1400" b="0" i="0" u="none" strike="noStrike" cap="none">
              <a:solidFill>
                <a:srgbClr val="000000"/>
              </a:solidFill>
              <a:latin typeface="Arial"/>
              <a:ea typeface="Arial"/>
              <a:cs typeface="Arial"/>
              <a:sym typeface="Arial"/>
            </a:endParaRPr>
          </a:p>
        </p:txBody>
      </p:sp>
      <p:sp>
        <p:nvSpPr>
          <p:cNvPr id="538" name="Google Shape;538;p39"/>
          <p:cNvSpPr/>
          <p:nvPr/>
        </p:nvSpPr>
        <p:spPr>
          <a:xfrm>
            <a:off x="10008697" y="255999"/>
            <a:ext cx="59022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1400"/>
              <a:buFont typeface="Century Gothic"/>
              <a:buNone/>
            </a:pPr>
            <a:r>
              <a:rPr lang="fr-FR" sz="1400" b="1" i="0" u="none" strike="noStrike" cap="none">
                <a:solidFill>
                  <a:srgbClr val="2A6176"/>
                </a:solidFill>
                <a:latin typeface="Century Gothic"/>
                <a:ea typeface="Century Gothic"/>
                <a:cs typeface="Century Gothic"/>
                <a:sym typeface="Century Gothic"/>
              </a:rPr>
              <a:t>0,7%</a:t>
            </a:r>
            <a:endParaRPr sz="1400" b="0" i="0" u="none" strike="noStrike" cap="none">
              <a:solidFill>
                <a:srgbClr val="000000"/>
              </a:solidFill>
              <a:latin typeface="Arial"/>
              <a:ea typeface="Arial"/>
              <a:cs typeface="Arial"/>
              <a:sym typeface="Arial"/>
            </a:endParaRPr>
          </a:p>
        </p:txBody>
      </p:sp>
      <p:sp>
        <p:nvSpPr>
          <p:cNvPr id="539" name="Google Shape;539;p39"/>
          <p:cNvSpPr/>
          <p:nvPr/>
        </p:nvSpPr>
        <p:spPr>
          <a:xfrm>
            <a:off x="10722422" y="251570"/>
            <a:ext cx="59022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1400"/>
              <a:buFont typeface="Century Gothic"/>
              <a:buNone/>
            </a:pPr>
            <a:r>
              <a:rPr lang="fr-FR" sz="1400" b="1" i="0" u="none" strike="noStrike" cap="none">
                <a:solidFill>
                  <a:srgbClr val="2A6176"/>
                </a:solidFill>
                <a:latin typeface="Century Gothic"/>
                <a:ea typeface="Century Gothic"/>
                <a:cs typeface="Century Gothic"/>
                <a:sym typeface="Century Gothic"/>
              </a:rPr>
              <a:t>0,3%</a:t>
            </a:r>
            <a:endParaRPr sz="1400" b="0" i="0" u="none" strike="noStrike" cap="none">
              <a:solidFill>
                <a:srgbClr val="000000"/>
              </a:solidFill>
              <a:latin typeface="Arial"/>
              <a:ea typeface="Arial"/>
              <a:cs typeface="Arial"/>
              <a:sym typeface="Arial"/>
            </a:endParaRPr>
          </a:p>
        </p:txBody>
      </p:sp>
      <p:sp>
        <p:nvSpPr>
          <p:cNvPr id="540" name="Google Shape;540;p39"/>
          <p:cNvSpPr/>
          <p:nvPr/>
        </p:nvSpPr>
        <p:spPr>
          <a:xfrm>
            <a:off x="-272750" y="1039460"/>
            <a:ext cx="2120278"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595959"/>
              </a:buClr>
              <a:buSzPts val="1200"/>
              <a:buFont typeface="Century Gothic"/>
              <a:buNone/>
            </a:pPr>
            <a:r>
              <a:rPr lang="fr-FR" sz="1200" b="1" i="0" u="none" strike="noStrike" cap="none">
                <a:solidFill>
                  <a:srgbClr val="595959"/>
                </a:solidFill>
                <a:latin typeface="Century Gothic"/>
                <a:ea typeface="Century Gothic"/>
                <a:cs typeface="Century Gothic"/>
                <a:sym typeface="Century Gothic"/>
              </a:rPr>
              <a:t>Milliards de tonnes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595959"/>
              </a:buClr>
              <a:buSzPts val="1200"/>
              <a:buFont typeface="Century Gothic"/>
              <a:buNone/>
            </a:pPr>
            <a:r>
              <a:rPr lang="fr-FR" sz="1200" b="1" i="0" u="none" strike="noStrike" cap="none">
                <a:solidFill>
                  <a:srgbClr val="595959"/>
                </a:solidFill>
                <a:latin typeface="Century Gothic"/>
                <a:ea typeface="Century Gothic"/>
                <a:cs typeface="Century Gothic"/>
                <a:sym typeface="Century Gothic"/>
              </a:rPr>
              <a:t>équivalent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595959"/>
              </a:buClr>
              <a:buSzPts val="1200"/>
              <a:buFont typeface="Century Gothic"/>
              <a:buNone/>
            </a:pPr>
            <a:r>
              <a:rPr lang="fr-FR" sz="1200" b="1" i="0" u="none" strike="noStrike" cap="none">
                <a:solidFill>
                  <a:srgbClr val="595959"/>
                </a:solidFill>
                <a:latin typeface="Century Gothic"/>
                <a:ea typeface="Century Gothic"/>
                <a:cs typeface="Century Gothic"/>
                <a:sym typeface="Century Gothic"/>
              </a:rPr>
              <a:t>Pétrole - Gtep </a:t>
            </a:r>
            <a:endParaRPr sz="1200" b="0" i="0" u="none" strike="noStrike" cap="none">
              <a:solidFill>
                <a:srgbClr val="595959"/>
              </a:solidFill>
              <a:latin typeface="Arial"/>
              <a:ea typeface="Arial"/>
              <a:cs typeface="Arial"/>
              <a:sym typeface="Arial"/>
            </a:endParaRPr>
          </a:p>
        </p:txBody>
      </p:sp>
      <p:sp>
        <p:nvSpPr>
          <p:cNvPr id="541" name="Google Shape;541;p39"/>
          <p:cNvSpPr/>
          <p:nvPr/>
        </p:nvSpPr>
        <p:spPr>
          <a:xfrm>
            <a:off x="11019828" y="4558053"/>
            <a:ext cx="106631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1800"/>
              <a:buFont typeface="Century Gothic"/>
              <a:buNone/>
            </a:pPr>
            <a:r>
              <a:rPr lang="fr-FR" sz="1800" b="1" i="0" u="none" strike="noStrike" cap="none">
                <a:solidFill>
                  <a:srgbClr val="C00000"/>
                </a:solidFill>
                <a:latin typeface="Century Gothic"/>
                <a:ea typeface="Century Gothic"/>
                <a:cs typeface="Century Gothic"/>
                <a:sym typeface="Century Gothic"/>
              </a:rPr>
              <a:t>1/4 </a:t>
            </a:r>
            <a:r>
              <a:rPr lang="fr-FR" sz="1200" b="1" i="0" u="none" strike="noStrike" cap="none">
                <a:solidFill>
                  <a:srgbClr val="C00000"/>
                </a:solidFill>
                <a:latin typeface="Century Gothic"/>
                <a:ea typeface="Century Gothic"/>
                <a:cs typeface="Century Gothic"/>
                <a:sym typeface="Century Gothic"/>
              </a:rPr>
              <a:t>(27%)</a:t>
            </a:r>
            <a:endParaRPr sz="1400" b="0" i="0" u="none" strike="noStrike" cap="none">
              <a:solidFill>
                <a:srgbClr val="000000"/>
              </a:solidFill>
              <a:latin typeface="Arial"/>
              <a:ea typeface="Arial"/>
              <a:cs typeface="Arial"/>
              <a:sym typeface="Arial"/>
            </a:endParaRPr>
          </a:p>
        </p:txBody>
      </p:sp>
      <p:sp>
        <p:nvSpPr>
          <p:cNvPr id="542" name="Google Shape;542;p39"/>
          <p:cNvSpPr/>
          <p:nvPr/>
        </p:nvSpPr>
        <p:spPr>
          <a:xfrm>
            <a:off x="11015711" y="3690392"/>
            <a:ext cx="1122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1800"/>
              <a:buFont typeface="Century Gothic"/>
              <a:buNone/>
            </a:pPr>
            <a:r>
              <a:rPr lang="fr-FR" sz="1800" b="1" i="0" u="none" strike="noStrike" cap="none">
                <a:solidFill>
                  <a:srgbClr val="C00000"/>
                </a:solidFill>
                <a:latin typeface="Century Gothic"/>
                <a:ea typeface="Century Gothic"/>
                <a:cs typeface="Century Gothic"/>
                <a:sym typeface="Century Gothic"/>
              </a:rPr>
              <a:t>1/3 </a:t>
            </a:r>
            <a:r>
              <a:rPr lang="fr-FR" sz="1200" b="1" i="0" u="none" strike="noStrike" cap="none">
                <a:solidFill>
                  <a:srgbClr val="C00000"/>
                </a:solidFill>
                <a:latin typeface="Century Gothic"/>
                <a:ea typeface="Century Gothic"/>
                <a:cs typeface="Century Gothic"/>
                <a:sym typeface="Century Gothic"/>
              </a:rPr>
              <a:t>(34%)  </a:t>
            </a:r>
            <a:endParaRPr sz="1200" b="0" i="0" u="none" strike="noStrike" cap="none">
              <a:solidFill>
                <a:srgbClr val="C00000"/>
              </a:solidFill>
              <a:latin typeface="Arial"/>
              <a:ea typeface="Arial"/>
              <a:cs typeface="Arial"/>
              <a:sym typeface="Arial"/>
            </a:endParaRPr>
          </a:p>
        </p:txBody>
      </p:sp>
      <p:sp>
        <p:nvSpPr>
          <p:cNvPr id="543" name="Google Shape;543;p39"/>
          <p:cNvSpPr/>
          <p:nvPr/>
        </p:nvSpPr>
        <p:spPr>
          <a:xfrm>
            <a:off x="11015711" y="2546419"/>
            <a:ext cx="1207382"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1800"/>
              <a:buFont typeface="Century Gothic"/>
              <a:buNone/>
            </a:pPr>
            <a:r>
              <a:rPr lang="fr-FR" sz="1800" b="1" i="0" u="none" strike="noStrike" cap="none">
                <a:solidFill>
                  <a:srgbClr val="C00000"/>
                </a:solidFill>
                <a:latin typeface="Century Gothic"/>
                <a:ea typeface="Century Gothic"/>
                <a:cs typeface="Century Gothic"/>
                <a:sym typeface="Century Gothic"/>
              </a:rPr>
              <a:t>1/4 </a:t>
            </a:r>
            <a:r>
              <a:rPr lang="fr-FR" sz="1400" b="1" i="0" u="none" strike="noStrike" cap="none">
                <a:solidFill>
                  <a:srgbClr val="C00000"/>
                </a:solidFill>
                <a:latin typeface="Century Gothic"/>
                <a:ea typeface="Century Gothic"/>
                <a:cs typeface="Century Gothic"/>
                <a:sym typeface="Century Gothic"/>
              </a:rPr>
              <a:t>(23%)  </a:t>
            </a:r>
            <a:endParaRPr sz="1800" b="0" i="0" u="none" strike="noStrike" cap="none">
              <a:solidFill>
                <a:srgbClr val="C00000"/>
              </a:solidFill>
              <a:latin typeface="Arial"/>
              <a:ea typeface="Arial"/>
              <a:cs typeface="Arial"/>
              <a:sym typeface="Arial"/>
            </a:endParaRPr>
          </a:p>
        </p:txBody>
      </p:sp>
      <p:graphicFrame>
        <p:nvGraphicFramePr>
          <p:cNvPr id="544" name="Google Shape;544;p39"/>
          <p:cNvGraphicFramePr/>
          <p:nvPr/>
        </p:nvGraphicFramePr>
        <p:xfrm>
          <a:off x="695400" y="1939099"/>
          <a:ext cx="8619529" cy="3721874"/>
        </p:xfrm>
        <a:graphic>
          <a:graphicData uri="http://schemas.openxmlformats.org/drawingml/2006/chart">
            <c:chart xmlns:c="http://schemas.openxmlformats.org/drawingml/2006/chart" xmlns:r="http://schemas.openxmlformats.org/officeDocument/2006/relationships" r:id="rId12"/>
          </a:graphicData>
        </a:graphic>
      </p:graphicFrame>
      <p:sp>
        <p:nvSpPr>
          <p:cNvPr id="545" name="Google Shape;545;p39"/>
          <p:cNvSpPr txBox="1"/>
          <p:nvPr/>
        </p:nvSpPr>
        <p:spPr>
          <a:xfrm>
            <a:off x="1559496" y="4545080"/>
            <a:ext cx="2419697" cy="586957"/>
          </a:xfrm>
          <a:prstGeom prst="rect">
            <a:avLst/>
          </a:prstGeom>
          <a:no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6AB38"/>
              </a:buClr>
              <a:buSzPts val="1600"/>
              <a:buFont typeface="Century Gothic"/>
              <a:buNone/>
            </a:pPr>
            <a:r>
              <a:rPr lang="fr-FR" sz="1600" b="1" i="0" u="none" strike="noStrike" cap="none">
                <a:solidFill>
                  <a:srgbClr val="F6AB38"/>
                </a:solidFill>
                <a:latin typeface="Century Gothic"/>
                <a:ea typeface="Century Gothic"/>
                <a:cs typeface="Century Gothic"/>
                <a:sym typeface="Century Gothic"/>
              </a:rPr>
              <a:t>Population mondiale en milliard</a:t>
            </a:r>
            <a:endParaRPr sz="1400" b="0" i="0" u="none" strike="noStrike" cap="none">
              <a:solidFill>
                <a:srgbClr val="000000"/>
              </a:solidFill>
              <a:latin typeface="Arial"/>
              <a:ea typeface="Arial"/>
              <a:cs typeface="Arial"/>
              <a:sym typeface="Arial"/>
            </a:endParaRPr>
          </a:p>
        </p:txBody>
      </p:sp>
      <p:sp>
        <p:nvSpPr>
          <p:cNvPr id="546" name="Google Shape;546;p39"/>
          <p:cNvSpPr txBox="1"/>
          <p:nvPr/>
        </p:nvSpPr>
        <p:spPr>
          <a:xfrm>
            <a:off x="1775123" y="6021288"/>
            <a:ext cx="7417221" cy="340735"/>
          </a:xfrm>
          <a:prstGeom prst="rect">
            <a:avLst/>
          </a:prstGeom>
          <a:no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000000"/>
              </a:buClr>
              <a:buSzPts val="1600"/>
              <a:buFont typeface="Century Gothic"/>
              <a:buNone/>
            </a:pPr>
            <a:r>
              <a:rPr lang="fr-FR" sz="1600" b="1" i="0" u="none" strike="noStrike" cap="none">
                <a:solidFill>
                  <a:srgbClr val="000000"/>
                </a:solidFill>
                <a:latin typeface="Century Gothic"/>
                <a:ea typeface="Century Gothic"/>
                <a:cs typeface="Century Gothic"/>
                <a:sym typeface="Century Gothic"/>
              </a:rPr>
              <a:t>Evolution de la consommation </a:t>
            </a:r>
            <a:r>
              <a:rPr lang="fr-FR" sz="1600" b="1">
                <a:latin typeface="Century Gothic"/>
                <a:ea typeface="Century Gothic"/>
                <a:cs typeface="Century Gothic"/>
                <a:sym typeface="Century Gothic"/>
              </a:rPr>
              <a:t>d</a:t>
            </a:r>
            <a:r>
              <a:rPr lang="fr-FR" sz="1600" b="1" i="0" u="none" strike="noStrike" cap="none">
                <a:solidFill>
                  <a:srgbClr val="000000"/>
                </a:solidFill>
                <a:latin typeface="Century Gothic"/>
                <a:ea typeface="Century Gothic"/>
                <a:cs typeface="Century Gothic"/>
                <a:sym typeface="Century Gothic"/>
              </a:rPr>
              <a:t>’énergie primaire dans le monde (Gtep)</a:t>
            </a:r>
            <a:endParaRPr sz="1400" b="0" i="0" u="none" strike="noStrike" cap="none">
              <a:solidFill>
                <a:srgbClr val="000000"/>
              </a:solidFill>
              <a:latin typeface="Arial"/>
              <a:ea typeface="Arial"/>
              <a:cs typeface="Arial"/>
              <a:sym typeface="Arial"/>
            </a:endParaRPr>
          </a:p>
        </p:txBody>
      </p:sp>
      <p:pic>
        <p:nvPicPr>
          <p:cNvPr id="547" name="Google Shape;547;p39" descr="Résultat de recherche d'images pour &quot;icon grandma&quot;"/>
          <p:cNvPicPr preferRelativeResize="0"/>
          <p:nvPr/>
        </p:nvPicPr>
        <p:blipFill rotWithShape="1">
          <a:blip r:embed="rId13">
            <a:alphaModFix/>
          </a:blip>
          <a:srcRect/>
          <a:stretch/>
        </p:blipFill>
        <p:spPr>
          <a:xfrm>
            <a:off x="5015884" y="4449991"/>
            <a:ext cx="596925" cy="596925"/>
          </a:xfrm>
          <a:prstGeom prst="ellipse">
            <a:avLst/>
          </a:prstGeom>
          <a:noFill/>
          <a:ln>
            <a:noFill/>
          </a:ln>
        </p:spPr>
      </p:pic>
      <p:pic>
        <p:nvPicPr>
          <p:cNvPr id="548" name="Google Shape;548;p39" descr="Image associée"/>
          <p:cNvPicPr preferRelativeResize="0"/>
          <p:nvPr/>
        </p:nvPicPr>
        <p:blipFill rotWithShape="1">
          <a:blip r:embed="rId14">
            <a:alphaModFix/>
          </a:blip>
          <a:srcRect l="14421" t="13796" r="13918" b="21100"/>
          <a:stretch/>
        </p:blipFill>
        <p:spPr>
          <a:xfrm>
            <a:off x="6834433" y="3097170"/>
            <a:ext cx="522492" cy="512653"/>
          </a:xfrm>
          <a:prstGeom prst="ellipse">
            <a:avLst/>
          </a:prstGeom>
          <a:noFill/>
          <a:ln>
            <a:noFill/>
          </a:ln>
        </p:spPr>
      </p:pic>
      <p:pic>
        <p:nvPicPr>
          <p:cNvPr id="549" name="Google Shape;549;p39" descr="Résultat de recherche d'images pour &quot;icon pupil girl&quot;"/>
          <p:cNvPicPr preferRelativeResize="0"/>
          <p:nvPr/>
        </p:nvPicPr>
        <p:blipFill rotWithShape="1">
          <a:blip r:embed="rId15">
            <a:alphaModFix/>
          </a:blip>
          <a:srcRect l="8007" t="7232" r="7788" b="14828"/>
          <a:stretch/>
        </p:blipFill>
        <p:spPr>
          <a:xfrm>
            <a:off x="8247043" y="2047739"/>
            <a:ext cx="518898" cy="518714"/>
          </a:xfrm>
          <a:prstGeom prst="ellipse">
            <a:avLst/>
          </a:prstGeom>
          <a:noFill/>
          <a:ln>
            <a:noFill/>
          </a:ln>
        </p:spPr>
      </p:pic>
      <p:cxnSp>
        <p:nvCxnSpPr>
          <p:cNvPr id="550" name="Google Shape;550;p39"/>
          <p:cNvCxnSpPr/>
          <p:nvPr/>
        </p:nvCxnSpPr>
        <p:spPr>
          <a:xfrm>
            <a:off x="8506802" y="1527725"/>
            <a:ext cx="0" cy="508540"/>
          </a:xfrm>
          <a:prstGeom prst="straightConnector1">
            <a:avLst/>
          </a:prstGeom>
          <a:noFill/>
          <a:ln w="38100" cap="flat" cmpd="sng">
            <a:solidFill>
              <a:srgbClr val="065260"/>
            </a:solidFill>
            <a:prstDash val="solid"/>
            <a:round/>
            <a:headEnd type="none" w="sm" len="sm"/>
            <a:tailEnd type="triangle" w="med" len="med"/>
          </a:ln>
        </p:spPr>
      </p:cxnSp>
      <p:cxnSp>
        <p:nvCxnSpPr>
          <p:cNvPr id="551" name="Google Shape;551;p39"/>
          <p:cNvCxnSpPr/>
          <p:nvPr/>
        </p:nvCxnSpPr>
        <p:spPr>
          <a:xfrm>
            <a:off x="5335399" y="3399958"/>
            <a:ext cx="0" cy="1080000"/>
          </a:xfrm>
          <a:prstGeom prst="straightConnector1">
            <a:avLst/>
          </a:prstGeom>
          <a:noFill/>
          <a:ln w="38100" cap="flat" cmpd="sng">
            <a:solidFill>
              <a:srgbClr val="065260"/>
            </a:solidFill>
            <a:prstDash val="solid"/>
            <a:round/>
            <a:headEnd type="none" w="sm" len="sm"/>
            <a:tailEnd type="triangle" w="med" len="med"/>
          </a:ln>
        </p:spPr>
      </p:cxnSp>
      <p:cxnSp>
        <p:nvCxnSpPr>
          <p:cNvPr id="552" name="Google Shape;552;p39"/>
          <p:cNvCxnSpPr/>
          <p:nvPr/>
        </p:nvCxnSpPr>
        <p:spPr>
          <a:xfrm>
            <a:off x="7072267" y="2420851"/>
            <a:ext cx="0" cy="653700"/>
          </a:xfrm>
          <a:prstGeom prst="straightConnector1">
            <a:avLst/>
          </a:prstGeom>
          <a:noFill/>
          <a:ln w="38100" cap="flat" cmpd="sng">
            <a:solidFill>
              <a:srgbClr val="065260"/>
            </a:solidFill>
            <a:prstDash val="solid"/>
            <a:round/>
            <a:headEnd type="none" w="sm" len="sm"/>
            <a:tailEnd type="triangle" w="med" len="med"/>
          </a:ln>
        </p:spPr>
      </p:cxnSp>
      <p:sp>
        <p:nvSpPr>
          <p:cNvPr id="553" name="Google Shape;553;p39"/>
          <p:cNvSpPr txBox="1"/>
          <p:nvPr/>
        </p:nvSpPr>
        <p:spPr>
          <a:xfrm>
            <a:off x="7620704" y="1384471"/>
            <a:ext cx="1772195" cy="326222"/>
          </a:xfrm>
          <a:prstGeom prst="rect">
            <a:avLst/>
          </a:prstGeom>
          <a:solidFill>
            <a:schemeClr val="lt1"/>
          </a:solidFill>
          <a:ln w="9525" cap="flat" cmpd="sng">
            <a:solidFill>
              <a:srgbClr val="323F4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1600" b="0" i="0" u="none" strike="noStrike" cap="none">
                <a:solidFill>
                  <a:srgbClr val="075161"/>
                </a:solidFill>
                <a:latin typeface="Arial"/>
                <a:ea typeface="Arial"/>
                <a:cs typeface="Arial"/>
                <a:sym typeface="Arial"/>
              </a:rPr>
              <a:t>Votre naissance</a:t>
            </a:r>
            <a:endParaRPr sz="1600" b="0" i="0" u="none" strike="noStrike" cap="none">
              <a:solidFill>
                <a:srgbClr val="07516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600" b="0" i="0" u="none" strike="noStrike" cap="none">
              <a:solidFill>
                <a:srgbClr val="075161"/>
              </a:solidFill>
              <a:latin typeface="Arial"/>
              <a:ea typeface="Arial"/>
              <a:cs typeface="Arial"/>
              <a:sym typeface="Arial"/>
            </a:endParaRPr>
          </a:p>
        </p:txBody>
      </p:sp>
      <p:sp>
        <p:nvSpPr>
          <p:cNvPr id="554" name="Google Shape;554;p39"/>
          <p:cNvSpPr txBox="1"/>
          <p:nvPr/>
        </p:nvSpPr>
        <p:spPr>
          <a:xfrm>
            <a:off x="6233418" y="2297240"/>
            <a:ext cx="1616418" cy="590025"/>
          </a:xfrm>
          <a:prstGeom prst="rect">
            <a:avLst/>
          </a:prstGeom>
          <a:solidFill>
            <a:schemeClr val="lt1"/>
          </a:solidFill>
          <a:ln w="9525" cap="flat" cmpd="sng">
            <a:solidFill>
              <a:srgbClr val="323F4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1600" b="0" i="0" u="none" strike="noStrike" cap="none">
                <a:solidFill>
                  <a:srgbClr val="075161"/>
                </a:solidFill>
                <a:latin typeface="Arial"/>
                <a:ea typeface="Arial"/>
                <a:cs typeface="Arial"/>
                <a:sym typeface="Arial"/>
              </a:rPr>
              <a:t>Naissance de </a:t>
            </a:r>
            <a:endParaRPr sz="1600" b="0" i="0" u="none" strike="noStrike" cap="none">
              <a:solidFill>
                <a:srgbClr val="07516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fr-FR" sz="1600" b="0" i="0" u="none" strike="noStrike" cap="none">
                <a:solidFill>
                  <a:srgbClr val="075161"/>
                </a:solidFill>
                <a:latin typeface="Arial"/>
                <a:ea typeface="Arial"/>
                <a:cs typeface="Arial"/>
                <a:sym typeface="Arial"/>
              </a:rPr>
              <a:t>vos parents</a:t>
            </a:r>
            <a:endParaRPr sz="1600" b="0" i="0" u="none" strike="noStrike" cap="none">
              <a:solidFill>
                <a:srgbClr val="07516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600" b="0" i="0" u="none" strike="noStrike" cap="none">
              <a:solidFill>
                <a:srgbClr val="075161"/>
              </a:solidFill>
              <a:latin typeface="Arial"/>
              <a:ea typeface="Arial"/>
              <a:cs typeface="Arial"/>
              <a:sym typeface="Arial"/>
            </a:endParaRPr>
          </a:p>
        </p:txBody>
      </p:sp>
      <p:sp>
        <p:nvSpPr>
          <p:cNvPr id="555" name="Google Shape;555;p39"/>
          <p:cNvSpPr txBox="1"/>
          <p:nvPr/>
        </p:nvSpPr>
        <p:spPr>
          <a:xfrm>
            <a:off x="4298545" y="3074551"/>
            <a:ext cx="1972832" cy="635876"/>
          </a:xfrm>
          <a:prstGeom prst="rect">
            <a:avLst/>
          </a:prstGeom>
          <a:solidFill>
            <a:schemeClr val="lt1"/>
          </a:solidFill>
          <a:ln w="9525" cap="flat" cmpd="sng">
            <a:solidFill>
              <a:srgbClr val="323F4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1600" b="0" i="0" u="none" strike="noStrike" cap="none">
                <a:solidFill>
                  <a:srgbClr val="075161"/>
                </a:solidFill>
                <a:latin typeface="Arial"/>
                <a:ea typeface="Arial"/>
                <a:cs typeface="Arial"/>
                <a:sym typeface="Arial"/>
              </a:rPr>
              <a:t>Naissance de </a:t>
            </a:r>
            <a:endParaRPr sz="105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fr-FR" sz="1600" b="0" i="0" u="none" strike="noStrike" cap="none">
                <a:solidFill>
                  <a:srgbClr val="075161"/>
                </a:solidFill>
                <a:latin typeface="Arial"/>
                <a:ea typeface="Arial"/>
                <a:cs typeface="Arial"/>
                <a:sym typeface="Arial"/>
              </a:rPr>
              <a:t>vos grands-parents</a:t>
            </a:r>
            <a:endParaRPr sz="1600" b="1" i="0" u="none" strike="noStrike" cap="none">
              <a:solidFill>
                <a:srgbClr val="07516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050" b="0" i="0" u="none" strike="noStrike" cap="none">
              <a:solidFill>
                <a:srgbClr val="000000"/>
              </a:solidFill>
              <a:latin typeface="Arial"/>
              <a:ea typeface="Arial"/>
              <a:cs typeface="Arial"/>
              <a:sym typeface="Arial"/>
            </a:endParaRPr>
          </a:p>
        </p:txBody>
      </p:sp>
      <p:pic>
        <p:nvPicPr>
          <p:cNvPr id="556" name="Google Shape;556;p39" descr="Une image contenant dessin&#10;&#10;Description générée automatiquement"/>
          <p:cNvPicPr preferRelativeResize="0"/>
          <p:nvPr/>
        </p:nvPicPr>
        <p:blipFill rotWithShape="1">
          <a:blip r:embed="rId16">
            <a:alphaModFix/>
          </a:blip>
          <a:srcRect/>
          <a:stretch/>
        </p:blipFill>
        <p:spPr>
          <a:xfrm>
            <a:off x="-1104800" y="180476"/>
            <a:ext cx="800252" cy="80025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40"/>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Les inégalités énergétiques dans le monde</a:t>
            </a:r>
            <a:endParaRPr/>
          </a:p>
        </p:txBody>
      </p:sp>
      <p:graphicFrame>
        <p:nvGraphicFramePr>
          <p:cNvPr id="563" name="Google Shape;563;p40"/>
          <p:cNvGraphicFramePr/>
          <p:nvPr/>
        </p:nvGraphicFramePr>
        <p:xfrm>
          <a:off x="987019" y="1372171"/>
          <a:ext cx="4883100" cy="4526100"/>
        </p:xfrm>
        <a:graphic>
          <a:graphicData uri="http://schemas.openxmlformats.org/drawingml/2006/chart">
            <c:chart xmlns:c="http://schemas.openxmlformats.org/drawingml/2006/chart" xmlns:r="http://schemas.openxmlformats.org/officeDocument/2006/relationships" r:id="rId3"/>
          </a:graphicData>
        </a:graphic>
      </p:graphicFrame>
      <p:pic>
        <p:nvPicPr>
          <p:cNvPr id="564" name="Google Shape;564;p40" descr="Moto with 6 cambodians"/>
          <p:cNvPicPr preferRelativeResize="0"/>
          <p:nvPr/>
        </p:nvPicPr>
        <p:blipFill rotWithShape="1">
          <a:blip r:embed="rId4">
            <a:alphaModFix/>
          </a:blip>
          <a:srcRect l="4949" t="2780" r="3504" b="5479"/>
          <a:stretch/>
        </p:blipFill>
        <p:spPr>
          <a:xfrm>
            <a:off x="6793479" y="980728"/>
            <a:ext cx="3052182" cy="2722216"/>
          </a:xfrm>
          <a:prstGeom prst="rect">
            <a:avLst/>
          </a:prstGeom>
          <a:noFill/>
          <a:ln>
            <a:noFill/>
          </a:ln>
        </p:spPr>
      </p:pic>
      <p:pic>
        <p:nvPicPr>
          <p:cNvPr id="565" name="Google Shape;565;p40" descr="... local distributor for Jaguar, Land Rover, Business, Phnom Penh Post"/>
          <p:cNvPicPr preferRelativeResize="0"/>
          <p:nvPr/>
        </p:nvPicPr>
        <p:blipFill rotWithShape="1">
          <a:blip r:embed="rId5">
            <a:alphaModFix/>
          </a:blip>
          <a:srcRect r="8285"/>
          <a:stretch/>
        </p:blipFill>
        <p:spPr>
          <a:xfrm>
            <a:off x="6793479" y="3887109"/>
            <a:ext cx="3052183" cy="2242207"/>
          </a:xfrm>
          <a:prstGeom prst="rect">
            <a:avLst/>
          </a:prstGeom>
          <a:noFill/>
          <a:ln>
            <a:noFill/>
          </a:ln>
        </p:spPr>
      </p:pic>
      <p:sp>
        <p:nvSpPr>
          <p:cNvPr id="566" name="Google Shape;566;p40"/>
          <p:cNvSpPr txBox="1"/>
          <p:nvPr/>
        </p:nvSpPr>
        <p:spPr>
          <a:xfrm>
            <a:off x="3780173" y="2425230"/>
            <a:ext cx="792000" cy="402300"/>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x8</a:t>
            </a:r>
            <a:endParaRPr sz="2000" b="1" i="0" u="none" strike="noStrike" cap="none">
              <a:solidFill>
                <a:srgbClr val="FF0000"/>
              </a:solidFill>
              <a:latin typeface="Century Gothic"/>
              <a:ea typeface="Century Gothic"/>
              <a:cs typeface="Century Gothic"/>
              <a:sym typeface="Century Gothic"/>
            </a:endParaRPr>
          </a:p>
        </p:txBody>
      </p:sp>
      <p:sp>
        <p:nvSpPr>
          <p:cNvPr id="567" name="Google Shape;567;p40"/>
          <p:cNvSpPr txBox="1"/>
          <p:nvPr/>
        </p:nvSpPr>
        <p:spPr>
          <a:xfrm>
            <a:off x="4787509" y="1830468"/>
            <a:ext cx="792000" cy="402300"/>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14</a:t>
            </a:r>
            <a:endParaRPr sz="2000" b="1" i="0" u="none" strike="noStrike" cap="none">
              <a:solidFill>
                <a:srgbClr val="FF0000"/>
              </a:solidFill>
              <a:latin typeface="Century Gothic"/>
              <a:ea typeface="Century Gothic"/>
              <a:cs typeface="Century Gothic"/>
              <a:sym typeface="Century Gothic"/>
            </a:endParaRPr>
          </a:p>
        </p:txBody>
      </p:sp>
      <p:sp>
        <p:nvSpPr>
          <p:cNvPr id="568" name="Google Shape;568;p40"/>
          <p:cNvSpPr txBox="1"/>
          <p:nvPr/>
        </p:nvSpPr>
        <p:spPr>
          <a:xfrm>
            <a:off x="2699437" y="2904009"/>
            <a:ext cx="792000" cy="402300"/>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x4</a:t>
            </a:r>
            <a:endParaRPr sz="2000" b="1" i="0" u="none" strike="noStrike" cap="none">
              <a:solidFill>
                <a:srgbClr val="FF0000"/>
              </a:solidFill>
              <a:latin typeface="Century Gothic"/>
              <a:ea typeface="Century Gothic"/>
              <a:cs typeface="Century Gothic"/>
              <a:sym typeface="Century Gothic"/>
            </a:endParaRPr>
          </a:p>
        </p:txBody>
      </p:sp>
      <p:sp>
        <p:nvSpPr>
          <p:cNvPr id="569" name="Google Shape;569;p40"/>
          <p:cNvSpPr/>
          <p:nvPr/>
        </p:nvSpPr>
        <p:spPr>
          <a:xfrm>
            <a:off x="40862" y="6289575"/>
            <a:ext cx="9079474" cy="30777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85160"/>
              </a:buClr>
              <a:buSzPts val="1400"/>
              <a:buFont typeface="Century Gothic"/>
              <a:buNone/>
            </a:pPr>
            <a:r>
              <a:rPr lang="fr-FR" sz="1400" b="0" i="1" u="none" strike="noStrike" cap="none">
                <a:solidFill>
                  <a:srgbClr val="085160"/>
                </a:solidFill>
                <a:latin typeface="Century Gothic"/>
                <a:ea typeface="Century Gothic"/>
                <a:cs typeface="Century Gothic"/>
                <a:sym typeface="Century Gothic"/>
              </a:rPr>
              <a:t>Source : IEA 2017</a:t>
            </a:r>
            <a:endParaRPr sz="1400" b="1" i="1" u="none" strike="noStrike" cap="none">
              <a:solidFill>
                <a:srgbClr val="ED7D31"/>
              </a:solidFill>
              <a:latin typeface="Century Gothic"/>
              <a:ea typeface="Century Gothic"/>
              <a:cs typeface="Century Gothic"/>
              <a:sym typeface="Century Gothic"/>
            </a:endParaRPr>
          </a:p>
        </p:txBody>
      </p:sp>
      <p:sp>
        <p:nvSpPr>
          <p:cNvPr id="570" name="Google Shape;570;p40"/>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24</a:t>
            </a:fld>
            <a:endParaRPr sz="1400" b="1" i="0" u="none" strike="noStrike" cap="none">
              <a:solidFill>
                <a:srgbClr val="FFFFFF"/>
              </a:solidFill>
              <a:latin typeface="Arial"/>
              <a:ea typeface="Arial"/>
              <a:cs typeface="Arial"/>
              <a:sym typeface="Arial"/>
            </a:endParaRPr>
          </a:p>
        </p:txBody>
      </p:sp>
      <p:pic>
        <p:nvPicPr>
          <p:cNvPr id="571" name="Google Shape;571;p40"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41"/>
          <p:cNvSpPr txBox="1"/>
          <p:nvPr/>
        </p:nvSpPr>
        <p:spPr>
          <a:xfrm>
            <a:off x="1703388" y="1"/>
            <a:ext cx="8064600" cy="62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FFFFFF"/>
              </a:solidFill>
              <a:latin typeface="Arial"/>
              <a:ea typeface="Arial"/>
              <a:cs typeface="Arial"/>
              <a:sym typeface="Arial"/>
            </a:endParaRPr>
          </a:p>
        </p:txBody>
      </p:sp>
      <p:sp>
        <p:nvSpPr>
          <p:cNvPr id="578" name="Google Shape;578;p41"/>
          <p:cNvSpPr txBox="1">
            <a:spLocks noGrp="1"/>
          </p:cNvSpPr>
          <p:nvPr>
            <p:ph type="title"/>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a:t>Les énergies fossiles sont sous la terre</a:t>
            </a:r>
            <a:endParaRPr/>
          </a:p>
        </p:txBody>
      </p:sp>
      <p:sp>
        <p:nvSpPr>
          <p:cNvPr id="579" name="Google Shape;579;p41"/>
          <p:cNvSpPr txBox="1">
            <a:spLocks noGrp="1"/>
          </p:cNvSpPr>
          <p:nvPr>
            <p:ph type="sldNum" idx="12"/>
          </p:nvPr>
        </p:nvSpPr>
        <p:spPr>
          <a:xfrm>
            <a:off x="11328000" y="4384624"/>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fr-FR"/>
              <a:t>25</a:t>
            </a:fld>
            <a:endParaRPr/>
          </a:p>
        </p:txBody>
      </p:sp>
      <p:pic>
        <p:nvPicPr>
          <p:cNvPr id="580" name="Google Shape;580;p41"/>
          <p:cNvPicPr preferRelativeResize="0"/>
          <p:nvPr/>
        </p:nvPicPr>
        <p:blipFill rotWithShape="1">
          <a:blip r:embed="rId3">
            <a:alphaModFix/>
          </a:blip>
          <a:srcRect/>
          <a:stretch/>
        </p:blipFill>
        <p:spPr>
          <a:xfrm>
            <a:off x="2027548" y="980700"/>
            <a:ext cx="5391347" cy="4661028"/>
          </a:xfrm>
          <a:prstGeom prst="rect">
            <a:avLst/>
          </a:prstGeom>
          <a:noFill/>
          <a:ln>
            <a:noFill/>
          </a:ln>
        </p:spPr>
      </p:pic>
      <p:pic>
        <p:nvPicPr>
          <p:cNvPr id="581" name="Google Shape;581;p41" descr="Une image contenant extérieur, herbe, champ, sec&#10;&#10;Description générée automatiquement"/>
          <p:cNvPicPr preferRelativeResize="0"/>
          <p:nvPr/>
        </p:nvPicPr>
        <p:blipFill rotWithShape="1">
          <a:blip r:embed="rId4">
            <a:alphaModFix/>
          </a:blip>
          <a:srcRect l="18438" r="44213"/>
          <a:stretch/>
        </p:blipFill>
        <p:spPr>
          <a:xfrm>
            <a:off x="7626284" y="980700"/>
            <a:ext cx="2611225" cy="4661028"/>
          </a:xfrm>
          <a:prstGeom prst="rect">
            <a:avLst/>
          </a:prstGeom>
          <a:noFill/>
          <a:ln>
            <a:noFill/>
          </a:ln>
        </p:spPr>
      </p:pic>
      <p:sp>
        <p:nvSpPr>
          <p:cNvPr id="582" name="Google Shape;582;p41"/>
          <p:cNvSpPr/>
          <p:nvPr/>
        </p:nvSpPr>
        <p:spPr>
          <a:xfrm>
            <a:off x="2887574" y="5580310"/>
            <a:ext cx="6416852" cy="842834"/>
          </a:xfrm>
          <a:prstGeom prst="roundRect">
            <a:avLst>
              <a:gd name="adj" fmla="val 16667"/>
            </a:avLst>
          </a:prstGeom>
          <a:solidFill>
            <a:srgbClr val="F6AB38"/>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L’énergie… demande de l’énergie !</a:t>
            </a:r>
            <a:endParaRPr sz="2800" b="1" i="0" u="none" strike="noStrike" cap="none">
              <a:solidFill>
                <a:schemeClr val="lt1"/>
              </a:solidFill>
              <a:latin typeface="Arial"/>
              <a:ea typeface="Arial"/>
              <a:cs typeface="Arial"/>
              <a:sym typeface="Arial"/>
            </a:endParaRPr>
          </a:p>
        </p:txBody>
      </p:sp>
      <p:pic>
        <p:nvPicPr>
          <p:cNvPr id="583" name="Google Shape;583;p41"/>
          <p:cNvPicPr preferRelativeResize="0"/>
          <p:nvPr/>
        </p:nvPicPr>
        <p:blipFill rotWithShape="1">
          <a:blip r:embed="rId5">
            <a:alphaModFix/>
          </a:blip>
          <a:srcRect b="27253"/>
          <a:stretch/>
        </p:blipFill>
        <p:spPr>
          <a:xfrm>
            <a:off x="188401" y="3499790"/>
            <a:ext cx="1514987" cy="436848"/>
          </a:xfrm>
          <a:prstGeom prst="rect">
            <a:avLst/>
          </a:prstGeom>
          <a:noFill/>
          <a:ln>
            <a:noFill/>
          </a:ln>
        </p:spPr>
      </p:pic>
      <p:pic>
        <p:nvPicPr>
          <p:cNvPr id="584" name="Google Shape;584;p41"/>
          <p:cNvPicPr preferRelativeResize="0"/>
          <p:nvPr/>
        </p:nvPicPr>
        <p:blipFill rotWithShape="1">
          <a:blip r:embed="rId6">
            <a:alphaModFix/>
          </a:blip>
          <a:srcRect/>
          <a:stretch/>
        </p:blipFill>
        <p:spPr>
          <a:xfrm>
            <a:off x="10382240" y="3441948"/>
            <a:ext cx="1512588" cy="552532"/>
          </a:xfrm>
          <a:prstGeom prst="rect">
            <a:avLst/>
          </a:prstGeom>
          <a:noFill/>
          <a:ln>
            <a:noFill/>
          </a:ln>
        </p:spPr>
      </p:pic>
      <p:sp>
        <p:nvSpPr>
          <p:cNvPr id="585" name="Google Shape;585;p41"/>
          <p:cNvSpPr txBox="1"/>
          <p:nvPr/>
        </p:nvSpPr>
        <p:spPr>
          <a:xfrm>
            <a:off x="300147" y="3110087"/>
            <a:ext cx="1440627" cy="318913"/>
          </a:xfrm>
          <a:prstGeom prst="rect">
            <a:avLst/>
          </a:prstGeom>
          <a:solidFill>
            <a:srgbClr val="08516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lt1"/>
                </a:solidFill>
                <a:latin typeface="Arial"/>
                <a:ea typeface="Arial"/>
                <a:cs typeface="Arial"/>
                <a:sym typeface="Arial"/>
              </a:rPr>
              <a:t>1900</a:t>
            </a:r>
            <a:endParaRPr/>
          </a:p>
        </p:txBody>
      </p:sp>
      <p:sp>
        <p:nvSpPr>
          <p:cNvPr id="586" name="Google Shape;586;p41"/>
          <p:cNvSpPr txBox="1"/>
          <p:nvPr/>
        </p:nvSpPr>
        <p:spPr>
          <a:xfrm>
            <a:off x="10571706" y="3110087"/>
            <a:ext cx="1320146" cy="318913"/>
          </a:xfrm>
          <a:prstGeom prst="rect">
            <a:avLst/>
          </a:prstGeom>
          <a:solidFill>
            <a:srgbClr val="08516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fr-FR" sz="1400" b="1" i="0" u="none" strike="noStrike" cap="none">
                <a:solidFill>
                  <a:schemeClr val="lt1"/>
                </a:solidFill>
                <a:latin typeface="Arial"/>
                <a:ea typeface="Arial"/>
                <a:cs typeface="Arial"/>
                <a:sym typeface="Arial"/>
              </a:rPr>
              <a:t>Aujourd’hui</a:t>
            </a:r>
            <a:endParaRPr/>
          </a:p>
        </p:txBody>
      </p:sp>
      <p:pic>
        <p:nvPicPr>
          <p:cNvPr id="587" name="Google Shape;587;p41" descr="Résultat de recherche d'images pour &quot;icone horloge&quot;"/>
          <p:cNvPicPr preferRelativeResize="0"/>
          <p:nvPr/>
        </p:nvPicPr>
        <p:blipFill rotWithShape="1">
          <a:blip r:embed="rId7">
            <a:alphaModFix/>
          </a:blip>
          <a:srcRect/>
          <a:stretch/>
        </p:blipFill>
        <p:spPr>
          <a:xfrm>
            <a:off x="-1155368" y="183087"/>
            <a:ext cx="758851" cy="7588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42"/>
          <p:cNvSpPr/>
          <p:nvPr/>
        </p:nvSpPr>
        <p:spPr>
          <a:xfrm>
            <a:off x="280353" y="3429000"/>
            <a:ext cx="11210921" cy="1773439"/>
          </a:xfrm>
          <a:prstGeom prst="roundRect">
            <a:avLst>
              <a:gd name="adj" fmla="val 50000"/>
            </a:avLst>
          </a:prstGeom>
          <a:noFill/>
          <a:ln w="25400" cap="flat" cmpd="sng">
            <a:solidFill>
              <a:srgbClr val="08516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94" name="Google Shape;594;p42"/>
          <p:cNvSpPr txBox="1"/>
          <p:nvPr/>
        </p:nvSpPr>
        <p:spPr>
          <a:xfrm>
            <a:off x="1703388" y="1"/>
            <a:ext cx="8064600" cy="62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FFFFFF"/>
              </a:solidFill>
              <a:latin typeface="Arial"/>
              <a:ea typeface="Arial"/>
              <a:cs typeface="Arial"/>
              <a:sym typeface="Arial"/>
            </a:endParaRPr>
          </a:p>
        </p:txBody>
      </p:sp>
      <p:sp>
        <p:nvSpPr>
          <p:cNvPr id="595" name="Google Shape;595;p42"/>
          <p:cNvSpPr txBox="1">
            <a:spLocks noGrp="1"/>
          </p:cNvSpPr>
          <p:nvPr>
            <p:ph type="title"/>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a:t>Le confort a un coût</a:t>
            </a:r>
            <a:endParaRPr/>
          </a:p>
        </p:txBody>
      </p:sp>
      <p:sp>
        <p:nvSpPr>
          <p:cNvPr id="596" name="Google Shape;596;p42"/>
          <p:cNvSpPr txBox="1">
            <a:spLocks noGrp="1"/>
          </p:cNvSpPr>
          <p:nvPr>
            <p:ph type="sldNum" idx="12"/>
          </p:nvPr>
        </p:nvSpPr>
        <p:spPr>
          <a:xfrm>
            <a:off x="11280576" y="6597352"/>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fr-FR"/>
              <a:t>26</a:t>
            </a:fld>
            <a:endParaRPr/>
          </a:p>
        </p:txBody>
      </p:sp>
      <p:sp>
        <p:nvSpPr>
          <p:cNvPr id="597" name="Google Shape;597;p42"/>
          <p:cNvSpPr/>
          <p:nvPr/>
        </p:nvSpPr>
        <p:spPr>
          <a:xfrm>
            <a:off x="8153234" y="3007584"/>
            <a:ext cx="2810138" cy="842834"/>
          </a:xfrm>
          <a:prstGeom prst="roundRect">
            <a:avLst>
              <a:gd name="adj" fmla="val 16667"/>
            </a:avLst>
          </a:prstGeom>
          <a:solidFill>
            <a:srgbClr val="F6AB38"/>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fr-FR" sz="1800" b="1" i="0" u="none" strike="noStrike" cap="none">
                <a:solidFill>
                  <a:schemeClr val="lt1"/>
                </a:solidFill>
                <a:latin typeface="Arial"/>
                <a:ea typeface="Arial"/>
                <a:cs typeface="Arial"/>
                <a:sym typeface="Arial"/>
              </a:rPr>
              <a:t>Augmentation de nos besoins en ressources</a:t>
            </a:r>
            <a:endParaRPr sz="1800" b="1" i="0" u="none" strike="noStrike" cap="none">
              <a:solidFill>
                <a:schemeClr val="lt1"/>
              </a:solidFill>
              <a:latin typeface="Arial"/>
              <a:ea typeface="Arial"/>
              <a:cs typeface="Arial"/>
              <a:sym typeface="Arial"/>
            </a:endParaRPr>
          </a:p>
        </p:txBody>
      </p:sp>
      <p:sp>
        <p:nvSpPr>
          <p:cNvPr id="598" name="Google Shape;598;p42"/>
          <p:cNvSpPr/>
          <p:nvPr/>
        </p:nvSpPr>
        <p:spPr>
          <a:xfrm>
            <a:off x="580075" y="3032118"/>
            <a:ext cx="2926129" cy="842834"/>
          </a:xfrm>
          <a:prstGeom prst="roundRect">
            <a:avLst>
              <a:gd name="adj" fmla="val 16667"/>
            </a:avLst>
          </a:prstGeom>
          <a:solidFill>
            <a:srgbClr val="F6AB38"/>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chemeClr val="lt1"/>
                </a:solidFill>
                <a:latin typeface="Arial"/>
                <a:ea typeface="Arial"/>
                <a:cs typeface="Arial"/>
                <a:sym typeface="Arial"/>
              </a:rPr>
              <a:t>Augmentation de nos niveaux de vie</a:t>
            </a:r>
            <a:endParaRPr sz="1800" b="1" i="0" u="none" strike="noStrike" cap="none">
              <a:solidFill>
                <a:schemeClr val="lt1"/>
              </a:solidFill>
              <a:latin typeface="Arial"/>
              <a:ea typeface="Arial"/>
              <a:cs typeface="Arial"/>
              <a:sym typeface="Arial"/>
            </a:endParaRPr>
          </a:p>
        </p:txBody>
      </p:sp>
      <p:pic>
        <p:nvPicPr>
          <p:cNvPr id="599" name="Google Shape;599;p42" descr="Une image contenant gâteau, bâtiment, table, assis&#10;&#10;Description générée automatiquement"/>
          <p:cNvPicPr preferRelativeResize="0"/>
          <p:nvPr/>
        </p:nvPicPr>
        <p:blipFill rotWithShape="1">
          <a:blip r:embed="rId3">
            <a:alphaModFix/>
          </a:blip>
          <a:srcRect t="18751"/>
          <a:stretch/>
        </p:blipFill>
        <p:spPr>
          <a:xfrm>
            <a:off x="4157058" y="840638"/>
            <a:ext cx="3356108" cy="2043695"/>
          </a:xfrm>
          <a:prstGeom prst="rect">
            <a:avLst/>
          </a:prstGeom>
          <a:noFill/>
          <a:ln>
            <a:noFill/>
          </a:ln>
          <a:effectLst>
            <a:outerShdw blurRad="50800" dist="38100" dir="18900000" algn="bl" rotWithShape="0">
              <a:srgbClr val="000000">
                <a:alpha val="40000"/>
              </a:srgbClr>
            </a:outerShdw>
          </a:effectLst>
        </p:spPr>
      </p:pic>
      <p:pic>
        <p:nvPicPr>
          <p:cNvPr id="600" name="Google Shape;600;p42" descr="Une image contenant intérieur, plafond, fenêtre, table&#10;&#10;Description générée automatiquement"/>
          <p:cNvPicPr preferRelativeResize="0"/>
          <p:nvPr/>
        </p:nvPicPr>
        <p:blipFill rotWithShape="1">
          <a:blip r:embed="rId4">
            <a:alphaModFix/>
          </a:blip>
          <a:srcRect/>
          <a:stretch/>
        </p:blipFill>
        <p:spPr>
          <a:xfrm>
            <a:off x="465305" y="800148"/>
            <a:ext cx="3109707" cy="2065040"/>
          </a:xfrm>
          <a:prstGeom prst="rect">
            <a:avLst/>
          </a:prstGeom>
          <a:noFill/>
          <a:ln>
            <a:noFill/>
          </a:ln>
          <a:effectLst>
            <a:outerShdw blurRad="50800" dist="38100" dir="2700000" algn="tl" rotWithShape="0">
              <a:srgbClr val="000000">
                <a:alpha val="40000"/>
              </a:srgbClr>
            </a:outerShdw>
          </a:effectLst>
        </p:spPr>
      </p:pic>
      <p:sp>
        <p:nvSpPr>
          <p:cNvPr id="601" name="Google Shape;601;p42"/>
          <p:cNvSpPr/>
          <p:nvPr/>
        </p:nvSpPr>
        <p:spPr>
          <a:xfrm>
            <a:off x="4485082" y="3032360"/>
            <a:ext cx="2810138" cy="842834"/>
          </a:xfrm>
          <a:prstGeom prst="roundRect">
            <a:avLst>
              <a:gd name="adj" fmla="val 16667"/>
            </a:avLst>
          </a:prstGeom>
          <a:solidFill>
            <a:srgbClr val="F6AB38"/>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fr-FR" sz="1800" b="1" i="0" u="none" strike="noStrike" cap="none">
                <a:solidFill>
                  <a:schemeClr val="lt1"/>
                </a:solidFill>
                <a:latin typeface="Arial"/>
                <a:ea typeface="Arial"/>
                <a:cs typeface="Arial"/>
                <a:sym typeface="Arial"/>
              </a:rPr>
              <a:t>Augmentation de nos infrastructures et biens</a:t>
            </a:r>
            <a:endParaRPr sz="1800" b="1" i="0" u="none" strike="noStrike" cap="none">
              <a:solidFill>
                <a:schemeClr val="lt1"/>
              </a:solidFill>
              <a:latin typeface="Arial"/>
              <a:ea typeface="Arial"/>
              <a:cs typeface="Arial"/>
              <a:sym typeface="Arial"/>
            </a:endParaRPr>
          </a:p>
        </p:txBody>
      </p:sp>
      <p:sp>
        <p:nvSpPr>
          <p:cNvPr id="602" name="Google Shape;602;p42"/>
          <p:cNvSpPr/>
          <p:nvPr/>
        </p:nvSpPr>
        <p:spPr>
          <a:xfrm rot="10800000" flipH="1">
            <a:off x="5676457" y="5237072"/>
            <a:ext cx="317309" cy="347665"/>
          </a:xfrm>
          <a:prstGeom prst="triangle">
            <a:avLst>
              <a:gd name="adj" fmla="val 50000"/>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3" name="Google Shape;603;p42"/>
          <p:cNvSpPr/>
          <p:nvPr/>
        </p:nvSpPr>
        <p:spPr>
          <a:xfrm rot="5400000" flipH="1">
            <a:off x="3731786" y="3279703"/>
            <a:ext cx="317309" cy="347665"/>
          </a:xfrm>
          <a:prstGeom prst="triangle">
            <a:avLst>
              <a:gd name="adj" fmla="val 50000"/>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4" name="Google Shape;604;p42"/>
          <p:cNvSpPr/>
          <p:nvPr/>
        </p:nvSpPr>
        <p:spPr>
          <a:xfrm rot="5400000" flipH="1">
            <a:off x="7568614" y="3267350"/>
            <a:ext cx="317309" cy="347665"/>
          </a:xfrm>
          <a:prstGeom prst="triangle">
            <a:avLst>
              <a:gd name="adj" fmla="val 50000"/>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05" name="Google Shape;605;p42" descr="Une image contenant extérieur, herbe, grand, bâtiment&#10;&#10;Description générée automatiquement"/>
          <p:cNvPicPr preferRelativeResize="0"/>
          <p:nvPr/>
        </p:nvPicPr>
        <p:blipFill rotWithShape="1">
          <a:blip r:embed="rId5">
            <a:alphaModFix/>
          </a:blip>
          <a:srcRect/>
          <a:stretch/>
        </p:blipFill>
        <p:spPr>
          <a:xfrm>
            <a:off x="7901101" y="799240"/>
            <a:ext cx="3109707" cy="2073138"/>
          </a:xfrm>
          <a:prstGeom prst="rect">
            <a:avLst/>
          </a:prstGeom>
          <a:noFill/>
          <a:ln>
            <a:noFill/>
          </a:ln>
          <a:effectLst>
            <a:outerShdw blurRad="50800" dist="38100" dir="2700000" algn="tl" rotWithShape="0">
              <a:srgbClr val="000000">
                <a:alpha val="40000"/>
              </a:srgbClr>
            </a:outerShdw>
          </a:effectLst>
        </p:spPr>
      </p:pic>
      <p:sp>
        <p:nvSpPr>
          <p:cNvPr id="606" name="Google Shape;606;p42"/>
          <p:cNvSpPr/>
          <p:nvPr/>
        </p:nvSpPr>
        <p:spPr>
          <a:xfrm>
            <a:off x="3600150" y="5584738"/>
            <a:ext cx="4355435" cy="842834"/>
          </a:xfrm>
          <a:prstGeom prst="roundRect">
            <a:avLst>
              <a:gd name="adj" fmla="val 16667"/>
            </a:avLst>
          </a:prstGeom>
          <a:solidFill>
            <a:srgbClr val="F6AB38"/>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Quels impacts ? </a:t>
            </a:r>
            <a:endParaRPr sz="2800" b="1" i="0" u="none" strike="noStrike" cap="none">
              <a:solidFill>
                <a:schemeClr val="lt1"/>
              </a:solidFill>
              <a:latin typeface="Arial"/>
              <a:ea typeface="Arial"/>
              <a:cs typeface="Arial"/>
              <a:sym typeface="Arial"/>
            </a:endParaRPr>
          </a:p>
        </p:txBody>
      </p:sp>
      <p:sp>
        <p:nvSpPr>
          <p:cNvPr id="607" name="Google Shape;607;p42"/>
          <p:cNvSpPr/>
          <p:nvPr/>
        </p:nvSpPr>
        <p:spPr>
          <a:xfrm rot="-5400000" flipH="1">
            <a:off x="8168412" y="5022589"/>
            <a:ext cx="317309" cy="347665"/>
          </a:xfrm>
          <a:prstGeom prst="triangle">
            <a:avLst>
              <a:gd name="adj" fmla="val 50000"/>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8" name="Google Shape;608;p42"/>
          <p:cNvSpPr/>
          <p:nvPr/>
        </p:nvSpPr>
        <p:spPr>
          <a:xfrm rot="-5400000" flipH="1">
            <a:off x="2527426" y="5035896"/>
            <a:ext cx="317309" cy="347665"/>
          </a:xfrm>
          <a:prstGeom prst="triangle">
            <a:avLst>
              <a:gd name="adj" fmla="val 50000"/>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09" name="Google Shape;609;p42" descr="Groupe de personnes"/>
          <p:cNvPicPr preferRelativeResize="0"/>
          <p:nvPr/>
        </p:nvPicPr>
        <p:blipFill rotWithShape="1">
          <a:blip r:embed="rId6">
            <a:alphaModFix/>
          </a:blip>
          <a:srcRect t="-4406" b="-1"/>
          <a:stretch/>
        </p:blipFill>
        <p:spPr>
          <a:xfrm>
            <a:off x="1442301" y="4471064"/>
            <a:ext cx="707480" cy="738663"/>
          </a:xfrm>
          <a:prstGeom prst="rect">
            <a:avLst/>
          </a:prstGeom>
          <a:noFill/>
          <a:ln>
            <a:noFill/>
          </a:ln>
        </p:spPr>
      </p:pic>
      <p:sp>
        <p:nvSpPr>
          <p:cNvPr id="610" name="Google Shape;610;p42"/>
          <p:cNvSpPr/>
          <p:nvPr/>
        </p:nvSpPr>
        <p:spPr>
          <a:xfrm>
            <a:off x="8557104" y="5410905"/>
            <a:ext cx="2849497"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rgbClr val="085160"/>
                </a:solidFill>
                <a:latin typeface="arial"/>
                <a:ea typeface="arial"/>
                <a:cs typeface="arial"/>
                <a:sym typeface="arial"/>
              </a:rPr>
              <a:t>2020 </a:t>
            </a:r>
            <a:endParaRPr/>
          </a:p>
          <a:p>
            <a:pPr marL="0" marR="0" lvl="0" indent="0" algn="ctr" rtl="0">
              <a:lnSpc>
                <a:spcPct val="100000"/>
              </a:lnSpc>
              <a:spcBef>
                <a:spcPts val="0"/>
              </a:spcBef>
              <a:spcAft>
                <a:spcPts val="0"/>
              </a:spcAft>
              <a:buNone/>
            </a:pPr>
            <a:r>
              <a:rPr lang="fr-FR" sz="1400" b="1" i="0" u="none" strike="noStrike" cap="none">
                <a:solidFill>
                  <a:srgbClr val="085160"/>
                </a:solidFill>
                <a:latin typeface="arial"/>
                <a:ea typeface="arial"/>
                <a:cs typeface="arial"/>
                <a:sym typeface="arial"/>
              </a:rPr>
              <a:t>Population mondiale = </a:t>
            </a:r>
            <a:endParaRPr/>
          </a:p>
          <a:p>
            <a:pPr marL="0" marR="0" lvl="0" indent="0" algn="ctr" rtl="0">
              <a:lnSpc>
                <a:spcPct val="100000"/>
              </a:lnSpc>
              <a:spcBef>
                <a:spcPts val="0"/>
              </a:spcBef>
              <a:spcAft>
                <a:spcPts val="0"/>
              </a:spcAft>
              <a:buNone/>
            </a:pPr>
            <a:r>
              <a:rPr lang="fr-FR" sz="1400" b="1" i="0" u="none" strike="noStrike" cap="none">
                <a:solidFill>
                  <a:srgbClr val="085160"/>
                </a:solidFill>
                <a:latin typeface="arial"/>
                <a:ea typeface="arial"/>
                <a:cs typeface="arial"/>
                <a:sym typeface="arial"/>
              </a:rPr>
              <a:t>7,7 milliards (ONU)</a:t>
            </a:r>
            <a:endParaRPr sz="1400" b="1" i="0" u="none" strike="noStrike" cap="none">
              <a:solidFill>
                <a:srgbClr val="085160"/>
              </a:solidFill>
              <a:latin typeface="Arial"/>
              <a:ea typeface="Arial"/>
              <a:cs typeface="Arial"/>
              <a:sym typeface="Arial"/>
            </a:endParaRPr>
          </a:p>
        </p:txBody>
      </p:sp>
      <p:sp>
        <p:nvSpPr>
          <p:cNvPr id="611" name="Google Shape;611;p42"/>
          <p:cNvSpPr/>
          <p:nvPr/>
        </p:nvSpPr>
        <p:spPr>
          <a:xfrm>
            <a:off x="449893" y="5362408"/>
            <a:ext cx="2849497"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rgbClr val="085160"/>
                </a:solidFill>
                <a:latin typeface="arial"/>
                <a:ea typeface="arial"/>
                <a:cs typeface="arial"/>
                <a:sym typeface="arial"/>
              </a:rPr>
              <a:t>2100</a:t>
            </a:r>
            <a:endParaRPr/>
          </a:p>
          <a:p>
            <a:pPr marL="0" marR="0" lvl="0" indent="0" algn="ctr" rtl="0">
              <a:lnSpc>
                <a:spcPct val="100000"/>
              </a:lnSpc>
              <a:spcBef>
                <a:spcPts val="0"/>
              </a:spcBef>
              <a:spcAft>
                <a:spcPts val="0"/>
              </a:spcAft>
              <a:buNone/>
            </a:pPr>
            <a:r>
              <a:rPr lang="fr-FR" sz="1400" b="1" i="0" u="none" strike="noStrike" cap="none">
                <a:solidFill>
                  <a:srgbClr val="085160"/>
                </a:solidFill>
                <a:latin typeface="arial"/>
                <a:ea typeface="arial"/>
                <a:cs typeface="arial"/>
                <a:sym typeface="arial"/>
              </a:rPr>
              <a:t>Population mondiale = </a:t>
            </a:r>
            <a:endParaRPr/>
          </a:p>
          <a:p>
            <a:pPr marL="0" marR="0" lvl="0" indent="0" algn="ctr" rtl="0">
              <a:lnSpc>
                <a:spcPct val="100000"/>
              </a:lnSpc>
              <a:spcBef>
                <a:spcPts val="0"/>
              </a:spcBef>
              <a:spcAft>
                <a:spcPts val="0"/>
              </a:spcAft>
              <a:buNone/>
            </a:pPr>
            <a:r>
              <a:rPr lang="fr-FR" sz="1400" b="1" i="0" u="none" strike="noStrike" cap="none">
                <a:solidFill>
                  <a:srgbClr val="085160"/>
                </a:solidFill>
                <a:latin typeface="arial"/>
                <a:ea typeface="arial"/>
                <a:cs typeface="arial"/>
                <a:sym typeface="arial"/>
              </a:rPr>
              <a:t>11 milliards (ONU)</a:t>
            </a:r>
            <a:endParaRPr sz="1400" b="1" i="0" u="none" strike="noStrike" cap="none">
              <a:solidFill>
                <a:srgbClr val="085160"/>
              </a:solidFill>
              <a:latin typeface="Arial"/>
              <a:ea typeface="Arial"/>
              <a:cs typeface="Arial"/>
              <a:sym typeface="Arial"/>
            </a:endParaRPr>
          </a:p>
        </p:txBody>
      </p:sp>
      <p:pic>
        <p:nvPicPr>
          <p:cNvPr id="612" name="Google Shape;612;p42" descr="Groupe de personnes"/>
          <p:cNvPicPr preferRelativeResize="0"/>
          <p:nvPr/>
        </p:nvPicPr>
        <p:blipFill rotWithShape="1">
          <a:blip r:embed="rId6">
            <a:alphaModFix/>
          </a:blip>
          <a:srcRect t="36709" r="957"/>
          <a:stretch/>
        </p:blipFill>
        <p:spPr>
          <a:xfrm>
            <a:off x="9642346" y="4737073"/>
            <a:ext cx="707480" cy="452098"/>
          </a:xfrm>
          <a:prstGeom prst="rect">
            <a:avLst/>
          </a:prstGeom>
          <a:noFill/>
          <a:ln>
            <a:noFill/>
          </a:ln>
        </p:spPr>
      </p:pic>
      <p:pic>
        <p:nvPicPr>
          <p:cNvPr id="613" name="Google Shape;613;p42" descr="Résultat de recherche d'images pour &quot;icone horloge&quot;"/>
          <p:cNvPicPr preferRelativeResize="0"/>
          <p:nvPr/>
        </p:nvPicPr>
        <p:blipFill rotWithShape="1">
          <a:blip r:embed="rId7">
            <a:alphaModFix/>
          </a:blip>
          <a:srcRect/>
          <a:stretch/>
        </p:blipFill>
        <p:spPr>
          <a:xfrm>
            <a:off x="-1155368" y="183087"/>
            <a:ext cx="758851" cy="75885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p43"/>
          <p:cNvSpPr txBox="1"/>
          <p:nvPr/>
        </p:nvSpPr>
        <p:spPr>
          <a:xfrm>
            <a:off x="43299" y="1335746"/>
            <a:ext cx="11669325" cy="155626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200"/>
              <a:buFont typeface="Arial"/>
              <a:buNone/>
            </a:pPr>
            <a:r>
              <a:rPr lang="fr-FR" sz="3200" b="1" i="0" u="none" strike="noStrike" cap="none">
                <a:solidFill>
                  <a:srgbClr val="085160"/>
                </a:solidFill>
                <a:latin typeface="Arial"/>
                <a:ea typeface="Arial"/>
                <a:cs typeface="Arial"/>
                <a:sym typeface="Arial"/>
              </a:rPr>
              <a:t>Brûler des énergies fossiles 		</a:t>
            </a:r>
            <a:endParaRPr sz="3200" b="1" i="0" u="none" strike="noStrike" cap="none">
              <a:solidFill>
                <a:srgbClr val="085160"/>
              </a:solidFill>
              <a:latin typeface="Arial"/>
              <a:ea typeface="Arial"/>
              <a:cs typeface="Arial"/>
              <a:sym typeface="Arial"/>
            </a:endParaRPr>
          </a:p>
        </p:txBody>
      </p:sp>
      <p:sp>
        <p:nvSpPr>
          <p:cNvPr id="620" name="Google Shape;620;p43"/>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27</a:t>
            </a:fld>
            <a:endParaRPr/>
          </a:p>
        </p:txBody>
      </p:sp>
      <p:sp>
        <p:nvSpPr>
          <p:cNvPr id="621" name="Google Shape;621;p43"/>
          <p:cNvSpPr txBox="1"/>
          <p:nvPr/>
        </p:nvSpPr>
        <p:spPr>
          <a:xfrm>
            <a:off x="8733260" y="3973888"/>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1" i="0" u="none" strike="noStrike" cap="none">
                <a:solidFill>
                  <a:srgbClr val="FF9900"/>
                </a:solidFill>
                <a:latin typeface="Arial"/>
                <a:ea typeface="Arial"/>
                <a:cs typeface="Arial"/>
                <a:sym typeface="Arial"/>
              </a:rPr>
              <a:t>Gaz effet de serre</a:t>
            </a:r>
            <a:endParaRPr sz="2400" b="1" i="0" u="none" strike="noStrike" cap="none">
              <a:solidFill>
                <a:srgbClr val="085160"/>
              </a:solidFill>
              <a:latin typeface="Arial"/>
              <a:ea typeface="Arial"/>
              <a:cs typeface="Arial"/>
              <a:sym typeface="Arial"/>
            </a:endParaRPr>
          </a:p>
        </p:txBody>
      </p:sp>
      <p:sp>
        <p:nvSpPr>
          <p:cNvPr id="622" name="Google Shape;622;p43"/>
          <p:cNvSpPr/>
          <p:nvPr/>
        </p:nvSpPr>
        <p:spPr>
          <a:xfrm>
            <a:off x="1732085" y="2628012"/>
            <a:ext cx="3816874" cy="1836226"/>
          </a:xfrm>
          <a:prstGeom prst="rightArrow">
            <a:avLst>
              <a:gd name="adj1" fmla="val 46935"/>
              <a:gd name="adj2" fmla="val 54204"/>
            </a:avLst>
          </a:prstGeom>
          <a:solidFill>
            <a:srgbClr val="085160"/>
          </a:solidFill>
          <a:ln w="9525" cap="flat" cmpd="sng">
            <a:solidFill>
              <a:schemeClr val="dk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23" name="Google Shape;623;p43"/>
          <p:cNvPicPr preferRelativeResize="0"/>
          <p:nvPr/>
        </p:nvPicPr>
        <p:blipFill rotWithShape="1">
          <a:blip r:embed="rId3">
            <a:alphaModFix/>
          </a:blip>
          <a:srcRect/>
          <a:stretch/>
        </p:blipFill>
        <p:spPr>
          <a:xfrm>
            <a:off x="1247806" y="2628012"/>
            <a:ext cx="1501692" cy="1556266"/>
          </a:xfrm>
          <a:prstGeom prst="rect">
            <a:avLst/>
          </a:prstGeom>
          <a:noFill/>
          <a:ln>
            <a:noFill/>
          </a:ln>
        </p:spPr>
      </p:pic>
      <p:pic>
        <p:nvPicPr>
          <p:cNvPr id="624" name="Google Shape;624;p43"/>
          <p:cNvPicPr preferRelativeResize="0"/>
          <p:nvPr/>
        </p:nvPicPr>
        <p:blipFill rotWithShape="1">
          <a:blip r:embed="rId4">
            <a:alphaModFix/>
          </a:blip>
          <a:srcRect/>
          <a:stretch/>
        </p:blipFill>
        <p:spPr>
          <a:xfrm>
            <a:off x="8853407" y="2556184"/>
            <a:ext cx="2606040" cy="1595255"/>
          </a:xfrm>
          <a:prstGeom prst="rect">
            <a:avLst/>
          </a:prstGeom>
          <a:noFill/>
          <a:ln>
            <a:noFill/>
          </a:ln>
        </p:spPr>
      </p:pic>
      <p:sp>
        <p:nvSpPr>
          <p:cNvPr id="625" name="Google Shape;625;p43"/>
          <p:cNvSpPr txBox="1"/>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fr-FR" sz="2400" b="1" i="0" u="none" strike="noStrike" cap="none">
                <a:solidFill>
                  <a:srgbClr val="085160"/>
                </a:solidFill>
                <a:latin typeface="Century Gothic"/>
                <a:ea typeface="Century Gothic"/>
                <a:cs typeface="Century Gothic"/>
                <a:sym typeface="Century Gothic"/>
              </a:rPr>
              <a:t>De l’énergie au carbone</a:t>
            </a:r>
            <a:endParaRPr/>
          </a:p>
        </p:txBody>
      </p:sp>
      <p:sp>
        <p:nvSpPr>
          <p:cNvPr id="626" name="Google Shape;626;p43"/>
          <p:cNvSpPr txBox="1"/>
          <p:nvPr/>
        </p:nvSpPr>
        <p:spPr>
          <a:xfrm>
            <a:off x="3671391" y="3600205"/>
            <a:ext cx="261747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800" b="1" i="0" u="none" strike="noStrike" cap="none">
                <a:solidFill>
                  <a:schemeClr val="lt1"/>
                </a:solidFill>
                <a:latin typeface="Arial"/>
                <a:ea typeface="Arial"/>
                <a:cs typeface="Arial"/>
                <a:sym typeface="Arial"/>
              </a:rPr>
              <a:t>génère</a:t>
            </a:r>
            <a:endParaRPr/>
          </a:p>
        </p:txBody>
      </p:sp>
      <p:pic>
        <p:nvPicPr>
          <p:cNvPr id="627" name="Google Shape;627;p43" descr="Résultat de recherche d'images pour &quot;burn icon png&quot;"/>
          <p:cNvPicPr preferRelativeResize="0"/>
          <p:nvPr/>
        </p:nvPicPr>
        <p:blipFill rotWithShape="1">
          <a:blip r:embed="rId5">
            <a:alphaModFix/>
          </a:blip>
          <a:srcRect/>
          <a:stretch/>
        </p:blipFill>
        <p:spPr>
          <a:xfrm>
            <a:off x="149254" y="2883861"/>
            <a:ext cx="1541579" cy="1683154"/>
          </a:xfrm>
          <a:prstGeom prst="rect">
            <a:avLst/>
          </a:prstGeom>
          <a:noFill/>
          <a:ln>
            <a:noFill/>
          </a:ln>
        </p:spPr>
      </p:pic>
      <p:sp>
        <p:nvSpPr>
          <p:cNvPr id="628" name="Google Shape;628;p43"/>
          <p:cNvSpPr/>
          <p:nvPr/>
        </p:nvSpPr>
        <p:spPr>
          <a:xfrm>
            <a:off x="5828393" y="3267565"/>
            <a:ext cx="2005677"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3600" b="1" i="0" u="none" strike="noStrike" cap="none">
                <a:solidFill>
                  <a:srgbClr val="085160"/>
                </a:solidFill>
                <a:latin typeface="Arial"/>
                <a:ea typeface="Arial"/>
                <a:cs typeface="Arial"/>
                <a:sym typeface="Arial"/>
              </a:rPr>
              <a:t>Energie </a:t>
            </a:r>
            <a:endParaRPr sz="3600" b="0" i="0" u="none" strike="noStrike" cap="none">
              <a:solidFill>
                <a:srgbClr val="000000"/>
              </a:solidFill>
              <a:latin typeface="Arial"/>
              <a:ea typeface="Arial"/>
              <a:cs typeface="Arial"/>
              <a:sym typeface="Arial"/>
            </a:endParaRPr>
          </a:p>
        </p:txBody>
      </p:sp>
      <p:sp>
        <p:nvSpPr>
          <p:cNvPr id="629" name="Google Shape;629;p43"/>
          <p:cNvSpPr txBox="1"/>
          <p:nvPr/>
        </p:nvSpPr>
        <p:spPr>
          <a:xfrm>
            <a:off x="7954217" y="3277039"/>
            <a:ext cx="45397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3600" b="1" i="0" u="none" strike="noStrike" cap="none">
                <a:solidFill>
                  <a:srgbClr val="085160"/>
                </a:solidFill>
                <a:latin typeface="Arial"/>
                <a:ea typeface="Arial"/>
                <a:cs typeface="Arial"/>
                <a:sym typeface="Arial"/>
              </a:rPr>
              <a:t>+</a:t>
            </a:r>
            <a:endParaRPr/>
          </a:p>
        </p:txBody>
      </p:sp>
      <p:pic>
        <p:nvPicPr>
          <p:cNvPr id="630" name="Google Shape;630;p43"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44"/>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Le CO</a:t>
            </a:r>
            <a:r>
              <a:rPr lang="fr-FR" sz="1400"/>
              <a:t>2 </a:t>
            </a:r>
            <a:r>
              <a:rPr lang="fr-FR"/>
              <a:t>mais pas seulement !</a:t>
            </a:r>
            <a:endParaRPr/>
          </a:p>
        </p:txBody>
      </p:sp>
      <p:sp>
        <p:nvSpPr>
          <p:cNvPr id="637" name="Google Shape;637;p44"/>
          <p:cNvSpPr txBox="1">
            <a:spLocks noGrp="1"/>
          </p:cNvSpPr>
          <p:nvPr>
            <p:ph type="body" idx="1"/>
          </p:nvPr>
        </p:nvSpPr>
        <p:spPr>
          <a:xfrm>
            <a:off x="609600" y="1124744"/>
            <a:ext cx="10972800" cy="4857403"/>
          </a:xfrm>
          <a:prstGeom prst="rect">
            <a:avLst/>
          </a:prstGeom>
          <a:noFill/>
          <a:ln>
            <a:noFill/>
          </a:ln>
        </p:spPr>
        <p:txBody>
          <a:bodyPr spcFirstLastPara="1" wrap="square" lIns="91425" tIns="45700" rIns="91425" bIns="45700" anchor="t" anchorCtr="0">
            <a:noAutofit/>
          </a:bodyPr>
          <a:lstStyle/>
          <a:p>
            <a:pPr marL="457200" lvl="0" indent="0" algn="l" rtl="0">
              <a:lnSpc>
                <a:spcPct val="100000"/>
              </a:lnSpc>
              <a:spcBef>
                <a:spcPts val="480"/>
              </a:spcBef>
              <a:spcAft>
                <a:spcPts val="0"/>
              </a:spcAft>
              <a:buSzPts val="2400"/>
              <a:buNone/>
            </a:pPr>
            <a:r>
              <a:rPr lang="fr-FR" sz="2400" b="0">
                <a:solidFill>
                  <a:schemeClr val="dk1"/>
                </a:solidFill>
              </a:rPr>
              <a:t>Il existe </a:t>
            </a:r>
            <a:r>
              <a:rPr lang="fr-FR" sz="2400">
                <a:solidFill>
                  <a:schemeClr val="dk1"/>
                </a:solidFill>
              </a:rPr>
              <a:t>plusieurs Gaz à effet de serre (GES) </a:t>
            </a:r>
            <a:r>
              <a:rPr lang="fr-FR" sz="2400" b="0">
                <a:solidFill>
                  <a:schemeClr val="dk1"/>
                </a:solidFill>
              </a:rPr>
              <a:t>et une multitude de sources émettrices ! </a:t>
            </a:r>
            <a:endParaRPr/>
          </a:p>
          <a:p>
            <a:pPr marL="457200" lvl="0" indent="0" algn="l" rtl="0">
              <a:lnSpc>
                <a:spcPct val="100000"/>
              </a:lnSpc>
              <a:spcBef>
                <a:spcPts val="480"/>
              </a:spcBef>
              <a:spcAft>
                <a:spcPts val="0"/>
              </a:spcAft>
              <a:buSzPts val="2400"/>
              <a:buNone/>
            </a:pPr>
            <a:endParaRPr b="0">
              <a:solidFill>
                <a:schemeClr val="dk1"/>
              </a:solidFill>
            </a:endParaRPr>
          </a:p>
          <a:p>
            <a:pPr marL="457200" lvl="0" indent="0" algn="l" rtl="0">
              <a:lnSpc>
                <a:spcPct val="100000"/>
              </a:lnSpc>
              <a:spcBef>
                <a:spcPts val="480"/>
              </a:spcBef>
              <a:spcAft>
                <a:spcPts val="0"/>
              </a:spcAft>
              <a:buSzPts val="2400"/>
              <a:buNone/>
            </a:pPr>
            <a:endParaRPr sz="2400" b="0">
              <a:solidFill>
                <a:schemeClr val="dk1"/>
              </a:solidFill>
            </a:endParaRPr>
          </a:p>
          <a:p>
            <a:pPr marL="457200" lvl="0" indent="0" algn="l" rtl="0">
              <a:lnSpc>
                <a:spcPct val="100000"/>
              </a:lnSpc>
              <a:spcBef>
                <a:spcPts val="480"/>
              </a:spcBef>
              <a:spcAft>
                <a:spcPts val="0"/>
              </a:spcAft>
              <a:buSzPts val="2400"/>
              <a:buNone/>
            </a:pPr>
            <a:endParaRPr b="0">
              <a:solidFill>
                <a:schemeClr val="dk1"/>
              </a:solidFill>
            </a:endParaRPr>
          </a:p>
          <a:p>
            <a:pPr marL="457200" lvl="0" indent="0" algn="l" rtl="0">
              <a:lnSpc>
                <a:spcPct val="100000"/>
              </a:lnSpc>
              <a:spcBef>
                <a:spcPts val="480"/>
              </a:spcBef>
              <a:spcAft>
                <a:spcPts val="0"/>
              </a:spcAft>
              <a:buSzPts val="2400"/>
              <a:buNone/>
            </a:pPr>
            <a:endParaRPr sz="2400" b="0">
              <a:solidFill>
                <a:schemeClr val="dk1"/>
              </a:solidFill>
            </a:endParaRPr>
          </a:p>
          <a:p>
            <a:pPr marL="457200" lvl="0" indent="0" algn="l" rtl="0">
              <a:lnSpc>
                <a:spcPct val="100000"/>
              </a:lnSpc>
              <a:spcBef>
                <a:spcPts val="480"/>
              </a:spcBef>
              <a:spcAft>
                <a:spcPts val="0"/>
              </a:spcAft>
              <a:buSzPts val="2400"/>
              <a:buNone/>
            </a:pPr>
            <a:endParaRPr b="0">
              <a:solidFill>
                <a:schemeClr val="dk1"/>
              </a:solidFill>
            </a:endParaRPr>
          </a:p>
          <a:p>
            <a:pPr marL="457200" lvl="0" indent="0" algn="l" rtl="0">
              <a:lnSpc>
                <a:spcPct val="100000"/>
              </a:lnSpc>
              <a:spcBef>
                <a:spcPts val="480"/>
              </a:spcBef>
              <a:spcAft>
                <a:spcPts val="0"/>
              </a:spcAft>
              <a:buSzPts val="2400"/>
              <a:buNone/>
            </a:pPr>
            <a:endParaRPr b="0">
              <a:solidFill>
                <a:schemeClr val="dk1"/>
              </a:solidFill>
            </a:endParaRPr>
          </a:p>
          <a:p>
            <a:pPr marL="457200" lvl="0" indent="0" algn="l" rtl="0">
              <a:lnSpc>
                <a:spcPct val="100000"/>
              </a:lnSpc>
              <a:spcBef>
                <a:spcPts val="480"/>
              </a:spcBef>
              <a:spcAft>
                <a:spcPts val="0"/>
              </a:spcAft>
              <a:buSzPts val="2400"/>
              <a:buNone/>
            </a:pPr>
            <a:endParaRPr b="0">
              <a:solidFill>
                <a:schemeClr val="dk1"/>
              </a:solidFill>
            </a:endParaRPr>
          </a:p>
          <a:p>
            <a:pPr marL="457200" lvl="0" indent="0" algn="l" rtl="0">
              <a:lnSpc>
                <a:spcPct val="100000"/>
              </a:lnSpc>
              <a:spcBef>
                <a:spcPts val="480"/>
              </a:spcBef>
              <a:spcAft>
                <a:spcPts val="0"/>
              </a:spcAft>
              <a:buSzPts val="2400"/>
              <a:buNone/>
            </a:pPr>
            <a:endParaRPr sz="2400" b="0">
              <a:solidFill>
                <a:schemeClr val="dk1"/>
              </a:solidFill>
            </a:endParaRPr>
          </a:p>
          <a:p>
            <a:pPr marL="457200" lvl="0" indent="0" algn="l" rtl="0">
              <a:lnSpc>
                <a:spcPct val="100000"/>
              </a:lnSpc>
              <a:spcBef>
                <a:spcPts val="480"/>
              </a:spcBef>
              <a:spcAft>
                <a:spcPts val="0"/>
              </a:spcAft>
              <a:buSzPts val="2400"/>
              <a:buNone/>
            </a:pPr>
            <a:endParaRPr sz="2400" b="0">
              <a:solidFill>
                <a:schemeClr val="dk1"/>
              </a:solidFill>
            </a:endParaRPr>
          </a:p>
        </p:txBody>
      </p:sp>
      <p:pic>
        <p:nvPicPr>
          <p:cNvPr id="639" name="Google Shape;639;p44"/>
          <p:cNvPicPr preferRelativeResize="0"/>
          <p:nvPr/>
        </p:nvPicPr>
        <p:blipFill rotWithShape="1">
          <a:blip r:embed="rId3">
            <a:alphaModFix/>
          </a:blip>
          <a:srcRect/>
          <a:stretch/>
        </p:blipFill>
        <p:spPr>
          <a:xfrm>
            <a:off x="6384032" y="3568629"/>
            <a:ext cx="1800200" cy="1800200"/>
          </a:xfrm>
          <a:prstGeom prst="rect">
            <a:avLst/>
          </a:prstGeom>
          <a:noFill/>
          <a:ln>
            <a:noFill/>
          </a:ln>
        </p:spPr>
      </p:pic>
      <p:pic>
        <p:nvPicPr>
          <p:cNvPr id="640" name="Google Shape;640;p44" descr="Gaz2"/>
          <p:cNvPicPr preferRelativeResize="0"/>
          <p:nvPr/>
        </p:nvPicPr>
        <p:blipFill rotWithShape="1">
          <a:blip r:embed="rId4">
            <a:alphaModFix/>
          </a:blip>
          <a:srcRect r="74622"/>
          <a:stretch/>
        </p:blipFill>
        <p:spPr>
          <a:xfrm>
            <a:off x="4942019" y="2285200"/>
            <a:ext cx="1822235" cy="1238250"/>
          </a:xfrm>
          <a:prstGeom prst="rect">
            <a:avLst/>
          </a:prstGeom>
          <a:noFill/>
          <a:ln>
            <a:noFill/>
          </a:ln>
        </p:spPr>
      </p:pic>
      <p:pic>
        <p:nvPicPr>
          <p:cNvPr id="641" name="Google Shape;641;p44" descr="Gaz2"/>
          <p:cNvPicPr preferRelativeResize="0"/>
          <p:nvPr/>
        </p:nvPicPr>
        <p:blipFill rotWithShape="1">
          <a:blip r:embed="rId4">
            <a:alphaModFix/>
          </a:blip>
          <a:srcRect l="36728" r="35475"/>
          <a:stretch/>
        </p:blipFill>
        <p:spPr>
          <a:xfrm>
            <a:off x="-177077" y="3645226"/>
            <a:ext cx="2179905" cy="1352426"/>
          </a:xfrm>
          <a:prstGeom prst="rect">
            <a:avLst/>
          </a:prstGeom>
          <a:noFill/>
          <a:ln>
            <a:noFill/>
          </a:ln>
        </p:spPr>
      </p:pic>
      <p:pic>
        <p:nvPicPr>
          <p:cNvPr id="642" name="Google Shape;642;p44" descr="Gaz2"/>
          <p:cNvPicPr preferRelativeResize="0"/>
          <p:nvPr/>
        </p:nvPicPr>
        <p:blipFill rotWithShape="1">
          <a:blip r:embed="rId4">
            <a:alphaModFix/>
          </a:blip>
          <a:srcRect l="77915"/>
          <a:stretch/>
        </p:blipFill>
        <p:spPr>
          <a:xfrm>
            <a:off x="8035469" y="2558891"/>
            <a:ext cx="1585673" cy="1238250"/>
          </a:xfrm>
          <a:prstGeom prst="rect">
            <a:avLst/>
          </a:prstGeom>
          <a:noFill/>
          <a:ln>
            <a:noFill/>
          </a:ln>
        </p:spPr>
      </p:pic>
      <p:grpSp>
        <p:nvGrpSpPr>
          <p:cNvPr id="643" name="Google Shape;643;p44"/>
          <p:cNvGrpSpPr/>
          <p:nvPr/>
        </p:nvGrpSpPr>
        <p:grpSpPr>
          <a:xfrm>
            <a:off x="2100061" y="1728668"/>
            <a:ext cx="2689770" cy="2955014"/>
            <a:chOff x="93862" y="4314179"/>
            <a:chExt cx="3524724" cy="3401983"/>
          </a:xfrm>
        </p:grpSpPr>
        <p:sp>
          <p:nvSpPr>
            <p:cNvPr id="644" name="Google Shape;644;p44"/>
            <p:cNvSpPr/>
            <p:nvPr/>
          </p:nvSpPr>
          <p:spPr>
            <a:xfrm>
              <a:off x="3258546" y="6236420"/>
              <a:ext cx="360040" cy="144016"/>
            </a:xfrm>
            <a:prstGeom prst="rect">
              <a:avLst/>
            </a:prstGeom>
            <a:solidFill>
              <a:srgbClr val="3F3F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645" name="Google Shape;645;p44"/>
            <p:cNvPicPr preferRelativeResize="0"/>
            <p:nvPr/>
          </p:nvPicPr>
          <p:blipFill rotWithShape="1">
            <a:blip r:embed="rId5">
              <a:alphaModFix/>
            </a:blip>
            <a:srcRect/>
            <a:stretch/>
          </p:blipFill>
          <p:spPr>
            <a:xfrm>
              <a:off x="93862" y="4314179"/>
              <a:ext cx="3401983" cy="3401983"/>
            </a:xfrm>
            <a:prstGeom prst="rect">
              <a:avLst/>
            </a:prstGeom>
            <a:noFill/>
            <a:ln>
              <a:noFill/>
            </a:ln>
          </p:spPr>
        </p:pic>
      </p:grpSp>
      <p:sp>
        <p:nvSpPr>
          <p:cNvPr id="646" name="Google Shape;646;p44"/>
          <p:cNvSpPr txBox="1"/>
          <p:nvPr/>
        </p:nvSpPr>
        <p:spPr>
          <a:xfrm rot="770176">
            <a:off x="616382" y="5227639"/>
            <a:ext cx="2157815" cy="64369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3600" b="1" i="0" u="none" strike="noStrike" cap="none">
                <a:solidFill>
                  <a:srgbClr val="000000"/>
                </a:solidFill>
                <a:latin typeface="Century Gothic"/>
                <a:ea typeface="Century Gothic"/>
                <a:cs typeface="Century Gothic"/>
                <a:sym typeface="Century Gothic"/>
              </a:rPr>
              <a:t>Blurp!</a:t>
            </a:r>
            <a:endParaRPr/>
          </a:p>
        </p:txBody>
      </p:sp>
      <p:pic>
        <p:nvPicPr>
          <p:cNvPr id="647" name="Google Shape;647;p44"/>
          <p:cNvPicPr preferRelativeResize="0"/>
          <p:nvPr/>
        </p:nvPicPr>
        <p:blipFill rotWithShape="1">
          <a:blip r:embed="rId6">
            <a:alphaModFix/>
          </a:blip>
          <a:srcRect/>
          <a:stretch/>
        </p:blipFill>
        <p:spPr>
          <a:xfrm>
            <a:off x="8531192" y="4328348"/>
            <a:ext cx="1116507" cy="1116507"/>
          </a:xfrm>
          <a:prstGeom prst="rect">
            <a:avLst/>
          </a:prstGeom>
          <a:noFill/>
          <a:ln>
            <a:noFill/>
          </a:ln>
        </p:spPr>
      </p:pic>
      <p:pic>
        <p:nvPicPr>
          <p:cNvPr id="638" name="Google Shape;638;p44"/>
          <p:cNvPicPr preferRelativeResize="0"/>
          <p:nvPr/>
        </p:nvPicPr>
        <p:blipFill rotWithShape="1">
          <a:blip r:embed="rId7">
            <a:alphaModFix/>
          </a:blip>
          <a:srcRect/>
          <a:stretch/>
        </p:blipFill>
        <p:spPr>
          <a:xfrm>
            <a:off x="1480905" y="4328348"/>
            <a:ext cx="2179905" cy="217990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45"/>
          <p:cNvSpPr/>
          <p:nvPr/>
        </p:nvSpPr>
        <p:spPr>
          <a:xfrm>
            <a:off x="-168696" y="944724"/>
            <a:ext cx="2772196" cy="252000"/>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pic>
        <p:nvPicPr>
          <p:cNvPr id="654" name="Google Shape;654;p45"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sp>
        <p:nvSpPr>
          <p:cNvPr id="655" name="Google Shape;655;p45"/>
          <p:cNvSpPr txBox="1"/>
          <p:nvPr/>
        </p:nvSpPr>
        <p:spPr>
          <a:xfrm>
            <a:off x="187110" y="1435088"/>
            <a:ext cx="7889100" cy="980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A6176"/>
              </a:buClr>
              <a:buSzPts val="2400"/>
              <a:buFont typeface="Century Gothic"/>
              <a:buNone/>
            </a:pPr>
            <a:r>
              <a:rPr lang="fr-FR" sz="2400" b="1" i="0" u="none" strike="noStrike" cap="none">
                <a:solidFill>
                  <a:srgbClr val="2A6176"/>
                </a:solidFill>
                <a:latin typeface="Century Gothic"/>
                <a:ea typeface="Century Gothic"/>
                <a:cs typeface="Century Gothic"/>
                <a:sym typeface="Century Gothic"/>
              </a:rPr>
              <a:t>Résumé</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2A6176"/>
              </a:buClr>
              <a:buSzPts val="2400"/>
              <a:buFont typeface="Century Gothic"/>
              <a:buNone/>
            </a:pPr>
            <a:endParaRPr sz="2400" b="1" i="0" u="none" strike="noStrike" cap="none">
              <a:solidFill>
                <a:srgbClr val="2A617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A6176"/>
              </a:buClr>
              <a:buSzPts val="2400"/>
              <a:buFont typeface="Century Gothic"/>
              <a:buNone/>
            </a:pPr>
            <a:endParaRPr sz="2400" b="1" i="0" u="none" strike="noStrike" cap="none">
              <a:solidFill>
                <a:srgbClr val="2A617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A6176"/>
              </a:buClr>
              <a:buSzPts val="2400"/>
              <a:buFont typeface="Century Gothic"/>
              <a:buNone/>
            </a:pPr>
            <a:endParaRPr sz="2400" b="1" i="0" u="none" strike="noStrike" cap="none">
              <a:solidFill>
                <a:srgbClr val="2A6176"/>
              </a:solidFill>
              <a:latin typeface="Century Gothic"/>
              <a:ea typeface="Century Gothic"/>
              <a:cs typeface="Century Gothic"/>
              <a:sym typeface="Century Gothic"/>
            </a:endParaRPr>
          </a:p>
        </p:txBody>
      </p:sp>
      <p:sp>
        <p:nvSpPr>
          <p:cNvPr id="656" name="Google Shape;656;p45"/>
          <p:cNvSpPr txBox="1"/>
          <p:nvPr/>
        </p:nvSpPr>
        <p:spPr>
          <a:xfrm>
            <a:off x="187110" y="2151143"/>
            <a:ext cx="10557000" cy="495570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66478"/>
              </a:buClr>
              <a:buSzPts val="1800"/>
              <a:buFont typeface="Arial"/>
              <a:buNone/>
            </a:pPr>
            <a:endParaRPr sz="2000" b="1" i="0" u="none" strike="noStrike" cap="none">
              <a:solidFill>
                <a:srgbClr val="2A6176"/>
              </a:solidFill>
              <a:latin typeface="Century Gothic"/>
              <a:ea typeface="Century Gothic"/>
              <a:cs typeface="Century Gothic"/>
              <a:sym typeface="Century Gothic"/>
            </a:endParaRPr>
          </a:p>
          <a:p>
            <a:pPr marL="0" marR="0" lvl="0" indent="0" algn="just" rtl="0">
              <a:lnSpc>
                <a:spcPct val="100000"/>
              </a:lnSpc>
              <a:spcBef>
                <a:spcPts val="0"/>
              </a:spcBef>
              <a:spcAft>
                <a:spcPts val="0"/>
              </a:spcAft>
              <a:buClr>
                <a:srgbClr val="166478"/>
              </a:buClr>
              <a:buSzPts val="1800"/>
              <a:buFont typeface="Arial"/>
              <a:buNone/>
            </a:pPr>
            <a:r>
              <a:rPr lang="fr-FR" sz="2000" b="1" i="0" u="none" strike="noStrike" cap="none">
                <a:solidFill>
                  <a:srgbClr val="2A6176"/>
                </a:solidFill>
                <a:latin typeface="Century Gothic"/>
                <a:ea typeface="Century Gothic"/>
                <a:cs typeface="Century Gothic"/>
                <a:sym typeface="Century Gothic"/>
              </a:rPr>
              <a:t>Les énergies fossiles ont considérablement changé nos modes de vie</a:t>
            </a:r>
            <a:endParaRPr/>
          </a:p>
          <a:p>
            <a:pPr marL="0" marR="0" lvl="0" indent="0" algn="just" rtl="0">
              <a:lnSpc>
                <a:spcPct val="100000"/>
              </a:lnSpc>
              <a:spcBef>
                <a:spcPts val="0"/>
              </a:spcBef>
              <a:spcAft>
                <a:spcPts val="0"/>
              </a:spcAft>
              <a:buClr>
                <a:srgbClr val="166478"/>
              </a:buClr>
              <a:buSzPts val="1800"/>
              <a:buFont typeface="Arial"/>
              <a:buNone/>
            </a:pPr>
            <a:endParaRPr sz="2000" b="1" i="0" u="none" strike="noStrike" cap="none">
              <a:solidFill>
                <a:srgbClr val="2A6176"/>
              </a:solidFill>
              <a:latin typeface="Century Gothic"/>
              <a:ea typeface="Century Gothic"/>
              <a:cs typeface="Century Gothic"/>
              <a:sym typeface="Century Gothic"/>
            </a:endParaRPr>
          </a:p>
          <a:p>
            <a:pPr marL="0" marR="0" lvl="0" indent="0" algn="just" rtl="0">
              <a:lnSpc>
                <a:spcPct val="100000"/>
              </a:lnSpc>
              <a:spcBef>
                <a:spcPts val="0"/>
              </a:spcBef>
              <a:spcAft>
                <a:spcPts val="0"/>
              </a:spcAft>
              <a:buNone/>
            </a:pPr>
            <a:r>
              <a:rPr lang="fr-FR" sz="2000" b="1" i="0" u="none" strike="noStrike" cap="none">
                <a:solidFill>
                  <a:srgbClr val="166478"/>
                </a:solidFill>
                <a:latin typeface="Century Gothic"/>
                <a:ea typeface="Century Gothic"/>
                <a:cs typeface="Century Gothic"/>
                <a:sym typeface="Century Gothic"/>
              </a:rPr>
              <a:t>Plus de </a:t>
            </a:r>
            <a:r>
              <a:rPr lang="fr-FR" sz="2000" b="1" i="0" u="none" strike="noStrike" cap="none">
                <a:solidFill>
                  <a:srgbClr val="F6AB38"/>
                </a:solidFill>
                <a:latin typeface="Century Gothic"/>
                <a:ea typeface="Century Gothic"/>
                <a:cs typeface="Century Gothic"/>
                <a:sym typeface="Century Gothic"/>
              </a:rPr>
              <a:t>80% de l’énergie consommée dans le monde </a:t>
            </a:r>
            <a:r>
              <a:rPr lang="fr-FR" sz="2000" b="1" i="0" u="none" strike="noStrike" cap="none">
                <a:solidFill>
                  <a:srgbClr val="166478"/>
                </a:solidFill>
                <a:latin typeface="Century Gothic"/>
                <a:ea typeface="Century Gothic"/>
                <a:cs typeface="Century Gothic"/>
                <a:sym typeface="Century Gothic"/>
              </a:rPr>
              <a:t>est issue des énergies fossiles (pétrole, charbon, gaz). </a:t>
            </a:r>
            <a:endParaRPr sz="20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166478"/>
              </a:buClr>
              <a:buSzPts val="1800"/>
              <a:buFont typeface="Arial"/>
              <a:buNone/>
            </a:pPr>
            <a:endParaRPr sz="2000" b="1" i="0" u="none" strike="noStrike" cap="none">
              <a:solidFill>
                <a:srgbClr val="2A6176"/>
              </a:solidFill>
              <a:latin typeface="Century Gothic"/>
              <a:ea typeface="Century Gothic"/>
              <a:cs typeface="Century Gothic"/>
              <a:sym typeface="Century Gothic"/>
            </a:endParaRPr>
          </a:p>
          <a:p>
            <a:pPr marL="0" marR="0" lvl="0" indent="0" algn="just" rtl="0">
              <a:lnSpc>
                <a:spcPct val="100000"/>
              </a:lnSpc>
              <a:spcBef>
                <a:spcPts val="0"/>
              </a:spcBef>
              <a:spcAft>
                <a:spcPts val="0"/>
              </a:spcAft>
              <a:buNone/>
            </a:pPr>
            <a:r>
              <a:rPr lang="fr-FR" sz="2000" b="1" i="0" u="none" strike="noStrike" cap="none">
                <a:solidFill>
                  <a:srgbClr val="166478"/>
                </a:solidFill>
                <a:latin typeface="Century Gothic"/>
                <a:ea typeface="Century Gothic"/>
                <a:cs typeface="Century Gothic"/>
                <a:sym typeface="Century Gothic"/>
              </a:rPr>
              <a:t>Dans certains pays, </a:t>
            </a:r>
            <a:r>
              <a:rPr lang="fr-FR" sz="2000" b="1" i="0" u="none" strike="noStrike" cap="none">
                <a:solidFill>
                  <a:srgbClr val="F6AB38"/>
                </a:solidFill>
                <a:latin typeface="Century Gothic"/>
                <a:ea typeface="Century Gothic"/>
                <a:cs typeface="Century Gothic"/>
                <a:sym typeface="Century Gothic"/>
              </a:rPr>
              <a:t>on gaspille de l’énergie pour toujours plus de confort </a:t>
            </a:r>
            <a:r>
              <a:rPr lang="fr-FR" sz="2000" b="1" i="0" u="none" strike="noStrike" cap="none">
                <a:solidFill>
                  <a:srgbClr val="166478"/>
                </a:solidFill>
                <a:latin typeface="Century Gothic"/>
                <a:ea typeface="Century Gothic"/>
                <a:cs typeface="Century Gothic"/>
                <a:sym typeface="Century Gothic"/>
              </a:rPr>
              <a:t>alors que de nombreux pays aspirent à consommer plus d’énergie !</a:t>
            </a:r>
            <a:endParaRPr/>
          </a:p>
          <a:p>
            <a:pPr marL="0" marR="0" lvl="0" indent="0" algn="just" rtl="0">
              <a:lnSpc>
                <a:spcPct val="100000"/>
              </a:lnSpc>
              <a:spcBef>
                <a:spcPts val="0"/>
              </a:spcBef>
              <a:spcAft>
                <a:spcPts val="0"/>
              </a:spcAft>
              <a:buNone/>
            </a:pPr>
            <a:endParaRPr sz="2000" b="1" i="0" u="none" strike="noStrike" cap="none">
              <a:solidFill>
                <a:srgbClr val="166478"/>
              </a:solidFill>
              <a:latin typeface="Century Gothic"/>
              <a:ea typeface="Century Gothic"/>
              <a:cs typeface="Century Gothic"/>
              <a:sym typeface="Century Gothic"/>
            </a:endParaRPr>
          </a:p>
          <a:p>
            <a:pPr marL="0" marR="0" lvl="0" indent="0" algn="just" rtl="0">
              <a:lnSpc>
                <a:spcPct val="100000"/>
              </a:lnSpc>
              <a:spcBef>
                <a:spcPts val="0"/>
              </a:spcBef>
              <a:spcAft>
                <a:spcPts val="0"/>
              </a:spcAft>
              <a:buNone/>
            </a:pPr>
            <a:r>
              <a:rPr lang="fr-FR" sz="2000" b="1" i="0" u="none" strike="noStrike" cap="none">
                <a:solidFill>
                  <a:srgbClr val="166478"/>
                </a:solidFill>
                <a:latin typeface="Century Gothic"/>
                <a:ea typeface="Century Gothic"/>
                <a:cs typeface="Century Gothic"/>
                <a:sym typeface="Century Gothic"/>
              </a:rPr>
              <a:t>Brûler des énergies fossile génère de l’</a:t>
            </a:r>
            <a:r>
              <a:rPr lang="fr-FR" sz="2000" b="1" i="0" u="none" strike="noStrike" cap="none">
                <a:solidFill>
                  <a:srgbClr val="F6AB38"/>
                </a:solidFill>
                <a:latin typeface="Century Gothic"/>
                <a:ea typeface="Century Gothic"/>
                <a:cs typeface="Century Gothic"/>
                <a:sym typeface="Century Gothic"/>
              </a:rPr>
              <a:t>énergie</a:t>
            </a:r>
            <a:r>
              <a:rPr lang="fr-FR" sz="2000" b="1" i="0" u="none" strike="noStrike" cap="none">
                <a:solidFill>
                  <a:srgbClr val="166478"/>
                </a:solidFill>
                <a:latin typeface="Century Gothic"/>
                <a:ea typeface="Century Gothic"/>
                <a:cs typeface="Century Gothic"/>
                <a:sym typeface="Century Gothic"/>
              </a:rPr>
              <a:t> et </a:t>
            </a:r>
            <a:r>
              <a:rPr lang="fr-FR" sz="2000" b="1">
                <a:solidFill>
                  <a:srgbClr val="166478"/>
                </a:solidFill>
                <a:latin typeface="Century Gothic"/>
                <a:ea typeface="Century Gothic"/>
                <a:cs typeface="Century Gothic"/>
                <a:sym typeface="Century Gothic"/>
              </a:rPr>
              <a:t>entraîne</a:t>
            </a:r>
            <a:r>
              <a:rPr lang="fr-FR" sz="2000" b="1" i="0" u="none" strike="noStrike" cap="none">
                <a:solidFill>
                  <a:srgbClr val="166478"/>
                </a:solidFill>
                <a:latin typeface="Century Gothic"/>
                <a:ea typeface="Century Gothic"/>
                <a:cs typeface="Century Gothic"/>
                <a:sym typeface="Century Gothic"/>
              </a:rPr>
              <a:t> des </a:t>
            </a:r>
            <a:r>
              <a:rPr lang="fr-FR" sz="2000" b="1" i="0" u="none" strike="noStrike" cap="none">
                <a:solidFill>
                  <a:srgbClr val="F6AB38"/>
                </a:solidFill>
                <a:latin typeface="Century Gothic"/>
                <a:ea typeface="Century Gothic"/>
                <a:cs typeface="Century Gothic"/>
                <a:sym typeface="Century Gothic"/>
              </a:rPr>
              <a:t>émissions de gaz à effet de serre</a:t>
            </a:r>
            <a:r>
              <a:rPr lang="fr-FR" sz="2000" b="1" i="0" u="none" strike="noStrike" cap="none">
                <a:solidFill>
                  <a:srgbClr val="166478"/>
                </a:solidFill>
                <a:latin typeface="Century Gothic"/>
                <a:ea typeface="Century Gothic"/>
                <a:cs typeface="Century Gothic"/>
                <a:sym typeface="Century Gothic"/>
              </a:rPr>
              <a:t>. </a:t>
            </a:r>
            <a:endParaRPr/>
          </a:p>
          <a:p>
            <a:pPr marL="0" marR="0" lvl="0" indent="0" algn="just"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166478"/>
              </a:buClr>
              <a:buSzPts val="1800"/>
              <a:buFont typeface="Arial"/>
              <a:buNone/>
            </a:pPr>
            <a:r>
              <a:rPr lang="fr-FR" sz="2000" b="1" i="0" u="none" strike="noStrike" cap="none">
                <a:solidFill>
                  <a:srgbClr val="2A6176"/>
                </a:solidFill>
                <a:latin typeface="Century Gothic"/>
                <a:ea typeface="Century Gothic"/>
                <a:cs typeface="Century Gothic"/>
                <a:sym typeface="Century Gothic"/>
              </a:rPr>
              <a:t> </a:t>
            </a:r>
            <a:endParaRPr sz="1600" b="0" i="0" u="none" strike="noStrike" cap="none">
              <a:solidFill>
                <a:srgbClr val="000000"/>
              </a:solidFill>
              <a:latin typeface="Arial"/>
              <a:ea typeface="Arial"/>
              <a:cs typeface="Arial"/>
              <a:sym typeface="Arial"/>
            </a:endParaRPr>
          </a:p>
        </p:txBody>
      </p:sp>
      <p:sp>
        <p:nvSpPr>
          <p:cNvPr id="657" name="Google Shape;657;p45"/>
          <p:cNvSpPr/>
          <p:nvPr/>
        </p:nvSpPr>
        <p:spPr>
          <a:xfrm>
            <a:off x="2467577" y="548680"/>
            <a:ext cx="7732967" cy="10800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2 : Activités Humaines</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658" name="Google Shape;658;p45"/>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659" name="Google Shape;659;p45"/>
          <p:cNvPicPr preferRelativeResize="0"/>
          <p:nvPr/>
        </p:nvPicPr>
        <p:blipFill rotWithShape="1">
          <a:blip r:embed="rId4">
            <a:alphaModFix/>
          </a:blip>
          <a:srcRect/>
          <a:stretch/>
        </p:blipFill>
        <p:spPr>
          <a:xfrm flipH="1">
            <a:off x="10414687" y="-104729"/>
            <a:ext cx="2255872" cy="2255872"/>
          </a:xfrm>
          <a:prstGeom prst="rect">
            <a:avLst/>
          </a:prstGeom>
          <a:noFill/>
          <a:ln>
            <a:noFill/>
          </a:ln>
        </p:spPr>
      </p:pic>
      <p:pic>
        <p:nvPicPr>
          <p:cNvPr id="660" name="Google Shape;660;p45" descr="Une image contenant dessin&#10;&#10;Description générée automatiquement"/>
          <p:cNvPicPr preferRelativeResize="0"/>
          <p:nvPr/>
        </p:nvPicPr>
        <p:blipFill rotWithShape="1">
          <a:blip r:embed="rId5">
            <a:alphaModFix/>
          </a:blip>
          <a:srcRect/>
          <a:stretch/>
        </p:blipFill>
        <p:spPr>
          <a:xfrm>
            <a:off x="-1104800" y="180476"/>
            <a:ext cx="800252" cy="80025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9"/>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a:t>Qu’est-ce que l’énergie ?</a:t>
            </a:r>
            <a:endParaRPr/>
          </a:p>
        </p:txBody>
      </p:sp>
      <p:sp>
        <p:nvSpPr>
          <p:cNvPr id="118" name="Google Shape;118;p19"/>
          <p:cNvSpPr txBox="1">
            <a:spLocks noGrp="1"/>
          </p:cNvSpPr>
          <p:nvPr>
            <p:ph type="body" idx="1"/>
          </p:nvPr>
        </p:nvSpPr>
        <p:spPr>
          <a:xfrm>
            <a:off x="609600" y="1268760"/>
            <a:ext cx="10972800" cy="485740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400"/>
              <a:buNone/>
            </a:pPr>
            <a:r>
              <a:rPr lang="fr-FR"/>
              <a:t>L’énergie permet de modifier :</a:t>
            </a:r>
            <a:endParaRPr/>
          </a:p>
          <a:p>
            <a:pPr marL="742950" lvl="1" indent="-285750" algn="l" rtl="0">
              <a:lnSpc>
                <a:spcPct val="100000"/>
              </a:lnSpc>
              <a:spcBef>
                <a:spcPts val="400"/>
              </a:spcBef>
              <a:spcAft>
                <a:spcPts val="0"/>
              </a:spcAft>
              <a:buClr>
                <a:schemeClr val="dk1"/>
              </a:buClr>
              <a:buSzPts val="2000"/>
              <a:buChar char="•"/>
            </a:pPr>
            <a:r>
              <a:rPr lang="fr-FR" sz="2000"/>
              <a:t>La vitesse</a:t>
            </a:r>
            <a:endParaRPr/>
          </a:p>
          <a:p>
            <a:pPr marL="742950" lvl="1" indent="-285750" algn="l" rtl="0">
              <a:lnSpc>
                <a:spcPct val="100000"/>
              </a:lnSpc>
              <a:spcBef>
                <a:spcPts val="400"/>
              </a:spcBef>
              <a:spcAft>
                <a:spcPts val="0"/>
              </a:spcAft>
              <a:buClr>
                <a:schemeClr val="dk1"/>
              </a:buClr>
              <a:buSzPts val="2000"/>
              <a:buChar char="•"/>
            </a:pPr>
            <a:r>
              <a:rPr lang="fr-FR" sz="2000"/>
              <a:t>La température</a:t>
            </a:r>
            <a:endParaRPr/>
          </a:p>
          <a:p>
            <a:pPr marL="742950" lvl="1" indent="-285750" algn="l" rtl="0">
              <a:lnSpc>
                <a:spcPct val="100000"/>
              </a:lnSpc>
              <a:spcBef>
                <a:spcPts val="400"/>
              </a:spcBef>
              <a:spcAft>
                <a:spcPts val="0"/>
              </a:spcAft>
              <a:buClr>
                <a:schemeClr val="dk1"/>
              </a:buClr>
              <a:buSzPts val="2000"/>
              <a:buChar char="•"/>
            </a:pPr>
            <a:r>
              <a:rPr lang="fr-FR" sz="2000"/>
              <a:t>La forme d’un objet</a:t>
            </a:r>
            <a:endParaRPr/>
          </a:p>
          <a:p>
            <a:pPr marL="742950" lvl="1" indent="-285750" algn="l" rtl="0">
              <a:lnSpc>
                <a:spcPct val="100000"/>
              </a:lnSpc>
              <a:spcBef>
                <a:spcPts val="400"/>
              </a:spcBef>
              <a:spcAft>
                <a:spcPts val="0"/>
              </a:spcAft>
              <a:buClr>
                <a:schemeClr val="dk1"/>
              </a:buClr>
              <a:buSzPts val="2000"/>
              <a:buChar char="•"/>
            </a:pPr>
            <a:r>
              <a:rPr lang="fr-FR" sz="2000"/>
              <a:t>La composition chimique</a:t>
            </a:r>
            <a:endParaRPr/>
          </a:p>
          <a:p>
            <a:pPr marL="742950" lvl="1" indent="-285750" algn="l" rtl="0">
              <a:lnSpc>
                <a:spcPct val="100000"/>
              </a:lnSpc>
              <a:spcBef>
                <a:spcPts val="400"/>
              </a:spcBef>
              <a:spcAft>
                <a:spcPts val="0"/>
              </a:spcAft>
              <a:buClr>
                <a:schemeClr val="dk1"/>
              </a:buClr>
              <a:buSzPts val="2000"/>
              <a:buChar char="•"/>
            </a:pPr>
            <a:r>
              <a:rPr lang="fr-FR" sz="2000"/>
              <a:t>L’altitude</a:t>
            </a:r>
            <a:endParaRPr/>
          </a:p>
          <a:p>
            <a:pPr marL="742950" lvl="1" indent="-285750" algn="l" rtl="0">
              <a:lnSpc>
                <a:spcPct val="100000"/>
              </a:lnSpc>
              <a:spcBef>
                <a:spcPts val="400"/>
              </a:spcBef>
              <a:spcAft>
                <a:spcPts val="0"/>
              </a:spcAft>
              <a:buClr>
                <a:schemeClr val="dk1"/>
              </a:buClr>
              <a:buSzPts val="2000"/>
              <a:buChar char="•"/>
            </a:pPr>
            <a:r>
              <a:rPr lang="fr-FR" sz="2000"/>
              <a:t>La lumière</a:t>
            </a:r>
            <a:endParaRPr/>
          </a:p>
          <a:p>
            <a:pPr marL="742950" lvl="1" indent="-285750" algn="l" rtl="0">
              <a:lnSpc>
                <a:spcPct val="100000"/>
              </a:lnSpc>
              <a:spcBef>
                <a:spcPts val="400"/>
              </a:spcBef>
              <a:spcAft>
                <a:spcPts val="0"/>
              </a:spcAft>
              <a:buClr>
                <a:schemeClr val="dk1"/>
              </a:buClr>
              <a:buSzPts val="2000"/>
              <a:buChar char="•"/>
            </a:pPr>
            <a:r>
              <a:rPr lang="fr-FR" sz="2000"/>
              <a:t>Etc.</a:t>
            </a:r>
            <a:endParaRPr/>
          </a:p>
          <a:p>
            <a:pPr marL="0" lvl="0" indent="0" algn="l" rtl="0">
              <a:lnSpc>
                <a:spcPct val="100000"/>
              </a:lnSpc>
              <a:spcBef>
                <a:spcPts val="480"/>
              </a:spcBef>
              <a:spcAft>
                <a:spcPts val="0"/>
              </a:spcAft>
              <a:buSzPts val="2400"/>
              <a:buNone/>
            </a:pPr>
            <a:endParaRPr/>
          </a:p>
          <a:p>
            <a:pPr marL="0" lvl="0" indent="0" algn="l" rtl="0">
              <a:lnSpc>
                <a:spcPct val="100000"/>
              </a:lnSpc>
              <a:spcBef>
                <a:spcPts val="480"/>
              </a:spcBef>
              <a:spcAft>
                <a:spcPts val="0"/>
              </a:spcAft>
              <a:buSzPts val="2400"/>
              <a:buNone/>
            </a:pPr>
            <a:endParaRPr/>
          </a:p>
        </p:txBody>
      </p:sp>
      <p:pic>
        <p:nvPicPr>
          <p:cNvPr id="119" name="Google Shape;119;p19"/>
          <p:cNvPicPr preferRelativeResize="0"/>
          <p:nvPr/>
        </p:nvPicPr>
        <p:blipFill rotWithShape="1">
          <a:blip r:embed="rId3">
            <a:alphaModFix/>
          </a:blip>
          <a:srcRect/>
          <a:stretch/>
        </p:blipFill>
        <p:spPr>
          <a:xfrm>
            <a:off x="7176120" y="1423213"/>
            <a:ext cx="3246207" cy="3142404"/>
          </a:xfrm>
          <a:prstGeom prst="rect">
            <a:avLst/>
          </a:prstGeom>
          <a:noFill/>
          <a:ln>
            <a:noFill/>
          </a:ln>
        </p:spPr>
      </p:pic>
      <p:sp>
        <p:nvSpPr>
          <p:cNvPr id="120" name="Google Shape;120;p19"/>
          <p:cNvSpPr/>
          <p:nvPr/>
        </p:nvSpPr>
        <p:spPr>
          <a:xfrm>
            <a:off x="407368" y="4861610"/>
            <a:ext cx="11175032" cy="120032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F6AB38"/>
                </a:solidFill>
                <a:latin typeface="Century Gothic"/>
                <a:ea typeface="Century Gothic"/>
                <a:cs typeface="Century Gothic"/>
                <a:sym typeface="Century Gothic"/>
              </a:rPr>
              <a:t>L’énergie mesure les transformations du monde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rgbClr val="F6AB38"/>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F6AB38"/>
                </a:solidFill>
                <a:latin typeface="Century Gothic"/>
                <a:ea typeface="Century Gothic"/>
                <a:cs typeface="Century Gothic"/>
                <a:sym typeface="Century Gothic"/>
              </a:rPr>
              <a:t>Consommation d’énergie = vitesse à laquelle le monde se transforme</a:t>
            </a:r>
            <a:endParaRPr sz="1400" b="0" i="0" u="none" strike="noStrike" cap="none">
              <a:solidFill>
                <a:srgbClr val="000000"/>
              </a:solidFill>
              <a:latin typeface="Arial"/>
              <a:ea typeface="Arial"/>
              <a:cs typeface="Arial"/>
              <a:sym typeface="Arial"/>
            </a:endParaRPr>
          </a:p>
        </p:txBody>
      </p:sp>
      <p:sp>
        <p:nvSpPr>
          <p:cNvPr id="121" name="Google Shape;121;p19"/>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3</a:t>
            </a:fld>
            <a:endParaRPr/>
          </a:p>
        </p:txBody>
      </p:sp>
      <p:pic>
        <p:nvPicPr>
          <p:cNvPr id="122" name="Google Shape;122;p19" descr="Une image contenant dessin&#10;&#10;Description générée automatiquement"/>
          <p:cNvPicPr preferRelativeResize="0"/>
          <p:nvPr/>
        </p:nvPicPr>
        <p:blipFill rotWithShape="1">
          <a:blip r:embed="rId4">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0">
                                            <p:txEl>
                                              <p:pRg st="2" end="2"/>
                                            </p:txEl>
                                          </p:spTgt>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119"/>
                                        </p:tgtEl>
                                        <p:attrNameLst>
                                          <p:attrName>style.visibility</p:attrName>
                                        </p:attrNameLst>
                                      </p:cBhvr>
                                      <p:to>
                                        <p:strVal val="visible"/>
                                      </p:to>
                                    </p:set>
                                    <p:animEffect transition="in" filter="fade">
                                      <p:cBhvr>
                                        <p:cTn id="13" dur="2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665"/>
        <p:cNvGrpSpPr/>
        <p:nvPr/>
      </p:nvGrpSpPr>
      <p:grpSpPr>
        <a:xfrm>
          <a:off x="0" y="0"/>
          <a:ext cx="0" cy="0"/>
          <a:chOff x="0" y="0"/>
          <a:chExt cx="0" cy="0"/>
        </a:xfrm>
      </p:grpSpPr>
      <p:pic>
        <p:nvPicPr>
          <p:cNvPr id="666" name="Google Shape;666;p46"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sp>
        <p:nvSpPr>
          <p:cNvPr id="667" name="Google Shape;667;p46"/>
          <p:cNvSpPr txBox="1"/>
          <p:nvPr/>
        </p:nvSpPr>
        <p:spPr>
          <a:xfrm>
            <a:off x="2525587" y="1739048"/>
            <a:ext cx="7889100" cy="980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A6176"/>
              </a:buClr>
              <a:buSzPts val="2400"/>
              <a:buFont typeface="Century Gothic"/>
              <a:buNone/>
            </a:pPr>
            <a:endParaRPr sz="2400" b="1" i="0" u="none" strike="noStrike" cap="none">
              <a:solidFill>
                <a:srgbClr val="2A617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A6176"/>
              </a:buClr>
              <a:buSzPts val="2400"/>
              <a:buFont typeface="Century Gothic"/>
              <a:buNone/>
            </a:pPr>
            <a:endParaRPr sz="2400" b="1" i="0" u="none" strike="noStrike" cap="none">
              <a:solidFill>
                <a:srgbClr val="2A6176"/>
              </a:solidFill>
              <a:latin typeface="Century Gothic"/>
              <a:ea typeface="Century Gothic"/>
              <a:cs typeface="Century Gothic"/>
              <a:sym typeface="Century Gothic"/>
            </a:endParaRPr>
          </a:p>
        </p:txBody>
      </p:sp>
      <p:sp>
        <p:nvSpPr>
          <p:cNvPr id="668" name="Google Shape;668;p46"/>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669" name="Google Shape;669;p46"/>
          <p:cNvPicPr preferRelativeResize="0"/>
          <p:nvPr/>
        </p:nvPicPr>
        <p:blipFill rotWithShape="1">
          <a:blip r:embed="rId4">
            <a:alphaModFix/>
          </a:blip>
          <a:srcRect/>
          <a:stretch/>
        </p:blipFill>
        <p:spPr>
          <a:xfrm flipH="1">
            <a:off x="10414687" y="-104729"/>
            <a:ext cx="2255872" cy="2255872"/>
          </a:xfrm>
          <a:prstGeom prst="rect">
            <a:avLst/>
          </a:prstGeom>
          <a:noFill/>
          <a:ln>
            <a:noFill/>
          </a:ln>
        </p:spPr>
      </p:pic>
      <p:sp>
        <p:nvSpPr>
          <p:cNvPr id="670" name="Google Shape;670;p46"/>
          <p:cNvSpPr txBox="1"/>
          <p:nvPr/>
        </p:nvSpPr>
        <p:spPr>
          <a:xfrm>
            <a:off x="3292688" y="2415208"/>
            <a:ext cx="5761500" cy="365400"/>
          </a:xfrm>
          <a:prstGeom prst="rect">
            <a:avLst/>
          </a:prstGeom>
          <a:solidFill>
            <a:srgbClr val="F6AB38"/>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FFFFFF"/>
              </a:buClr>
              <a:buSzPts val="4000"/>
              <a:buFont typeface="Arial"/>
              <a:buNone/>
            </a:pPr>
            <a:r>
              <a:rPr lang="fr-FR" sz="1800" b="1" i="0" u="none" strike="noStrike" cap="none">
                <a:solidFill>
                  <a:srgbClr val="FFFFFF"/>
                </a:solidFill>
                <a:latin typeface="Century Gothic"/>
                <a:ea typeface="Century Gothic"/>
                <a:cs typeface="Century Gothic"/>
                <a:sym typeface="Century Gothic"/>
              </a:rPr>
              <a:t>Jeu des inégalités</a:t>
            </a:r>
            <a:endParaRPr sz="600" b="0" i="0" u="none" strike="noStrike" cap="none">
              <a:solidFill>
                <a:srgbClr val="000000"/>
              </a:solidFill>
              <a:latin typeface="Arial"/>
              <a:ea typeface="Arial"/>
              <a:cs typeface="Arial"/>
              <a:sym typeface="Arial"/>
            </a:endParaRPr>
          </a:p>
        </p:txBody>
      </p:sp>
      <p:pic>
        <p:nvPicPr>
          <p:cNvPr id="671" name="Google Shape;671;p46" descr="Résultat de recherche d'images pour &quot;icone horloge&quot;"/>
          <p:cNvPicPr preferRelativeResize="0"/>
          <p:nvPr/>
        </p:nvPicPr>
        <p:blipFill rotWithShape="1">
          <a:blip r:embed="rId5">
            <a:alphaModFix/>
          </a:blip>
          <a:srcRect/>
          <a:stretch/>
        </p:blipFill>
        <p:spPr>
          <a:xfrm>
            <a:off x="5932341" y="4913878"/>
            <a:ext cx="758851" cy="758851"/>
          </a:xfrm>
          <a:prstGeom prst="rect">
            <a:avLst/>
          </a:prstGeom>
          <a:noFill/>
          <a:ln>
            <a:noFill/>
          </a:ln>
        </p:spPr>
      </p:pic>
      <p:sp>
        <p:nvSpPr>
          <p:cNvPr id="672" name="Google Shape;672;p46"/>
          <p:cNvSpPr/>
          <p:nvPr/>
        </p:nvSpPr>
        <p:spPr>
          <a:xfrm>
            <a:off x="6733556" y="5000916"/>
            <a:ext cx="25755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600" b="1" i="0" u="none" strike="noStrike" cap="none">
                <a:solidFill>
                  <a:srgbClr val="2A6176"/>
                </a:solidFill>
                <a:latin typeface="Century Gothic"/>
                <a:ea typeface="Century Gothic"/>
                <a:cs typeface="Century Gothic"/>
                <a:sym typeface="Century Gothic"/>
              </a:rPr>
              <a:t>30 mins</a:t>
            </a:r>
            <a:endParaRPr sz="1400" b="0" i="0" u="none" strike="noStrike" cap="none">
              <a:solidFill>
                <a:srgbClr val="000000"/>
              </a:solidFill>
              <a:latin typeface="Arial"/>
              <a:ea typeface="Arial"/>
              <a:cs typeface="Arial"/>
              <a:sym typeface="Arial"/>
            </a:endParaRPr>
          </a:p>
        </p:txBody>
      </p:sp>
      <p:pic>
        <p:nvPicPr>
          <p:cNvPr id="673" name="Google Shape;673;p46" descr="Résultat de recherche d'images pour &quot;icon intelligence collective&quot;"/>
          <p:cNvPicPr preferRelativeResize="0"/>
          <p:nvPr/>
        </p:nvPicPr>
        <p:blipFill rotWithShape="1">
          <a:blip r:embed="rId6">
            <a:alphaModFix/>
          </a:blip>
          <a:srcRect/>
          <a:stretch/>
        </p:blipFill>
        <p:spPr>
          <a:xfrm>
            <a:off x="5905748" y="3185944"/>
            <a:ext cx="747990" cy="747990"/>
          </a:xfrm>
          <a:prstGeom prst="rect">
            <a:avLst/>
          </a:prstGeom>
          <a:noFill/>
          <a:ln>
            <a:noFill/>
          </a:ln>
        </p:spPr>
      </p:pic>
      <p:sp>
        <p:nvSpPr>
          <p:cNvPr id="674" name="Google Shape;674;p46"/>
          <p:cNvSpPr/>
          <p:nvPr/>
        </p:nvSpPr>
        <p:spPr>
          <a:xfrm>
            <a:off x="6663799" y="3243850"/>
            <a:ext cx="2575500" cy="1077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fr-FR" sz="1600" b="1" i="0" u="sng" strike="noStrike" cap="none">
                <a:solidFill>
                  <a:srgbClr val="2A6176"/>
                </a:solidFill>
                <a:latin typeface="Century Gothic"/>
                <a:ea typeface="Century Gothic"/>
                <a:cs typeface="Century Gothic"/>
                <a:sym typeface="Century Gothic"/>
              </a:rPr>
              <a:t>Objectif</a:t>
            </a:r>
            <a:r>
              <a:rPr lang="fr-FR" sz="1600" b="1" i="0" u="none" strike="noStrike" cap="none">
                <a:solidFill>
                  <a:srgbClr val="2A6176"/>
                </a:solidFill>
                <a:latin typeface="Century Gothic"/>
                <a:ea typeface="Century Gothic"/>
                <a:cs typeface="Century Gothic"/>
                <a:sym typeface="Century Gothic"/>
              </a:rPr>
              <a:t>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fr-FR" sz="1600" b="1" i="0" u="none" strike="noStrike" cap="none">
                <a:solidFill>
                  <a:srgbClr val="2A6176"/>
                </a:solidFill>
                <a:latin typeface="Century Gothic"/>
                <a:ea typeface="Century Gothic"/>
                <a:cs typeface="Century Gothic"/>
                <a:sym typeface="Century Gothic"/>
              </a:rPr>
              <a:t>Montrer de façon vivante les inégalités mondiales</a:t>
            </a:r>
            <a:endParaRPr sz="1400" b="0" i="0" u="none" strike="noStrike" cap="none">
              <a:solidFill>
                <a:srgbClr val="000000"/>
              </a:solidFill>
              <a:latin typeface="Arial"/>
              <a:ea typeface="Arial"/>
              <a:cs typeface="Arial"/>
              <a:sym typeface="Arial"/>
            </a:endParaRPr>
          </a:p>
        </p:txBody>
      </p:sp>
      <p:pic>
        <p:nvPicPr>
          <p:cNvPr id="675" name="Google Shape;675;p46"/>
          <p:cNvPicPr preferRelativeResize="0"/>
          <p:nvPr/>
        </p:nvPicPr>
        <p:blipFill rotWithShape="1">
          <a:blip r:embed="rId7">
            <a:alphaModFix/>
          </a:blip>
          <a:srcRect/>
          <a:stretch/>
        </p:blipFill>
        <p:spPr>
          <a:xfrm>
            <a:off x="3247621" y="3559939"/>
            <a:ext cx="2534726" cy="1458593"/>
          </a:xfrm>
          <a:prstGeom prst="rect">
            <a:avLst/>
          </a:prstGeom>
          <a:noFill/>
          <a:ln>
            <a:noFill/>
          </a:ln>
        </p:spPr>
      </p:pic>
      <p:sp>
        <p:nvSpPr>
          <p:cNvPr id="682" name="Google Shape;682;p46"/>
          <p:cNvSpPr/>
          <p:nvPr/>
        </p:nvSpPr>
        <p:spPr>
          <a:xfrm>
            <a:off x="-168696" y="944724"/>
            <a:ext cx="2772196" cy="252000"/>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683" name="Google Shape;683;p46"/>
          <p:cNvSpPr/>
          <p:nvPr/>
        </p:nvSpPr>
        <p:spPr>
          <a:xfrm>
            <a:off x="2467577" y="548680"/>
            <a:ext cx="7732967" cy="10800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2 : Activités Humaines</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684" name="Google Shape;684;p46"/>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Activités proposées</a:t>
            </a:r>
            <a:endParaRPr sz="2400" b="1" i="0" u="none" strike="noStrike" cap="none">
              <a:solidFill>
                <a:srgbClr val="2A6176"/>
              </a:solidFill>
              <a:latin typeface="Century Gothic"/>
              <a:ea typeface="Century Gothic"/>
              <a:cs typeface="Century Gothic"/>
              <a:sym typeface="Century Gothic"/>
            </a:endParaRPr>
          </a:p>
        </p:txBody>
      </p:sp>
      <p:pic>
        <p:nvPicPr>
          <p:cNvPr id="685" name="Google Shape;685;p46" descr="Résultat de recherche d'images pour &quot;icone horloge&quot;"/>
          <p:cNvPicPr preferRelativeResize="0"/>
          <p:nvPr/>
        </p:nvPicPr>
        <p:blipFill rotWithShape="1">
          <a:blip r:embed="rId5">
            <a:alphaModFix/>
          </a:blip>
          <a:srcRect/>
          <a:stretch/>
        </p:blipFill>
        <p:spPr>
          <a:xfrm>
            <a:off x="-1155368" y="183087"/>
            <a:ext cx="758851" cy="75885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47"/>
          <p:cNvSpPr/>
          <p:nvPr/>
        </p:nvSpPr>
        <p:spPr>
          <a:xfrm>
            <a:off x="3271144" y="548680"/>
            <a:ext cx="6353248"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A6176"/>
              </a:buClr>
              <a:buSzPts val="4000"/>
              <a:buFont typeface="Century Gothic"/>
              <a:buNone/>
            </a:pPr>
            <a:r>
              <a:rPr lang="fr-FR" sz="4000" b="1" i="0" u="none" strike="noStrike" cap="none">
                <a:solidFill>
                  <a:srgbClr val="2A6176"/>
                </a:solidFill>
                <a:latin typeface="Century Gothic"/>
                <a:ea typeface="Century Gothic"/>
                <a:cs typeface="Century Gothic"/>
                <a:sym typeface="Century Gothic"/>
              </a:rPr>
              <a:t>Partie 3 : Le Climat </a:t>
            </a:r>
            <a:endParaRPr sz="4000" b="0" i="0" u="none" strike="noStrike" cap="none">
              <a:solidFill>
                <a:srgbClr val="FFFFFF"/>
              </a:solidFill>
              <a:latin typeface="Century Gothic"/>
              <a:ea typeface="Century Gothic"/>
              <a:cs typeface="Century Gothic"/>
              <a:sym typeface="Century Gothic"/>
            </a:endParaRPr>
          </a:p>
        </p:txBody>
      </p:sp>
      <p:sp>
        <p:nvSpPr>
          <p:cNvPr id="692" name="Google Shape;692;p47"/>
          <p:cNvSpPr/>
          <p:nvPr/>
        </p:nvSpPr>
        <p:spPr>
          <a:xfrm>
            <a:off x="-168696" y="944724"/>
            <a:ext cx="4536504" cy="252028"/>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693" name="Google Shape;693;p47"/>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pic>
        <p:nvPicPr>
          <p:cNvPr id="694" name="Google Shape;694;p47"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pic>
        <p:nvPicPr>
          <p:cNvPr id="695" name="Google Shape;695;p47"/>
          <p:cNvPicPr preferRelativeResize="0"/>
          <p:nvPr/>
        </p:nvPicPr>
        <p:blipFill rotWithShape="1">
          <a:blip r:embed="rId4">
            <a:alphaModFix/>
          </a:blip>
          <a:srcRect/>
          <a:stretch/>
        </p:blipFill>
        <p:spPr>
          <a:xfrm>
            <a:off x="10508710" y="109549"/>
            <a:ext cx="2174405" cy="2174405"/>
          </a:xfrm>
          <a:prstGeom prst="rect">
            <a:avLst/>
          </a:prstGeom>
          <a:noFill/>
          <a:ln>
            <a:noFill/>
          </a:ln>
        </p:spPr>
      </p:pic>
      <p:pic>
        <p:nvPicPr>
          <p:cNvPr id="696" name="Google Shape;696;p47"/>
          <p:cNvPicPr preferRelativeResize="0"/>
          <p:nvPr/>
        </p:nvPicPr>
        <p:blipFill rotWithShape="1">
          <a:blip r:embed="rId4">
            <a:alphaModFix/>
          </a:blip>
          <a:srcRect/>
          <a:stretch/>
        </p:blipFill>
        <p:spPr>
          <a:xfrm>
            <a:off x="10481205" y="145025"/>
            <a:ext cx="2174405" cy="2174405"/>
          </a:xfrm>
          <a:prstGeom prst="rect">
            <a:avLst/>
          </a:prstGeom>
          <a:noFill/>
          <a:ln>
            <a:noFill/>
          </a:ln>
        </p:spPr>
      </p:pic>
      <p:sp>
        <p:nvSpPr>
          <p:cNvPr id="697" name="Google Shape;697;p47"/>
          <p:cNvSpPr/>
          <p:nvPr/>
        </p:nvSpPr>
        <p:spPr>
          <a:xfrm>
            <a:off x="3271144" y="2729895"/>
            <a:ext cx="4708756" cy="108012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2A6176"/>
              </a:buClr>
              <a:buSzPts val="2000"/>
              <a:buFont typeface="Century Gothic"/>
              <a:buNone/>
            </a:pPr>
            <a:r>
              <a:rPr lang="fr-FR" sz="2000" b="1" i="0" u="none" strike="noStrike" cap="none">
                <a:solidFill>
                  <a:srgbClr val="2A6176"/>
                </a:solidFill>
                <a:latin typeface="Century Gothic"/>
                <a:ea typeface="Century Gothic"/>
                <a:cs typeface="Century Gothic"/>
                <a:sym typeface="Century Gothic"/>
              </a:rPr>
              <a:t>Le fonctionnement du système climatique</a:t>
            </a:r>
            <a:endParaRPr sz="2000" b="0" i="0" u="none" strike="noStrike" cap="none">
              <a:solidFill>
                <a:srgbClr val="FFFFFF"/>
              </a:solidFill>
              <a:latin typeface="Century Gothic"/>
              <a:ea typeface="Century Gothic"/>
              <a:cs typeface="Century Gothic"/>
              <a:sym typeface="Century Gothic"/>
            </a:endParaRPr>
          </a:p>
        </p:txBody>
      </p:sp>
      <p:sp>
        <p:nvSpPr>
          <p:cNvPr id="698" name="Google Shape;698;p47"/>
          <p:cNvSpPr/>
          <p:nvPr/>
        </p:nvSpPr>
        <p:spPr>
          <a:xfrm>
            <a:off x="-84996" y="3152177"/>
            <a:ext cx="3029194" cy="235556"/>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699" name="Google Shape;699;p47"/>
          <p:cNvSpPr/>
          <p:nvPr/>
        </p:nvSpPr>
        <p:spPr>
          <a:xfrm>
            <a:off x="3271144" y="3682801"/>
            <a:ext cx="4708756" cy="108012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2A6176"/>
              </a:buClr>
              <a:buSzPts val="2000"/>
              <a:buFont typeface="Century Gothic"/>
              <a:buNone/>
            </a:pPr>
            <a:r>
              <a:rPr lang="fr-FR" sz="2000" b="1" i="0" u="none" strike="noStrike" cap="none">
                <a:solidFill>
                  <a:srgbClr val="2A6176"/>
                </a:solidFill>
                <a:latin typeface="Century Gothic"/>
                <a:ea typeface="Century Gothic"/>
                <a:cs typeface="Century Gothic"/>
                <a:sym typeface="Century Gothic"/>
              </a:rPr>
              <a:t>Les conséquences du changement climatique</a:t>
            </a:r>
            <a:endParaRPr sz="2000" b="0" i="0" u="none" strike="noStrike" cap="none">
              <a:solidFill>
                <a:srgbClr val="FFFFFF"/>
              </a:solidFill>
              <a:latin typeface="Century Gothic"/>
              <a:ea typeface="Century Gothic"/>
              <a:cs typeface="Century Gothic"/>
              <a:sym typeface="Century Gothic"/>
            </a:endParaRPr>
          </a:p>
        </p:txBody>
      </p:sp>
      <p:sp>
        <p:nvSpPr>
          <p:cNvPr id="700" name="Google Shape;700;p47"/>
          <p:cNvSpPr/>
          <p:nvPr/>
        </p:nvSpPr>
        <p:spPr>
          <a:xfrm>
            <a:off x="-84996" y="4105083"/>
            <a:ext cx="3029194" cy="235556"/>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400"/>
              <a:buFont typeface="Arial"/>
              <a:buNone/>
            </a:pPr>
            <a:endParaRPr sz="1400" b="0" i="0" u="none" strike="noStrike" cap="none">
              <a:solidFill>
                <a:srgbClr val="FFFFFF"/>
              </a:solidFill>
              <a:latin typeface="Calibri"/>
              <a:ea typeface="Calibri"/>
              <a:cs typeface="Calibri"/>
              <a:sym typeface="Calibri"/>
            </a:endParaRPr>
          </a:p>
        </p:txBody>
      </p:sp>
      <p:pic>
        <p:nvPicPr>
          <p:cNvPr id="701" name="Google Shape;701;p47"/>
          <p:cNvPicPr preferRelativeResize="0"/>
          <p:nvPr/>
        </p:nvPicPr>
        <p:blipFill rotWithShape="1">
          <a:blip r:embed="rId5">
            <a:alphaModFix/>
          </a:blip>
          <a:srcRect/>
          <a:stretch/>
        </p:blipFill>
        <p:spPr>
          <a:xfrm>
            <a:off x="2521633" y="2884417"/>
            <a:ext cx="720000" cy="720000"/>
          </a:xfrm>
          <a:prstGeom prst="rect">
            <a:avLst/>
          </a:prstGeom>
          <a:noFill/>
          <a:ln>
            <a:noFill/>
          </a:ln>
        </p:spPr>
      </p:pic>
      <p:pic>
        <p:nvPicPr>
          <p:cNvPr id="702" name="Google Shape;702;p47"/>
          <p:cNvPicPr preferRelativeResize="0"/>
          <p:nvPr/>
        </p:nvPicPr>
        <p:blipFill rotWithShape="1">
          <a:blip r:embed="rId5">
            <a:alphaModFix/>
          </a:blip>
          <a:srcRect/>
          <a:stretch/>
        </p:blipFill>
        <p:spPr>
          <a:xfrm>
            <a:off x="2521633" y="3854121"/>
            <a:ext cx="720000" cy="720000"/>
          </a:xfrm>
          <a:prstGeom prst="rect">
            <a:avLst/>
          </a:prstGeom>
          <a:noFill/>
          <a:ln>
            <a:noFill/>
          </a:ln>
        </p:spPr>
      </p:pic>
      <p:pic>
        <p:nvPicPr>
          <p:cNvPr id="703" name="Google Shape;703;p47"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7"/>
                                        </p:tgtEl>
                                        <p:attrNameLst>
                                          <p:attrName>style.visibility</p:attrName>
                                        </p:attrNameLst>
                                      </p:cBhvr>
                                      <p:to>
                                        <p:strVal val="visible"/>
                                      </p:to>
                                    </p:set>
                                    <p:animEffect transition="in" filter="fade">
                                      <p:cBhvr>
                                        <p:cTn id="7" dur="1000"/>
                                        <p:tgtEl>
                                          <p:spTgt spid="697"/>
                                        </p:tgtEl>
                                      </p:cBhvr>
                                    </p:animEffect>
                                  </p:childTnLst>
                                </p:cTn>
                              </p:par>
                              <p:par>
                                <p:cTn id="8" presetID="10" presetClass="entr" presetSubtype="0" fill="hold" nodeType="withEffect">
                                  <p:stCondLst>
                                    <p:cond delay="0"/>
                                  </p:stCondLst>
                                  <p:childTnLst>
                                    <p:set>
                                      <p:cBhvr>
                                        <p:cTn id="9" dur="1" fill="hold">
                                          <p:stCondLst>
                                            <p:cond delay="0"/>
                                          </p:stCondLst>
                                        </p:cTn>
                                        <p:tgtEl>
                                          <p:spTgt spid="698"/>
                                        </p:tgtEl>
                                        <p:attrNameLst>
                                          <p:attrName>style.visibility</p:attrName>
                                        </p:attrNameLst>
                                      </p:cBhvr>
                                      <p:to>
                                        <p:strVal val="visible"/>
                                      </p:to>
                                    </p:set>
                                    <p:animEffect transition="in" filter="fade">
                                      <p:cBhvr>
                                        <p:cTn id="10" dur="1000"/>
                                        <p:tgtEl>
                                          <p:spTgt spid="698"/>
                                        </p:tgtEl>
                                      </p:cBhvr>
                                    </p:animEffect>
                                  </p:childTnLst>
                                </p:cTn>
                              </p:par>
                              <p:par>
                                <p:cTn id="11" presetID="10" presetClass="entr" presetSubtype="0" fill="hold" nodeType="withEffect">
                                  <p:stCondLst>
                                    <p:cond delay="0"/>
                                  </p:stCondLst>
                                  <p:childTnLst>
                                    <p:set>
                                      <p:cBhvr>
                                        <p:cTn id="12" dur="1" fill="hold">
                                          <p:stCondLst>
                                            <p:cond delay="0"/>
                                          </p:stCondLst>
                                        </p:cTn>
                                        <p:tgtEl>
                                          <p:spTgt spid="699"/>
                                        </p:tgtEl>
                                        <p:attrNameLst>
                                          <p:attrName>style.visibility</p:attrName>
                                        </p:attrNameLst>
                                      </p:cBhvr>
                                      <p:to>
                                        <p:strVal val="visible"/>
                                      </p:to>
                                    </p:set>
                                    <p:animEffect transition="in" filter="fade">
                                      <p:cBhvr>
                                        <p:cTn id="13" dur="1000"/>
                                        <p:tgtEl>
                                          <p:spTgt spid="699"/>
                                        </p:tgtEl>
                                      </p:cBhvr>
                                    </p:animEffect>
                                  </p:childTnLst>
                                </p:cTn>
                              </p:par>
                              <p:par>
                                <p:cTn id="14" presetID="10" presetClass="entr" presetSubtype="0" fill="hold" nodeType="withEffect">
                                  <p:stCondLst>
                                    <p:cond delay="0"/>
                                  </p:stCondLst>
                                  <p:childTnLst>
                                    <p:set>
                                      <p:cBhvr>
                                        <p:cTn id="15" dur="1" fill="hold">
                                          <p:stCondLst>
                                            <p:cond delay="0"/>
                                          </p:stCondLst>
                                        </p:cTn>
                                        <p:tgtEl>
                                          <p:spTgt spid="700"/>
                                        </p:tgtEl>
                                        <p:attrNameLst>
                                          <p:attrName>style.visibility</p:attrName>
                                        </p:attrNameLst>
                                      </p:cBhvr>
                                      <p:to>
                                        <p:strVal val="visible"/>
                                      </p:to>
                                    </p:set>
                                    <p:animEffect transition="in" filter="fade">
                                      <p:cBhvr>
                                        <p:cTn id="16" dur="1000"/>
                                        <p:tgtEl>
                                          <p:spTgt spid="700"/>
                                        </p:tgtEl>
                                      </p:cBhvr>
                                    </p:animEffect>
                                  </p:childTnLst>
                                </p:cTn>
                              </p:par>
                              <p:par>
                                <p:cTn id="17" presetID="10" presetClass="entr" presetSubtype="0" fill="hold" nodeType="withEffect">
                                  <p:stCondLst>
                                    <p:cond delay="0"/>
                                  </p:stCondLst>
                                  <p:childTnLst>
                                    <p:set>
                                      <p:cBhvr>
                                        <p:cTn id="18" dur="1" fill="hold">
                                          <p:stCondLst>
                                            <p:cond delay="0"/>
                                          </p:stCondLst>
                                        </p:cTn>
                                        <p:tgtEl>
                                          <p:spTgt spid="701"/>
                                        </p:tgtEl>
                                        <p:attrNameLst>
                                          <p:attrName>style.visibility</p:attrName>
                                        </p:attrNameLst>
                                      </p:cBhvr>
                                      <p:to>
                                        <p:strVal val="visible"/>
                                      </p:to>
                                    </p:set>
                                    <p:animEffect transition="in" filter="fade">
                                      <p:cBhvr>
                                        <p:cTn id="19" dur="1000"/>
                                        <p:tgtEl>
                                          <p:spTgt spid="701"/>
                                        </p:tgtEl>
                                      </p:cBhvr>
                                    </p:animEffect>
                                  </p:childTnLst>
                                </p:cTn>
                              </p:par>
                              <p:par>
                                <p:cTn id="20" presetID="10" presetClass="entr" presetSubtype="0" fill="hold" nodeType="withEffect">
                                  <p:stCondLst>
                                    <p:cond delay="0"/>
                                  </p:stCondLst>
                                  <p:childTnLst>
                                    <p:set>
                                      <p:cBhvr>
                                        <p:cTn id="21" dur="1" fill="hold">
                                          <p:stCondLst>
                                            <p:cond delay="0"/>
                                          </p:stCondLst>
                                        </p:cTn>
                                        <p:tgtEl>
                                          <p:spTgt spid="702"/>
                                        </p:tgtEl>
                                        <p:attrNameLst>
                                          <p:attrName>style.visibility</p:attrName>
                                        </p:attrNameLst>
                                      </p:cBhvr>
                                      <p:to>
                                        <p:strVal val="visible"/>
                                      </p:to>
                                    </p:set>
                                    <p:animEffect transition="in" filter="fade">
                                      <p:cBhvr>
                                        <p:cTn id="22" dur="1000"/>
                                        <p:tgtEl>
                                          <p:spTgt spid="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48"/>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Climat VS Météo</a:t>
            </a:r>
            <a:endParaRPr/>
          </a:p>
        </p:txBody>
      </p:sp>
      <p:grpSp>
        <p:nvGrpSpPr>
          <p:cNvPr id="710" name="Google Shape;710;p48"/>
          <p:cNvGrpSpPr/>
          <p:nvPr/>
        </p:nvGrpSpPr>
        <p:grpSpPr>
          <a:xfrm>
            <a:off x="1271464" y="1340768"/>
            <a:ext cx="9433047" cy="4536504"/>
            <a:chOff x="1271464" y="1340768"/>
            <a:chExt cx="9433047" cy="4536504"/>
          </a:xfrm>
        </p:grpSpPr>
        <p:sp>
          <p:nvSpPr>
            <p:cNvPr id="711" name="Google Shape;711;p48"/>
            <p:cNvSpPr/>
            <p:nvPr/>
          </p:nvSpPr>
          <p:spPr>
            <a:xfrm>
              <a:off x="1271464" y="1340768"/>
              <a:ext cx="9433047" cy="4536504"/>
            </a:xfrm>
            <a:prstGeom prst="ellipse">
              <a:avLst/>
            </a:prstGeom>
            <a:noFill/>
            <a:ln w="38100" cap="flat" cmpd="sng">
              <a:solidFill>
                <a:srgbClr val="2A617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pic>
          <p:nvPicPr>
            <p:cNvPr id="712" name="Google Shape;712;p48"/>
            <p:cNvPicPr preferRelativeResize="0"/>
            <p:nvPr/>
          </p:nvPicPr>
          <p:blipFill rotWithShape="1">
            <a:blip r:embed="rId3">
              <a:alphaModFix/>
            </a:blip>
            <a:srcRect/>
            <a:stretch/>
          </p:blipFill>
          <p:spPr>
            <a:xfrm>
              <a:off x="2709800" y="1916832"/>
              <a:ext cx="1440160" cy="1440160"/>
            </a:xfrm>
            <a:prstGeom prst="rect">
              <a:avLst/>
            </a:prstGeom>
            <a:noFill/>
            <a:ln>
              <a:noFill/>
            </a:ln>
          </p:spPr>
        </p:pic>
        <p:pic>
          <p:nvPicPr>
            <p:cNvPr id="713" name="Google Shape;713;p48"/>
            <p:cNvPicPr preferRelativeResize="0"/>
            <p:nvPr/>
          </p:nvPicPr>
          <p:blipFill rotWithShape="1">
            <a:blip r:embed="rId3">
              <a:alphaModFix/>
            </a:blip>
            <a:srcRect/>
            <a:stretch/>
          </p:blipFill>
          <p:spPr>
            <a:xfrm>
              <a:off x="2709800" y="3861048"/>
              <a:ext cx="1440160" cy="1440160"/>
            </a:xfrm>
            <a:prstGeom prst="rect">
              <a:avLst/>
            </a:prstGeom>
            <a:noFill/>
            <a:ln>
              <a:noFill/>
            </a:ln>
          </p:spPr>
        </p:pic>
        <p:pic>
          <p:nvPicPr>
            <p:cNvPr id="714" name="Google Shape;714;p48"/>
            <p:cNvPicPr preferRelativeResize="0"/>
            <p:nvPr/>
          </p:nvPicPr>
          <p:blipFill rotWithShape="1">
            <a:blip r:embed="rId3">
              <a:alphaModFix/>
            </a:blip>
            <a:srcRect/>
            <a:stretch/>
          </p:blipFill>
          <p:spPr>
            <a:xfrm>
              <a:off x="4366840" y="1916832"/>
              <a:ext cx="1440160" cy="1440160"/>
            </a:xfrm>
            <a:prstGeom prst="rect">
              <a:avLst/>
            </a:prstGeom>
            <a:noFill/>
            <a:ln>
              <a:noFill/>
            </a:ln>
          </p:spPr>
        </p:pic>
        <p:pic>
          <p:nvPicPr>
            <p:cNvPr id="715" name="Google Shape;715;p48"/>
            <p:cNvPicPr preferRelativeResize="0"/>
            <p:nvPr/>
          </p:nvPicPr>
          <p:blipFill rotWithShape="1">
            <a:blip r:embed="rId3">
              <a:alphaModFix/>
            </a:blip>
            <a:srcRect/>
            <a:stretch/>
          </p:blipFill>
          <p:spPr>
            <a:xfrm>
              <a:off x="4366840" y="3861048"/>
              <a:ext cx="1440160" cy="1440160"/>
            </a:xfrm>
            <a:prstGeom prst="rect">
              <a:avLst/>
            </a:prstGeom>
            <a:noFill/>
            <a:ln>
              <a:noFill/>
            </a:ln>
          </p:spPr>
        </p:pic>
        <p:pic>
          <p:nvPicPr>
            <p:cNvPr id="716" name="Google Shape;716;p48"/>
            <p:cNvPicPr preferRelativeResize="0"/>
            <p:nvPr/>
          </p:nvPicPr>
          <p:blipFill rotWithShape="1">
            <a:blip r:embed="rId3">
              <a:alphaModFix/>
            </a:blip>
            <a:srcRect/>
            <a:stretch/>
          </p:blipFill>
          <p:spPr>
            <a:xfrm>
              <a:off x="6023508" y="1916832"/>
              <a:ext cx="1440160" cy="1440160"/>
            </a:xfrm>
            <a:prstGeom prst="rect">
              <a:avLst/>
            </a:prstGeom>
            <a:noFill/>
            <a:ln>
              <a:noFill/>
            </a:ln>
          </p:spPr>
        </p:pic>
        <p:pic>
          <p:nvPicPr>
            <p:cNvPr id="717" name="Google Shape;717;p48"/>
            <p:cNvPicPr preferRelativeResize="0"/>
            <p:nvPr/>
          </p:nvPicPr>
          <p:blipFill rotWithShape="1">
            <a:blip r:embed="rId3">
              <a:alphaModFix/>
            </a:blip>
            <a:srcRect/>
            <a:stretch/>
          </p:blipFill>
          <p:spPr>
            <a:xfrm>
              <a:off x="6023508" y="3861048"/>
              <a:ext cx="1440160" cy="1440160"/>
            </a:xfrm>
            <a:prstGeom prst="rect">
              <a:avLst/>
            </a:prstGeom>
            <a:noFill/>
            <a:ln>
              <a:noFill/>
            </a:ln>
          </p:spPr>
        </p:pic>
        <p:pic>
          <p:nvPicPr>
            <p:cNvPr id="718" name="Google Shape;718;p48"/>
            <p:cNvPicPr preferRelativeResize="0"/>
            <p:nvPr/>
          </p:nvPicPr>
          <p:blipFill rotWithShape="1">
            <a:blip r:embed="rId3">
              <a:alphaModFix/>
            </a:blip>
            <a:srcRect/>
            <a:stretch/>
          </p:blipFill>
          <p:spPr>
            <a:xfrm>
              <a:off x="7680176" y="1916832"/>
              <a:ext cx="1440160" cy="1440160"/>
            </a:xfrm>
            <a:prstGeom prst="rect">
              <a:avLst/>
            </a:prstGeom>
            <a:noFill/>
            <a:ln>
              <a:noFill/>
            </a:ln>
          </p:spPr>
        </p:pic>
        <p:pic>
          <p:nvPicPr>
            <p:cNvPr id="719" name="Google Shape;719;p48"/>
            <p:cNvPicPr preferRelativeResize="0"/>
            <p:nvPr/>
          </p:nvPicPr>
          <p:blipFill rotWithShape="1">
            <a:blip r:embed="rId3">
              <a:alphaModFix/>
            </a:blip>
            <a:srcRect/>
            <a:stretch/>
          </p:blipFill>
          <p:spPr>
            <a:xfrm>
              <a:off x="7680176" y="3861048"/>
              <a:ext cx="1440160" cy="1440160"/>
            </a:xfrm>
            <a:prstGeom prst="rect">
              <a:avLst/>
            </a:prstGeom>
            <a:noFill/>
            <a:ln>
              <a:noFill/>
            </a:ln>
          </p:spPr>
        </p:pic>
      </p:grpSp>
      <p:cxnSp>
        <p:nvCxnSpPr>
          <p:cNvPr id="720" name="Google Shape;720;p48"/>
          <p:cNvCxnSpPr/>
          <p:nvPr/>
        </p:nvCxnSpPr>
        <p:spPr>
          <a:xfrm>
            <a:off x="2711624" y="3645024"/>
            <a:ext cx="6840760" cy="0"/>
          </a:xfrm>
          <a:prstGeom prst="straightConnector1">
            <a:avLst/>
          </a:prstGeom>
          <a:noFill/>
          <a:ln w="57150" cap="flat" cmpd="sng">
            <a:solidFill>
              <a:schemeClr val="dk1"/>
            </a:solidFill>
            <a:prstDash val="solid"/>
            <a:round/>
            <a:headEnd type="none" w="sm" len="sm"/>
            <a:tailEnd type="triangle" w="med" len="med"/>
          </a:ln>
        </p:spPr>
      </p:cxnSp>
      <p:sp>
        <p:nvSpPr>
          <p:cNvPr id="721" name="Google Shape;721;p48"/>
          <p:cNvSpPr txBox="1"/>
          <p:nvPr/>
        </p:nvSpPr>
        <p:spPr>
          <a:xfrm>
            <a:off x="9603130" y="3414191"/>
            <a:ext cx="129614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Century Gothic"/>
              <a:buNone/>
            </a:pPr>
            <a:r>
              <a:rPr lang="fr-FR" sz="2400" b="1" i="0" u="none" strike="noStrike" cap="none">
                <a:solidFill>
                  <a:srgbClr val="000000"/>
                </a:solidFill>
                <a:latin typeface="Century Gothic"/>
                <a:ea typeface="Century Gothic"/>
                <a:cs typeface="Century Gothic"/>
                <a:sym typeface="Century Gothic"/>
              </a:rPr>
              <a:t>30 ans</a:t>
            </a:r>
            <a:endParaRPr sz="1400" b="0" i="0" u="none" strike="noStrike" cap="none">
              <a:solidFill>
                <a:srgbClr val="000000"/>
              </a:solidFill>
              <a:latin typeface="Arial"/>
              <a:ea typeface="Arial"/>
              <a:cs typeface="Arial"/>
              <a:sym typeface="Arial"/>
            </a:endParaRPr>
          </a:p>
        </p:txBody>
      </p:sp>
      <p:cxnSp>
        <p:nvCxnSpPr>
          <p:cNvPr id="722" name="Google Shape;722;p48"/>
          <p:cNvCxnSpPr/>
          <p:nvPr/>
        </p:nvCxnSpPr>
        <p:spPr>
          <a:xfrm flipH="1">
            <a:off x="10343560" y="1916832"/>
            <a:ext cx="643855" cy="715434"/>
          </a:xfrm>
          <a:prstGeom prst="straightConnector1">
            <a:avLst/>
          </a:prstGeom>
          <a:noFill/>
          <a:ln w="57150" cap="flat" cmpd="sng">
            <a:solidFill>
              <a:srgbClr val="2A6176"/>
            </a:solidFill>
            <a:prstDash val="solid"/>
            <a:round/>
            <a:headEnd type="none" w="sm" len="sm"/>
            <a:tailEnd type="triangle" w="med" len="med"/>
          </a:ln>
        </p:spPr>
      </p:cxnSp>
      <p:sp>
        <p:nvSpPr>
          <p:cNvPr id="723" name="Google Shape;723;p48"/>
          <p:cNvSpPr txBox="1"/>
          <p:nvPr/>
        </p:nvSpPr>
        <p:spPr>
          <a:xfrm>
            <a:off x="10488488" y="1332632"/>
            <a:ext cx="179928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2800"/>
              <a:buFont typeface="Century Gothic"/>
              <a:buNone/>
            </a:pPr>
            <a:r>
              <a:rPr lang="fr-FR" sz="2800" b="1" i="0" u="none" strike="noStrike" cap="none">
                <a:solidFill>
                  <a:srgbClr val="2A6176"/>
                </a:solidFill>
                <a:latin typeface="Century Gothic"/>
                <a:ea typeface="Century Gothic"/>
                <a:cs typeface="Century Gothic"/>
                <a:sym typeface="Century Gothic"/>
              </a:rPr>
              <a:t>Climat</a:t>
            </a:r>
            <a:endParaRPr sz="1800" b="1" i="0" u="none" strike="noStrike" cap="none">
              <a:solidFill>
                <a:srgbClr val="2A6176"/>
              </a:solidFill>
              <a:latin typeface="Century Gothic"/>
              <a:ea typeface="Century Gothic"/>
              <a:cs typeface="Century Gothic"/>
              <a:sym typeface="Century Gothic"/>
            </a:endParaRPr>
          </a:p>
        </p:txBody>
      </p:sp>
      <p:cxnSp>
        <p:nvCxnSpPr>
          <p:cNvPr id="724" name="Google Shape;724;p48"/>
          <p:cNvCxnSpPr>
            <a:stCxn id="725" idx="2"/>
          </p:cNvCxnSpPr>
          <p:nvPr/>
        </p:nvCxnSpPr>
        <p:spPr>
          <a:xfrm>
            <a:off x="1810099" y="1384609"/>
            <a:ext cx="1333500" cy="889800"/>
          </a:xfrm>
          <a:prstGeom prst="straightConnector1">
            <a:avLst/>
          </a:prstGeom>
          <a:noFill/>
          <a:ln w="57150" cap="flat" cmpd="sng">
            <a:solidFill>
              <a:srgbClr val="F6AB38"/>
            </a:solidFill>
            <a:prstDash val="solid"/>
            <a:round/>
            <a:headEnd type="none" w="sm" len="sm"/>
            <a:tailEnd type="triangle" w="med" len="med"/>
          </a:ln>
        </p:spPr>
      </p:cxnSp>
      <p:sp>
        <p:nvSpPr>
          <p:cNvPr id="725" name="Google Shape;725;p48"/>
          <p:cNvSpPr txBox="1"/>
          <p:nvPr/>
        </p:nvSpPr>
        <p:spPr>
          <a:xfrm>
            <a:off x="910455" y="861389"/>
            <a:ext cx="179928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6AB38"/>
              </a:buClr>
              <a:buSzPts val="2800"/>
              <a:buFont typeface="Century Gothic"/>
              <a:buNone/>
            </a:pPr>
            <a:r>
              <a:rPr lang="fr-FR" sz="2800" b="1" i="0" u="none" strike="noStrike" cap="none">
                <a:solidFill>
                  <a:srgbClr val="F6AB38"/>
                </a:solidFill>
                <a:latin typeface="Century Gothic"/>
                <a:ea typeface="Century Gothic"/>
                <a:cs typeface="Century Gothic"/>
                <a:sym typeface="Century Gothic"/>
              </a:rPr>
              <a:t>Météo</a:t>
            </a:r>
            <a:endParaRPr sz="1800" b="1" i="0" u="none" strike="noStrike" cap="none">
              <a:solidFill>
                <a:srgbClr val="F6AB38"/>
              </a:solidFill>
              <a:latin typeface="Century Gothic"/>
              <a:ea typeface="Century Gothic"/>
              <a:cs typeface="Century Gothic"/>
              <a:sym typeface="Century Gothic"/>
            </a:endParaRPr>
          </a:p>
        </p:txBody>
      </p:sp>
      <p:sp>
        <p:nvSpPr>
          <p:cNvPr id="726" name="Google Shape;726;p48"/>
          <p:cNvSpPr/>
          <p:nvPr/>
        </p:nvSpPr>
        <p:spPr>
          <a:xfrm>
            <a:off x="3143672" y="2276872"/>
            <a:ext cx="72000" cy="72000"/>
          </a:xfrm>
          <a:prstGeom prst="ellipse">
            <a:avLst/>
          </a:prstGeom>
          <a:noFill/>
          <a:ln w="38100" cap="flat" cmpd="sng">
            <a:solidFill>
              <a:srgbClr val="F6AB3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6AB38"/>
              </a:solidFill>
              <a:latin typeface="Calibri"/>
              <a:ea typeface="Calibri"/>
              <a:cs typeface="Calibri"/>
              <a:sym typeface="Calibri"/>
            </a:endParaRPr>
          </a:p>
        </p:txBody>
      </p:sp>
      <p:sp>
        <p:nvSpPr>
          <p:cNvPr id="727" name="Google Shape;727;p48"/>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32</a:t>
            </a:fld>
            <a:endParaRPr sz="1400" b="1" i="0" u="none" strike="noStrike" cap="none">
              <a:solidFill>
                <a:srgbClr val="FFFFFF"/>
              </a:solidFill>
              <a:latin typeface="Arial"/>
              <a:ea typeface="Arial"/>
              <a:cs typeface="Arial"/>
              <a:sym typeface="Arial"/>
            </a:endParaRPr>
          </a:p>
        </p:txBody>
      </p:sp>
      <p:pic>
        <p:nvPicPr>
          <p:cNvPr id="728" name="Google Shape;728;p48" descr="Une image contenant dessin&#10;&#10;Description générée automatiquement"/>
          <p:cNvPicPr preferRelativeResize="0"/>
          <p:nvPr/>
        </p:nvPicPr>
        <p:blipFill rotWithShape="1">
          <a:blip r:embed="rId4">
            <a:alphaModFix/>
          </a:blip>
          <a:srcRect/>
          <a:stretch/>
        </p:blipFill>
        <p:spPr>
          <a:xfrm>
            <a:off x="-1104800" y="180476"/>
            <a:ext cx="800252" cy="80025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49"/>
          <p:cNvSpPr/>
          <p:nvPr/>
        </p:nvSpPr>
        <p:spPr>
          <a:xfrm rot="-3468399">
            <a:off x="3197859" y="2657849"/>
            <a:ext cx="2069998" cy="550984"/>
          </a:xfrm>
          <a:prstGeom prst="rightArrow">
            <a:avLst>
              <a:gd name="adj1" fmla="val 50000"/>
              <a:gd name="adj2" fmla="val 50000"/>
            </a:avLst>
          </a:prstGeom>
          <a:solidFill>
            <a:srgbClr val="F6C3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grpSp>
        <p:nvGrpSpPr>
          <p:cNvPr id="735" name="Google Shape;735;p49"/>
          <p:cNvGrpSpPr/>
          <p:nvPr/>
        </p:nvGrpSpPr>
        <p:grpSpPr>
          <a:xfrm>
            <a:off x="-64542" y="1999071"/>
            <a:ext cx="12899055" cy="8546601"/>
            <a:chOff x="-209001" y="1727140"/>
            <a:chExt cx="12899055" cy="8546601"/>
          </a:xfrm>
        </p:grpSpPr>
        <p:grpSp>
          <p:nvGrpSpPr>
            <p:cNvPr id="736" name="Google Shape;736;p49"/>
            <p:cNvGrpSpPr/>
            <p:nvPr/>
          </p:nvGrpSpPr>
          <p:grpSpPr>
            <a:xfrm>
              <a:off x="-209001" y="2951380"/>
              <a:ext cx="12899055" cy="7322361"/>
              <a:chOff x="-209001" y="2951380"/>
              <a:chExt cx="12899055" cy="7322361"/>
            </a:xfrm>
          </p:grpSpPr>
          <p:sp>
            <p:nvSpPr>
              <p:cNvPr id="737" name="Google Shape;737;p49"/>
              <p:cNvSpPr/>
              <p:nvPr/>
            </p:nvSpPr>
            <p:spPr>
              <a:xfrm>
                <a:off x="-209001" y="2951380"/>
                <a:ext cx="12899055" cy="7322361"/>
              </a:xfrm>
              <a:prstGeom prst="chord">
                <a:avLst>
                  <a:gd name="adj1" fmla="val 10960970"/>
                  <a:gd name="adj2" fmla="val 21442303"/>
                </a:avLst>
              </a:prstGeom>
              <a:solidFill>
                <a:srgbClr val="2E75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738" name="Google Shape;738;p49"/>
              <p:cNvSpPr/>
              <p:nvPr/>
            </p:nvSpPr>
            <p:spPr>
              <a:xfrm>
                <a:off x="548978" y="3637596"/>
                <a:ext cx="11366250" cy="5867936"/>
              </a:xfrm>
              <a:prstGeom prst="chord">
                <a:avLst>
                  <a:gd name="adj1" fmla="val 10960970"/>
                  <a:gd name="adj2" fmla="val 21442303"/>
                </a:avLst>
              </a:prstGeom>
              <a:solidFill>
                <a:schemeClr val="lt1">
                  <a:alpha val="9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grpSp>
        <p:cxnSp>
          <p:nvCxnSpPr>
            <p:cNvPr id="739" name="Google Shape;739;p49"/>
            <p:cNvCxnSpPr/>
            <p:nvPr/>
          </p:nvCxnSpPr>
          <p:spPr>
            <a:xfrm>
              <a:off x="5573743" y="2183171"/>
              <a:ext cx="371371" cy="777194"/>
            </a:xfrm>
            <a:prstGeom prst="straightConnector1">
              <a:avLst/>
            </a:prstGeom>
            <a:noFill/>
            <a:ln w="9525" cap="flat" cmpd="sng">
              <a:solidFill>
                <a:schemeClr val="dk1"/>
              </a:solidFill>
              <a:prstDash val="solid"/>
              <a:round/>
              <a:headEnd type="none" w="sm" len="sm"/>
              <a:tailEnd type="none" w="sm" len="sm"/>
            </a:ln>
          </p:spPr>
        </p:cxnSp>
        <p:sp>
          <p:nvSpPr>
            <p:cNvPr id="740" name="Google Shape;740;p49"/>
            <p:cNvSpPr txBox="1"/>
            <p:nvPr/>
          </p:nvSpPr>
          <p:spPr>
            <a:xfrm>
              <a:off x="4988528" y="1727140"/>
              <a:ext cx="288032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Century Gothic"/>
                <a:buNone/>
              </a:pPr>
              <a:r>
                <a:rPr lang="fr-FR" sz="1800" b="1" i="0" u="none" strike="noStrike" cap="none">
                  <a:solidFill>
                    <a:srgbClr val="000000"/>
                  </a:solidFill>
                  <a:latin typeface="Century Gothic"/>
                  <a:ea typeface="Century Gothic"/>
                  <a:cs typeface="Century Gothic"/>
                  <a:sym typeface="Century Gothic"/>
                </a:rPr>
                <a:t>Gaz à effet de serre</a:t>
              </a:r>
              <a:endParaRPr sz="1400" b="0" i="0" u="none" strike="noStrike" cap="none">
                <a:solidFill>
                  <a:srgbClr val="000000"/>
                </a:solidFill>
                <a:latin typeface="Arial"/>
                <a:ea typeface="Arial"/>
                <a:cs typeface="Arial"/>
                <a:sym typeface="Arial"/>
              </a:endParaRPr>
            </a:p>
          </p:txBody>
        </p:sp>
      </p:grpSp>
      <p:sp>
        <p:nvSpPr>
          <p:cNvPr id="741" name="Google Shape;741;p49"/>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Principe de l’effet de serre</a:t>
            </a:r>
            <a:endParaRPr/>
          </a:p>
        </p:txBody>
      </p:sp>
      <p:pic>
        <p:nvPicPr>
          <p:cNvPr id="742" name="Google Shape;742;p49"/>
          <p:cNvPicPr preferRelativeResize="0"/>
          <p:nvPr/>
        </p:nvPicPr>
        <p:blipFill rotWithShape="1">
          <a:blip r:embed="rId3">
            <a:alphaModFix/>
          </a:blip>
          <a:srcRect/>
          <a:stretch/>
        </p:blipFill>
        <p:spPr>
          <a:xfrm>
            <a:off x="237068" y="1211367"/>
            <a:ext cx="1575409" cy="1575409"/>
          </a:xfrm>
          <a:prstGeom prst="rect">
            <a:avLst/>
          </a:prstGeom>
          <a:noFill/>
          <a:ln>
            <a:noFill/>
          </a:ln>
        </p:spPr>
      </p:pic>
      <p:pic>
        <p:nvPicPr>
          <p:cNvPr id="743" name="Google Shape;743;p49"/>
          <p:cNvPicPr preferRelativeResize="0"/>
          <p:nvPr/>
        </p:nvPicPr>
        <p:blipFill rotWithShape="1">
          <a:blip r:embed="rId4">
            <a:alphaModFix/>
          </a:blip>
          <a:srcRect b="63949"/>
          <a:stretch/>
        </p:blipFill>
        <p:spPr>
          <a:xfrm>
            <a:off x="1310253" y="4860926"/>
            <a:ext cx="10053073" cy="1757935"/>
          </a:xfrm>
          <a:prstGeom prst="rect">
            <a:avLst/>
          </a:prstGeom>
          <a:noFill/>
          <a:ln>
            <a:noFill/>
          </a:ln>
        </p:spPr>
      </p:pic>
      <p:sp>
        <p:nvSpPr>
          <p:cNvPr id="744" name="Google Shape;744;p49"/>
          <p:cNvSpPr/>
          <p:nvPr/>
        </p:nvSpPr>
        <p:spPr>
          <a:xfrm rot="-3468399">
            <a:off x="5977543" y="3954355"/>
            <a:ext cx="2178522" cy="1276810"/>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745" name="Google Shape;745;p49"/>
          <p:cNvSpPr/>
          <p:nvPr/>
        </p:nvSpPr>
        <p:spPr>
          <a:xfrm rot="-3468399">
            <a:off x="7383494" y="2247102"/>
            <a:ext cx="2069998" cy="550984"/>
          </a:xfrm>
          <a:prstGeom prst="rightArrow">
            <a:avLst>
              <a:gd name="adj1" fmla="val 50000"/>
              <a:gd name="adj2" fmla="val 50000"/>
            </a:avLst>
          </a:prstGeom>
          <a:solidFill>
            <a:schemeClr val="accent2">
              <a:alpha val="61568"/>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746" name="Google Shape;746;p49"/>
          <p:cNvSpPr/>
          <p:nvPr/>
        </p:nvSpPr>
        <p:spPr>
          <a:xfrm rot="3162166">
            <a:off x="9611164" y="4962510"/>
            <a:ext cx="999477" cy="55098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747" name="Google Shape;747;p49"/>
          <p:cNvSpPr/>
          <p:nvPr/>
        </p:nvSpPr>
        <p:spPr>
          <a:xfrm rot="-2062121">
            <a:off x="8779515" y="4521876"/>
            <a:ext cx="999477" cy="55098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748" name="Google Shape;748;p49"/>
          <p:cNvSpPr/>
          <p:nvPr/>
        </p:nvSpPr>
        <p:spPr>
          <a:xfrm rot="3162166">
            <a:off x="7877258" y="4283071"/>
            <a:ext cx="999477" cy="550984"/>
          </a:xfrm>
          <a:prstGeom prst="rightArrow">
            <a:avLst>
              <a:gd name="adj1" fmla="val 50000"/>
              <a:gd name="adj2"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749" name="Google Shape;749;p49"/>
          <p:cNvSpPr txBox="1"/>
          <p:nvPr/>
        </p:nvSpPr>
        <p:spPr>
          <a:xfrm>
            <a:off x="8877356" y="3455862"/>
            <a:ext cx="3144453" cy="1325620"/>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Une partie de ce rayonnement différent est piégée par les gaz à effet de serre</a:t>
            </a:r>
            <a:endParaRPr sz="1400" b="0" i="0" u="none" strike="noStrike" cap="none">
              <a:solidFill>
                <a:srgbClr val="000000"/>
              </a:solidFill>
              <a:latin typeface="Arial"/>
              <a:ea typeface="Arial"/>
              <a:cs typeface="Arial"/>
              <a:sym typeface="Arial"/>
            </a:endParaRPr>
          </a:p>
        </p:txBody>
      </p:sp>
      <p:sp>
        <p:nvSpPr>
          <p:cNvPr id="750" name="Google Shape;750;p49"/>
          <p:cNvSpPr txBox="1"/>
          <p:nvPr/>
        </p:nvSpPr>
        <p:spPr>
          <a:xfrm>
            <a:off x="5698223" y="5852228"/>
            <a:ext cx="3179133" cy="710067"/>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La terre s’échauffe et rayonne à son tour</a:t>
            </a:r>
            <a:endParaRPr sz="1400" b="0" i="0" u="none" strike="noStrike" cap="none">
              <a:solidFill>
                <a:srgbClr val="000000"/>
              </a:solidFill>
              <a:latin typeface="Arial"/>
              <a:ea typeface="Arial"/>
              <a:cs typeface="Arial"/>
              <a:sym typeface="Arial"/>
            </a:endParaRPr>
          </a:p>
        </p:txBody>
      </p:sp>
      <p:grpSp>
        <p:nvGrpSpPr>
          <p:cNvPr id="751" name="Google Shape;751;p49"/>
          <p:cNvGrpSpPr/>
          <p:nvPr/>
        </p:nvGrpSpPr>
        <p:grpSpPr>
          <a:xfrm>
            <a:off x="-22558" y="2296993"/>
            <a:ext cx="5323825" cy="4197051"/>
            <a:chOff x="-22558" y="2012942"/>
            <a:chExt cx="5323825" cy="4197051"/>
          </a:xfrm>
        </p:grpSpPr>
        <p:grpSp>
          <p:nvGrpSpPr>
            <p:cNvPr id="752" name="Google Shape;752;p49"/>
            <p:cNvGrpSpPr/>
            <p:nvPr/>
          </p:nvGrpSpPr>
          <p:grpSpPr>
            <a:xfrm>
              <a:off x="-22558" y="2100544"/>
              <a:ext cx="5323825" cy="4109449"/>
              <a:chOff x="-22558" y="2100544"/>
              <a:chExt cx="5323825" cy="4109449"/>
            </a:xfrm>
          </p:grpSpPr>
          <p:sp>
            <p:nvSpPr>
              <p:cNvPr id="753" name="Google Shape;753;p49"/>
              <p:cNvSpPr/>
              <p:nvPr/>
            </p:nvSpPr>
            <p:spPr>
              <a:xfrm rot="2780189">
                <a:off x="1570463" y="3164211"/>
                <a:ext cx="3677383" cy="1721409"/>
              </a:xfrm>
              <a:prstGeom prst="rightArrow">
                <a:avLst>
                  <a:gd name="adj1" fmla="val 50000"/>
                  <a:gd name="adj2" fmla="val 50000"/>
                </a:avLst>
              </a:prstGeom>
              <a:solidFill>
                <a:srgbClr val="F6C3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754" name="Google Shape;754;p49"/>
              <p:cNvSpPr txBox="1"/>
              <p:nvPr/>
            </p:nvSpPr>
            <p:spPr>
              <a:xfrm>
                <a:off x="-22558" y="5192149"/>
                <a:ext cx="3624560" cy="1017844"/>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Une partie du rayonnement solaire traverse en partie l’atmosphère</a:t>
                </a:r>
                <a:endParaRPr sz="1400" b="0" i="0" u="none" strike="noStrike" cap="none">
                  <a:solidFill>
                    <a:srgbClr val="000000"/>
                  </a:solidFill>
                  <a:latin typeface="Arial"/>
                  <a:ea typeface="Arial"/>
                  <a:cs typeface="Arial"/>
                  <a:sym typeface="Arial"/>
                </a:endParaRPr>
              </a:p>
            </p:txBody>
          </p:sp>
        </p:grpSp>
        <p:sp>
          <p:nvSpPr>
            <p:cNvPr id="755" name="Google Shape;755;p49"/>
            <p:cNvSpPr/>
            <p:nvPr/>
          </p:nvSpPr>
          <p:spPr>
            <a:xfrm rot="2780189">
              <a:off x="1736361" y="2340664"/>
              <a:ext cx="1648574" cy="1735091"/>
            </a:xfrm>
            <a:custGeom>
              <a:avLst/>
              <a:gdLst/>
              <a:ahLst/>
              <a:cxnLst/>
              <a:rect l="l" t="t" r="r" b="b"/>
              <a:pathLst>
                <a:path w="2453506" h="873755" extrusionOk="0">
                  <a:moveTo>
                    <a:pt x="0" y="0"/>
                  </a:moveTo>
                  <a:lnTo>
                    <a:pt x="2453506" y="21593"/>
                  </a:lnTo>
                  <a:cubicBezTo>
                    <a:pt x="1792651" y="431138"/>
                    <a:pt x="1658070" y="563805"/>
                    <a:pt x="1353130" y="848251"/>
                  </a:cubicBezTo>
                  <a:lnTo>
                    <a:pt x="0" y="873755"/>
                  </a:lnTo>
                  <a:lnTo>
                    <a:pt x="0" y="0"/>
                  </a:lnTo>
                  <a:close/>
                </a:path>
              </a:pathLst>
            </a:custGeom>
            <a:solidFill>
              <a:srgbClr val="F6C3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grpSp>
      <p:sp>
        <p:nvSpPr>
          <p:cNvPr id="756" name="Google Shape;756;p49"/>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33</a:t>
            </a:fld>
            <a:endParaRPr sz="1400" b="1" i="0" u="none" strike="noStrike" cap="none">
              <a:solidFill>
                <a:srgbClr val="FFFFFF"/>
              </a:solidFill>
              <a:latin typeface="Arial"/>
              <a:ea typeface="Arial"/>
              <a:cs typeface="Arial"/>
              <a:sym typeface="Arial"/>
            </a:endParaRPr>
          </a:p>
        </p:txBody>
      </p:sp>
      <p:pic>
        <p:nvPicPr>
          <p:cNvPr id="757" name="Google Shape;757;p49" descr="Une image contenant dessin&#10;&#10;Description générée automatiquement"/>
          <p:cNvPicPr preferRelativeResize="0"/>
          <p:nvPr/>
        </p:nvPicPr>
        <p:blipFill rotWithShape="1">
          <a:blip r:embed="rId5">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35"/>
                                        </p:tgtEl>
                                        <p:attrNameLst>
                                          <p:attrName>style.visibility</p:attrName>
                                        </p:attrNameLst>
                                      </p:cBhvr>
                                      <p:to>
                                        <p:strVal val="visible"/>
                                      </p:to>
                                    </p:set>
                                    <p:animEffect transition="in" filter="fade">
                                      <p:cBhvr>
                                        <p:cTn id="7" dur="500"/>
                                        <p:tgtEl>
                                          <p:spTgt spid="7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51"/>
                                        </p:tgtEl>
                                        <p:attrNameLst>
                                          <p:attrName>style.visibility</p:attrName>
                                        </p:attrNameLst>
                                      </p:cBhvr>
                                      <p:to>
                                        <p:strVal val="visible"/>
                                      </p:to>
                                    </p:set>
                                    <p:animEffect transition="in" filter="fade">
                                      <p:cBhvr>
                                        <p:cTn id="12" dur="500"/>
                                        <p:tgtEl>
                                          <p:spTgt spid="751"/>
                                        </p:tgtEl>
                                      </p:cBhvr>
                                    </p:animEffect>
                                  </p:childTnLst>
                                </p:cTn>
                              </p:par>
                              <p:par>
                                <p:cTn id="13" presetID="10" presetClass="entr" presetSubtype="0" fill="hold" nodeType="withEffect">
                                  <p:stCondLst>
                                    <p:cond delay="0"/>
                                  </p:stCondLst>
                                  <p:childTnLst>
                                    <p:set>
                                      <p:cBhvr>
                                        <p:cTn id="14" dur="1" fill="hold">
                                          <p:stCondLst>
                                            <p:cond delay="0"/>
                                          </p:stCondLst>
                                        </p:cTn>
                                        <p:tgtEl>
                                          <p:spTgt spid="734"/>
                                        </p:tgtEl>
                                        <p:attrNameLst>
                                          <p:attrName>style.visibility</p:attrName>
                                        </p:attrNameLst>
                                      </p:cBhvr>
                                      <p:to>
                                        <p:strVal val="visible"/>
                                      </p:to>
                                    </p:set>
                                    <p:animEffect transition="in" filter="fade">
                                      <p:cBhvr>
                                        <p:cTn id="15" dur="500"/>
                                        <p:tgtEl>
                                          <p:spTgt spid="734"/>
                                        </p:tgtEl>
                                      </p:cBhvr>
                                    </p:animEffect>
                                  </p:childTnLst>
                                </p:cTn>
                              </p:par>
                              <p:par>
                                <p:cTn id="16" presetID="10" presetClass="entr" presetSubtype="0" fill="hold" nodeType="withEffect">
                                  <p:stCondLst>
                                    <p:cond delay="0"/>
                                  </p:stCondLst>
                                  <p:childTnLst>
                                    <p:set>
                                      <p:cBhvr>
                                        <p:cTn id="17" dur="1" fill="hold">
                                          <p:stCondLst>
                                            <p:cond delay="0"/>
                                          </p:stCondLst>
                                        </p:cTn>
                                        <p:tgtEl>
                                          <p:spTgt spid="744"/>
                                        </p:tgtEl>
                                        <p:attrNameLst>
                                          <p:attrName>style.visibility</p:attrName>
                                        </p:attrNameLst>
                                      </p:cBhvr>
                                      <p:to>
                                        <p:strVal val="visible"/>
                                      </p:to>
                                    </p:set>
                                    <p:animEffect transition="in" filter="fade">
                                      <p:cBhvr>
                                        <p:cTn id="18" dur="500"/>
                                        <p:tgtEl>
                                          <p:spTgt spid="744"/>
                                        </p:tgtEl>
                                      </p:cBhvr>
                                    </p:animEffect>
                                  </p:childTnLst>
                                </p:cTn>
                              </p:par>
                              <p:par>
                                <p:cTn id="19" presetID="10" presetClass="entr" presetSubtype="0" fill="hold" nodeType="withEffect">
                                  <p:stCondLst>
                                    <p:cond delay="0"/>
                                  </p:stCondLst>
                                  <p:childTnLst>
                                    <p:set>
                                      <p:cBhvr>
                                        <p:cTn id="20" dur="1" fill="hold">
                                          <p:stCondLst>
                                            <p:cond delay="0"/>
                                          </p:stCondLst>
                                        </p:cTn>
                                        <p:tgtEl>
                                          <p:spTgt spid="750"/>
                                        </p:tgtEl>
                                        <p:attrNameLst>
                                          <p:attrName>style.visibility</p:attrName>
                                        </p:attrNameLst>
                                      </p:cBhvr>
                                      <p:to>
                                        <p:strVal val="visible"/>
                                      </p:to>
                                    </p:set>
                                    <p:animEffect transition="in" filter="fade">
                                      <p:cBhvr>
                                        <p:cTn id="21" dur="500"/>
                                        <p:tgtEl>
                                          <p:spTgt spid="75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45"/>
                                        </p:tgtEl>
                                        <p:attrNameLst>
                                          <p:attrName>style.visibility</p:attrName>
                                        </p:attrNameLst>
                                      </p:cBhvr>
                                      <p:to>
                                        <p:strVal val="visible"/>
                                      </p:to>
                                    </p:set>
                                    <p:animEffect transition="in" filter="fade">
                                      <p:cBhvr>
                                        <p:cTn id="26" dur="500"/>
                                        <p:tgtEl>
                                          <p:spTgt spid="745"/>
                                        </p:tgtEl>
                                      </p:cBhvr>
                                    </p:animEffect>
                                  </p:childTnLst>
                                </p:cTn>
                              </p:par>
                              <p:par>
                                <p:cTn id="27" presetID="10" presetClass="entr" presetSubtype="0" fill="hold" nodeType="withEffect">
                                  <p:stCondLst>
                                    <p:cond delay="0"/>
                                  </p:stCondLst>
                                  <p:childTnLst>
                                    <p:set>
                                      <p:cBhvr>
                                        <p:cTn id="28" dur="1" fill="hold">
                                          <p:stCondLst>
                                            <p:cond delay="0"/>
                                          </p:stCondLst>
                                        </p:cTn>
                                        <p:tgtEl>
                                          <p:spTgt spid="746"/>
                                        </p:tgtEl>
                                        <p:attrNameLst>
                                          <p:attrName>style.visibility</p:attrName>
                                        </p:attrNameLst>
                                      </p:cBhvr>
                                      <p:to>
                                        <p:strVal val="visible"/>
                                      </p:to>
                                    </p:set>
                                    <p:animEffect transition="in" filter="fade">
                                      <p:cBhvr>
                                        <p:cTn id="29" dur="500"/>
                                        <p:tgtEl>
                                          <p:spTgt spid="746"/>
                                        </p:tgtEl>
                                      </p:cBhvr>
                                    </p:animEffect>
                                  </p:childTnLst>
                                </p:cTn>
                              </p:par>
                              <p:par>
                                <p:cTn id="30" presetID="10" presetClass="entr" presetSubtype="0" fill="hold" nodeType="withEffect">
                                  <p:stCondLst>
                                    <p:cond delay="0"/>
                                  </p:stCondLst>
                                  <p:childTnLst>
                                    <p:set>
                                      <p:cBhvr>
                                        <p:cTn id="31" dur="1" fill="hold">
                                          <p:stCondLst>
                                            <p:cond delay="0"/>
                                          </p:stCondLst>
                                        </p:cTn>
                                        <p:tgtEl>
                                          <p:spTgt spid="747"/>
                                        </p:tgtEl>
                                        <p:attrNameLst>
                                          <p:attrName>style.visibility</p:attrName>
                                        </p:attrNameLst>
                                      </p:cBhvr>
                                      <p:to>
                                        <p:strVal val="visible"/>
                                      </p:to>
                                    </p:set>
                                    <p:animEffect transition="in" filter="fade">
                                      <p:cBhvr>
                                        <p:cTn id="32" dur="500"/>
                                        <p:tgtEl>
                                          <p:spTgt spid="747"/>
                                        </p:tgtEl>
                                      </p:cBhvr>
                                    </p:animEffect>
                                  </p:childTnLst>
                                </p:cTn>
                              </p:par>
                              <p:par>
                                <p:cTn id="33" presetID="10" presetClass="entr" presetSubtype="0" fill="hold" nodeType="withEffect">
                                  <p:stCondLst>
                                    <p:cond delay="0"/>
                                  </p:stCondLst>
                                  <p:childTnLst>
                                    <p:set>
                                      <p:cBhvr>
                                        <p:cTn id="34" dur="1" fill="hold">
                                          <p:stCondLst>
                                            <p:cond delay="0"/>
                                          </p:stCondLst>
                                        </p:cTn>
                                        <p:tgtEl>
                                          <p:spTgt spid="748"/>
                                        </p:tgtEl>
                                        <p:attrNameLst>
                                          <p:attrName>style.visibility</p:attrName>
                                        </p:attrNameLst>
                                      </p:cBhvr>
                                      <p:to>
                                        <p:strVal val="visible"/>
                                      </p:to>
                                    </p:set>
                                    <p:animEffect transition="in" filter="fade">
                                      <p:cBhvr>
                                        <p:cTn id="35" dur="500"/>
                                        <p:tgtEl>
                                          <p:spTgt spid="748"/>
                                        </p:tgtEl>
                                      </p:cBhvr>
                                    </p:animEffect>
                                  </p:childTnLst>
                                </p:cTn>
                              </p:par>
                              <p:par>
                                <p:cTn id="36" presetID="10" presetClass="entr" presetSubtype="0" fill="hold" nodeType="withEffect">
                                  <p:stCondLst>
                                    <p:cond delay="0"/>
                                  </p:stCondLst>
                                  <p:childTnLst>
                                    <p:set>
                                      <p:cBhvr>
                                        <p:cTn id="37" dur="1" fill="hold">
                                          <p:stCondLst>
                                            <p:cond delay="0"/>
                                          </p:stCondLst>
                                        </p:cTn>
                                        <p:tgtEl>
                                          <p:spTgt spid="749"/>
                                        </p:tgtEl>
                                        <p:attrNameLst>
                                          <p:attrName>style.visibility</p:attrName>
                                        </p:attrNameLst>
                                      </p:cBhvr>
                                      <p:to>
                                        <p:strVal val="visible"/>
                                      </p:to>
                                    </p:set>
                                    <p:animEffect transition="in" filter="fade">
                                      <p:cBhvr>
                                        <p:cTn id="38" dur="500"/>
                                        <p:tgtEl>
                                          <p:spTgt spid="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50"/>
          <p:cNvSpPr/>
          <p:nvPr/>
        </p:nvSpPr>
        <p:spPr>
          <a:xfrm>
            <a:off x="2027520" y="0"/>
            <a:ext cx="8026560" cy="978480"/>
          </a:xfrm>
          <a:prstGeom prst="rect">
            <a:avLst/>
          </a:prstGeom>
          <a:noFill/>
          <a:ln>
            <a:noFill/>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Atmosphère, atmosphère…</a:t>
            </a:r>
            <a:endParaRPr sz="2400" b="0" i="0" u="none" strike="noStrike" cap="none">
              <a:solidFill>
                <a:srgbClr val="000000"/>
              </a:solidFill>
              <a:latin typeface="Arial"/>
              <a:ea typeface="Arial"/>
              <a:cs typeface="Arial"/>
              <a:sym typeface="Arial"/>
            </a:endParaRPr>
          </a:p>
        </p:txBody>
      </p:sp>
      <p:sp>
        <p:nvSpPr>
          <p:cNvPr id="764" name="Google Shape;764;p50"/>
          <p:cNvSpPr/>
          <p:nvPr/>
        </p:nvSpPr>
        <p:spPr>
          <a:xfrm>
            <a:off x="2135520" y="3814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5" name="Google Shape;765;p50"/>
          <p:cNvSpPr/>
          <p:nvPr/>
        </p:nvSpPr>
        <p:spPr>
          <a:xfrm>
            <a:off x="2135520" y="4318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6" name="Google Shape;766;p50"/>
          <p:cNvSpPr/>
          <p:nvPr/>
        </p:nvSpPr>
        <p:spPr>
          <a:xfrm>
            <a:off x="6167880" y="3814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7" name="Google Shape;767;p50"/>
          <p:cNvSpPr/>
          <p:nvPr/>
        </p:nvSpPr>
        <p:spPr>
          <a:xfrm>
            <a:off x="6167880" y="4318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8" name="Google Shape;768;p50"/>
          <p:cNvSpPr/>
          <p:nvPr/>
        </p:nvSpPr>
        <p:spPr>
          <a:xfrm>
            <a:off x="2279520" y="2390420"/>
            <a:ext cx="7630200" cy="861480"/>
          </a:xfrm>
          <a:prstGeom prst="roundRect">
            <a:avLst>
              <a:gd name="adj" fmla="val 29424"/>
            </a:avLst>
          </a:prstGeom>
          <a:solidFill>
            <a:schemeClr val="lt1"/>
          </a:solidFill>
          <a:ln w="9525" cap="flat" cmpd="sng">
            <a:solidFill>
              <a:schemeClr val="dk1"/>
            </a:solidFill>
            <a:prstDash val="solid"/>
            <a:round/>
            <a:headEnd type="none" w="sm" len="sm"/>
            <a:tailEnd type="none" w="sm" len="sm"/>
          </a:ln>
        </p:spPr>
        <p:txBody>
          <a:bodyPr spcFirstLastPara="1" wrap="square" lIns="90000" tIns="45000" rIns="90000" bIns="450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FF9E00"/>
                </a:solidFill>
                <a:latin typeface="Arial"/>
                <a:ea typeface="Arial"/>
                <a:cs typeface="Arial"/>
                <a:sym typeface="Arial"/>
              </a:rPr>
              <a:t>Quelle serait la température de la Terre sans atmosphère et l’effet de serre ?</a:t>
            </a:r>
            <a:endParaRPr sz="2400" b="0" i="0" u="none" strike="noStrike" cap="none">
              <a:solidFill>
                <a:srgbClr val="000000"/>
              </a:solidFill>
              <a:latin typeface="Arial"/>
              <a:ea typeface="Arial"/>
              <a:cs typeface="Arial"/>
              <a:sym typeface="Arial"/>
            </a:endParaRPr>
          </a:p>
        </p:txBody>
      </p:sp>
      <p:cxnSp>
        <p:nvCxnSpPr>
          <p:cNvPr id="769" name="Google Shape;769;p50"/>
          <p:cNvCxnSpPr/>
          <p:nvPr/>
        </p:nvCxnSpPr>
        <p:spPr>
          <a:xfrm>
            <a:off x="10128240" y="28224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770" name="Google Shape;770;p50"/>
          <p:cNvCxnSpPr/>
          <p:nvPr/>
        </p:nvCxnSpPr>
        <p:spPr>
          <a:xfrm>
            <a:off x="10128240" y="4030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771" name="Google Shape;771;p50"/>
          <p:cNvCxnSpPr/>
          <p:nvPr/>
        </p:nvCxnSpPr>
        <p:spPr>
          <a:xfrm>
            <a:off x="10128240" y="4534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772" name="Google Shape;772;p50"/>
          <p:cNvCxnSpPr/>
          <p:nvPr/>
        </p:nvCxnSpPr>
        <p:spPr>
          <a:xfrm>
            <a:off x="1523880" y="28224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773" name="Google Shape;773;p50"/>
          <p:cNvCxnSpPr/>
          <p:nvPr/>
        </p:nvCxnSpPr>
        <p:spPr>
          <a:xfrm>
            <a:off x="1523880" y="40302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774" name="Google Shape;774;p50"/>
          <p:cNvCxnSpPr/>
          <p:nvPr/>
        </p:nvCxnSpPr>
        <p:spPr>
          <a:xfrm>
            <a:off x="1523880" y="4534220"/>
            <a:ext cx="539280" cy="360"/>
          </a:xfrm>
          <a:prstGeom prst="straightConnector1">
            <a:avLst/>
          </a:prstGeom>
          <a:noFill/>
          <a:ln w="25550" cap="flat" cmpd="sng">
            <a:solidFill>
              <a:srgbClr val="F6AB38"/>
            </a:solidFill>
            <a:prstDash val="solid"/>
            <a:round/>
            <a:headEnd type="none" w="sm" len="sm"/>
            <a:tailEnd type="none" w="sm" len="sm"/>
          </a:ln>
        </p:spPr>
      </p:cxnSp>
      <p:sp>
        <p:nvSpPr>
          <p:cNvPr id="775" name="Google Shape;775;p50"/>
          <p:cNvSpPr/>
          <p:nvPr/>
        </p:nvSpPr>
        <p:spPr>
          <a:xfrm>
            <a:off x="2137320" y="3839980"/>
            <a:ext cx="381204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A : - 50°C</a:t>
            </a:r>
            <a:endParaRPr sz="2000" b="0" i="0" u="none" strike="noStrike" cap="none">
              <a:solidFill>
                <a:srgbClr val="000000"/>
              </a:solidFill>
              <a:latin typeface="Arial"/>
              <a:ea typeface="Arial"/>
              <a:cs typeface="Arial"/>
              <a:sym typeface="Arial"/>
            </a:endParaRPr>
          </a:p>
        </p:txBody>
      </p:sp>
      <p:sp>
        <p:nvSpPr>
          <p:cNvPr id="776" name="Google Shape;776;p50"/>
          <p:cNvSpPr/>
          <p:nvPr/>
        </p:nvSpPr>
        <p:spPr>
          <a:xfrm>
            <a:off x="6183000" y="3814580"/>
            <a:ext cx="238680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B : -18°C</a:t>
            </a:r>
            <a:endParaRPr sz="2000" b="0" i="0" u="none" strike="noStrike" cap="none">
              <a:solidFill>
                <a:srgbClr val="000000"/>
              </a:solidFill>
              <a:latin typeface="Arial"/>
              <a:ea typeface="Arial"/>
              <a:cs typeface="Arial"/>
              <a:sym typeface="Arial"/>
            </a:endParaRPr>
          </a:p>
        </p:txBody>
      </p:sp>
      <p:sp>
        <p:nvSpPr>
          <p:cNvPr id="777" name="Google Shape;777;p50"/>
          <p:cNvSpPr/>
          <p:nvPr/>
        </p:nvSpPr>
        <p:spPr>
          <a:xfrm>
            <a:off x="2150640" y="4318580"/>
            <a:ext cx="263988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C : 0°C</a:t>
            </a:r>
            <a:endParaRPr sz="2000" b="0" i="0" u="none" strike="noStrike" cap="none">
              <a:solidFill>
                <a:srgbClr val="000000"/>
              </a:solidFill>
              <a:latin typeface="Arial"/>
              <a:ea typeface="Arial"/>
              <a:cs typeface="Arial"/>
              <a:sym typeface="Arial"/>
            </a:endParaRPr>
          </a:p>
        </p:txBody>
      </p:sp>
      <p:sp>
        <p:nvSpPr>
          <p:cNvPr id="778" name="Google Shape;778;p50"/>
          <p:cNvSpPr/>
          <p:nvPr/>
        </p:nvSpPr>
        <p:spPr>
          <a:xfrm>
            <a:off x="6183000" y="4333340"/>
            <a:ext cx="305676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D : 15°C	</a:t>
            </a:r>
            <a:endParaRPr sz="2000" b="0" i="0" u="none" strike="noStrike" cap="none">
              <a:solidFill>
                <a:srgbClr val="000000"/>
              </a:solidFill>
              <a:latin typeface="Arial"/>
              <a:ea typeface="Arial"/>
              <a:cs typeface="Arial"/>
              <a:sym typeface="Arial"/>
            </a:endParaRPr>
          </a:p>
        </p:txBody>
      </p:sp>
      <p:pic>
        <p:nvPicPr>
          <p:cNvPr id="779" name="Google Shape;779;p50"/>
          <p:cNvPicPr preferRelativeResize="0"/>
          <p:nvPr/>
        </p:nvPicPr>
        <p:blipFill rotWithShape="1">
          <a:blip r:embed="rId3">
            <a:alphaModFix/>
          </a:blip>
          <a:srcRect b="63949"/>
          <a:stretch/>
        </p:blipFill>
        <p:spPr>
          <a:xfrm>
            <a:off x="1310253" y="4860926"/>
            <a:ext cx="10053073" cy="1757935"/>
          </a:xfrm>
          <a:prstGeom prst="rect">
            <a:avLst/>
          </a:prstGeom>
          <a:noFill/>
          <a:ln>
            <a:noFill/>
          </a:ln>
        </p:spPr>
      </p:pic>
      <p:pic>
        <p:nvPicPr>
          <p:cNvPr id="780" name="Google Shape;780;p50" descr="Une image contenant dessin&#10;&#10;Description générée automatiquement"/>
          <p:cNvPicPr preferRelativeResize="0"/>
          <p:nvPr/>
        </p:nvPicPr>
        <p:blipFill rotWithShape="1">
          <a:blip r:embed="rId4">
            <a:alphaModFix/>
          </a:blip>
          <a:srcRect/>
          <a:stretch/>
        </p:blipFill>
        <p:spPr>
          <a:xfrm>
            <a:off x="-1104800" y="180476"/>
            <a:ext cx="800252" cy="80025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pic>
        <p:nvPicPr>
          <p:cNvPr id="786" name="Google Shape;786;p51" descr="Terre_sans_GES"/>
          <p:cNvPicPr preferRelativeResize="0"/>
          <p:nvPr/>
        </p:nvPicPr>
        <p:blipFill rotWithShape="1">
          <a:blip r:embed="rId3">
            <a:alphaModFix/>
          </a:blip>
          <a:srcRect l="1250" t="1" b="-42216"/>
          <a:stretch/>
        </p:blipFill>
        <p:spPr>
          <a:xfrm>
            <a:off x="0" y="2654415"/>
            <a:ext cx="5689030" cy="5599121"/>
          </a:xfrm>
          <a:prstGeom prst="ellipse">
            <a:avLst/>
          </a:prstGeom>
          <a:noFill/>
          <a:ln>
            <a:noFill/>
          </a:ln>
        </p:spPr>
      </p:pic>
      <p:sp>
        <p:nvSpPr>
          <p:cNvPr id="787" name="Google Shape;787;p51"/>
          <p:cNvSpPr txBox="1"/>
          <p:nvPr/>
        </p:nvSpPr>
        <p:spPr>
          <a:xfrm>
            <a:off x="830081" y="1325672"/>
            <a:ext cx="3960439" cy="710067"/>
          </a:xfrm>
          <a:prstGeom prst="rect">
            <a:avLst/>
          </a:prstGeom>
          <a:solidFill>
            <a:srgbClr val="F6AB38"/>
          </a:solidFill>
          <a:ln>
            <a:noFill/>
          </a:ln>
        </p:spPr>
        <p:txBody>
          <a:bodyPr spcFirstLastPara="1" wrap="square" lIns="90000" tIns="46800" rIns="90000" bIns="468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rgbClr val="FFFFFF"/>
                </a:solidFill>
                <a:latin typeface="Century Gothic"/>
                <a:ea typeface="Century Gothic"/>
                <a:cs typeface="Century Gothic"/>
                <a:sym typeface="Century Gothic"/>
              </a:rPr>
              <a:t>Sans effet de serre, la terre serait entièrement gelée</a:t>
            </a:r>
            <a:endParaRPr sz="1400" b="0" i="0" u="none" strike="noStrike" cap="none">
              <a:solidFill>
                <a:srgbClr val="000000"/>
              </a:solidFill>
              <a:latin typeface="Arial"/>
              <a:ea typeface="Arial"/>
              <a:cs typeface="Arial"/>
              <a:sym typeface="Arial"/>
            </a:endParaRPr>
          </a:p>
        </p:txBody>
      </p:sp>
      <p:sp>
        <p:nvSpPr>
          <p:cNvPr id="788" name="Google Shape;788;p51"/>
          <p:cNvSpPr/>
          <p:nvPr/>
        </p:nvSpPr>
        <p:spPr>
          <a:xfrm>
            <a:off x="2027520" y="0"/>
            <a:ext cx="8026560" cy="978480"/>
          </a:xfrm>
          <a:prstGeom prst="rect">
            <a:avLst/>
          </a:prstGeom>
          <a:noFill/>
          <a:ln>
            <a:noFill/>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Atmosphère, atmosphère…</a:t>
            </a:r>
            <a:endParaRPr sz="2400" b="0" i="0" u="none" strike="noStrike" cap="none">
              <a:solidFill>
                <a:srgbClr val="000000"/>
              </a:solidFill>
              <a:latin typeface="Arial"/>
              <a:ea typeface="Arial"/>
              <a:cs typeface="Arial"/>
              <a:sym typeface="Arial"/>
            </a:endParaRPr>
          </a:p>
        </p:txBody>
      </p:sp>
      <p:sp>
        <p:nvSpPr>
          <p:cNvPr id="789" name="Google Shape;789;p51"/>
          <p:cNvSpPr/>
          <p:nvPr/>
        </p:nvSpPr>
        <p:spPr>
          <a:xfrm>
            <a:off x="2135520" y="3814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0" name="Google Shape;790;p51"/>
          <p:cNvSpPr/>
          <p:nvPr/>
        </p:nvSpPr>
        <p:spPr>
          <a:xfrm>
            <a:off x="2135520" y="4318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1" name="Google Shape;791;p51"/>
          <p:cNvSpPr/>
          <p:nvPr/>
        </p:nvSpPr>
        <p:spPr>
          <a:xfrm>
            <a:off x="6167880" y="3814580"/>
            <a:ext cx="3885840" cy="429480"/>
          </a:xfrm>
          <a:prstGeom prst="roundRect">
            <a:avLst>
              <a:gd name="adj" fmla="val 45346"/>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2" name="Google Shape;792;p51"/>
          <p:cNvSpPr/>
          <p:nvPr/>
        </p:nvSpPr>
        <p:spPr>
          <a:xfrm>
            <a:off x="6167880" y="4318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3" name="Google Shape;793;p51"/>
          <p:cNvSpPr/>
          <p:nvPr/>
        </p:nvSpPr>
        <p:spPr>
          <a:xfrm>
            <a:off x="2279520" y="2390420"/>
            <a:ext cx="7630200" cy="861480"/>
          </a:xfrm>
          <a:prstGeom prst="roundRect">
            <a:avLst>
              <a:gd name="adj" fmla="val 29424"/>
            </a:avLst>
          </a:prstGeom>
          <a:solidFill>
            <a:schemeClr val="lt1"/>
          </a:solidFill>
          <a:ln w="9525" cap="flat" cmpd="sng">
            <a:solidFill>
              <a:schemeClr val="dk1"/>
            </a:solidFill>
            <a:prstDash val="solid"/>
            <a:round/>
            <a:headEnd type="none" w="sm" len="sm"/>
            <a:tailEnd type="none" w="sm" len="sm"/>
          </a:ln>
        </p:spPr>
        <p:txBody>
          <a:bodyPr spcFirstLastPara="1" wrap="square" lIns="90000" tIns="45000" rIns="90000" bIns="450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FF9E00"/>
                </a:solidFill>
                <a:latin typeface="Arial"/>
                <a:ea typeface="Arial"/>
                <a:cs typeface="Arial"/>
                <a:sym typeface="Arial"/>
              </a:rPr>
              <a:t>Quelle serait la température de la Terre sans atmosphère et l’effet de serre ?</a:t>
            </a:r>
            <a:endParaRPr sz="2400" b="0" i="0" u="none" strike="noStrike" cap="none">
              <a:solidFill>
                <a:srgbClr val="000000"/>
              </a:solidFill>
              <a:latin typeface="Arial"/>
              <a:ea typeface="Arial"/>
              <a:cs typeface="Arial"/>
              <a:sym typeface="Arial"/>
            </a:endParaRPr>
          </a:p>
        </p:txBody>
      </p:sp>
      <p:cxnSp>
        <p:nvCxnSpPr>
          <p:cNvPr id="794" name="Google Shape;794;p51"/>
          <p:cNvCxnSpPr/>
          <p:nvPr/>
        </p:nvCxnSpPr>
        <p:spPr>
          <a:xfrm>
            <a:off x="10128240" y="4030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795" name="Google Shape;795;p51"/>
          <p:cNvCxnSpPr/>
          <p:nvPr/>
        </p:nvCxnSpPr>
        <p:spPr>
          <a:xfrm>
            <a:off x="10128240" y="4534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796" name="Google Shape;796;p51"/>
          <p:cNvCxnSpPr/>
          <p:nvPr/>
        </p:nvCxnSpPr>
        <p:spPr>
          <a:xfrm>
            <a:off x="1523880" y="28224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797" name="Google Shape;797;p51"/>
          <p:cNvCxnSpPr/>
          <p:nvPr/>
        </p:nvCxnSpPr>
        <p:spPr>
          <a:xfrm>
            <a:off x="1523880" y="40302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798" name="Google Shape;798;p51"/>
          <p:cNvCxnSpPr/>
          <p:nvPr/>
        </p:nvCxnSpPr>
        <p:spPr>
          <a:xfrm>
            <a:off x="1523880" y="4534220"/>
            <a:ext cx="539280" cy="360"/>
          </a:xfrm>
          <a:prstGeom prst="straightConnector1">
            <a:avLst/>
          </a:prstGeom>
          <a:noFill/>
          <a:ln w="25550" cap="flat" cmpd="sng">
            <a:solidFill>
              <a:srgbClr val="F6AB38"/>
            </a:solidFill>
            <a:prstDash val="solid"/>
            <a:round/>
            <a:headEnd type="none" w="sm" len="sm"/>
            <a:tailEnd type="none" w="sm" len="sm"/>
          </a:ln>
        </p:spPr>
      </p:cxnSp>
      <p:sp>
        <p:nvSpPr>
          <p:cNvPr id="799" name="Google Shape;799;p51"/>
          <p:cNvSpPr/>
          <p:nvPr/>
        </p:nvSpPr>
        <p:spPr>
          <a:xfrm>
            <a:off x="2137320" y="3839980"/>
            <a:ext cx="381204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A : - 50°C</a:t>
            </a:r>
            <a:endParaRPr sz="2000" b="0" i="0" u="none" strike="noStrike" cap="none">
              <a:solidFill>
                <a:srgbClr val="000000"/>
              </a:solidFill>
              <a:latin typeface="Arial"/>
              <a:ea typeface="Arial"/>
              <a:cs typeface="Arial"/>
              <a:sym typeface="Arial"/>
            </a:endParaRPr>
          </a:p>
        </p:txBody>
      </p:sp>
      <p:sp>
        <p:nvSpPr>
          <p:cNvPr id="800" name="Google Shape;800;p51"/>
          <p:cNvSpPr/>
          <p:nvPr/>
        </p:nvSpPr>
        <p:spPr>
          <a:xfrm>
            <a:off x="6183000" y="3814580"/>
            <a:ext cx="238680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B : -18°C</a:t>
            </a:r>
            <a:endParaRPr sz="2000" b="0" i="0" u="none" strike="noStrike" cap="none">
              <a:solidFill>
                <a:srgbClr val="000000"/>
              </a:solidFill>
              <a:latin typeface="Arial"/>
              <a:ea typeface="Arial"/>
              <a:cs typeface="Arial"/>
              <a:sym typeface="Arial"/>
            </a:endParaRPr>
          </a:p>
        </p:txBody>
      </p:sp>
      <p:sp>
        <p:nvSpPr>
          <p:cNvPr id="801" name="Google Shape;801;p51"/>
          <p:cNvSpPr/>
          <p:nvPr/>
        </p:nvSpPr>
        <p:spPr>
          <a:xfrm>
            <a:off x="2150640" y="4318580"/>
            <a:ext cx="263988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C : 0°C</a:t>
            </a:r>
            <a:endParaRPr sz="2000" b="0" i="0" u="none" strike="noStrike" cap="none">
              <a:solidFill>
                <a:srgbClr val="000000"/>
              </a:solidFill>
              <a:latin typeface="Arial"/>
              <a:ea typeface="Arial"/>
              <a:cs typeface="Arial"/>
              <a:sym typeface="Arial"/>
            </a:endParaRPr>
          </a:p>
        </p:txBody>
      </p:sp>
      <p:sp>
        <p:nvSpPr>
          <p:cNvPr id="802" name="Google Shape;802;p51"/>
          <p:cNvSpPr/>
          <p:nvPr/>
        </p:nvSpPr>
        <p:spPr>
          <a:xfrm>
            <a:off x="6183000" y="4333340"/>
            <a:ext cx="305676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2000"/>
              <a:buFont typeface="Arial"/>
              <a:buChar char="•"/>
            </a:pPr>
            <a:r>
              <a:rPr lang="fr-FR" sz="2000" b="1" i="0" u="none" strike="noStrike" cap="none">
                <a:solidFill>
                  <a:srgbClr val="FF9E00"/>
                </a:solidFill>
                <a:latin typeface="Arial"/>
                <a:ea typeface="Arial"/>
                <a:cs typeface="Arial"/>
                <a:sym typeface="Arial"/>
              </a:rPr>
              <a:t>D : 15°C	</a:t>
            </a:r>
            <a:endParaRPr sz="2000" b="0" i="0" u="none" strike="noStrike" cap="none">
              <a:solidFill>
                <a:srgbClr val="000000"/>
              </a:solidFill>
              <a:latin typeface="Arial"/>
              <a:ea typeface="Arial"/>
              <a:cs typeface="Arial"/>
              <a:sym typeface="Arial"/>
            </a:endParaRPr>
          </a:p>
        </p:txBody>
      </p:sp>
      <p:pic>
        <p:nvPicPr>
          <p:cNvPr id="803" name="Google Shape;803;p51" descr="Une image contenant dessin&#10;&#10;Description générée automatiquement"/>
          <p:cNvPicPr preferRelativeResize="0"/>
          <p:nvPr/>
        </p:nvPicPr>
        <p:blipFill rotWithShape="1">
          <a:blip r:embed="rId4">
            <a:alphaModFix/>
          </a:blip>
          <a:srcRect/>
          <a:stretch/>
        </p:blipFill>
        <p:spPr>
          <a:xfrm>
            <a:off x="-1104800" y="180476"/>
            <a:ext cx="800252" cy="80025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52"/>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Le système climatique</a:t>
            </a:r>
            <a:endParaRPr/>
          </a:p>
        </p:txBody>
      </p:sp>
      <p:pic>
        <p:nvPicPr>
          <p:cNvPr id="810" name="Google Shape;810;p52"/>
          <p:cNvPicPr preferRelativeResize="0"/>
          <p:nvPr/>
        </p:nvPicPr>
        <p:blipFill rotWithShape="1">
          <a:blip r:embed="rId3">
            <a:alphaModFix/>
          </a:blip>
          <a:srcRect/>
          <a:stretch/>
        </p:blipFill>
        <p:spPr>
          <a:xfrm>
            <a:off x="5064301" y="2357605"/>
            <a:ext cx="1080000" cy="1080000"/>
          </a:xfrm>
          <a:prstGeom prst="rect">
            <a:avLst/>
          </a:prstGeom>
          <a:noFill/>
          <a:ln>
            <a:noFill/>
          </a:ln>
        </p:spPr>
      </p:pic>
      <p:pic>
        <p:nvPicPr>
          <p:cNvPr id="811" name="Google Shape;811;p52"/>
          <p:cNvPicPr preferRelativeResize="0"/>
          <p:nvPr/>
        </p:nvPicPr>
        <p:blipFill rotWithShape="1">
          <a:blip r:embed="rId4">
            <a:alphaModFix/>
          </a:blip>
          <a:srcRect/>
          <a:stretch/>
        </p:blipFill>
        <p:spPr>
          <a:xfrm>
            <a:off x="1024088" y="3418660"/>
            <a:ext cx="1080000" cy="1080000"/>
          </a:xfrm>
          <a:prstGeom prst="rect">
            <a:avLst/>
          </a:prstGeom>
          <a:noFill/>
          <a:ln>
            <a:noFill/>
          </a:ln>
        </p:spPr>
      </p:pic>
      <p:pic>
        <p:nvPicPr>
          <p:cNvPr id="812" name="Google Shape;812;p52"/>
          <p:cNvPicPr preferRelativeResize="0"/>
          <p:nvPr/>
        </p:nvPicPr>
        <p:blipFill rotWithShape="1">
          <a:blip r:embed="rId5">
            <a:alphaModFix/>
          </a:blip>
          <a:srcRect/>
          <a:stretch/>
        </p:blipFill>
        <p:spPr>
          <a:xfrm>
            <a:off x="1960428" y="4626718"/>
            <a:ext cx="1080000" cy="1080000"/>
          </a:xfrm>
          <a:prstGeom prst="rect">
            <a:avLst/>
          </a:prstGeom>
          <a:noFill/>
          <a:ln>
            <a:noFill/>
          </a:ln>
        </p:spPr>
      </p:pic>
      <p:pic>
        <p:nvPicPr>
          <p:cNvPr id="813" name="Google Shape;813;p52"/>
          <p:cNvPicPr preferRelativeResize="0"/>
          <p:nvPr/>
        </p:nvPicPr>
        <p:blipFill rotWithShape="1">
          <a:blip r:embed="rId6">
            <a:alphaModFix/>
          </a:blip>
          <a:srcRect/>
          <a:stretch/>
        </p:blipFill>
        <p:spPr>
          <a:xfrm>
            <a:off x="4432121" y="4587456"/>
            <a:ext cx="1080000" cy="1080000"/>
          </a:xfrm>
          <a:prstGeom prst="rect">
            <a:avLst/>
          </a:prstGeom>
          <a:noFill/>
          <a:ln>
            <a:noFill/>
          </a:ln>
        </p:spPr>
      </p:pic>
      <p:pic>
        <p:nvPicPr>
          <p:cNvPr id="814" name="Google Shape;814;p52"/>
          <p:cNvPicPr preferRelativeResize="0"/>
          <p:nvPr/>
        </p:nvPicPr>
        <p:blipFill rotWithShape="1">
          <a:blip r:embed="rId7">
            <a:alphaModFix/>
          </a:blip>
          <a:srcRect/>
          <a:stretch/>
        </p:blipFill>
        <p:spPr>
          <a:xfrm rot="5089023">
            <a:off x="4129125" y="4075151"/>
            <a:ext cx="630615" cy="630615"/>
          </a:xfrm>
          <a:prstGeom prst="rect">
            <a:avLst/>
          </a:prstGeom>
          <a:noFill/>
          <a:ln>
            <a:noFill/>
          </a:ln>
        </p:spPr>
      </p:pic>
      <p:pic>
        <p:nvPicPr>
          <p:cNvPr id="815" name="Google Shape;815;p52"/>
          <p:cNvPicPr preferRelativeResize="0"/>
          <p:nvPr/>
        </p:nvPicPr>
        <p:blipFill rotWithShape="1">
          <a:blip r:embed="rId8">
            <a:alphaModFix/>
          </a:blip>
          <a:srcRect/>
          <a:stretch/>
        </p:blipFill>
        <p:spPr>
          <a:xfrm>
            <a:off x="2700762" y="2681827"/>
            <a:ext cx="1800000" cy="1800000"/>
          </a:xfrm>
          <a:prstGeom prst="rect">
            <a:avLst/>
          </a:prstGeom>
          <a:noFill/>
          <a:ln>
            <a:noFill/>
          </a:ln>
        </p:spPr>
      </p:pic>
      <p:pic>
        <p:nvPicPr>
          <p:cNvPr id="816" name="Google Shape;816;p52"/>
          <p:cNvPicPr preferRelativeResize="0"/>
          <p:nvPr/>
        </p:nvPicPr>
        <p:blipFill rotWithShape="1">
          <a:blip r:embed="rId9">
            <a:alphaModFix/>
          </a:blip>
          <a:srcRect/>
          <a:stretch/>
        </p:blipFill>
        <p:spPr>
          <a:xfrm>
            <a:off x="1436917" y="1602674"/>
            <a:ext cx="1080000" cy="1080000"/>
          </a:xfrm>
          <a:prstGeom prst="rect">
            <a:avLst/>
          </a:prstGeom>
          <a:noFill/>
          <a:ln>
            <a:noFill/>
          </a:ln>
        </p:spPr>
      </p:pic>
      <p:pic>
        <p:nvPicPr>
          <p:cNvPr id="817" name="Google Shape;817;p52"/>
          <p:cNvPicPr preferRelativeResize="0"/>
          <p:nvPr/>
        </p:nvPicPr>
        <p:blipFill rotWithShape="1">
          <a:blip r:embed="rId10">
            <a:alphaModFix/>
          </a:blip>
          <a:srcRect/>
          <a:stretch/>
        </p:blipFill>
        <p:spPr>
          <a:xfrm>
            <a:off x="3680423" y="1297638"/>
            <a:ext cx="936573" cy="936573"/>
          </a:xfrm>
          <a:prstGeom prst="rect">
            <a:avLst/>
          </a:prstGeom>
          <a:noFill/>
          <a:ln>
            <a:noFill/>
          </a:ln>
        </p:spPr>
      </p:pic>
      <p:pic>
        <p:nvPicPr>
          <p:cNvPr id="818" name="Google Shape;818;p52"/>
          <p:cNvPicPr preferRelativeResize="0"/>
          <p:nvPr/>
        </p:nvPicPr>
        <p:blipFill rotWithShape="1">
          <a:blip r:embed="rId7">
            <a:alphaModFix/>
          </a:blip>
          <a:srcRect/>
          <a:stretch/>
        </p:blipFill>
        <p:spPr>
          <a:xfrm rot="-9391093">
            <a:off x="2248247" y="3879745"/>
            <a:ext cx="630615" cy="630615"/>
          </a:xfrm>
          <a:prstGeom prst="rect">
            <a:avLst/>
          </a:prstGeom>
          <a:noFill/>
          <a:ln>
            <a:noFill/>
          </a:ln>
        </p:spPr>
      </p:pic>
      <p:pic>
        <p:nvPicPr>
          <p:cNvPr id="819" name="Google Shape;819;p52"/>
          <p:cNvPicPr preferRelativeResize="0"/>
          <p:nvPr/>
        </p:nvPicPr>
        <p:blipFill rotWithShape="1">
          <a:blip r:embed="rId7">
            <a:alphaModFix/>
          </a:blip>
          <a:srcRect/>
          <a:stretch/>
        </p:blipFill>
        <p:spPr>
          <a:xfrm rot="-9028818">
            <a:off x="4482189" y="3057216"/>
            <a:ext cx="630615" cy="630615"/>
          </a:xfrm>
          <a:prstGeom prst="rect">
            <a:avLst/>
          </a:prstGeom>
          <a:noFill/>
          <a:ln>
            <a:noFill/>
          </a:ln>
        </p:spPr>
      </p:pic>
      <p:pic>
        <p:nvPicPr>
          <p:cNvPr id="820" name="Google Shape;820;p52"/>
          <p:cNvPicPr preferRelativeResize="0"/>
          <p:nvPr/>
        </p:nvPicPr>
        <p:blipFill rotWithShape="1">
          <a:blip r:embed="rId7">
            <a:alphaModFix/>
          </a:blip>
          <a:srcRect/>
          <a:stretch/>
        </p:blipFill>
        <p:spPr>
          <a:xfrm rot="9246540">
            <a:off x="3801307" y="2206139"/>
            <a:ext cx="630615" cy="630615"/>
          </a:xfrm>
          <a:prstGeom prst="rect">
            <a:avLst/>
          </a:prstGeom>
          <a:noFill/>
          <a:ln>
            <a:noFill/>
          </a:ln>
        </p:spPr>
      </p:pic>
      <p:pic>
        <p:nvPicPr>
          <p:cNvPr id="821" name="Google Shape;821;p52"/>
          <p:cNvPicPr preferRelativeResize="0"/>
          <p:nvPr/>
        </p:nvPicPr>
        <p:blipFill rotWithShape="1">
          <a:blip r:embed="rId7">
            <a:alphaModFix/>
          </a:blip>
          <a:srcRect/>
          <a:stretch/>
        </p:blipFill>
        <p:spPr>
          <a:xfrm rot="-5212654">
            <a:off x="2343759" y="2501672"/>
            <a:ext cx="630615" cy="630615"/>
          </a:xfrm>
          <a:prstGeom prst="rect">
            <a:avLst/>
          </a:prstGeom>
          <a:noFill/>
          <a:ln>
            <a:noFill/>
          </a:ln>
        </p:spPr>
      </p:pic>
      <p:sp>
        <p:nvSpPr>
          <p:cNvPr id="822" name="Google Shape;822;p52"/>
          <p:cNvSpPr txBox="1"/>
          <p:nvPr/>
        </p:nvSpPr>
        <p:spPr>
          <a:xfrm>
            <a:off x="60164" y="4695776"/>
            <a:ext cx="1750842"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Biosphère</a:t>
            </a:r>
            <a:endParaRPr sz="1400" b="0" i="0" u="none" strike="noStrike" cap="none">
              <a:solidFill>
                <a:srgbClr val="000000"/>
              </a:solidFill>
              <a:latin typeface="Arial"/>
              <a:ea typeface="Arial"/>
              <a:cs typeface="Arial"/>
              <a:sym typeface="Arial"/>
            </a:endParaRPr>
          </a:p>
        </p:txBody>
      </p:sp>
      <p:sp>
        <p:nvSpPr>
          <p:cNvPr id="823" name="Google Shape;823;p52"/>
          <p:cNvSpPr txBox="1"/>
          <p:nvPr/>
        </p:nvSpPr>
        <p:spPr>
          <a:xfrm>
            <a:off x="4271127" y="5816648"/>
            <a:ext cx="1750842"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Cryosphère</a:t>
            </a:r>
            <a:endParaRPr sz="1400" b="0" i="0" u="none" strike="noStrike" cap="none">
              <a:solidFill>
                <a:srgbClr val="000000"/>
              </a:solidFill>
              <a:latin typeface="Arial"/>
              <a:ea typeface="Arial"/>
              <a:cs typeface="Arial"/>
              <a:sym typeface="Arial"/>
            </a:endParaRPr>
          </a:p>
        </p:txBody>
      </p:sp>
      <p:sp>
        <p:nvSpPr>
          <p:cNvPr id="824" name="Google Shape;824;p52"/>
          <p:cNvSpPr txBox="1"/>
          <p:nvPr/>
        </p:nvSpPr>
        <p:spPr>
          <a:xfrm>
            <a:off x="5227845" y="3572672"/>
            <a:ext cx="1750842"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Atmosphère</a:t>
            </a:r>
            <a:endParaRPr sz="1400" b="0" i="0" u="none" strike="noStrike" cap="none">
              <a:solidFill>
                <a:srgbClr val="000000"/>
              </a:solidFill>
              <a:latin typeface="Arial"/>
              <a:ea typeface="Arial"/>
              <a:cs typeface="Arial"/>
              <a:sym typeface="Arial"/>
            </a:endParaRPr>
          </a:p>
        </p:txBody>
      </p:sp>
      <p:sp>
        <p:nvSpPr>
          <p:cNvPr id="825" name="Google Shape;825;p52"/>
          <p:cNvSpPr txBox="1"/>
          <p:nvPr/>
        </p:nvSpPr>
        <p:spPr>
          <a:xfrm>
            <a:off x="2803429" y="813654"/>
            <a:ext cx="3218540"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Surfaces continentales</a:t>
            </a:r>
            <a:endParaRPr sz="1400" b="0" i="0" u="none" strike="noStrike" cap="none">
              <a:solidFill>
                <a:srgbClr val="000000"/>
              </a:solidFill>
              <a:latin typeface="Arial"/>
              <a:ea typeface="Arial"/>
              <a:cs typeface="Arial"/>
              <a:sym typeface="Arial"/>
            </a:endParaRPr>
          </a:p>
        </p:txBody>
      </p:sp>
      <p:sp>
        <p:nvSpPr>
          <p:cNvPr id="826" name="Google Shape;826;p52"/>
          <p:cNvSpPr txBox="1"/>
          <p:nvPr/>
        </p:nvSpPr>
        <p:spPr>
          <a:xfrm>
            <a:off x="494280" y="2746703"/>
            <a:ext cx="1750842"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Hydrosphère</a:t>
            </a:r>
            <a:endParaRPr sz="1400" b="0" i="0" u="none" strike="noStrike" cap="none">
              <a:solidFill>
                <a:srgbClr val="000000"/>
              </a:solidFill>
              <a:latin typeface="Arial"/>
              <a:ea typeface="Arial"/>
              <a:cs typeface="Arial"/>
              <a:sym typeface="Arial"/>
            </a:endParaRPr>
          </a:p>
        </p:txBody>
      </p:sp>
      <p:sp>
        <p:nvSpPr>
          <p:cNvPr id="827" name="Google Shape;827;p52"/>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36</a:t>
            </a:fld>
            <a:endParaRPr sz="1400" b="1" i="0" u="none" strike="noStrike" cap="none">
              <a:solidFill>
                <a:srgbClr val="FFFFFF"/>
              </a:solidFill>
              <a:latin typeface="Arial"/>
              <a:ea typeface="Arial"/>
              <a:cs typeface="Arial"/>
              <a:sym typeface="Arial"/>
            </a:endParaRPr>
          </a:p>
        </p:txBody>
      </p:sp>
      <p:pic>
        <p:nvPicPr>
          <p:cNvPr id="828" name="Google Shape;828;p52" descr="Une image contenant dessin&#10;&#10;Description générée automatiquement"/>
          <p:cNvPicPr preferRelativeResize="0"/>
          <p:nvPr/>
        </p:nvPicPr>
        <p:blipFill rotWithShape="1">
          <a:blip r:embed="rId11">
            <a:alphaModFix/>
          </a:blip>
          <a:srcRect/>
          <a:stretch/>
        </p:blipFill>
        <p:spPr>
          <a:xfrm>
            <a:off x="-1104800" y="180476"/>
            <a:ext cx="800252" cy="800252"/>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53"/>
          <p:cNvSpPr txBox="1"/>
          <p:nvPr/>
        </p:nvSpPr>
        <p:spPr>
          <a:xfrm>
            <a:off x="60164" y="4695776"/>
            <a:ext cx="1750842" cy="402291"/>
          </a:xfrm>
          <a:prstGeom prst="rect">
            <a:avLst/>
          </a:prstGeom>
          <a:solidFill>
            <a:srgbClr val="636363"/>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Biosphère</a:t>
            </a:r>
            <a:endParaRPr sz="1400" b="0" i="0" u="none" strike="noStrike" cap="none">
              <a:solidFill>
                <a:srgbClr val="000000"/>
              </a:solidFill>
              <a:latin typeface="Arial"/>
              <a:ea typeface="Arial"/>
              <a:cs typeface="Arial"/>
              <a:sym typeface="Arial"/>
            </a:endParaRPr>
          </a:p>
        </p:txBody>
      </p:sp>
      <p:sp>
        <p:nvSpPr>
          <p:cNvPr id="835" name="Google Shape;835;p53"/>
          <p:cNvSpPr txBox="1"/>
          <p:nvPr/>
        </p:nvSpPr>
        <p:spPr>
          <a:xfrm>
            <a:off x="4271127" y="5816648"/>
            <a:ext cx="1750842" cy="402291"/>
          </a:xfrm>
          <a:prstGeom prst="rect">
            <a:avLst/>
          </a:prstGeom>
          <a:solidFill>
            <a:srgbClr val="636363"/>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Cryosphère</a:t>
            </a:r>
            <a:endParaRPr sz="1400" b="0" i="0" u="none" strike="noStrike" cap="none">
              <a:solidFill>
                <a:srgbClr val="000000"/>
              </a:solidFill>
              <a:latin typeface="Arial"/>
              <a:ea typeface="Arial"/>
              <a:cs typeface="Arial"/>
              <a:sym typeface="Arial"/>
            </a:endParaRPr>
          </a:p>
        </p:txBody>
      </p:sp>
      <p:sp>
        <p:nvSpPr>
          <p:cNvPr id="836" name="Google Shape;836;p53"/>
          <p:cNvSpPr txBox="1"/>
          <p:nvPr/>
        </p:nvSpPr>
        <p:spPr>
          <a:xfrm>
            <a:off x="5227845" y="3572672"/>
            <a:ext cx="1750842" cy="402291"/>
          </a:xfrm>
          <a:prstGeom prst="rect">
            <a:avLst/>
          </a:prstGeom>
          <a:solidFill>
            <a:srgbClr val="636363"/>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Atmosphère</a:t>
            </a:r>
            <a:endParaRPr sz="1400" b="0" i="0" u="none" strike="noStrike" cap="none">
              <a:solidFill>
                <a:srgbClr val="000000"/>
              </a:solidFill>
              <a:latin typeface="Arial"/>
              <a:ea typeface="Arial"/>
              <a:cs typeface="Arial"/>
              <a:sym typeface="Arial"/>
            </a:endParaRPr>
          </a:p>
        </p:txBody>
      </p:sp>
      <p:sp>
        <p:nvSpPr>
          <p:cNvPr id="837" name="Google Shape;837;p53"/>
          <p:cNvSpPr txBox="1"/>
          <p:nvPr/>
        </p:nvSpPr>
        <p:spPr>
          <a:xfrm>
            <a:off x="494280" y="2746703"/>
            <a:ext cx="1750842" cy="402291"/>
          </a:xfrm>
          <a:prstGeom prst="rect">
            <a:avLst/>
          </a:prstGeom>
          <a:solidFill>
            <a:srgbClr val="636363"/>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Hydrosphère</a:t>
            </a:r>
            <a:endParaRPr sz="1400" b="0" i="0" u="none" strike="noStrike" cap="none">
              <a:solidFill>
                <a:srgbClr val="000000"/>
              </a:solidFill>
              <a:latin typeface="Arial"/>
              <a:ea typeface="Arial"/>
              <a:cs typeface="Arial"/>
              <a:sym typeface="Arial"/>
            </a:endParaRPr>
          </a:p>
        </p:txBody>
      </p:sp>
      <p:pic>
        <p:nvPicPr>
          <p:cNvPr id="838" name="Google Shape;838;p53"/>
          <p:cNvPicPr preferRelativeResize="0"/>
          <p:nvPr/>
        </p:nvPicPr>
        <p:blipFill rotWithShape="1">
          <a:blip r:embed="rId3">
            <a:alphaModFix/>
          </a:blip>
          <a:srcRect/>
          <a:stretch/>
        </p:blipFill>
        <p:spPr>
          <a:xfrm rot="5089023">
            <a:off x="4124322" y="4084662"/>
            <a:ext cx="630615" cy="630615"/>
          </a:xfrm>
          <a:prstGeom prst="rect">
            <a:avLst/>
          </a:prstGeom>
          <a:noFill/>
          <a:ln>
            <a:noFill/>
          </a:ln>
        </p:spPr>
      </p:pic>
      <p:pic>
        <p:nvPicPr>
          <p:cNvPr id="839" name="Google Shape;839;p53"/>
          <p:cNvPicPr preferRelativeResize="0"/>
          <p:nvPr/>
        </p:nvPicPr>
        <p:blipFill rotWithShape="1">
          <a:blip r:embed="rId3">
            <a:alphaModFix/>
          </a:blip>
          <a:srcRect/>
          <a:stretch/>
        </p:blipFill>
        <p:spPr>
          <a:xfrm rot="-9391093">
            <a:off x="2250909" y="3879122"/>
            <a:ext cx="630615" cy="630615"/>
          </a:xfrm>
          <a:prstGeom prst="rect">
            <a:avLst/>
          </a:prstGeom>
          <a:noFill/>
          <a:ln>
            <a:noFill/>
          </a:ln>
        </p:spPr>
      </p:pic>
      <p:pic>
        <p:nvPicPr>
          <p:cNvPr id="840" name="Google Shape;840;p53"/>
          <p:cNvPicPr preferRelativeResize="0"/>
          <p:nvPr/>
        </p:nvPicPr>
        <p:blipFill rotWithShape="1">
          <a:blip r:embed="rId3">
            <a:alphaModFix/>
          </a:blip>
          <a:srcRect/>
          <a:stretch/>
        </p:blipFill>
        <p:spPr>
          <a:xfrm rot="-9028818">
            <a:off x="4477386" y="3066727"/>
            <a:ext cx="630615" cy="630615"/>
          </a:xfrm>
          <a:prstGeom prst="rect">
            <a:avLst/>
          </a:prstGeom>
          <a:noFill/>
          <a:ln>
            <a:noFill/>
          </a:ln>
        </p:spPr>
      </p:pic>
      <p:pic>
        <p:nvPicPr>
          <p:cNvPr id="841" name="Google Shape;841;p53"/>
          <p:cNvPicPr preferRelativeResize="0"/>
          <p:nvPr/>
        </p:nvPicPr>
        <p:blipFill rotWithShape="1">
          <a:blip r:embed="rId3">
            <a:alphaModFix/>
          </a:blip>
          <a:srcRect/>
          <a:stretch/>
        </p:blipFill>
        <p:spPr>
          <a:xfrm rot="9246540">
            <a:off x="3796504" y="2215650"/>
            <a:ext cx="630615" cy="630615"/>
          </a:xfrm>
          <a:prstGeom prst="rect">
            <a:avLst/>
          </a:prstGeom>
          <a:noFill/>
          <a:ln>
            <a:noFill/>
          </a:ln>
        </p:spPr>
      </p:pic>
      <p:pic>
        <p:nvPicPr>
          <p:cNvPr id="842" name="Google Shape;842;p53"/>
          <p:cNvPicPr preferRelativeResize="0"/>
          <p:nvPr/>
        </p:nvPicPr>
        <p:blipFill rotWithShape="1">
          <a:blip r:embed="rId3">
            <a:alphaModFix/>
          </a:blip>
          <a:srcRect/>
          <a:stretch/>
        </p:blipFill>
        <p:spPr>
          <a:xfrm rot="-5212654">
            <a:off x="2338956" y="2511183"/>
            <a:ext cx="630615" cy="630615"/>
          </a:xfrm>
          <a:prstGeom prst="rect">
            <a:avLst/>
          </a:prstGeom>
          <a:noFill/>
          <a:ln>
            <a:noFill/>
          </a:ln>
        </p:spPr>
      </p:pic>
      <p:pic>
        <p:nvPicPr>
          <p:cNvPr id="843" name="Google Shape;843;p53"/>
          <p:cNvPicPr preferRelativeResize="0"/>
          <p:nvPr/>
        </p:nvPicPr>
        <p:blipFill rotWithShape="1">
          <a:blip r:embed="rId4">
            <a:alphaModFix/>
          </a:blip>
          <a:srcRect/>
          <a:stretch/>
        </p:blipFill>
        <p:spPr>
          <a:xfrm>
            <a:off x="2702680" y="2681827"/>
            <a:ext cx="1800000" cy="1800000"/>
          </a:xfrm>
          <a:prstGeom prst="rect">
            <a:avLst/>
          </a:prstGeom>
          <a:noFill/>
          <a:ln>
            <a:noFill/>
          </a:ln>
        </p:spPr>
      </p:pic>
      <p:pic>
        <p:nvPicPr>
          <p:cNvPr id="844" name="Google Shape;844;p53"/>
          <p:cNvPicPr preferRelativeResize="0"/>
          <p:nvPr/>
        </p:nvPicPr>
        <p:blipFill rotWithShape="1">
          <a:blip r:embed="rId5">
            <a:alphaModFix/>
          </a:blip>
          <a:srcRect/>
          <a:stretch/>
        </p:blipFill>
        <p:spPr>
          <a:xfrm>
            <a:off x="1019096" y="3413000"/>
            <a:ext cx="1080000" cy="1080000"/>
          </a:xfrm>
          <a:prstGeom prst="rect">
            <a:avLst/>
          </a:prstGeom>
          <a:noFill/>
          <a:ln>
            <a:noFill/>
          </a:ln>
        </p:spPr>
      </p:pic>
      <p:pic>
        <p:nvPicPr>
          <p:cNvPr id="845" name="Google Shape;845;p53"/>
          <p:cNvPicPr preferRelativeResize="0"/>
          <p:nvPr/>
        </p:nvPicPr>
        <p:blipFill rotWithShape="1">
          <a:blip r:embed="rId6">
            <a:alphaModFix/>
          </a:blip>
          <a:srcRect/>
          <a:stretch/>
        </p:blipFill>
        <p:spPr>
          <a:xfrm>
            <a:off x="1955625" y="4622261"/>
            <a:ext cx="1080000" cy="1080000"/>
          </a:xfrm>
          <a:prstGeom prst="rect">
            <a:avLst/>
          </a:prstGeom>
          <a:noFill/>
          <a:ln>
            <a:noFill/>
          </a:ln>
        </p:spPr>
      </p:pic>
      <p:pic>
        <p:nvPicPr>
          <p:cNvPr id="846" name="Google Shape;846;p53"/>
          <p:cNvPicPr preferRelativeResize="0"/>
          <p:nvPr/>
        </p:nvPicPr>
        <p:blipFill rotWithShape="1">
          <a:blip r:embed="rId7">
            <a:alphaModFix/>
          </a:blip>
          <a:srcRect/>
          <a:stretch/>
        </p:blipFill>
        <p:spPr>
          <a:xfrm>
            <a:off x="4432121" y="4587456"/>
            <a:ext cx="1080000" cy="1080000"/>
          </a:xfrm>
          <a:prstGeom prst="rect">
            <a:avLst/>
          </a:prstGeom>
          <a:noFill/>
          <a:ln>
            <a:noFill/>
          </a:ln>
        </p:spPr>
      </p:pic>
      <p:pic>
        <p:nvPicPr>
          <p:cNvPr id="847" name="Google Shape;847;p53"/>
          <p:cNvPicPr preferRelativeResize="0"/>
          <p:nvPr/>
        </p:nvPicPr>
        <p:blipFill rotWithShape="1">
          <a:blip r:embed="rId8">
            <a:alphaModFix/>
          </a:blip>
          <a:srcRect/>
          <a:stretch/>
        </p:blipFill>
        <p:spPr>
          <a:xfrm>
            <a:off x="5066267" y="2356284"/>
            <a:ext cx="1080000" cy="1080000"/>
          </a:xfrm>
          <a:prstGeom prst="rect">
            <a:avLst/>
          </a:prstGeom>
          <a:noFill/>
          <a:ln>
            <a:noFill/>
          </a:ln>
        </p:spPr>
      </p:pic>
      <p:pic>
        <p:nvPicPr>
          <p:cNvPr id="848" name="Google Shape;848;p53"/>
          <p:cNvPicPr preferRelativeResize="0"/>
          <p:nvPr/>
        </p:nvPicPr>
        <p:blipFill rotWithShape="1">
          <a:blip r:embed="rId9">
            <a:alphaModFix/>
          </a:blip>
          <a:srcRect/>
          <a:stretch/>
        </p:blipFill>
        <p:spPr>
          <a:xfrm>
            <a:off x="3680422" y="1302393"/>
            <a:ext cx="936573" cy="936573"/>
          </a:xfrm>
          <a:prstGeom prst="rect">
            <a:avLst/>
          </a:prstGeom>
          <a:noFill/>
          <a:ln>
            <a:noFill/>
          </a:ln>
        </p:spPr>
      </p:pic>
      <p:pic>
        <p:nvPicPr>
          <p:cNvPr id="849" name="Google Shape;849;p53"/>
          <p:cNvPicPr preferRelativeResize="0"/>
          <p:nvPr/>
        </p:nvPicPr>
        <p:blipFill rotWithShape="1">
          <a:blip r:embed="rId10">
            <a:alphaModFix/>
          </a:blip>
          <a:srcRect/>
          <a:stretch/>
        </p:blipFill>
        <p:spPr>
          <a:xfrm>
            <a:off x="1468576" y="1585612"/>
            <a:ext cx="1080000" cy="1080000"/>
          </a:xfrm>
          <a:prstGeom prst="rect">
            <a:avLst/>
          </a:prstGeom>
          <a:noFill/>
          <a:ln>
            <a:noFill/>
          </a:ln>
        </p:spPr>
      </p:pic>
      <p:sp>
        <p:nvSpPr>
          <p:cNvPr id="850" name="Google Shape;850;p53"/>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Le système climatique</a:t>
            </a:r>
            <a:endParaRPr/>
          </a:p>
        </p:txBody>
      </p:sp>
      <p:grpSp>
        <p:nvGrpSpPr>
          <p:cNvPr id="851" name="Google Shape;851;p53"/>
          <p:cNvGrpSpPr/>
          <p:nvPr/>
        </p:nvGrpSpPr>
        <p:grpSpPr>
          <a:xfrm>
            <a:off x="7037872" y="1422286"/>
            <a:ext cx="4659848" cy="3981428"/>
            <a:chOff x="7197720" y="2234211"/>
            <a:chExt cx="4659848" cy="3981428"/>
          </a:xfrm>
        </p:grpSpPr>
        <p:grpSp>
          <p:nvGrpSpPr>
            <p:cNvPr id="852" name="Google Shape;852;p53"/>
            <p:cNvGrpSpPr/>
            <p:nvPr/>
          </p:nvGrpSpPr>
          <p:grpSpPr>
            <a:xfrm>
              <a:off x="7197720" y="2234211"/>
              <a:ext cx="4659848" cy="3062229"/>
              <a:chOff x="7197720" y="2234211"/>
              <a:chExt cx="4659848" cy="3062229"/>
            </a:xfrm>
          </p:grpSpPr>
          <p:grpSp>
            <p:nvGrpSpPr>
              <p:cNvPr id="853" name="Google Shape;853;p53"/>
              <p:cNvGrpSpPr/>
              <p:nvPr/>
            </p:nvGrpSpPr>
            <p:grpSpPr>
              <a:xfrm>
                <a:off x="8604628" y="2234211"/>
                <a:ext cx="3252941" cy="3062229"/>
                <a:chOff x="7927655" y="1764965"/>
                <a:chExt cx="3252941" cy="3062229"/>
              </a:xfrm>
            </p:grpSpPr>
            <p:pic>
              <p:nvPicPr>
                <p:cNvPr id="854" name="Google Shape;854;p53"/>
                <p:cNvPicPr preferRelativeResize="0"/>
                <p:nvPr/>
              </p:nvPicPr>
              <p:blipFill rotWithShape="1">
                <a:blip r:embed="rId11">
                  <a:alphaModFix/>
                </a:blip>
                <a:srcRect/>
                <a:stretch/>
              </p:blipFill>
              <p:spPr>
                <a:xfrm>
                  <a:off x="8428629" y="4107194"/>
                  <a:ext cx="720000" cy="720000"/>
                </a:xfrm>
                <a:prstGeom prst="rect">
                  <a:avLst/>
                </a:prstGeom>
                <a:noFill/>
                <a:ln>
                  <a:noFill/>
                </a:ln>
              </p:spPr>
            </p:pic>
            <p:pic>
              <p:nvPicPr>
                <p:cNvPr id="855" name="Google Shape;855;p53"/>
                <p:cNvPicPr preferRelativeResize="0"/>
                <p:nvPr/>
              </p:nvPicPr>
              <p:blipFill rotWithShape="1">
                <a:blip r:embed="rId12">
                  <a:alphaModFix/>
                </a:blip>
                <a:srcRect/>
                <a:stretch/>
              </p:blipFill>
              <p:spPr>
                <a:xfrm>
                  <a:off x="7927655" y="2915596"/>
                  <a:ext cx="720000" cy="720000"/>
                </a:xfrm>
                <a:prstGeom prst="rect">
                  <a:avLst/>
                </a:prstGeom>
                <a:noFill/>
                <a:ln>
                  <a:noFill/>
                </a:ln>
              </p:spPr>
            </p:pic>
            <p:pic>
              <p:nvPicPr>
                <p:cNvPr id="856" name="Google Shape;856;p53"/>
                <p:cNvPicPr preferRelativeResize="0"/>
                <p:nvPr/>
              </p:nvPicPr>
              <p:blipFill rotWithShape="1">
                <a:blip r:embed="rId13">
                  <a:alphaModFix/>
                </a:blip>
                <a:srcRect/>
                <a:stretch/>
              </p:blipFill>
              <p:spPr>
                <a:xfrm>
                  <a:off x="9873650" y="4066319"/>
                  <a:ext cx="720000" cy="720000"/>
                </a:xfrm>
                <a:prstGeom prst="rect">
                  <a:avLst/>
                </a:prstGeom>
                <a:noFill/>
                <a:ln>
                  <a:noFill/>
                </a:ln>
              </p:spPr>
            </p:pic>
            <p:pic>
              <p:nvPicPr>
                <p:cNvPr id="857" name="Google Shape;857;p53"/>
                <p:cNvPicPr preferRelativeResize="0"/>
                <p:nvPr/>
              </p:nvPicPr>
              <p:blipFill rotWithShape="1">
                <a:blip r:embed="rId14">
                  <a:alphaModFix/>
                </a:blip>
                <a:srcRect/>
                <a:stretch/>
              </p:blipFill>
              <p:spPr>
                <a:xfrm>
                  <a:off x="9014125" y="2718827"/>
                  <a:ext cx="1080000" cy="1080000"/>
                </a:xfrm>
                <a:prstGeom prst="rect">
                  <a:avLst/>
                </a:prstGeom>
                <a:noFill/>
                <a:ln>
                  <a:noFill/>
                </a:ln>
              </p:spPr>
            </p:pic>
            <p:pic>
              <p:nvPicPr>
                <p:cNvPr id="858" name="Google Shape;858;p53"/>
                <p:cNvPicPr preferRelativeResize="0"/>
                <p:nvPr/>
              </p:nvPicPr>
              <p:blipFill rotWithShape="1">
                <a:blip r:embed="rId15">
                  <a:alphaModFix/>
                </a:blip>
                <a:srcRect/>
                <a:stretch/>
              </p:blipFill>
              <p:spPr>
                <a:xfrm>
                  <a:off x="10460595" y="2912437"/>
                  <a:ext cx="720000" cy="720000"/>
                </a:xfrm>
                <a:prstGeom prst="rect">
                  <a:avLst/>
                </a:prstGeom>
                <a:noFill/>
                <a:ln>
                  <a:noFill/>
                </a:ln>
              </p:spPr>
            </p:pic>
            <p:pic>
              <p:nvPicPr>
                <p:cNvPr id="859" name="Google Shape;859;p53"/>
                <p:cNvPicPr preferRelativeResize="0"/>
                <p:nvPr/>
              </p:nvPicPr>
              <p:blipFill rotWithShape="1">
                <a:blip r:embed="rId16">
                  <a:alphaModFix/>
                </a:blip>
                <a:srcRect/>
                <a:stretch/>
              </p:blipFill>
              <p:spPr>
                <a:xfrm>
                  <a:off x="9873650" y="1764965"/>
                  <a:ext cx="720000" cy="720000"/>
                </a:xfrm>
                <a:prstGeom prst="rect">
                  <a:avLst/>
                </a:prstGeom>
                <a:noFill/>
                <a:ln>
                  <a:noFill/>
                </a:ln>
              </p:spPr>
            </p:pic>
            <p:pic>
              <p:nvPicPr>
                <p:cNvPr id="860" name="Google Shape;860;p53"/>
                <p:cNvPicPr preferRelativeResize="0"/>
                <p:nvPr/>
              </p:nvPicPr>
              <p:blipFill rotWithShape="1">
                <a:blip r:embed="rId17">
                  <a:alphaModFix/>
                </a:blip>
                <a:srcRect/>
                <a:stretch/>
              </p:blipFill>
              <p:spPr>
                <a:xfrm>
                  <a:off x="8422514" y="1764965"/>
                  <a:ext cx="720000" cy="720000"/>
                </a:xfrm>
                <a:prstGeom prst="rect">
                  <a:avLst/>
                </a:prstGeom>
                <a:noFill/>
                <a:ln>
                  <a:noFill/>
                </a:ln>
              </p:spPr>
            </p:pic>
          </p:grpSp>
          <p:sp>
            <p:nvSpPr>
              <p:cNvPr id="861" name="Google Shape;861;p53"/>
              <p:cNvSpPr/>
              <p:nvPr/>
            </p:nvSpPr>
            <p:spPr>
              <a:xfrm>
                <a:off x="7197720" y="3668525"/>
                <a:ext cx="1149813" cy="1080000"/>
              </a:xfrm>
              <a:prstGeom prst="mathPlus">
                <a:avLst>
                  <a:gd name="adj1" fmla="val 12493"/>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grpSp>
        <p:sp>
          <p:nvSpPr>
            <p:cNvPr id="862" name="Google Shape;862;p53"/>
            <p:cNvSpPr txBox="1"/>
            <p:nvPr/>
          </p:nvSpPr>
          <p:spPr>
            <a:xfrm>
              <a:off x="9355677" y="5505572"/>
              <a:ext cx="1750842" cy="710067"/>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Activités Humaines</a:t>
              </a:r>
              <a:endParaRPr sz="1400" b="0" i="0" u="none" strike="noStrike" cap="none">
                <a:solidFill>
                  <a:srgbClr val="000000"/>
                </a:solidFill>
                <a:latin typeface="Arial"/>
                <a:ea typeface="Arial"/>
                <a:cs typeface="Arial"/>
                <a:sym typeface="Arial"/>
              </a:endParaRPr>
            </a:p>
          </p:txBody>
        </p:sp>
      </p:grpSp>
      <p:sp>
        <p:nvSpPr>
          <p:cNvPr id="863" name="Google Shape;863;p53"/>
          <p:cNvSpPr txBox="1"/>
          <p:nvPr/>
        </p:nvSpPr>
        <p:spPr>
          <a:xfrm>
            <a:off x="2803429" y="813654"/>
            <a:ext cx="3218540" cy="402291"/>
          </a:xfrm>
          <a:prstGeom prst="rect">
            <a:avLst/>
          </a:prstGeom>
          <a:solidFill>
            <a:srgbClr val="636363"/>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Surfaces continentales</a:t>
            </a:r>
            <a:endParaRPr sz="1400" b="0" i="0" u="none" strike="noStrike" cap="none">
              <a:solidFill>
                <a:srgbClr val="000000"/>
              </a:solidFill>
              <a:latin typeface="Arial"/>
              <a:ea typeface="Arial"/>
              <a:cs typeface="Arial"/>
              <a:sym typeface="Arial"/>
            </a:endParaRPr>
          </a:p>
        </p:txBody>
      </p:sp>
      <p:sp>
        <p:nvSpPr>
          <p:cNvPr id="864" name="Google Shape;864;p53"/>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37</a:t>
            </a:fld>
            <a:endParaRPr sz="1400" b="1" i="0" u="none" strike="noStrike" cap="none">
              <a:solidFill>
                <a:srgbClr val="FFFFFF"/>
              </a:solidFill>
              <a:latin typeface="Arial"/>
              <a:ea typeface="Arial"/>
              <a:cs typeface="Arial"/>
              <a:sym typeface="Arial"/>
            </a:endParaRPr>
          </a:p>
        </p:txBody>
      </p:sp>
      <p:pic>
        <p:nvPicPr>
          <p:cNvPr id="865" name="Google Shape;865;p53" descr="Une image contenant dessin&#10;&#10;Description générée automatiquement"/>
          <p:cNvPicPr preferRelativeResize="0"/>
          <p:nvPr/>
        </p:nvPicPr>
        <p:blipFill rotWithShape="1">
          <a:blip r:embed="rId18">
            <a:alphaModFix/>
          </a:blip>
          <a:srcRect/>
          <a:stretch/>
        </p:blipFill>
        <p:spPr>
          <a:xfrm>
            <a:off x="-1104800" y="180476"/>
            <a:ext cx="800252" cy="80025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grpSp>
        <p:nvGrpSpPr>
          <p:cNvPr id="871" name="Google Shape;871;p54"/>
          <p:cNvGrpSpPr/>
          <p:nvPr/>
        </p:nvGrpSpPr>
        <p:grpSpPr>
          <a:xfrm>
            <a:off x="-64542" y="1999071"/>
            <a:ext cx="12899055" cy="8546601"/>
            <a:chOff x="-209001" y="1727140"/>
            <a:chExt cx="12899055" cy="8546601"/>
          </a:xfrm>
        </p:grpSpPr>
        <p:grpSp>
          <p:nvGrpSpPr>
            <p:cNvPr id="872" name="Google Shape;872;p54"/>
            <p:cNvGrpSpPr/>
            <p:nvPr/>
          </p:nvGrpSpPr>
          <p:grpSpPr>
            <a:xfrm>
              <a:off x="-209001" y="2951380"/>
              <a:ext cx="12899055" cy="7322361"/>
              <a:chOff x="-209001" y="2951380"/>
              <a:chExt cx="12899055" cy="7322361"/>
            </a:xfrm>
          </p:grpSpPr>
          <p:sp>
            <p:nvSpPr>
              <p:cNvPr id="873" name="Google Shape;873;p54"/>
              <p:cNvSpPr/>
              <p:nvPr/>
            </p:nvSpPr>
            <p:spPr>
              <a:xfrm>
                <a:off x="-209001" y="2951380"/>
                <a:ext cx="12899055" cy="7322361"/>
              </a:xfrm>
              <a:prstGeom prst="chord">
                <a:avLst>
                  <a:gd name="adj1" fmla="val 10960970"/>
                  <a:gd name="adj2" fmla="val 21442303"/>
                </a:avLst>
              </a:prstGeom>
              <a:solidFill>
                <a:srgbClr val="2E75B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sp>
            <p:nvSpPr>
              <p:cNvPr id="874" name="Google Shape;874;p54"/>
              <p:cNvSpPr/>
              <p:nvPr/>
            </p:nvSpPr>
            <p:spPr>
              <a:xfrm>
                <a:off x="548978" y="3637596"/>
                <a:ext cx="11366250" cy="5867936"/>
              </a:xfrm>
              <a:prstGeom prst="chord">
                <a:avLst>
                  <a:gd name="adj1" fmla="val 10960970"/>
                  <a:gd name="adj2" fmla="val 21442303"/>
                </a:avLst>
              </a:prstGeom>
              <a:solidFill>
                <a:schemeClr val="lt1">
                  <a:alpha val="9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entury Gothic"/>
                  <a:ea typeface="Century Gothic"/>
                  <a:cs typeface="Century Gothic"/>
                  <a:sym typeface="Century Gothic"/>
                </a:endParaRPr>
              </a:p>
            </p:txBody>
          </p:sp>
        </p:grpSp>
        <p:cxnSp>
          <p:nvCxnSpPr>
            <p:cNvPr id="875" name="Google Shape;875;p54"/>
            <p:cNvCxnSpPr/>
            <p:nvPr/>
          </p:nvCxnSpPr>
          <p:spPr>
            <a:xfrm>
              <a:off x="5573743" y="2183171"/>
              <a:ext cx="371371" cy="777194"/>
            </a:xfrm>
            <a:prstGeom prst="straightConnector1">
              <a:avLst/>
            </a:prstGeom>
            <a:noFill/>
            <a:ln w="9525" cap="flat" cmpd="sng">
              <a:solidFill>
                <a:schemeClr val="dk1"/>
              </a:solidFill>
              <a:prstDash val="solid"/>
              <a:round/>
              <a:headEnd type="none" w="sm" len="sm"/>
              <a:tailEnd type="none" w="sm" len="sm"/>
            </a:ln>
          </p:spPr>
        </p:cxnSp>
        <p:sp>
          <p:nvSpPr>
            <p:cNvPr id="876" name="Google Shape;876;p54"/>
            <p:cNvSpPr txBox="1"/>
            <p:nvPr/>
          </p:nvSpPr>
          <p:spPr>
            <a:xfrm>
              <a:off x="4988528" y="1727140"/>
              <a:ext cx="288032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Century Gothic"/>
                <a:buNone/>
              </a:pPr>
              <a:r>
                <a:rPr lang="fr-FR" sz="1800" b="1" i="0" u="none" strike="noStrike" cap="none">
                  <a:solidFill>
                    <a:srgbClr val="000000"/>
                  </a:solidFill>
                  <a:latin typeface="Century Gothic"/>
                  <a:ea typeface="Century Gothic"/>
                  <a:cs typeface="Century Gothic"/>
                  <a:sym typeface="Century Gothic"/>
                </a:rPr>
                <a:t>Gaz à effet de serre</a:t>
              </a:r>
              <a:endParaRPr sz="1400" b="0" i="0" u="none" strike="noStrike" cap="none">
                <a:solidFill>
                  <a:srgbClr val="000000"/>
                </a:solidFill>
                <a:latin typeface="Arial"/>
                <a:ea typeface="Arial"/>
                <a:cs typeface="Arial"/>
                <a:sym typeface="Arial"/>
              </a:endParaRPr>
            </a:p>
          </p:txBody>
        </p:sp>
      </p:grpSp>
      <p:sp>
        <p:nvSpPr>
          <p:cNvPr id="877" name="Google Shape;877;p54"/>
          <p:cNvSpPr/>
          <p:nvPr/>
        </p:nvSpPr>
        <p:spPr>
          <a:xfrm>
            <a:off x="2027520" y="0"/>
            <a:ext cx="8026560" cy="978480"/>
          </a:xfrm>
          <a:prstGeom prst="rect">
            <a:avLst/>
          </a:prstGeom>
          <a:noFill/>
          <a:ln>
            <a:noFill/>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Atmosphère, atmosphère…</a:t>
            </a:r>
            <a:endParaRPr sz="2400" b="0" i="0" u="none" strike="noStrike" cap="none">
              <a:solidFill>
                <a:srgbClr val="000000"/>
              </a:solidFill>
              <a:latin typeface="Arial"/>
              <a:ea typeface="Arial"/>
              <a:cs typeface="Arial"/>
              <a:sym typeface="Arial"/>
            </a:endParaRPr>
          </a:p>
        </p:txBody>
      </p:sp>
      <p:sp>
        <p:nvSpPr>
          <p:cNvPr id="878" name="Google Shape;878;p54"/>
          <p:cNvSpPr/>
          <p:nvPr/>
        </p:nvSpPr>
        <p:spPr>
          <a:xfrm>
            <a:off x="2135520" y="3814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9" name="Google Shape;879;p54"/>
          <p:cNvSpPr/>
          <p:nvPr/>
        </p:nvSpPr>
        <p:spPr>
          <a:xfrm>
            <a:off x="2135519" y="4318580"/>
            <a:ext cx="3885841" cy="41580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0" name="Google Shape;880;p54"/>
          <p:cNvSpPr/>
          <p:nvPr/>
        </p:nvSpPr>
        <p:spPr>
          <a:xfrm>
            <a:off x="6167880" y="3814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1" name="Google Shape;881;p54"/>
          <p:cNvSpPr/>
          <p:nvPr/>
        </p:nvSpPr>
        <p:spPr>
          <a:xfrm>
            <a:off x="6149880" y="4292467"/>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2" name="Google Shape;882;p54"/>
          <p:cNvSpPr/>
          <p:nvPr/>
        </p:nvSpPr>
        <p:spPr>
          <a:xfrm>
            <a:off x="2279520" y="2390420"/>
            <a:ext cx="7630200" cy="861480"/>
          </a:xfrm>
          <a:prstGeom prst="roundRect">
            <a:avLst>
              <a:gd name="adj" fmla="val 29424"/>
            </a:avLst>
          </a:prstGeom>
          <a:solidFill>
            <a:schemeClr val="lt1"/>
          </a:solidFill>
          <a:ln w="9525" cap="flat" cmpd="sng">
            <a:solidFill>
              <a:schemeClr val="dk1"/>
            </a:solidFill>
            <a:prstDash val="solid"/>
            <a:round/>
            <a:headEnd type="none" w="sm" len="sm"/>
            <a:tailEnd type="none" w="sm" len="sm"/>
          </a:ln>
        </p:spPr>
        <p:txBody>
          <a:bodyPr spcFirstLastPara="1" wrap="square" lIns="90000" tIns="45000" rIns="90000" bIns="450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FF9E00"/>
                </a:solidFill>
                <a:latin typeface="Arial"/>
                <a:ea typeface="Arial"/>
                <a:cs typeface="Arial"/>
                <a:sym typeface="Arial"/>
              </a:rPr>
              <a:t>Qu’est ce qui provoque l’émission de gaz à effet de serre?</a:t>
            </a:r>
            <a:endParaRPr sz="1400" b="0" i="0" u="none" strike="noStrike" cap="none">
              <a:solidFill>
                <a:srgbClr val="000000"/>
              </a:solidFill>
              <a:latin typeface="Arial"/>
              <a:ea typeface="Arial"/>
              <a:cs typeface="Arial"/>
              <a:sym typeface="Arial"/>
            </a:endParaRPr>
          </a:p>
        </p:txBody>
      </p:sp>
      <p:cxnSp>
        <p:nvCxnSpPr>
          <p:cNvPr id="883" name="Google Shape;883;p54"/>
          <p:cNvCxnSpPr/>
          <p:nvPr/>
        </p:nvCxnSpPr>
        <p:spPr>
          <a:xfrm>
            <a:off x="10128240" y="28224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884" name="Google Shape;884;p54"/>
          <p:cNvCxnSpPr/>
          <p:nvPr/>
        </p:nvCxnSpPr>
        <p:spPr>
          <a:xfrm>
            <a:off x="10128240" y="4030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885" name="Google Shape;885;p54"/>
          <p:cNvCxnSpPr/>
          <p:nvPr/>
        </p:nvCxnSpPr>
        <p:spPr>
          <a:xfrm>
            <a:off x="10128240" y="4534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886" name="Google Shape;886;p54"/>
          <p:cNvCxnSpPr/>
          <p:nvPr/>
        </p:nvCxnSpPr>
        <p:spPr>
          <a:xfrm>
            <a:off x="1523880" y="28224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887" name="Google Shape;887;p54"/>
          <p:cNvCxnSpPr/>
          <p:nvPr/>
        </p:nvCxnSpPr>
        <p:spPr>
          <a:xfrm>
            <a:off x="1523880" y="40302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888" name="Google Shape;888;p54"/>
          <p:cNvCxnSpPr/>
          <p:nvPr/>
        </p:nvCxnSpPr>
        <p:spPr>
          <a:xfrm>
            <a:off x="1523880" y="4534220"/>
            <a:ext cx="539280" cy="360"/>
          </a:xfrm>
          <a:prstGeom prst="straightConnector1">
            <a:avLst/>
          </a:prstGeom>
          <a:noFill/>
          <a:ln w="25550" cap="flat" cmpd="sng">
            <a:solidFill>
              <a:srgbClr val="F6AB38"/>
            </a:solidFill>
            <a:prstDash val="solid"/>
            <a:round/>
            <a:headEnd type="none" w="sm" len="sm"/>
            <a:tailEnd type="none" w="sm" len="sm"/>
          </a:ln>
        </p:spPr>
      </p:cxnSp>
      <p:sp>
        <p:nvSpPr>
          <p:cNvPr id="889" name="Google Shape;889;p54"/>
          <p:cNvSpPr/>
          <p:nvPr/>
        </p:nvSpPr>
        <p:spPr>
          <a:xfrm>
            <a:off x="2137320" y="3814580"/>
            <a:ext cx="381204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A : brûler des énergies fossiles</a:t>
            </a:r>
            <a:endParaRPr sz="1400" b="0" i="0" u="none" strike="noStrike" cap="none">
              <a:solidFill>
                <a:srgbClr val="000000"/>
              </a:solidFill>
              <a:latin typeface="Arial"/>
              <a:ea typeface="Arial"/>
              <a:cs typeface="Arial"/>
              <a:sym typeface="Arial"/>
            </a:endParaRPr>
          </a:p>
          <a:p>
            <a:pPr marL="216000" marR="0" lvl="0" indent="-99898" algn="l" rtl="0">
              <a:lnSpc>
                <a:spcPct val="100000"/>
              </a:lnSpc>
              <a:spcBef>
                <a:spcPts val="0"/>
              </a:spcBef>
              <a:spcAft>
                <a:spcPts val="0"/>
              </a:spcAft>
              <a:buClr>
                <a:srgbClr val="FF9E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90" name="Google Shape;890;p54"/>
          <p:cNvSpPr/>
          <p:nvPr/>
        </p:nvSpPr>
        <p:spPr>
          <a:xfrm>
            <a:off x="6183000" y="3814580"/>
            <a:ext cx="238680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B : les marées</a:t>
            </a:r>
            <a:endParaRPr sz="1800" b="0" i="0" u="none" strike="noStrike" cap="none">
              <a:solidFill>
                <a:srgbClr val="000000"/>
              </a:solidFill>
              <a:latin typeface="Arial"/>
              <a:ea typeface="Arial"/>
              <a:cs typeface="Arial"/>
              <a:sym typeface="Arial"/>
            </a:endParaRPr>
          </a:p>
        </p:txBody>
      </p:sp>
      <p:sp>
        <p:nvSpPr>
          <p:cNvPr id="891" name="Google Shape;891;p54"/>
          <p:cNvSpPr/>
          <p:nvPr/>
        </p:nvSpPr>
        <p:spPr>
          <a:xfrm>
            <a:off x="2155680" y="4325960"/>
            <a:ext cx="4158720" cy="416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C : la digestion des ruminants</a:t>
            </a:r>
            <a:endParaRPr sz="1400" b="0" i="0" u="none" strike="noStrike" cap="none">
              <a:solidFill>
                <a:srgbClr val="000000"/>
              </a:solidFill>
              <a:latin typeface="Arial"/>
              <a:ea typeface="Arial"/>
              <a:cs typeface="Arial"/>
              <a:sym typeface="Arial"/>
            </a:endParaRPr>
          </a:p>
          <a:p>
            <a:pPr marL="216000" marR="0" lvl="0" indent="-99898" algn="l" rtl="0">
              <a:lnSpc>
                <a:spcPct val="100000"/>
              </a:lnSpc>
              <a:spcBef>
                <a:spcPts val="0"/>
              </a:spcBef>
              <a:spcAft>
                <a:spcPts val="0"/>
              </a:spcAft>
              <a:buClr>
                <a:srgbClr val="FF9E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892" name="Google Shape;892;p54"/>
          <p:cNvSpPr/>
          <p:nvPr/>
        </p:nvSpPr>
        <p:spPr>
          <a:xfrm>
            <a:off x="6201180" y="4315700"/>
            <a:ext cx="3942720" cy="30600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D : le rayonnement cosmique	</a:t>
            </a:r>
            <a:endParaRPr sz="1800" b="0" i="0" u="none" strike="noStrike" cap="none">
              <a:solidFill>
                <a:srgbClr val="000000"/>
              </a:solidFill>
              <a:latin typeface="Arial"/>
              <a:ea typeface="Arial"/>
              <a:cs typeface="Arial"/>
              <a:sym typeface="Arial"/>
            </a:endParaRPr>
          </a:p>
        </p:txBody>
      </p:sp>
      <p:pic>
        <p:nvPicPr>
          <p:cNvPr id="893" name="Google Shape;893;p54" descr="Gaz2"/>
          <p:cNvPicPr preferRelativeResize="0"/>
          <p:nvPr/>
        </p:nvPicPr>
        <p:blipFill rotWithShape="1">
          <a:blip r:embed="rId3">
            <a:alphaModFix/>
          </a:blip>
          <a:srcRect r="1373" b="42102"/>
          <a:stretch/>
        </p:blipFill>
        <p:spPr>
          <a:xfrm>
            <a:off x="2642121" y="1310973"/>
            <a:ext cx="7081758" cy="716927"/>
          </a:xfrm>
          <a:prstGeom prst="rect">
            <a:avLst/>
          </a:prstGeom>
          <a:noFill/>
          <a:ln>
            <a:noFill/>
          </a:ln>
        </p:spPr>
      </p:pic>
      <p:pic>
        <p:nvPicPr>
          <p:cNvPr id="894" name="Google Shape;894;p54"/>
          <p:cNvPicPr preferRelativeResize="0"/>
          <p:nvPr/>
        </p:nvPicPr>
        <p:blipFill rotWithShape="1">
          <a:blip r:embed="rId4">
            <a:alphaModFix/>
          </a:blip>
          <a:srcRect b="63949"/>
          <a:stretch/>
        </p:blipFill>
        <p:spPr>
          <a:xfrm>
            <a:off x="1310253" y="4860926"/>
            <a:ext cx="10053073" cy="1757935"/>
          </a:xfrm>
          <a:prstGeom prst="rect">
            <a:avLst/>
          </a:prstGeom>
          <a:noFill/>
          <a:ln>
            <a:noFill/>
          </a:ln>
        </p:spPr>
      </p:pic>
      <p:pic>
        <p:nvPicPr>
          <p:cNvPr id="895" name="Google Shape;895;p54" descr="Une image contenant dessin&#10;&#10;Description générée automatiquement"/>
          <p:cNvPicPr preferRelativeResize="0"/>
          <p:nvPr/>
        </p:nvPicPr>
        <p:blipFill rotWithShape="1">
          <a:blip r:embed="rId5">
            <a:alphaModFix/>
          </a:blip>
          <a:srcRect/>
          <a:stretch/>
        </p:blipFill>
        <p:spPr>
          <a:xfrm>
            <a:off x="-1104800" y="180476"/>
            <a:ext cx="800252" cy="800252"/>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sp>
        <p:nvSpPr>
          <p:cNvPr id="901" name="Google Shape;901;p55"/>
          <p:cNvSpPr/>
          <p:nvPr/>
        </p:nvSpPr>
        <p:spPr>
          <a:xfrm>
            <a:off x="2027520" y="0"/>
            <a:ext cx="8026560" cy="978480"/>
          </a:xfrm>
          <a:prstGeom prst="rect">
            <a:avLst/>
          </a:prstGeom>
          <a:noFill/>
          <a:ln>
            <a:noFill/>
          </a:ln>
        </p:spPr>
        <p:txBody>
          <a:bodyPr spcFirstLastPara="1" wrap="square" lIns="90000" tIns="45000" rIns="90000" bIns="45000"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Atmosphère, atmosphère…</a:t>
            </a:r>
            <a:endParaRPr sz="2400" b="0" i="0" u="none" strike="noStrike" cap="none">
              <a:solidFill>
                <a:srgbClr val="000000"/>
              </a:solidFill>
              <a:latin typeface="Arial"/>
              <a:ea typeface="Arial"/>
              <a:cs typeface="Arial"/>
              <a:sym typeface="Arial"/>
            </a:endParaRPr>
          </a:p>
        </p:txBody>
      </p:sp>
      <p:pic>
        <p:nvPicPr>
          <p:cNvPr id="902" name="Google Shape;902;p55"/>
          <p:cNvPicPr preferRelativeResize="0"/>
          <p:nvPr/>
        </p:nvPicPr>
        <p:blipFill rotWithShape="1">
          <a:blip r:embed="rId3">
            <a:alphaModFix/>
          </a:blip>
          <a:srcRect/>
          <a:stretch/>
        </p:blipFill>
        <p:spPr>
          <a:xfrm>
            <a:off x="2063160" y="1036326"/>
            <a:ext cx="1868000" cy="1337347"/>
          </a:xfrm>
          <a:prstGeom prst="rect">
            <a:avLst/>
          </a:prstGeom>
          <a:noFill/>
          <a:ln>
            <a:noFill/>
          </a:ln>
        </p:spPr>
      </p:pic>
      <p:pic>
        <p:nvPicPr>
          <p:cNvPr id="903" name="Google Shape;903;p55"/>
          <p:cNvPicPr preferRelativeResize="0"/>
          <p:nvPr/>
        </p:nvPicPr>
        <p:blipFill rotWithShape="1">
          <a:blip r:embed="rId4">
            <a:alphaModFix/>
          </a:blip>
          <a:srcRect/>
          <a:stretch/>
        </p:blipFill>
        <p:spPr>
          <a:xfrm>
            <a:off x="7940045" y="943203"/>
            <a:ext cx="3141750" cy="1985126"/>
          </a:xfrm>
          <a:prstGeom prst="rect">
            <a:avLst/>
          </a:prstGeom>
          <a:noFill/>
          <a:ln>
            <a:noFill/>
          </a:ln>
        </p:spPr>
      </p:pic>
      <p:sp>
        <p:nvSpPr>
          <p:cNvPr id="904" name="Google Shape;904;p55"/>
          <p:cNvSpPr/>
          <p:nvPr/>
        </p:nvSpPr>
        <p:spPr>
          <a:xfrm>
            <a:off x="2135520" y="3814580"/>
            <a:ext cx="3885840" cy="429480"/>
          </a:xfrm>
          <a:prstGeom prst="roundRect">
            <a:avLst>
              <a:gd name="adj" fmla="val 45346"/>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5" name="Google Shape;905;p55"/>
          <p:cNvSpPr/>
          <p:nvPr/>
        </p:nvSpPr>
        <p:spPr>
          <a:xfrm>
            <a:off x="2135519" y="4318580"/>
            <a:ext cx="3885841" cy="415800"/>
          </a:xfrm>
          <a:prstGeom prst="roundRect">
            <a:avLst>
              <a:gd name="adj" fmla="val 45346"/>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6" name="Google Shape;906;p55"/>
          <p:cNvSpPr/>
          <p:nvPr/>
        </p:nvSpPr>
        <p:spPr>
          <a:xfrm>
            <a:off x="6167880" y="3814580"/>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7" name="Google Shape;907;p55"/>
          <p:cNvSpPr/>
          <p:nvPr/>
        </p:nvSpPr>
        <p:spPr>
          <a:xfrm>
            <a:off x="6149880" y="4292467"/>
            <a:ext cx="3885840" cy="429480"/>
          </a:xfrm>
          <a:prstGeom prst="roundRect">
            <a:avLst>
              <a:gd name="adj" fmla="val 45346"/>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8" name="Google Shape;908;p55"/>
          <p:cNvSpPr/>
          <p:nvPr/>
        </p:nvSpPr>
        <p:spPr>
          <a:xfrm>
            <a:off x="2279520" y="2390420"/>
            <a:ext cx="7630200" cy="861480"/>
          </a:xfrm>
          <a:prstGeom prst="roundRect">
            <a:avLst>
              <a:gd name="adj" fmla="val 29424"/>
            </a:avLst>
          </a:prstGeom>
          <a:solidFill>
            <a:schemeClr val="lt1"/>
          </a:solidFill>
          <a:ln w="9525" cap="flat" cmpd="sng">
            <a:solidFill>
              <a:schemeClr val="dk1"/>
            </a:solidFill>
            <a:prstDash val="solid"/>
            <a:round/>
            <a:headEnd type="none" w="sm" len="sm"/>
            <a:tailEnd type="none" w="sm" len="sm"/>
          </a:ln>
        </p:spPr>
        <p:txBody>
          <a:bodyPr spcFirstLastPara="1" wrap="square" lIns="90000" tIns="45000" rIns="90000" bIns="450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FF9E00"/>
                </a:solidFill>
                <a:latin typeface="Arial"/>
                <a:ea typeface="Arial"/>
                <a:cs typeface="Arial"/>
                <a:sym typeface="Arial"/>
              </a:rPr>
              <a:t>Qu’est ce qui provoque l’émission de gaz à effet de serre?</a:t>
            </a:r>
            <a:endParaRPr sz="1400" b="0" i="0" u="none" strike="noStrike" cap="none">
              <a:solidFill>
                <a:srgbClr val="000000"/>
              </a:solidFill>
              <a:latin typeface="Arial"/>
              <a:ea typeface="Arial"/>
              <a:cs typeface="Arial"/>
              <a:sym typeface="Arial"/>
            </a:endParaRPr>
          </a:p>
        </p:txBody>
      </p:sp>
      <p:cxnSp>
        <p:nvCxnSpPr>
          <p:cNvPr id="909" name="Google Shape;909;p55"/>
          <p:cNvCxnSpPr/>
          <p:nvPr/>
        </p:nvCxnSpPr>
        <p:spPr>
          <a:xfrm>
            <a:off x="10128240" y="28224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910" name="Google Shape;910;p55"/>
          <p:cNvCxnSpPr/>
          <p:nvPr/>
        </p:nvCxnSpPr>
        <p:spPr>
          <a:xfrm>
            <a:off x="10128240" y="4030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911" name="Google Shape;911;p55"/>
          <p:cNvCxnSpPr/>
          <p:nvPr/>
        </p:nvCxnSpPr>
        <p:spPr>
          <a:xfrm>
            <a:off x="10128240" y="4534220"/>
            <a:ext cx="539640" cy="360"/>
          </a:xfrm>
          <a:prstGeom prst="straightConnector1">
            <a:avLst/>
          </a:prstGeom>
          <a:noFill/>
          <a:ln w="25550" cap="flat" cmpd="sng">
            <a:solidFill>
              <a:srgbClr val="F6AB38"/>
            </a:solidFill>
            <a:prstDash val="solid"/>
            <a:round/>
            <a:headEnd type="none" w="sm" len="sm"/>
            <a:tailEnd type="none" w="sm" len="sm"/>
          </a:ln>
        </p:spPr>
      </p:cxnSp>
      <p:cxnSp>
        <p:nvCxnSpPr>
          <p:cNvPr id="912" name="Google Shape;912;p55"/>
          <p:cNvCxnSpPr/>
          <p:nvPr/>
        </p:nvCxnSpPr>
        <p:spPr>
          <a:xfrm>
            <a:off x="1523880" y="28224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913" name="Google Shape;913;p55"/>
          <p:cNvCxnSpPr/>
          <p:nvPr/>
        </p:nvCxnSpPr>
        <p:spPr>
          <a:xfrm>
            <a:off x="1523880" y="4030220"/>
            <a:ext cx="539280" cy="360"/>
          </a:xfrm>
          <a:prstGeom prst="straightConnector1">
            <a:avLst/>
          </a:prstGeom>
          <a:noFill/>
          <a:ln w="25550" cap="flat" cmpd="sng">
            <a:solidFill>
              <a:srgbClr val="F6AB38"/>
            </a:solidFill>
            <a:prstDash val="solid"/>
            <a:round/>
            <a:headEnd type="none" w="sm" len="sm"/>
            <a:tailEnd type="none" w="sm" len="sm"/>
          </a:ln>
        </p:spPr>
      </p:cxnSp>
      <p:cxnSp>
        <p:nvCxnSpPr>
          <p:cNvPr id="914" name="Google Shape;914;p55"/>
          <p:cNvCxnSpPr/>
          <p:nvPr/>
        </p:nvCxnSpPr>
        <p:spPr>
          <a:xfrm>
            <a:off x="1523880" y="4534220"/>
            <a:ext cx="539280" cy="360"/>
          </a:xfrm>
          <a:prstGeom prst="straightConnector1">
            <a:avLst/>
          </a:prstGeom>
          <a:noFill/>
          <a:ln w="25550" cap="flat" cmpd="sng">
            <a:solidFill>
              <a:srgbClr val="F6AB38"/>
            </a:solidFill>
            <a:prstDash val="solid"/>
            <a:round/>
            <a:headEnd type="none" w="sm" len="sm"/>
            <a:tailEnd type="none" w="sm" len="sm"/>
          </a:ln>
        </p:spPr>
      </p:cxnSp>
      <p:sp>
        <p:nvSpPr>
          <p:cNvPr id="915" name="Google Shape;915;p55"/>
          <p:cNvSpPr/>
          <p:nvPr/>
        </p:nvSpPr>
        <p:spPr>
          <a:xfrm>
            <a:off x="2137320" y="3814580"/>
            <a:ext cx="381204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A : brûler des énergies fossiles</a:t>
            </a:r>
            <a:endParaRPr sz="1400" b="0" i="0" u="none" strike="noStrike" cap="none">
              <a:solidFill>
                <a:srgbClr val="000000"/>
              </a:solidFill>
              <a:latin typeface="Arial"/>
              <a:ea typeface="Arial"/>
              <a:cs typeface="Arial"/>
              <a:sym typeface="Arial"/>
            </a:endParaRPr>
          </a:p>
          <a:p>
            <a:pPr marL="216000" marR="0" lvl="0" indent="-99898" algn="l" rtl="0">
              <a:lnSpc>
                <a:spcPct val="100000"/>
              </a:lnSpc>
              <a:spcBef>
                <a:spcPts val="0"/>
              </a:spcBef>
              <a:spcAft>
                <a:spcPts val="0"/>
              </a:spcAft>
              <a:buClr>
                <a:srgbClr val="FF9E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16" name="Google Shape;916;p55"/>
          <p:cNvSpPr/>
          <p:nvPr/>
        </p:nvSpPr>
        <p:spPr>
          <a:xfrm>
            <a:off x="6183000" y="3814580"/>
            <a:ext cx="2386800" cy="362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B : les marées</a:t>
            </a:r>
            <a:endParaRPr sz="1800" b="0" i="0" u="none" strike="noStrike" cap="none">
              <a:solidFill>
                <a:srgbClr val="000000"/>
              </a:solidFill>
              <a:latin typeface="Arial"/>
              <a:ea typeface="Arial"/>
              <a:cs typeface="Arial"/>
              <a:sym typeface="Arial"/>
            </a:endParaRPr>
          </a:p>
        </p:txBody>
      </p:sp>
      <p:sp>
        <p:nvSpPr>
          <p:cNvPr id="917" name="Google Shape;917;p55"/>
          <p:cNvSpPr/>
          <p:nvPr/>
        </p:nvSpPr>
        <p:spPr>
          <a:xfrm>
            <a:off x="2155680" y="4325960"/>
            <a:ext cx="4158720" cy="41652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C : la digestion des ruminants</a:t>
            </a:r>
            <a:endParaRPr sz="1400" b="0" i="0" u="none" strike="noStrike" cap="none">
              <a:solidFill>
                <a:srgbClr val="000000"/>
              </a:solidFill>
              <a:latin typeface="Arial"/>
              <a:ea typeface="Arial"/>
              <a:cs typeface="Arial"/>
              <a:sym typeface="Arial"/>
            </a:endParaRPr>
          </a:p>
          <a:p>
            <a:pPr marL="216000" marR="0" lvl="0" indent="-99898" algn="l" rtl="0">
              <a:lnSpc>
                <a:spcPct val="100000"/>
              </a:lnSpc>
              <a:spcBef>
                <a:spcPts val="0"/>
              </a:spcBef>
              <a:spcAft>
                <a:spcPts val="0"/>
              </a:spcAft>
              <a:buClr>
                <a:srgbClr val="FF9E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918" name="Google Shape;918;p55"/>
          <p:cNvSpPr/>
          <p:nvPr/>
        </p:nvSpPr>
        <p:spPr>
          <a:xfrm>
            <a:off x="6201180" y="4315700"/>
            <a:ext cx="3942720" cy="306000"/>
          </a:xfrm>
          <a:prstGeom prst="rect">
            <a:avLst/>
          </a:prstGeom>
          <a:noFill/>
          <a:ln>
            <a:noFill/>
          </a:ln>
        </p:spPr>
        <p:txBody>
          <a:bodyPr spcFirstLastPara="1" wrap="square" lIns="90000" tIns="45000" rIns="90000" bIns="45000" anchor="t" anchorCtr="0">
            <a:noAutofit/>
          </a:bodyPr>
          <a:lstStyle/>
          <a:p>
            <a:pPr marL="216000" marR="0" lvl="0" indent="-214200" algn="l" rtl="0">
              <a:lnSpc>
                <a:spcPct val="100000"/>
              </a:lnSpc>
              <a:spcBef>
                <a:spcPts val="0"/>
              </a:spcBef>
              <a:spcAft>
                <a:spcPts val="0"/>
              </a:spcAft>
              <a:buClr>
                <a:srgbClr val="FF9E00"/>
              </a:buClr>
              <a:buSzPts val="1800"/>
              <a:buFont typeface="Arial"/>
              <a:buChar char="•"/>
            </a:pPr>
            <a:r>
              <a:rPr lang="fr-FR" sz="1800" b="1" i="0" u="none" strike="noStrike" cap="none">
                <a:solidFill>
                  <a:srgbClr val="FF9E00"/>
                </a:solidFill>
                <a:latin typeface="Arial"/>
                <a:ea typeface="Arial"/>
                <a:cs typeface="Arial"/>
                <a:sym typeface="Arial"/>
              </a:rPr>
              <a:t>D : le rayonnement cosmique	</a:t>
            </a:r>
            <a:endParaRPr sz="1800" b="0" i="0" u="none" strike="noStrike" cap="none">
              <a:solidFill>
                <a:srgbClr val="000000"/>
              </a:solidFill>
              <a:latin typeface="Arial"/>
              <a:ea typeface="Arial"/>
              <a:cs typeface="Arial"/>
              <a:sym typeface="Arial"/>
            </a:endParaRPr>
          </a:p>
        </p:txBody>
      </p:sp>
      <p:pic>
        <p:nvPicPr>
          <p:cNvPr id="919" name="Google Shape;919;p55" descr="Une image contenant dessin&#10;&#10;Description générée automatiquement"/>
          <p:cNvPicPr preferRelativeResize="0"/>
          <p:nvPr/>
        </p:nvPicPr>
        <p:blipFill rotWithShape="1">
          <a:blip r:embed="rId5">
            <a:alphaModFix/>
          </a:blip>
          <a:srcRect/>
          <a:stretch/>
        </p:blipFill>
        <p:spPr>
          <a:xfrm>
            <a:off x="-1104800" y="180476"/>
            <a:ext cx="800252" cy="80025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0"/>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Qu’est-ce que l’énergie ?</a:t>
            </a:r>
            <a:endParaRPr/>
          </a:p>
        </p:txBody>
      </p:sp>
      <p:sp>
        <p:nvSpPr>
          <p:cNvPr id="129" name="Google Shape;129;p20"/>
          <p:cNvSpPr/>
          <p:nvPr/>
        </p:nvSpPr>
        <p:spPr>
          <a:xfrm>
            <a:off x="407368" y="5726462"/>
            <a:ext cx="1117503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6AB38"/>
              </a:buClr>
              <a:buSzPts val="2400"/>
              <a:buFont typeface="Century Gothic"/>
              <a:buNone/>
            </a:pPr>
            <a:r>
              <a:rPr lang="fr-FR" sz="2800" b="1" i="0" u="none" strike="noStrike" cap="none">
                <a:solidFill>
                  <a:srgbClr val="F6AB38"/>
                </a:solidFill>
                <a:latin typeface="Century Gothic"/>
                <a:ea typeface="Century Gothic"/>
                <a:cs typeface="Century Gothic"/>
                <a:sym typeface="Century Gothic"/>
              </a:rPr>
              <a:t>L’énergie est partout et sous différentes formes</a:t>
            </a:r>
            <a:endParaRPr sz="1600" b="0" i="0" u="none" strike="noStrike" cap="none">
              <a:solidFill>
                <a:srgbClr val="000000"/>
              </a:solidFill>
              <a:latin typeface="Arial"/>
              <a:ea typeface="Arial"/>
              <a:cs typeface="Arial"/>
              <a:sym typeface="Arial"/>
            </a:endParaRPr>
          </a:p>
        </p:txBody>
      </p:sp>
      <p:sp>
        <p:nvSpPr>
          <p:cNvPr id="130" name="Google Shape;130;p20"/>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4</a:t>
            </a:fld>
            <a:endParaRPr sz="1400" b="1" i="0" u="none" strike="noStrike" cap="none">
              <a:solidFill>
                <a:srgbClr val="FFFFFF"/>
              </a:solidFill>
              <a:latin typeface="Arial"/>
              <a:ea typeface="Arial"/>
              <a:cs typeface="Arial"/>
              <a:sym typeface="Arial"/>
            </a:endParaRPr>
          </a:p>
        </p:txBody>
      </p:sp>
      <p:sp>
        <p:nvSpPr>
          <p:cNvPr id="131" name="Google Shape;131;p20"/>
          <p:cNvSpPr txBox="1"/>
          <p:nvPr/>
        </p:nvSpPr>
        <p:spPr>
          <a:xfrm>
            <a:off x="9472312" y="183087"/>
            <a:ext cx="1959300" cy="286200"/>
          </a:xfrm>
          <a:prstGeom prst="rect">
            <a:avLst/>
          </a:prstGeom>
          <a:solidFill>
            <a:srgbClr val="F6AB38"/>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FFFFFF"/>
              </a:buClr>
              <a:buSzPts val="4000"/>
              <a:buFont typeface="Arial"/>
              <a:buNone/>
            </a:pPr>
            <a:r>
              <a:rPr lang="fr-FR" sz="1400" b="1" i="0" u="none" strike="noStrike" cap="none">
                <a:solidFill>
                  <a:srgbClr val="FFFFFF"/>
                </a:solidFill>
                <a:latin typeface="Century Gothic"/>
                <a:ea typeface="Century Gothic"/>
                <a:cs typeface="Century Gothic"/>
                <a:sym typeface="Century Gothic"/>
              </a:rPr>
              <a:t>Forme d’énergie</a:t>
            </a:r>
            <a:endParaRPr sz="1400" b="0" i="0" u="none" strike="noStrike" cap="none">
              <a:solidFill>
                <a:srgbClr val="000000"/>
              </a:solidFill>
              <a:latin typeface="Arial"/>
              <a:ea typeface="Arial"/>
              <a:cs typeface="Arial"/>
              <a:sym typeface="Arial"/>
            </a:endParaRPr>
          </a:p>
        </p:txBody>
      </p:sp>
      <p:grpSp>
        <p:nvGrpSpPr>
          <p:cNvPr id="132" name="Google Shape;132;p20"/>
          <p:cNvGrpSpPr/>
          <p:nvPr/>
        </p:nvGrpSpPr>
        <p:grpSpPr>
          <a:xfrm>
            <a:off x="2542756" y="1409164"/>
            <a:ext cx="2282322" cy="4387314"/>
            <a:chOff x="100172" y="1419936"/>
            <a:chExt cx="2282322" cy="4387314"/>
          </a:xfrm>
        </p:grpSpPr>
        <p:sp>
          <p:nvSpPr>
            <p:cNvPr id="133" name="Google Shape;133;p20"/>
            <p:cNvSpPr txBox="1"/>
            <p:nvPr/>
          </p:nvSpPr>
          <p:spPr>
            <a:xfrm>
              <a:off x="114075" y="1419936"/>
              <a:ext cx="2268419" cy="286232"/>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600" b="1" i="0" u="none" strike="noStrike" cap="none">
                  <a:solidFill>
                    <a:srgbClr val="FFFFFF"/>
                  </a:solidFill>
                  <a:latin typeface="Century Gothic"/>
                  <a:ea typeface="Century Gothic"/>
                  <a:cs typeface="Century Gothic"/>
                  <a:sym typeface="Century Gothic"/>
                </a:rPr>
                <a:t>Energie mécanique</a:t>
              </a:r>
              <a:endParaRPr sz="1600" b="0" i="0" u="none" strike="noStrike" cap="none">
                <a:solidFill>
                  <a:srgbClr val="000000"/>
                </a:solidFill>
                <a:latin typeface="Arial"/>
                <a:ea typeface="Arial"/>
                <a:cs typeface="Arial"/>
                <a:sym typeface="Arial"/>
              </a:endParaRPr>
            </a:p>
          </p:txBody>
        </p:sp>
        <p:pic>
          <p:nvPicPr>
            <p:cNvPr id="134" name="Google Shape;134;p20" descr="Une image contenant extérieur, eau, grand, assis&#10;&#10;Description générée automatiquement"/>
            <p:cNvPicPr preferRelativeResize="0"/>
            <p:nvPr/>
          </p:nvPicPr>
          <p:blipFill rotWithShape="1">
            <a:blip r:embed="rId3">
              <a:alphaModFix/>
            </a:blip>
            <a:srcRect l="5204" t="13365" r="59589" b="-7820"/>
            <a:stretch/>
          </p:blipFill>
          <p:spPr>
            <a:xfrm>
              <a:off x="100172" y="1749922"/>
              <a:ext cx="2268418" cy="4057328"/>
            </a:xfrm>
            <a:prstGeom prst="rect">
              <a:avLst/>
            </a:prstGeom>
            <a:noFill/>
            <a:ln>
              <a:noFill/>
            </a:ln>
          </p:spPr>
        </p:pic>
      </p:grpSp>
      <p:grpSp>
        <p:nvGrpSpPr>
          <p:cNvPr id="135" name="Google Shape;135;p20"/>
          <p:cNvGrpSpPr/>
          <p:nvPr/>
        </p:nvGrpSpPr>
        <p:grpSpPr>
          <a:xfrm>
            <a:off x="196657" y="1419952"/>
            <a:ext cx="2268271" cy="4070486"/>
            <a:chOff x="2501703" y="1419952"/>
            <a:chExt cx="2268271" cy="4070486"/>
          </a:xfrm>
        </p:grpSpPr>
        <p:sp>
          <p:nvSpPr>
            <p:cNvPr id="136" name="Google Shape;136;p20"/>
            <p:cNvSpPr txBox="1"/>
            <p:nvPr/>
          </p:nvSpPr>
          <p:spPr>
            <a:xfrm>
              <a:off x="2501703" y="1419952"/>
              <a:ext cx="2268271" cy="286200"/>
            </a:xfrm>
            <a:prstGeom prst="rect">
              <a:avLst/>
            </a:prstGeom>
            <a:solidFill>
              <a:srgbClr val="F6AB38"/>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rgbClr val="FFFFFF"/>
                </a:buClr>
                <a:buSzPts val="4000"/>
                <a:buFont typeface="Arial"/>
                <a:buNone/>
              </a:pPr>
              <a:r>
                <a:rPr lang="fr-FR" sz="1600" b="1" i="0" u="none" strike="noStrike" cap="none">
                  <a:solidFill>
                    <a:srgbClr val="FFFFFF"/>
                  </a:solidFill>
                  <a:latin typeface="Century Gothic"/>
                  <a:ea typeface="Century Gothic"/>
                  <a:cs typeface="Century Gothic"/>
                  <a:sym typeface="Century Gothic"/>
                </a:rPr>
                <a:t>Energie cinétique</a:t>
              </a:r>
              <a:endParaRPr sz="1600" b="0" i="0" u="none" strike="noStrike" cap="none">
                <a:solidFill>
                  <a:srgbClr val="000000"/>
                </a:solidFill>
                <a:latin typeface="Arial"/>
                <a:ea typeface="Arial"/>
                <a:cs typeface="Arial"/>
                <a:sym typeface="Arial"/>
              </a:endParaRPr>
            </a:p>
          </p:txBody>
        </p:sp>
        <p:pic>
          <p:nvPicPr>
            <p:cNvPr id="137" name="Google Shape;137;p20" descr="Une image contenant extérieur, cerf-volant, volant, champ&#10;&#10;Description générée automatiquement"/>
            <p:cNvPicPr preferRelativeResize="0"/>
            <p:nvPr/>
          </p:nvPicPr>
          <p:blipFill rotWithShape="1">
            <a:blip r:embed="rId4">
              <a:alphaModFix/>
            </a:blip>
            <a:srcRect l="61879" t="3870" r="-23"/>
            <a:stretch/>
          </p:blipFill>
          <p:spPr>
            <a:xfrm>
              <a:off x="2505598" y="1739977"/>
              <a:ext cx="2264376" cy="3750461"/>
            </a:xfrm>
            <a:prstGeom prst="rect">
              <a:avLst/>
            </a:prstGeom>
            <a:noFill/>
            <a:ln>
              <a:noFill/>
            </a:ln>
          </p:spPr>
        </p:pic>
      </p:grpSp>
      <p:grpSp>
        <p:nvGrpSpPr>
          <p:cNvPr id="138" name="Google Shape;138;p20"/>
          <p:cNvGrpSpPr/>
          <p:nvPr/>
        </p:nvGrpSpPr>
        <p:grpSpPr>
          <a:xfrm>
            <a:off x="7276038" y="1409398"/>
            <a:ext cx="2284717" cy="4079801"/>
            <a:chOff x="4872886" y="1410636"/>
            <a:chExt cx="2284717" cy="4079801"/>
          </a:xfrm>
        </p:grpSpPr>
        <p:sp>
          <p:nvSpPr>
            <p:cNvPr id="139" name="Google Shape;139;p20"/>
            <p:cNvSpPr txBox="1"/>
            <p:nvPr/>
          </p:nvSpPr>
          <p:spPr>
            <a:xfrm>
              <a:off x="4873659" y="1410636"/>
              <a:ext cx="2283944" cy="304833"/>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600" b="1" i="0" u="none" strike="noStrike" cap="none">
                  <a:solidFill>
                    <a:srgbClr val="FFFFFF"/>
                  </a:solidFill>
                  <a:latin typeface="Century Gothic"/>
                  <a:ea typeface="Century Gothic"/>
                  <a:cs typeface="Century Gothic"/>
                  <a:sym typeface="Century Gothic"/>
                </a:rPr>
                <a:t>Energie chimique</a:t>
              </a:r>
              <a:endParaRPr sz="1600" b="0" i="0" u="none" strike="noStrike" cap="none">
                <a:solidFill>
                  <a:srgbClr val="000000"/>
                </a:solidFill>
                <a:latin typeface="Arial"/>
                <a:ea typeface="Arial"/>
                <a:cs typeface="Arial"/>
                <a:sym typeface="Arial"/>
              </a:endParaRPr>
            </a:p>
          </p:txBody>
        </p:sp>
        <p:pic>
          <p:nvPicPr>
            <p:cNvPr id="140" name="Google Shape;140;p20" descr="Une image contenant alimentation, table, assiette, fruit&#10;&#10;Description générée automatiquement"/>
            <p:cNvPicPr preferRelativeResize="0"/>
            <p:nvPr/>
          </p:nvPicPr>
          <p:blipFill rotWithShape="1">
            <a:blip r:embed="rId5">
              <a:alphaModFix/>
            </a:blip>
            <a:srcRect l="10613" t="41098" r="24684"/>
            <a:stretch/>
          </p:blipFill>
          <p:spPr>
            <a:xfrm rot="-5400000">
              <a:off x="4135729" y="2477134"/>
              <a:ext cx="3750461" cy="2276146"/>
            </a:xfrm>
            <a:prstGeom prst="rect">
              <a:avLst/>
            </a:prstGeom>
            <a:noFill/>
            <a:ln>
              <a:noFill/>
            </a:ln>
          </p:spPr>
        </p:pic>
      </p:grpSp>
      <p:grpSp>
        <p:nvGrpSpPr>
          <p:cNvPr id="141" name="Google Shape;141;p20"/>
          <p:cNvGrpSpPr/>
          <p:nvPr/>
        </p:nvGrpSpPr>
        <p:grpSpPr>
          <a:xfrm>
            <a:off x="4929793" y="1419952"/>
            <a:ext cx="2268419" cy="4069247"/>
            <a:chOff x="9664438" y="1409164"/>
            <a:chExt cx="2268419" cy="4069247"/>
          </a:xfrm>
        </p:grpSpPr>
        <p:sp>
          <p:nvSpPr>
            <p:cNvPr id="142" name="Google Shape;142;p20"/>
            <p:cNvSpPr txBox="1"/>
            <p:nvPr/>
          </p:nvSpPr>
          <p:spPr>
            <a:xfrm>
              <a:off x="9664438" y="1409164"/>
              <a:ext cx="2268419" cy="307777"/>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600" b="1" i="0" u="none" strike="noStrike" cap="none">
                  <a:solidFill>
                    <a:srgbClr val="FFFFFF"/>
                  </a:solidFill>
                  <a:latin typeface="Century Gothic"/>
                  <a:ea typeface="Century Gothic"/>
                  <a:cs typeface="Century Gothic"/>
                  <a:sym typeface="Century Gothic"/>
                </a:rPr>
                <a:t>Energie thermique</a:t>
              </a:r>
              <a:endParaRPr sz="1600" b="0" i="0" u="none" strike="noStrike" cap="none">
                <a:solidFill>
                  <a:srgbClr val="000000"/>
                </a:solidFill>
                <a:latin typeface="Arial"/>
                <a:ea typeface="Arial"/>
                <a:cs typeface="Arial"/>
                <a:sym typeface="Arial"/>
              </a:endParaRPr>
            </a:p>
          </p:txBody>
        </p:sp>
        <p:pic>
          <p:nvPicPr>
            <p:cNvPr id="143" name="Google Shape;143;p20" descr="Une image contenant intérieur, assis, boîte, table&#10;&#10;Description générée automatiquement"/>
            <p:cNvPicPr preferRelativeResize="0"/>
            <p:nvPr/>
          </p:nvPicPr>
          <p:blipFill rotWithShape="1">
            <a:blip r:embed="rId6">
              <a:alphaModFix/>
            </a:blip>
            <a:srcRect l="46323" r="16397" b="6874"/>
            <a:stretch/>
          </p:blipFill>
          <p:spPr>
            <a:xfrm>
              <a:off x="9679237" y="1739976"/>
              <a:ext cx="2249761" cy="3738435"/>
            </a:xfrm>
            <a:prstGeom prst="rect">
              <a:avLst/>
            </a:prstGeom>
            <a:noFill/>
            <a:ln>
              <a:noFill/>
            </a:ln>
          </p:spPr>
        </p:pic>
      </p:grpSp>
      <p:sp>
        <p:nvSpPr>
          <p:cNvPr id="144" name="Google Shape;144;p20"/>
          <p:cNvSpPr txBox="1"/>
          <p:nvPr/>
        </p:nvSpPr>
        <p:spPr>
          <a:xfrm>
            <a:off x="9679237" y="489253"/>
            <a:ext cx="17526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400" b="0" i="0" u="none" strike="noStrike" cap="none">
                <a:solidFill>
                  <a:srgbClr val="000000"/>
                </a:solidFill>
                <a:latin typeface="Arial"/>
                <a:ea typeface="Arial"/>
                <a:cs typeface="Arial"/>
                <a:sym typeface="Arial"/>
              </a:rPr>
              <a:t>Source d’énergie</a:t>
            </a:r>
            <a:endParaRPr/>
          </a:p>
        </p:txBody>
      </p:sp>
      <p:grpSp>
        <p:nvGrpSpPr>
          <p:cNvPr id="145" name="Google Shape;145;p20"/>
          <p:cNvGrpSpPr/>
          <p:nvPr/>
        </p:nvGrpSpPr>
        <p:grpSpPr>
          <a:xfrm>
            <a:off x="9622283" y="1405036"/>
            <a:ext cx="2268421" cy="4047928"/>
            <a:chOff x="9622283" y="1405036"/>
            <a:chExt cx="2268421" cy="4047928"/>
          </a:xfrm>
        </p:grpSpPr>
        <p:sp>
          <p:nvSpPr>
            <p:cNvPr id="146" name="Google Shape;146;p20"/>
            <p:cNvSpPr txBox="1"/>
            <p:nvPr/>
          </p:nvSpPr>
          <p:spPr>
            <a:xfrm>
              <a:off x="9622284" y="1405036"/>
              <a:ext cx="2268419" cy="307777"/>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600" b="1" i="0" u="none" strike="noStrike" cap="none">
                  <a:solidFill>
                    <a:srgbClr val="FFFFFF"/>
                  </a:solidFill>
                  <a:latin typeface="Century Gothic"/>
                  <a:ea typeface="Century Gothic"/>
                  <a:cs typeface="Century Gothic"/>
                  <a:sym typeface="Century Gothic"/>
                </a:rPr>
                <a:t>Energie électrique</a:t>
              </a:r>
              <a:endParaRPr sz="1600" b="0" i="0" u="none" strike="noStrike" cap="none">
                <a:solidFill>
                  <a:srgbClr val="000000"/>
                </a:solidFill>
                <a:latin typeface="Arial"/>
                <a:ea typeface="Arial"/>
                <a:cs typeface="Arial"/>
                <a:sym typeface="Arial"/>
              </a:endParaRPr>
            </a:p>
          </p:txBody>
        </p:sp>
        <p:pic>
          <p:nvPicPr>
            <p:cNvPr id="147" name="Google Shape;147;p20" descr="Une image contenant orange, tenant, main, jaune&#10;&#10;Description générée automatiquement"/>
            <p:cNvPicPr preferRelativeResize="0"/>
            <p:nvPr/>
          </p:nvPicPr>
          <p:blipFill rotWithShape="1">
            <a:blip r:embed="rId7">
              <a:alphaModFix/>
            </a:blip>
            <a:srcRect l="26040" t="-678" r="35196" b="5177"/>
            <a:stretch/>
          </p:blipFill>
          <p:spPr>
            <a:xfrm>
              <a:off x="9622283" y="1738738"/>
              <a:ext cx="2268419" cy="3714226"/>
            </a:xfrm>
            <a:prstGeom prst="rect">
              <a:avLst/>
            </a:prstGeom>
            <a:noFill/>
            <a:ln>
              <a:noFill/>
            </a:ln>
          </p:spPr>
        </p:pic>
      </p:grpSp>
      <p:pic>
        <p:nvPicPr>
          <p:cNvPr id="148" name="Google Shape;148;p20" descr="Résultat de recherche d'images pour &quot;icone horloge&quot;"/>
          <p:cNvPicPr preferRelativeResize="0"/>
          <p:nvPr/>
        </p:nvPicPr>
        <p:blipFill rotWithShape="1">
          <a:blip r:embed="rId8">
            <a:alphaModFix/>
          </a:blip>
          <a:srcRect/>
          <a:stretch/>
        </p:blipFill>
        <p:spPr>
          <a:xfrm>
            <a:off x="-1155368" y="183087"/>
            <a:ext cx="758851" cy="7588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500"/>
                                        <p:tgtEl>
                                          <p:spTgt spid="132"/>
                                        </p:tgtEl>
                                      </p:cBhvr>
                                    </p:animEffect>
                                  </p:childTnLst>
                                </p:cTn>
                              </p:par>
                              <p:par>
                                <p:cTn id="8" presetID="10" presetClass="entr" presetSubtype="0" fill="hold" nodeType="withEffect">
                                  <p:stCondLst>
                                    <p:cond delay="0"/>
                                  </p:stCondLst>
                                  <p:childTnLst>
                                    <p:set>
                                      <p:cBhvr>
                                        <p:cTn id="9" dur="1" fill="hold">
                                          <p:stCondLst>
                                            <p:cond delay="0"/>
                                          </p:stCondLst>
                                        </p:cTn>
                                        <p:tgtEl>
                                          <p:spTgt spid="135"/>
                                        </p:tgtEl>
                                        <p:attrNameLst>
                                          <p:attrName>style.visibility</p:attrName>
                                        </p:attrNameLst>
                                      </p:cBhvr>
                                      <p:to>
                                        <p:strVal val="visible"/>
                                      </p:to>
                                    </p:set>
                                    <p:animEffect transition="in" filter="fade">
                                      <p:cBhvr>
                                        <p:cTn id="10" dur="500"/>
                                        <p:tgtEl>
                                          <p:spTgt spid="135"/>
                                        </p:tgtEl>
                                      </p:cBhvr>
                                    </p:animEffect>
                                  </p:childTnLst>
                                </p:cTn>
                              </p:par>
                              <p:par>
                                <p:cTn id="11" presetID="10" presetClass="entr" presetSubtype="0" fill="hold" nodeType="with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fade">
                                      <p:cBhvr>
                                        <p:cTn id="13" dur="500"/>
                                        <p:tgtEl>
                                          <p:spTgt spid="138"/>
                                        </p:tgtEl>
                                      </p:cBhvr>
                                    </p:animEffect>
                                  </p:childTnLst>
                                </p:cTn>
                              </p:par>
                              <p:par>
                                <p:cTn id="14" presetID="10" presetClass="entr" presetSubtype="0" fill="hold" nodeType="withEffect">
                                  <p:stCondLst>
                                    <p:cond delay="0"/>
                                  </p:stCondLst>
                                  <p:childTnLst>
                                    <p:set>
                                      <p:cBhvr>
                                        <p:cTn id="15" dur="1" fill="hold">
                                          <p:stCondLst>
                                            <p:cond delay="0"/>
                                          </p:stCondLst>
                                        </p:cTn>
                                        <p:tgtEl>
                                          <p:spTgt spid="128"/>
                                        </p:tgtEl>
                                        <p:attrNameLst>
                                          <p:attrName>style.visibility</p:attrName>
                                        </p:attrNameLst>
                                      </p:cBhvr>
                                      <p:to>
                                        <p:strVal val="visible"/>
                                      </p:to>
                                    </p:set>
                                    <p:animEffect transition="in" filter="fade">
                                      <p:cBhvr>
                                        <p:cTn id="16" dur="500"/>
                                        <p:tgtEl>
                                          <p:spTgt spid="128"/>
                                        </p:tgtEl>
                                      </p:cBhvr>
                                    </p:animEffect>
                                  </p:childTnLst>
                                </p:cTn>
                              </p:par>
                              <p:par>
                                <p:cTn id="17" presetID="10" presetClass="entr" presetSubtype="0" fill="hold" nodeType="withEffect">
                                  <p:stCondLst>
                                    <p:cond delay="0"/>
                                  </p:stCondLst>
                                  <p:childTnLst>
                                    <p:set>
                                      <p:cBhvr>
                                        <p:cTn id="18" dur="1" fill="hold">
                                          <p:stCondLst>
                                            <p:cond delay="0"/>
                                          </p:stCondLst>
                                        </p:cTn>
                                        <p:tgtEl>
                                          <p:spTgt spid="145"/>
                                        </p:tgtEl>
                                        <p:attrNameLst>
                                          <p:attrName>style.visibility</p:attrName>
                                        </p:attrNameLst>
                                      </p:cBhvr>
                                      <p:to>
                                        <p:strVal val="visible"/>
                                      </p:to>
                                    </p:set>
                                    <p:animEffect transition="in" filter="fade">
                                      <p:cBhvr>
                                        <p:cTn id="19"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4"/>
        <p:cNvGrpSpPr/>
        <p:nvPr/>
      </p:nvGrpSpPr>
      <p:grpSpPr>
        <a:xfrm>
          <a:off x="0" y="0"/>
          <a:ext cx="0" cy="0"/>
          <a:chOff x="0" y="0"/>
          <a:chExt cx="0" cy="0"/>
        </a:xfrm>
      </p:grpSpPr>
      <p:sp>
        <p:nvSpPr>
          <p:cNvPr id="925" name="Google Shape;925;p56"/>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Quelles sont les conséquences du dérèglement climatique ?</a:t>
            </a:r>
            <a:endParaRPr/>
          </a:p>
        </p:txBody>
      </p:sp>
      <p:sp>
        <p:nvSpPr>
          <p:cNvPr id="926" name="Google Shape;926;p56"/>
          <p:cNvSpPr txBox="1">
            <a:spLocks noGrp="1"/>
          </p:cNvSpPr>
          <p:nvPr>
            <p:ph type="body" idx="1"/>
          </p:nvPr>
        </p:nvSpPr>
        <p:spPr>
          <a:xfrm>
            <a:off x="609600" y="1268760"/>
            <a:ext cx="10972800" cy="485740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480"/>
              </a:spcBef>
              <a:spcAft>
                <a:spcPts val="0"/>
              </a:spcAft>
              <a:buSzPts val="2400"/>
              <a:buNone/>
            </a:pPr>
            <a:endParaRPr/>
          </a:p>
          <a:p>
            <a:pPr marL="0" lvl="0" indent="0" algn="l" rtl="0">
              <a:lnSpc>
                <a:spcPct val="100000"/>
              </a:lnSpc>
              <a:spcBef>
                <a:spcPts val="480"/>
              </a:spcBef>
              <a:spcAft>
                <a:spcPts val="0"/>
              </a:spcAft>
              <a:buSzPts val="2400"/>
              <a:buNone/>
            </a:pPr>
            <a:endParaRPr/>
          </a:p>
          <a:p>
            <a:pPr marL="0" lvl="0" indent="0" algn="l" rtl="0">
              <a:lnSpc>
                <a:spcPct val="100000"/>
              </a:lnSpc>
              <a:spcBef>
                <a:spcPts val="480"/>
              </a:spcBef>
              <a:spcAft>
                <a:spcPts val="0"/>
              </a:spcAft>
              <a:buSzPts val="2400"/>
              <a:buNone/>
            </a:pPr>
            <a:endParaRPr/>
          </a:p>
          <a:p>
            <a:pPr marL="0" lvl="0" indent="0" algn="l" rtl="0">
              <a:lnSpc>
                <a:spcPct val="100000"/>
              </a:lnSpc>
              <a:spcBef>
                <a:spcPts val="480"/>
              </a:spcBef>
              <a:spcAft>
                <a:spcPts val="0"/>
              </a:spcAft>
              <a:buSzPts val="2400"/>
              <a:buNone/>
            </a:pPr>
            <a:endParaRPr/>
          </a:p>
        </p:txBody>
      </p:sp>
      <p:sp>
        <p:nvSpPr>
          <p:cNvPr id="927" name="Google Shape;927;p56"/>
          <p:cNvSpPr txBox="1"/>
          <p:nvPr/>
        </p:nvSpPr>
        <p:spPr>
          <a:xfrm>
            <a:off x="2497555" y="3865709"/>
            <a:ext cx="7088873" cy="13233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6AB38"/>
              </a:buClr>
              <a:buSzPts val="2400"/>
              <a:buFont typeface="Century Gothic"/>
              <a:buNone/>
            </a:pPr>
            <a:r>
              <a:rPr lang="fr-FR" sz="4000" b="1" i="0" u="none" strike="noStrike" cap="none">
                <a:solidFill>
                  <a:srgbClr val="F6AB38"/>
                </a:solidFill>
                <a:latin typeface="Century Gothic"/>
                <a:ea typeface="Century Gothic"/>
                <a:cs typeface="Century Gothic"/>
                <a:sym typeface="Century Gothic"/>
              </a:rPr>
              <a:t>Le dérèglement climatique, quelles conséquences ?</a:t>
            </a:r>
            <a:endParaRPr sz="3200" b="0" i="0" u="none" strike="noStrike" cap="none">
              <a:solidFill>
                <a:srgbClr val="F6AB38"/>
              </a:solidFill>
              <a:latin typeface="Arial"/>
              <a:ea typeface="Arial"/>
              <a:cs typeface="Arial"/>
              <a:sym typeface="Arial"/>
            </a:endParaRPr>
          </a:p>
        </p:txBody>
      </p:sp>
      <p:sp>
        <p:nvSpPr>
          <p:cNvPr id="928" name="Google Shape;928;p56"/>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40</a:t>
            </a:fld>
            <a:endParaRPr sz="1400" b="1" i="0" u="none" strike="noStrike" cap="none">
              <a:solidFill>
                <a:srgbClr val="FFFFFF"/>
              </a:solidFill>
              <a:latin typeface="Arial"/>
              <a:ea typeface="Arial"/>
              <a:cs typeface="Arial"/>
              <a:sym typeface="Arial"/>
            </a:endParaRPr>
          </a:p>
        </p:txBody>
      </p:sp>
      <p:pic>
        <p:nvPicPr>
          <p:cNvPr id="929" name="Google Shape;929;p56"/>
          <p:cNvPicPr preferRelativeResize="0"/>
          <p:nvPr/>
        </p:nvPicPr>
        <p:blipFill rotWithShape="1">
          <a:blip r:embed="rId3">
            <a:alphaModFix/>
          </a:blip>
          <a:srcRect/>
          <a:stretch/>
        </p:blipFill>
        <p:spPr>
          <a:xfrm>
            <a:off x="5334880" y="1762528"/>
            <a:ext cx="1908130" cy="18192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27"/>
                                        </p:tgtEl>
                                        <p:attrNameLst>
                                          <p:attrName>style.visibility</p:attrName>
                                        </p:attrNameLst>
                                      </p:cBhvr>
                                      <p:to>
                                        <p:strVal val="visible"/>
                                      </p:to>
                                    </p:set>
                                    <p:anim calcmode="lin" valueType="num">
                                      <p:cBhvr additive="base">
                                        <p:cTn id="7" dur="500"/>
                                        <p:tgtEl>
                                          <p:spTgt spid="9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34"/>
        <p:cNvGrpSpPr/>
        <p:nvPr/>
      </p:nvGrpSpPr>
      <p:grpSpPr>
        <a:xfrm>
          <a:off x="0" y="0"/>
          <a:ext cx="0" cy="0"/>
          <a:chOff x="0" y="0"/>
          <a:chExt cx="0" cy="0"/>
        </a:xfrm>
      </p:grpSpPr>
      <p:sp>
        <p:nvSpPr>
          <p:cNvPr id="935" name="Google Shape;935;p57"/>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a:t>Des conséquences physiques…</a:t>
            </a:r>
            <a:br>
              <a:rPr lang="fr-FR"/>
            </a:br>
            <a:r>
              <a:rPr lang="fr-FR"/>
              <a:t> </a:t>
            </a:r>
            <a:r>
              <a:rPr lang="fr-FR">
                <a:solidFill>
                  <a:srgbClr val="F6AB38"/>
                </a:solidFill>
              </a:rPr>
              <a:t>…aux impact sur les sociétés humaines</a:t>
            </a:r>
            <a:endParaRPr/>
          </a:p>
        </p:txBody>
      </p:sp>
      <p:sp>
        <p:nvSpPr>
          <p:cNvPr id="936" name="Google Shape;936;p57"/>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41</a:t>
            </a:fld>
            <a:endParaRPr/>
          </a:p>
        </p:txBody>
      </p:sp>
      <p:sp>
        <p:nvSpPr>
          <p:cNvPr id="937" name="Google Shape;937;p57"/>
          <p:cNvSpPr txBox="1"/>
          <p:nvPr/>
        </p:nvSpPr>
        <p:spPr>
          <a:xfrm>
            <a:off x="551384" y="1297874"/>
            <a:ext cx="4896544" cy="5016758"/>
          </a:xfrm>
          <a:prstGeom prst="rect">
            <a:avLst/>
          </a:prstGeom>
          <a:noFill/>
          <a:ln>
            <a:noFill/>
          </a:ln>
        </p:spPr>
        <p:txBody>
          <a:bodyPr spcFirstLastPara="1" wrap="square" lIns="91425" tIns="45700" rIns="91425" bIns="45700" anchor="t" anchorCtr="0">
            <a:noAutofit/>
          </a:bodyPr>
          <a:lstStyle/>
          <a:p>
            <a:pPr marL="457200" marR="0" lvl="1" indent="0" algn="l" rtl="0">
              <a:lnSpc>
                <a:spcPct val="100000"/>
              </a:lnSpc>
              <a:spcBef>
                <a:spcPts val="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Hausse des températures et vagues de chaleur</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Perturbation des précipitations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 </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Augmentation de la fréquence et/ou amplitude des événements extrêmes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Elévation du niveau des eaux, érosion du littoral, retrait du trait de côte</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Augmentation de l’acidité des océans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Effondrement des écosystèmes</a:t>
            </a:r>
            <a:endParaRPr sz="1400" b="0" i="0" u="none" strike="noStrike" cap="none">
              <a:solidFill>
                <a:srgbClr val="000000"/>
              </a:solidFill>
              <a:latin typeface="Arial"/>
              <a:ea typeface="Arial"/>
              <a:cs typeface="Arial"/>
              <a:sym typeface="Arial"/>
            </a:endParaRPr>
          </a:p>
        </p:txBody>
      </p:sp>
      <p:sp>
        <p:nvSpPr>
          <p:cNvPr id="938" name="Google Shape;938;p57"/>
          <p:cNvSpPr/>
          <p:nvPr/>
        </p:nvSpPr>
        <p:spPr>
          <a:xfrm>
            <a:off x="7032104" y="1753700"/>
            <a:ext cx="4480714" cy="4262705"/>
          </a:xfrm>
          <a:prstGeom prst="rect">
            <a:avLst/>
          </a:prstGeom>
          <a:noFill/>
          <a:ln>
            <a:noFill/>
          </a:ln>
        </p:spPr>
        <p:txBody>
          <a:bodyPr spcFirstLastPara="1" wrap="square" lIns="91425" tIns="45700" rIns="91425" bIns="45700" anchor="t" anchorCtr="0">
            <a:noAutofit/>
          </a:bodyPr>
          <a:lstStyle/>
          <a:p>
            <a:pPr marL="457200" marR="0" lvl="1" indent="0" algn="l" rtl="0">
              <a:lnSpc>
                <a:spcPct val="100000"/>
              </a:lnSpc>
              <a:spcBef>
                <a:spcPts val="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Pénuries d’eau</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Sinistres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Baisse des rendement de pêche</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Baisse des rendements agricoles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Migrations de populations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1" indent="0" algn="l" rtl="0">
              <a:lnSpc>
                <a:spcPct val="100000"/>
              </a:lnSpc>
              <a:spcBef>
                <a:spcPts val="600"/>
              </a:spcBef>
              <a:spcAft>
                <a:spcPts val="0"/>
              </a:spcAft>
              <a:buClr>
                <a:srgbClr val="000000"/>
              </a:buClr>
              <a:buSzPts val="1800"/>
              <a:buFont typeface="Arial"/>
              <a:buNone/>
            </a:pPr>
            <a:r>
              <a:rPr lang="fr-FR" sz="1800" b="0" i="0" u="none" strike="noStrike" cap="none">
                <a:solidFill>
                  <a:schemeClr val="dk1"/>
                </a:solidFill>
                <a:latin typeface="Century Gothic"/>
                <a:ea typeface="Century Gothic"/>
                <a:cs typeface="Century Gothic"/>
                <a:sym typeface="Century Gothic"/>
              </a:rPr>
              <a:t>Instabilités politiques et financières</a:t>
            </a:r>
            <a:endParaRPr sz="1400" b="0" i="0" u="none" strike="noStrike" cap="none">
              <a:solidFill>
                <a:srgbClr val="000000"/>
              </a:solidFill>
              <a:latin typeface="Arial"/>
              <a:ea typeface="Arial"/>
              <a:cs typeface="Arial"/>
              <a:sym typeface="Arial"/>
            </a:endParaRPr>
          </a:p>
          <a:p>
            <a:pPr marL="457200" marR="0" lvl="1" indent="0" algn="l" rtl="0">
              <a:lnSpc>
                <a:spcPct val="100000"/>
              </a:lnSpc>
              <a:spcBef>
                <a:spcPts val="60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pic>
        <p:nvPicPr>
          <p:cNvPr id="939" name="Google Shape;939;p57" descr="Une image contenant lumière&#10;&#10;Description générée automatiquement"/>
          <p:cNvPicPr preferRelativeResize="0"/>
          <p:nvPr/>
        </p:nvPicPr>
        <p:blipFill rotWithShape="1">
          <a:blip r:embed="rId3">
            <a:alphaModFix/>
          </a:blip>
          <a:srcRect/>
          <a:stretch/>
        </p:blipFill>
        <p:spPr>
          <a:xfrm>
            <a:off x="301539" y="2262358"/>
            <a:ext cx="612000" cy="612000"/>
          </a:xfrm>
          <a:prstGeom prst="rect">
            <a:avLst/>
          </a:prstGeom>
          <a:noFill/>
          <a:ln>
            <a:noFill/>
          </a:ln>
        </p:spPr>
      </p:pic>
      <p:pic>
        <p:nvPicPr>
          <p:cNvPr id="940" name="Google Shape;940;p57"/>
          <p:cNvPicPr preferRelativeResize="0"/>
          <p:nvPr/>
        </p:nvPicPr>
        <p:blipFill rotWithShape="1">
          <a:blip r:embed="rId4">
            <a:alphaModFix/>
          </a:blip>
          <a:srcRect/>
          <a:stretch/>
        </p:blipFill>
        <p:spPr>
          <a:xfrm>
            <a:off x="6744957" y="1591454"/>
            <a:ext cx="612000" cy="612000"/>
          </a:xfrm>
          <a:prstGeom prst="rect">
            <a:avLst/>
          </a:prstGeom>
          <a:noFill/>
          <a:ln>
            <a:noFill/>
          </a:ln>
        </p:spPr>
      </p:pic>
      <p:pic>
        <p:nvPicPr>
          <p:cNvPr id="941" name="Google Shape;941;p57" descr="Une image contenant alimentation, signe&#10;&#10;Description générée automatiquement"/>
          <p:cNvPicPr preferRelativeResize="0"/>
          <p:nvPr/>
        </p:nvPicPr>
        <p:blipFill rotWithShape="1">
          <a:blip r:embed="rId5">
            <a:alphaModFix/>
          </a:blip>
          <a:srcRect/>
          <a:stretch/>
        </p:blipFill>
        <p:spPr>
          <a:xfrm>
            <a:off x="6719701" y="3825634"/>
            <a:ext cx="612000" cy="612000"/>
          </a:xfrm>
          <a:prstGeom prst="rect">
            <a:avLst/>
          </a:prstGeom>
          <a:noFill/>
          <a:ln>
            <a:noFill/>
          </a:ln>
        </p:spPr>
      </p:pic>
      <p:pic>
        <p:nvPicPr>
          <p:cNvPr id="942" name="Google Shape;942;p57"/>
          <p:cNvPicPr preferRelativeResize="0"/>
          <p:nvPr/>
        </p:nvPicPr>
        <p:blipFill rotWithShape="1">
          <a:blip r:embed="rId6">
            <a:alphaModFix/>
          </a:blip>
          <a:srcRect/>
          <a:stretch/>
        </p:blipFill>
        <p:spPr>
          <a:xfrm>
            <a:off x="301539" y="1296490"/>
            <a:ext cx="612000" cy="612000"/>
          </a:xfrm>
          <a:prstGeom prst="rect">
            <a:avLst/>
          </a:prstGeom>
          <a:noFill/>
          <a:ln>
            <a:noFill/>
          </a:ln>
        </p:spPr>
      </p:pic>
      <p:pic>
        <p:nvPicPr>
          <p:cNvPr id="943" name="Google Shape;943;p57"/>
          <p:cNvPicPr preferRelativeResize="0"/>
          <p:nvPr/>
        </p:nvPicPr>
        <p:blipFill rotWithShape="1">
          <a:blip r:embed="rId7">
            <a:alphaModFix/>
          </a:blip>
          <a:srcRect/>
          <a:stretch/>
        </p:blipFill>
        <p:spPr>
          <a:xfrm>
            <a:off x="301539" y="3940935"/>
            <a:ext cx="612000" cy="612000"/>
          </a:xfrm>
          <a:prstGeom prst="rect">
            <a:avLst/>
          </a:prstGeom>
          <a:noFill/>
          <a:ln>
            <a:noFill/>
          </a:ln>
        </p:spPr>
      </p:pic>
      <p:pic>
        <p:nvPicPr>
          <p:cNvPr id="944" name="Google Shape;944;p57"/>
          <p:cNvPicPr preferRelativeResize="0"/>
          <p:nvPr/>
        </p:nvPicPr>
        <p:blipFill rotWithShape="1">
          <a:blip r:embed="rId8">
            <a:alphaModFix/>
          </a:blip>
          <a:srcRect/>
          <a:stretch/>
        </p:blipFill>
        <p:spPr>
          <a:xfrm>
            <a:off x="301539" y="2976451"/>
            <a:ext cx="612000" cy="612000"/>
          </a:xfrm>
          <a:prstGeom prst="rect">
            <a:avLst/>
          </a:prstGeom>
          <a:noFill/>
          <a:ln>
            <a:noFill/>
          </a:ln>
        </p:spPr>
      </p:pic>
      <p:pic>
        <p:nvPicPr>
          <p:cNvPr id="945" name="Google Shape;945;p57"/>
          <p:cNvPicPr preferRelativeResize="0"/>
          <p:nvPr/>
        </p:nvPicPr>
        <p:blipFill rotWithShape="1">
          <a:blip r:embed="rId9">
            <a:alphaModFix/>
          </a:blip>
          <a:srcRect/>
          <a:stretch/>
        </p:blipFill>
        <p:spPr>
          <a:xfrm>
            <a:off x="6744957" y="4493679"/>
            <a:ext cx="612000" cy="612000"/>
          </a:xfrm>
          <a:prstGeom prst="rect">
            <a:avLst/>
          </a:prstGeom>
          <a:noFill/>
          <a:ln>
            <a:noFill/>
          </a:ln>
        </p:spPr>
      </p:pic>
      <p:pic>
        <p:nvPicPr>
          <p:cNvPr id="946" name="Google Shape;946;p57" descr="Une image contenant dessin&#10;&#10;Description générée automatiquement"/>
          <p:cNvPicPr preferRelativeResize="0"/>
          <p:nvPr/>
        </p:nvPicPr>
        <p:blipFill rotWithShape="1">
          <a:blip r:embed="rId10">
            <a:alphaModFix/>
          </a:blip>
          <a:srcRect/>
          <a:stretch/>
        </p:blipFill>
        <p:spPr>
          <a:xfrm>
            <a:off x="6719701" y="3077052"/>
            <a:ext cx="612000" cy="612000"/>
          </a:xfrm>
          <a:prstGeom prst="rect">
            <a:avLst/>
          </a:prstGeom>
          <a:noFill/>
          <a:ln>
            <a:noFill/>
          </a:ln>
        </p:spPr>
      </p:pic>
      <p:pic>
        <p:nvPicPr>
          <p:cNvPr id="947" name="Google Shape;947;p57" descr="Une image contenant dessin, signe&#10;&#10;Description générée automatiquement"/>
          <p:cNvPicPr preferRelativeResize="0"/>
          <p:nvPr/>
        </p:nvPicPr>
        <p:blipFill rotWithShape="1">
          <a:blip r:embed="rId11">
            <a:alphaModFix/>
          </a:blip>
          <a:srcRect/>
          <a:stretch/>
        </p:blipFill>
        <p:spPr>
          <a:xfrm>
            <a:off x="6726104" y="2338413"/>
            <a:ext cx="612000" cy="612000"/>
          </a:xfrm>
          <a:prstGeom prst="rect">
            <a:avLst/>
          </a:prstGeom>
          <a:noFill/>
          <a:ln>
            <a:noFill/>
          </a:ln>
        </p:spPr>
      </p:pic>
      <p:pic>
        <p:nvPicPr>
          <p:cNvPr id="948" name="Google Shape;948;p57" descr="Une image contenant horloge&#10;&#10;Description générée automatiquement"/>
          <p:cNvPicPr preferRelativeResize="0"/>
          <p:nvPr/>
        </p:nvPicPr>
        <p:blipFill rotWithShape="1">
          <a:blip r:embed="rId12">
            <a:alphaModFix/>
          </a:blip>
          <a:srcRect/>
          <a:stretch/>
        </p:blipFill>
        <p:spPr>
          <a:xfrm>
            <a:off x="301539" y="5797665"/>
            <a:ext cx="612000" cy="612000"/>
          </a:xfrm>
          <a:prstGeom prst="rect">
            <a:avLst/>
          </a:prstGeom>
          <a:noFill/>
          <a:ln>
            <a:noFill/>
          </a:ln>
        </p:spPr>
      </p:pic>
      <p:pic>
        <p:nvPicPr>
          <p:cNvPr id="949" name="Google Shape;949;p57"/>
          <p:cNvPicPr preferRelativeResize="0"/>
          <p:nvPr/>
        </p:nvPicPr>
        <p:blipFill rotWithShape="1">
          <a:blip r:embed="rId13">
            <a:alphaModFix/>
          </a:blip>
          <a:srcRect/>
          <a:stretch/>
        </p:blipFill>
        <p:spPr>
          <a:xfrm>
            <a:off x="301539" y="4908188"/>
            <a:ext cx="612000" cy="612000"/>
          </a:xfrm>
          <a:prstGeom prst="rect">
            <a:avLst/>
          </a:prstGeom>
          <a:noFill/>
          <a:ln>
            <a:noFill/>
          </a:ln>
        </p:spPr>
      </p:pic>
      <p:sp>
        <p:nvSpPr>
          <p:cNvPr id="950" name="Google Shape;950;p57"/>
          <p:cNvSpPr txBox="1"/>
          <p:nvPr/>
        </p:nvSpPr>
        <p:spPr>
          <a:xfrm>
            <a:off x="1160872" y="621762"/>
            <a:ext cx="2912235" cy="98072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chemeClr val="dk1"/>
                </a:solidFill>
                <a:latin typeface="Arial"/>
                <a:ea typeface="Arial"/>
                <a:cs typeface="Arial"/>
                <a:sym typeface="Arial"/>
              </a:rPr>
              <a:t>Impacts physiques</a:t>
            </a:r>
            <a:endParaRPr sz="1400" b="0" i="0" u="none" strike="noStrike" cap="none">
              <a:solidFill>
                <a:srgbClr val="000000"/>
              </a:solidFill>
              <a:latin typeface="Arial"/>
              <a:ea typeface="Arial"/>
              <a:cs typeface="Arial"/>
              <a:sym typeface="Arial"/>
            </a:endParaRPr>
          </a:p>
        </p:txBody>
      </p:sp>
      <p:sp>
        <p:nvSpPr>
          <p:cNvPr id="951" name="Google Shape;951;p57"/>
          <p:cNvSpPr txBox="1"/>
          <p:nvPr/>
        </p:nvSpPr>
        <p:spPr>
          <a:xfrm>
            <a:off x="6956227" y="876850"/>
            <a:ext cx="2912235" cy="980728"/>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1" i="0" u="none" strike="noStrike" cap="none">
                <a:solidFill>
                  <a:schemeClr val="dk1"/>
                </a:solidFill>
                <a:latin typeface="Arial"/>
                <a:ea typeface="Arial"/>
                <a:cs typeface="Arial"/>
                <a:sym typeface="Arial"/>
              </a:rPr>
              <a:t>Conséquences sociétales</a:t>
            </a:r>
            <a:endParaRPr sz="1400" b="0" i="0" u="none" strike="noStrike" cap="none">
              <a:solidFill>
                <a:srgbClr val="000000"/>
              </a:solidFill>
              <a:latin typeface="Arial"/>
              <a:ea typeface="Arial"/>
              <a:cs typeface="Arial"/>
              <a:sym typeface="Arial"/>
            </a:endParaRPr>
          </a:p>
        </p:txBody>
      </p:sp>
      <p:pic>
        <p:nvPicPr>
          <p:cNvPr id="952" name="Google Shape;952;p57" descr="Une image contenant dessin&#10;&#10;Description générée automatiquement"/>
          <p:cNvPicPr preferRelativeResize="0"/>
          <p:nvPr/>
        </p:nvPicPr>
        <p:blipFill rotWithShape="1">
          <a:blip r:embed="rId14">
            <a:alphaModFix/>
          </a:blip>
          <a:srcRect/>
          <a:stretch/>
        </p:blipFill>
        <p:spPr>
          <a:xfrm>
            <a:off x="-1104800" y="180476"/>
            <a:ext cx="800252" cy="800252"/>
          </a:xfrm>
          <a:prstGeom prst="rect">
            <a:avLst/>
          </a:prstGeom>
          <a:noFill/>
          <a:ln>
            <a:noFill/>
          </a:ln>
        </p:spPr>
      </p:pic>
      <p:pic>
        <p:nvPicPr>
          <p:cNvPr id="953" name="Google Shape;953;p57"/>
          <p:cNvPicPr preferRelativeResize="0"/>
          <p:nvPr/>
        </p:nvPicPr>
        <p:blipFill rotWithShape="1">
          <a:blip r:embed="rId15">
            <a:alphaModFix/>
          </a:blip>
          <a:srcRect/>
          <a:stretch/>
        </p:blipFill>
        <p:spPr>
          <a:xfrm>
            <a:off x="6730637" y="5142832"/>
            <a:ext cx="601064" cy="601064"/>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57"/>
        <p:cNvGrpSpPr/>
        <p:nvPr/>
      </p:nvGrpSpPr>
      <p:grpSpPr>
        <a:xfrm>
          <a:off x="0" y="0"/>
          <a:ext cx="0" cy="0"/>
          <a:chOff x="0" y="0"/>
          <a:chExt cx="0" cy="0"/>
        </a:xfrm>
      </p:grpSpPr>
      <p:sp>
        <p:nvSpPr>
          <p:cNvPr id="958" name="Google Shape;958;p58"/>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Les impacts dans le monde</a:t>
            </a:r>
            <a:br>
              <a:rPr lang="fr-FR"/>
            </a:br>
            <a:r>
              <a:rPr lang="fr-FR" sz="2000" cap="none">
                <a:solidFill>
                  <a:srgbClr val="F6AB38"/>
                </a:solidFill>
              </a:rPr>
              <a:t>L’injustice climatique</a:t>
            </a:r>
            <a:endParaRPr>
              <a:solidFill>
                <a:srgbClr val="F6AB38"/>
              </a:solidFill>
            </a:endParaRPr>
          </a:p>
        </p:txBody>
      </p:sp>
      <p:pic>
        <p:nvPicPr>
          <p:cNvPr id="959" name="Google Shape;959;p58"/>
          <p:cNvPicPr preferRelativeResize="0"/>
          <p:nvPr/>
        </p:nvPicPr>
        <p:blipFill rotWithShape="1">
          <a:blip r:embed="rId3">
            <a:alphaModFix/>
          </a:blip>
          <a:srcRect b="30430"/>
          <a:stretch/>
        </p:blipFill>
        <p:spPr>
          <a:xfrm>
            <a:off x="2236408" y="1229016"/>
            <a:ext cx="7950796" cy="4043084"/>
          </a:xfrm>
          <a:prstGeom prst="rect">
            <a:avLst/>
          </a:prstGeom>
          <a:noFill/>
          <a:ln>
            <a:noFill/>
          </a:ln>
        </p:spPr>
      </p:pic>
      <p:sp>
        <p:nvSpPr>
          <p:cNvPr id="960" name="Google Shape;960;p58"/>
          <p:cNvSpPr txBox="1"/>
          <p:nvPr/>
        </p:nvSpPr>
        <p:spPr>
          <a:xfrm>
            <a:off x="4074082" y="5356020"/>
            <a:ext cx="4818892" cy="710067"/>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Le changement climatique va renforcer les inégalités</a:t>
            </a:r>
            <a:endParaRPr sz="1400" b="0" i="0" u="none" strike="noStrike" cap="none">
              <a:solidFill>
                <a:srgbClr val="000000"/>
              </a:solidFill>
              <a:latin typeface="Arial"/>
              <a:ea typeface="Arial"/>
              <a:cs typeface="Arial"/>
              <a:sym typeface="Arial"/>
            </a:endParaRPr>
          </a:p>
        </p:txBody>
      </p:sp>
      <p:sp>
        <p:nvSpPr>
          <p:cNvPr id="961" name="Google Shape;961;p58"/>
          <p:cNvSpPr/>
          <p:nvPr/>
        </p:nvSpPr>
        <p:spPr>
          <a:xfrm>
            <a:off x="48508" y="6289575"/>
            <a:ext cx="7588409" cy="30777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fr-FR" sz="1400" b="0" i="1" u="none" strike="noStrike" cap="none">
                <a:solidFill>
                  <a:srgbClr val="085160"/>
                </a:solidFill>
                <a:latin typeface="Century Gothic"/>
                <a:ea typeface="Century Gothic"/>
                <a:cs typeface="Century Gothic"/>
                <a:sym typeface="Century Gothic"/>
              </a:rPr>
              <a:t>Source : données Climate Change Vulnerability Index 2013, infographie lemonde.fr</a:t>
            </a:r>
            <a:endParaRPr sz="1400" b="0" i="1" u="none" strike="noStrike" cap="none">
              <a:solidFill>
                <a:srgbClr val="085160"/>
              </a:solidFill>
              <a:latin typeface="Century Gothic"/>
              <a:ea typeface="Century Gothic"/>
              <a:cs typeface="Century Gothic"/>
              <a:sym typeface="Century Gothic"/>
            </a:endParaRPr>
          </a:p>
        </p:txBody>
      </p:sp>
      <p:sp>
        <p:nvSpPr>
          <p:cNvPr id="962" name="Google Shape;962;p58"/>
          <p:cNvSpPr txBox="1"/>
          <p:nvPr/>
        </p:nvSpPr>
        <p:spPr>
          <a:xfrm>
            <a:off x="911164" y="5311844"/>
            <a:ext cx="4336327" cy="1015663"/>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fr-FR" sz="2000" b="0" i="0" u="none" strike="noStrike" cap="none">
                <a:solidFill>
                  <a:schemeClr val="dk1"/>
                </a:solidFill>
                <a:latin typeface="Century Gothic"/>
                <a:ea typeface="Century Gothic"/>
                <a:cs typeface="Century Gothic"/>
                <a:sym typeface="Century Gothic"/>
              </a:rPr>
              <a:t>Risque élevé</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2000"/>
              <a:buFont typeface="Arial"/>
              <a:buNone/>
            </a:pPr>
            <a:r>
              <a:rPr lang="fr-FR" sz="2000" b="0" i="0" u="none" strike="noStrike" cap="none">
                <a:solidFill>
                  <a:schemeClr val="dk1"/>
                </a:solidFill>
                <a:latin typeface="Century Gothic"/>
                <a:ea typeface="Century Gothic"/>
                <a:cs typeface="Century Gothic"/>
                <a:sym typeface="Century Gothic"/>
              </a:rPr>
              <a:t>Risque extrême</a:t>
            </a:r>
            <a:endParaRPr sz="1400" b="0" i="0" u="none" strike="noStrike" cap="none">
              <a:solidFill>
                <a:srgbClr val="000000"/>
              </a:solidFill>
              <a:latin typeface="Arial"/>
              <a:ea typeface="Arial"/>
              <a:cs typeface="Arial"/>
              <a:sym typeface="Arial"/>
            </a:endParaRPr>
          </a:p>
        </p:txBody>
      </p:sp>
      <p:sp>
        <p:nvSpPr>
          <p:cNvPr id="963" name="Google Shape;963;p58"/>
          <p:cNvSpPr/>
          <p:nvPr/>
        </p:nvSpPr>
        <p:spPr>
          <a:xfrm>
            <a:off x="623132" y="5922087"/>
            <a:ext cx="288032" cy="288000"/>
          </a:xfrm>
          <a:prstGeom prst="rect">
            <a:avLst/>
          </a:prstGeom>
          <a:solidFill>
            <a:srgbClr val="EF8B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64" name="Google Shape;964;p58"/>
          <p:cNvSpPr/>
          <p:nvPr/>
        </p:nvSpPr>
        <p:spPr>
          <a:xfrm>
            <a:off x="623132" y="5475286"/>
            <a:ext cx="288032" cy="288000"/>
          </a:xfrm>
          <a:prstGeom prst="rect">
            <a:avLst/>
          </a:prstGeom>
          <a:solidFill>
            <a:srgbClr val="FDD79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65" name="Google Shape;965;p58"/>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42</a:t>
            </a:fld>
            <a:endParaRPr/>
          </a:p>
        </p:txBody>
      </p:sp>
      <p:pic>
        <p:nvPicPr>
          <p:cNvPr id="966" name="Google Shape;966;p58" descr="Résultat de recherche d'images pour &quot;icone horloge&quot;"/>
          <p:cNvPicPr preferRelativeResize="0"/>
          <p:nvPr/>
        </p:nvPicPr>
        <p:blipFill rotWithShape="1">
          <a:blip r:embed="rId4">
            <a:alphaModFix/>
          </a:blip>
          <a:srcRect/>
          <a:stretch/>
        </p:blipFill>
        <p:spPr>
          <a:xfrm>
            <a:off x="-1155368" y="183087"/>
            <a:ext cx="758851" cy="75885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71"/>
        <p:cNvGrpSpPr/>
        <p:nvPr/>
      </p:nvGrpSpPr>
      <p:grpSpPr>
        <a:xfrm>
          <a:off x="0" y="0"/>
          <a:ext cx="0" cy="0"/>
          <a:chOff x="0" y="0"/>
          <a:chExt cx="0" cy="0"/>
        </a:xfrm>
      </p:grpSpPr>
      <p:sp>
        <p:nvSpPr>
          <p:cNvPr id="972" name="Google Shape;972;p59"/>
          <p:cNvSpPr/>
          <p:nvPr/>
        </p:nvSpPr>
        <p:spPr>
          <a:xfrm>
            <a:off x="899247" y="3831773"/>
            <a:ext cx="10317480" cy="418199"/>
          </a:xfrm>
          <a:prstGeom prst="rightArrow">
            <a:avLst>
              <a:gd name="adj1" fmla="val 50000"/>
              <a:gd name="adj2" fmla="val 174291"/>
            </a:avLst>
          </a:prstGeom>
          <a:solidFill>
            <a:srgbClr val="0E94D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73" name="Google Shape;973;p59"/>
          <p:cNvSpPr/>
          <p:nvPr/>
        </p:nvSpPr>
        <p:spPr>
          <a:xfrm>
            <a:off x="3271144" y="548680"/>
            <a:ext cx="6353248"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3 : Le Climat </a:t>
            </a:r>
            <a:endParaRPr sz="4000" b="0" i="0" u="none" strike="noStrike" cap="none">
              <a:solidFill>
                <a:schemeClr val="lt1"/>
              </a:solidFill>
              <a:latin typeface="Century Gothic"/>
              <a:ea typeface="Century Gothic"/>
              <a:cs typeface="Century Gothic"/>
              <a:sym typeface="Century Gothic"/>
            </a:endParaRPr>
          </a:p>
        </p:txBody>
      </p:sp>
      <p:sp>
        <p:nvSpPr>
          <p:cNvPr id="974" name="Google Shape;974;p59"/>
          <p:cNvSpPr/>
          <p:nvPr/>
        </p:nvSpPr>
        <p:spPr>
          <a:xfrm>
            <a:off x="-168696" y="944724"/>
            <a:ext cx="4536504" cy="252028"/>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75" name="Google Shape;975;p59"/>
          <p:cNvSpPr/>
          <p:nvPr/>
        </p:nvSpPr>
        <p:spPr>
          <a:xfrm>
            <a:off x="9768408" y="-603248"/>
            <a:ext cx="3600000" cy="3600000"/>
          </a:xfrm>
          <a:prstGeom prst="ellipse">
            <a:avLst/>
          </a:prstGeom>
          <a:solidFill>
            <a:srgbClr val="F6AB38"/>
          </a:solidFill>
          <a:ln w="762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976" name="Google Shape;976;p59"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pic>
        <p:nvPicPr>
          <p:cNvPr id="977" name="Google Shape;977;p59"/>
          <p:cNvPicPr preferRelativeResize="0"/>
          <p:nvPr/>
        </p:nvPicPr>
        <p:blipFill rotWithShape="1">
          <a:blip r:embed="rId4">
            <a:alphaModFix/>
          </a:blip>
          <a:srcRect/>
          <a:stretch/>
        </p:blipFill>
        <p:spPr>
          <a:xfrm>
            <a:off x="10508710" y="109549"/>
            <a:ext cx="2174405" cy="2174405"/>
          </a:xfrm>
          <a:prstGeom prst="rect">
            <a:avLst/>
          </a:prstGeom>
          <a:noFill/>
          <a:ln>
            <a:noFill/>
          </a:ln>
        </p:spPr>
      </p:pic>
      <p:pic>
        <p:nvPicPr>
          <p:cNvPr id="978" name="Google Shape;978;p59"/>
          <p:cNvPicPr preferRelativeResize="0"/>
          <p:nvPr/>
        </p:nvPicPr>
        <p:blipFill rotWithShape="1">
          <a:blip r:embed="rId4">
            <a:alphaModFix/>
          </a:blip>
          <a:srcRect/>
          <a:stretch/>
        </p:blipFill>
        <p:spPr>
          <a:xfrm>
            <a:off x="10481205" y="145025"/>
            <a:ext cx="2174405" cy="2174405"/>
          </a:xfrm>
          <a:prstGeom prst="rect">
            <a:avLst/>
          </a:prstGeom>
          <a:noFill/>
          <a:ln>
            <a:noFill/>
          </a:ln>
        </p:spPr>
      </p:pic>
      <p:sp>
        <p:nvSpPr>
          <p:cNvPr id="979" name="Google Shape;979;p59"/>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Résumé</a:t>
            </a:r>
            <a:endParaRPr sz="2400" b="1" i="0" u="none" strike="noStrike" cap="none">
              <a:solidFill>
                <a:srgbClr val="2A6176"/>
              </a:solidFill>
              <a:latin typeface="Century Gothic"/>
              <a:ea typeface="Century Gothic"/>
              <a:cs typeface="Century Gothic"/>
              <a:sym typeface="Century Gothic"/>
            </a:endParaRPr>
          </a:p>
        </p:txBody>
      </p:sp>
      <p:sp>
        <p:nvSpPr>
          <p:cNvPr id="980" name="Google Shape;980;p59"/>
          <p:cNvSpPr txBox="1"/>
          <p:nvPr/>
        </p:nvSpPr>
        <p:spPr>
          <a:xfrm>
            <a:off x="1329149" y="4309313"/>
            <a:ext cx="9887578" cy="201505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1800"/>
              <a:buFont typeface="Arial"/>
              <a:buNone/>
            </a:pPr>
            <a:r>
              <a:rPr lang="fr-FR" sz="2400" b="1" i="0" u="none" strike="noStrike" cap="none">
                <a:solidFill>
                  <a:srgbClr val="085160"/>
                </a:solidFill>
                <a:latin typeface="Century Gothic"/>
                <a:ea typeface="Century Gothic"/>
                <a:cs typeface="Century Gothic"/>
                <a:sym typeface="Century Gothic"/>
              </a:rPr>
              <a:t>Les </a:t>
            </a:r>
            <a:r>
              <a:rPr lang="fr-FR" sz="2400" b="1" i="0" u="none" strike="noStrike" cap="none">
                <a:solidFill>
                  <a:srgbClr val="F59F2E"/>
                </a:solidFill>
                <a:latin typeface="Century Gothic"/>
                <a:ea typeface="Century Gothic"/>
                <a:cs typeface="Century Gothic"/>
                <a:sym typeface="Century Gothic"/>
              </a:rPr>
              <a:t>activités humaines </a:t>
            </a:r>
            <a:r>
              <a:rPr lang="fr-FR" sz="2400" b="1" i="0" u="none" strike="noStrike" cap="none">
                <a:solidFill>
                  <a:srgbClr val="085160"/>
                </a:solidFill>
                <a:latin typeface="Century Gothic"/>
                <a:ea typeface="Century Gothic"/>
                <a:cs typeface="Century Gothic"/>
                <a:sym typeface="Century Gothic"/>
              </a:rPr>
              <a:t>sont responsables de </a:t>
            </a:r>
            <a:r>
              <a:rPr lang="fr-FR" sz="2400" b="1" i="0" u="none" strike="noStrike" cap="none">
                <a:solidFill>
                  <a:srgbClr val="F59F2E"/>
                </a:solidFill>
                <a:latin typeface="Century Gothic"/>
                <a:ea typeface="Century Gothic"/>
                <a:cs typeface="Century Gothic"/>
                <a:sym typeface="Century Gothic"/>
              </a:rPr>
              <a:t>l'accélération du changement </a:t>
            </a:r>
            <a:r>
              <a:rPr lang="fr-FR" sz="2400" b="1" i="0" u="none" strike="noStrike" cap="none">
                <a:solidFill>
                  <a:srgbClr val="085160"/>
                </a:solidFill>
                <a:latin typeface="Century Gothic"/>
                <a:ea typeface="Century Gothic"/>
                <a:cs typeface="Century Gothic"/>
                <a:sym typeface="Century Gothic"/>
              </a:rPr>
              <a:t>climatique</a:t>
            </a:r>
            <a:endParaRPr sz="18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800"/>
              <a:buFont typeface="Arial"/>
              <a:buNone/>
            </a:pPr>
            <a:endParaRPr sz="2400" b="1" i="0" u="none" strike="noStrike" cap="none">
              <a:solidFill>
                <a:srgbClr val="085160"/>
              </a:solidFill>
              <a:latin typeface="Century Gothic"/>
              <a:ea typeface="Century Gothic"/>
              <a:cs typeface="Century Gothic"/>
              <a:sym typeface="Century Gothic"/>
            </a:endParaRPr>
          </a:p>
          <a:p>
            <a:pPr marL="0" marR="0" lvl="0" indent="0" algn="just" rtl="0">
              <a:lnSpc>
                <a:spcPct val="100000"/>
              </a:lnSpc>
              <a:spcBef>
                <a:spcPts val="480"/>
              </a:spcBef>
              <a:spcAft>
                <a:spcPts val="0"/>
              </a:spcAft>
              <a:buClr>
                <a:srgbClr val="000000"/>
              </a:buClr>
              <a:buSzPts val="1800"/>
              <a:buFont typeface="Arial"/>
              <a:buNone/>
            </a:pPr>
            <a:r>
              <a:rPr lang="fr-FR" sz="2400" b="1" i="0" u="none" strike="noStrike" cap="none">
                <a:solidFill>
                  <a:srgbClr val="085160"/>
                </a:solidFill>
                <a:latin typeface="Century Gothic"/>
                <a:ea typeface="Century Gothic"/>
                <a:cs typeface="Century Gothic"/>
                <a:sym typeface="Century Gothic"/>
              </a:rPr>
              <a:t>Plus la </a:t>
            </a:r>
            <a:r>
              <a:rPr lang="fr-FR" sz="2400" b="1" i="0" u="none" strike="noStrike" cap="none">
                <a:solidFill>
                  <a:srgbClr val="F59F2E"/>
                </a:solidFill>
                <a:latin typeface="Century Gothic"/>
                <a:ea typeface="Century Gothic"/>
                <a:cs typeface="Century Gothic"/>
                <a:sym typeface="Century Gothic"/>
              </a:rPr>
              <a:t>température augmente</a:t>
            </a:r>
            <a:r>
              <a:rPr lang="fr-FR" sz="2400" b="1" i="0" u="none" strike="noStrike" cap="none">
                <a:solidFill>
                  <a:srgbClr val="085160"/>
                </a:solidFill>
                <a:latin typeface="Century Gothic"/>
                <a:ea typeface="Century Gothic"/>
                <a:cs typeface="Century Gothic"/>
                <a:sym typeface="Century Gothic"/>
              </a:rPr>
              <a:t>, plus </a:t>
            </a:r>
            <a:r>
              <a:rPr lang="fr-FR" sz="2400" b="1" i="0" u="none" strike="noStrike" cap="none">
                <a:solidFill>
                  <a:srgbClr val="F59F2E"/>
                </a:solidFill>
                <a:latin typeface="Century Gothic"/>
                <a:ea typeface="Century Gothic"/>
                <a:cs typeface="Century Gothic"/>
                <a:sym typeface="Century Gothic"/>
              </a:rPr>
              <a:t>les risques </a:t>
            </a:r>
            <a:r>
              <a:rPr lang="fr-FR" sz="2400" b="1" i="0" u="none" strike="noStrike" cap="none">
                <a:solidFill>
                  <a:srgbClr val="085160"/>
                </a:solidFill>
                <a:latin typeface="Century Gothic"/>
                <a:ea typeface="Century Gothic"/>
                <a:cs typeface="Century Gothic"/>
                <a:sym typeface="Century Gothic"/>
              </a:rPr>
              <a:t>deviennent importants et imprévisibles !</a:t>
            </a:r>
            <a:endParaRPr sz="1800" b="0" i="0" u="none" strike="noStrike" cap="none">
              <a:solidFill>
                <a:srgbClr val="000000"/>
              </a:solidFill>
              <a:latin typeface="Arial"/>
              <a:ea typeface="Arial"/>
              <a:cs typeface="Arial"/>
              <a:sym typeface="Arial"/>
            </a:endParaRPr>
          </a:p>
          <a:p>
            <a:pPr marL="0" marR="0" lvl="0" indent="0" algn="just" rtl="0">
              <a:lnSpc>
                <a:spcPct val="100000"/>
              </a:lnSpc>
              <a:spcBef>
                <a:spcPts val="480"/>
              </a:spcBef>
              <a:spcAft>
                <a:spcPts val="0"/>
              </a:spcAft>
              <a:buClr>
                <a:srgbClr val="000000"/>
              </a:buClr>
              <a:buSzPts val="1800"/>
              <a:buFont typeface="Arial"/>
              <a:buNone/>
            </a:pPr>
            <a:endParaRPr sz="2400" b="0" i="0" u="none" strike="noStrike" cap="none">
              <a:solidFill>
                <a:srgbClr val="000000"/>
              </a:solidFill>
              <a:latin typeface="Arial"/>
              <a:ea typeface="Arial"/>
              <a:cs typeface="Arial"/>
              <a:sym typeface="Arial"/>
            </a:endParaRPr>
          </a:p>
        </p:txBody>
      </p:sp>
      <p:pic>
        <p:nvPicPr>
          <p:cNvPr id="981" name="Google Shape;981;p59"/>
          <p:cNvPicPr preferRelativeResize="0"/>
          <p:nvPr/>
        </p:nvPicPr>
        <p:blipFill rotWithShape="1">
          <a:blip r:embed="rId5">
            <a:alphaModFix/>
          </a:blip>
          <a:srcRect/>
          <a:stretch/>
        </p:blipFill>
        <p:spPr>
          <a:xfrm>
            <a:off x="8906432" y="2509313"/>
            <a:ext cx="1281607" cy="1308842"/>
          </a:xfrm>
          <a:prstGeom prst="rect">
            <a:avLst/>
          </a:prstGeom>
          <a:noFill/>
          <a:ln>
            <a:noFill/>
          </a:ln>
        </p:spPr>
      </p:pic>
      <p:pic>
        <p:nvPicPr>
          <p:cNvPr id="982" name="Google Shape;982;p59"/>
          <p:cNvPicPr preferRelativeResize="0"/>
          <p:nvPr/>
        </p:nvPicPr>
        <p:blipFill rotWithShape="1">
          <a:blip r:embed="rId6">
            <a:alphaModFix/>
          </a:blip>
          <a:srcRect/>
          <a:stretch/>
        </p:blipFill>
        <p:spPr>
          <a:xfrm>
            <a:off x="1329149" y="2490397"/>
            <a:ext cx="1408904" cy="1408904"/>
          </a:xfrm>
          <a:prstGeom prst="rect">
            <a:avLst/>
          </a:prstGeom>
          <a:noFill/>
          <a:ln>
            <a:noFill/>
          </a:ln>
        </p:spPr>
      </p:pic>
      <p:pic>
        <p:nvPicPr>
          <p:cNvPr id="983" name="Google Shape;983;p59"/>
          <p:cNvPicPr preferRelativeResize="0"/>
          <p:nvPr/>
        </p:nvPicPr>
        <p:blipFill rotWithShape="1">
          <a:blip r:embed="rId7">
            <a:alphaModFix/>
          </a:blip>
          <a:srcRect/>
          <a:stretch/>
        </p:blipFill>
        <p:spPr>
          <a:xfrm>
            <a:off x="3510742" y="2780646"/>
            <a:ext cx="1610278" cy="982271"/>
          </a:xfrm>
          <a:prstGeom prst="rect">
            <a:avLst/>
          </a:prstGeom>
          <a:noFill/>
          <a:ln>
            <a:noFill/>
          </a:ln>
        </p:spPr>
      </p:pic>
      <p:pic>
        <p:nvPicPr>
          <p:cNvPr id="984" name="Google Shape;984;p59"/>
          <p:cNvPicPr preferRelativeResize="0"/>
          <p:nvPr/>
        </p:nvPicPr>
        <p:blipFill rotWithShape="1">
          <a:blip r:embed="rId8">
            <a:alphaModFix/>
          </a:blip>
          <a:srcRect/>
          <a:stretch/>
        </p:blipFill>
        <p:spPr>
          <a:xfrm>
            <a:off x="5893709" y="2515208"/>
            <a:ext cx="2327189" cy="1247709"/>
          </a:xfrm>
          <a:prstGeom prst="rect">
            <a:avLst/>
          </a:prstGeom>
          <a:noFill/>
          <a:ln>
            <a:noFill/>
          </a:ln>
        </p:spPr>
      </p:pic>
      <p:pic>
        <p:nvPicPr>
          <p:cNvPr id="985" name="Google Shape;985;p59" descr="Une image contenant dessin&#10;&#10;Description générée automatiquement"/>
          <p:cNvPicPr preferRelativeResize="0"/>
          <p:nvPr/>
        </p:nvPicPr>
        <p:blipFill rotWithShape="1">
          <a:blip r:embed="rId9">
            <a:alphaModFix/>
          </a:blip>
          <a:srcRect/>
          <a:stretch/>
        </p:blipFill>
        <p:spPr>
          <a:xfrm>
            <a:off x="-1104800" y="180476"/>
            <a:ext cx="800252" cy="800252"/>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Shape 990"/>
        <p:cNvGrpSpPr/>
        <p:nvPr/>
      </p:nvGrpSpPr>
      <p:grpSpPr>
        <a:xfrm>
          <a:off x="0" y="0"/>
          <a:ext cx="0" cy="0"/>
          <a:chOff x="0" y="0"/>
          <a:chExt cx="0" cy="0"/>
        </a:xfrm>
      </p:grpSpPr>
      <p:sp>
        <p:nvSpPr>
          <p:cNvPr id="991" name="Google Shape;991;p60"/>
          <p:cNvSpPr/>
          <p:nvPr/>
        </p:nvSpPr>
        <p:spPr>
          <a:xfrm>
            <a:off x="583514" y="507604"/>
            <a:ext cx="8803322"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3 : Le climat</a:t>
            </a:r>
            <a:endParaRPr sz="4000" b="0" i="0" u="none" strike="noStrike" cap="none">
              <a:solidFill>
                <a:schemeClr val="lt1"/>
              </a:solidFill>
              <a:latin typeface="Century Gothic"/>
              <a:ea typeface="Century Gothic"/>
              <a:cs typeface="Century Gothic"/>
              <a:sym typeface="Century Gothic"/>
            </a:endParaRPr>
          </a:p>
        </p:txBody>
      </p:sp>
      <p:sp>
        <p:nvSpPr>
          <p:cNvPr id="992" name="Google Shape;992;p60"/>
          <p:cNvSpPr/>
          <p:nvPr/>
        </p:nvSpPr>
        <p:spPr>
          <a:xfrm>
            <a:off x="-168696" y="944724"/>
            <a:ext cx="4435896" cy="237459"/>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93" name="Google Shape;993;p60"/>
          <p:cNvSpPr/>
          <p:nvPr/>
        </p:nvSpPr>
        <p:spPr>
          <a:xfrm>
            <a:off x="9768408" y="-603248"/>
            <a:ext cx="3600000" cy="3600000"/>
          </a:xfrm>
          <a:prstGeom prst="ellipse">
            <a:avLst/>
          </a:prstGeom>
          <a:solidFill>
            <a:srgbClr val="F6AB38"/>
          </a:solidFill>
          <a:ln w="762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994" name="Google Shape;994;p60"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pic>
        <p:nvPicPr>
          <p:cNvPr id="995" name="Google Shape;995;p60"/>
          <p:cNvPicPr preferRelativeResize="0"/>
          <p:nvPr/>
        </p:nvPicPr>
        <p:blipFill rotWithShape="1">
          <a:blip r:embed="rId4">
            <a:alphaModFix/>
          </a:blip>
          <a:srcRect/>
          <a:stretch/>
        </p:blipFill>
        <p:spPr>
          <a:xfrm>
            <a:off x="10508710" y="109549"/>
            <a:ext cx="2174405" cy="2174405"/>
          </a:xfrm>
          <a:prstGeom prst="rect">
            <a:avLst/>
          </a:prstGeom>
          <a:noFill/>
          <a:ln>
            <a:noFill/>
          </a:ln>
        </p:spPr>
      </p:pic>
      <p:pic>
        <p:nvPicPr>
          <p:cNvPr id="996" name="Google Shape;996;p60"/>
          <p:cNvPicPr preferRelativeResize="0"/>
          <p:nvPr/>
        </p:nvPicPr>
        <p:blipFill rotWithShape="1">
          <a:blip r:embed="rId4">
            <a:alphaModFix/>
          </a:blip>
          <a:srcRect/>
          <a:stretch/>
        </p:blipFill>
        <p:spPr>
          <a:xfrm>
            <a:off x="10481205" y="145025"/>
            <a:ext cx="2174405" cy="2174405"/>
          </a:xfrm>
          <a:prstGeom prst="rect">
            <a:avLst/>
          </a:prstGeom>
          <a:noFill/>
          <a:ln>
            <a:noFill/>
          </a:ln>
        </p:spPr>
      </p:pic>
      <p:pic>
        <p:nvPicPr>
          <p:cNvPr id="997" name="Google Shape;997;p60" descr="Résultat de recherche d'images pour &quot;la fresque du climat&quot;"/>
          <p:cNvPicPr preferRelativeResize="0"/>
          <p:nvPr/>
        </p:nvPicPr>
        <p:blipFill rotWithShape="1">
          <a:blip r:embed="rId5">
            <a:alphaModFix/>
          </a:blip>
          <a:srcRect t="33028" b="30195"/>
          <a:stretch/>
        </p:blipFill>
        <p:spPr>
          <a:xfrm>
            <a:off x="848590" y="3629427"/>
            <a:ext cx="4774970" cy="1756098"/>
          </a:xfrm>
          <a:prstGeom prst="rect">
            <a:avLst/>
          </a:prstGeom>
          <a:noFill/>
          <a:ln>
            <a:noFill/>
          </a:ln>
        </p:spPr>
      </p:pic>
      <p:sp>
        <p:nvSpPr>
          <p:cNvPr id="998" name="Google Shape;998;p60"/>
          <p:cNvSpPr txBox="1"/>
          <p:nvPr/>
        </p:nvSpPr>
        <p:spPr>
          <a:xfrm>
            <a:off x="1127760" y="2672070"/>
            <a:ext cx="8991600" cy="559410"/>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2400" b="1" i="0" u="none" strike="noStrike" cap="none">
                <a:solidFill>
                  <a:srgbClr val="FFFFFF"/>
                </a:solidFill>
                <a:latin typeface="Century Gothic"/>
                <a:ea typeface="Century Gothic"/>
                <a:cs typeface="Century Gothic"/>
                <a:sym typeface="Century Gothic"/>
              </a:rPr>
              <a:t>La fresque du climat</a:t>
            </a:r>
            <a:endParaRPr sz="800" b="0" i="0" u="none" strike="noStrike" cap="none">
              <a:solidFill>
                <a:srgbClr val="000000"/>
              </a:solidFill>
              <a:latin typeface="Arial"/>
              <a:ea typeface="Arial"/>
              <a:cs typeface="Arial"/>
              <a:sym typeface="Arial"/>
            </a:endParaRPr>
          </a:p>
        </p:txBody>
      </p:sp>
      <p:pic>
        <p:nvPicPr>
          <p:cNvPr id="999" name="Google Shape;999;p60" descr="Résultat de recherche d'images pour &quot;icone horloge&quot;"/>
          <p:cNvPicPr preferRelativeResize="0"/>
          <p:nvPr/>
        </p:nvPicPr>
        <p:blipFill rotWithShape="1">
          <a:blip r:embed="rId6">
            <a:alphaModFix/>
          </a:blip>
          <a:srcRect/>
          <a:stretch/>
        </p:blipFill>
        <p:spPr>
          <a:xfrm>
            <a:off x="6228313" y="4657921"/>
            <a:ext cx="779573" cy="779573"/>
          </a:xfrm>
          <a:prstGeom prst="rect">
            <a:avLst/>
          </a:prstGeom>
          <a:noFill/>
          <a:ln>
            <a:noFill/>
          </a:ln>
        </p:spPr>
      </p:pic>
      <p:sp>
        <p:nvSpPr>
          <p:cNvPr id="1000" name="Google Shape;1000;p60"/>
          <p:cNvSpPr/>
          <p:nvPr/>
        </p:nvSpPr>
        <p:spPr>
          <a:xfrm>
            <a:off x="6617908" y="4863042"/>
            <a:ext cx="2023572"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800" b="1" i="0" u="none" strike="noStrike" cap="none">
                <a:solidFill>
                  <a:srgbClr val="2A6176"/>
                </a:solidFill>
                <a:latin typeface="Century Gothic"/>
                <a:ea typeface="Century Gothic"/>
                <a:cs typeface="Century Gothic"/>
                <a:sym typeface="Century Gothic"/>
              </a:rPr>
              <a:t>3h</a:t>
            </a:r>
            <a:endParaRPr/>
          </a:p>
        </p:txBody>
      </p:sp>
      <p:pic>
        <p:nvPicPr>
          <p:cNvPr id="1001" name="Google Shape;1001;p60" descr="Résultat de recherche d'images pour &quot;icon intelligence collective&quot;"/>
          <p:cNvPicPr preferRelativeResize="0"/>
          <p:nvPr/>
        </p:nvPicPr>
        <p:blipFill rotWithShape="1">
          <a:blip r:embed="rId7">
            <a:alphaModFix/>
          </a:blip>
          <a:srcRect/>
          <a:stretch/>
        </p:blipFill>
        <p:spPr>
          <a:xfrm>
            <a:off x="6220477" y="3538493"/>
            <a:ext cx="848369" cy="848369"/>
          </a:xfrm>
          <a:prstGeom prst="rect">
            <a:avLst/>
          </a:prstGeom>
          <a:noFill/>
          <a:ln>
            <a:noFill/>
          </a:ln>
        </p:spPr>
      </p:pic>
      <p:sp>
        <p:nvSpPr>
          <p:cNvPr id="1002" name="Google Shape;1002;p60"/>
          <p:cNvSpPr/>
          <p:nvPr/>
        </p:nvSpPr>
        <p:spPr>
          <a:xfrm>
            <a:off x="7194040" y="3601164"/>
            <a:ext cx="2772919"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600" b="1" i="0" u="none" strike="noStrike" cap="none">
                <a:solidFill>
                  <a:srgbClr val="2A6176"/>
                </a:solidFill>
                <a:latin typeface="Century Gothic"/>
                <a:ea typeface="Century Gothic"/>
                <a:cs typeface="Century Gothic"/>
                <a:sym typeface="Century Gothic"/>
              </a:rPr>
              <a:t>Activité collaborative pour comprendre le changement climatique</a:t>
            </a:r>
            <a:endParaRPr/>
          </a:p>
        </p:txBody>
      </p:sp>
      <p:sp>
        <p:nvSpPr>
          <p:cNvPr id="1003" name="Google Shape;1003;p60"/>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Activités proposées</a:t>
            </a:r>
            <a:endParaRPr sz="2400" b="1" i="0" u="none" strike="noStrike" cap="none">
              <a:solidFill>
                <a:srgbClr val="2A6176"/>
              </a:solidFill>
              <a:latin typeface="Century Gothic"/>
              <a:ea typeface="Century Gothic"/>
              <a:cs typeface="Century Gothic"/>
              <a:sym typeface="Century Gothic"/>
            </a:endParaRPr>
          </a:p>
        </p:txBody>
      </p:sp>
      <p:pic>
        <p:nvPicPr>
          <p:cNvPr id="1004" name="Google Shape;1004;p60" descr="Résultat de recherche d'images pour &quot;icone horloge&quot;"/>
          <p:cNvPicPr preferRelativeResize="0"/>
          <p:nvPr/>
        </p:nvPicPr>
        <p:blipFill rotWithShape="1">
          <a:blip r:embed="rId6">
            <a:alphaModFix/>
          </a:blip>
          <a:srcRect/>
          <a:stretch/>
        </p:blipFill>
        <p:spPr>
          <a:xfrm>
            <a:off x="-1155368" y="183087"/>
            <a:ext cx="758851" cy="75885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sp>
        <p:nvSpPr>
          <p:cNvPr id="1010" name="Google Shape;1010;p61"/>
          <p:cNvSpPr/>
          <p:nvPr/>
        </p:nvSpPr>
        <p:spPr>
          <a:xfrm>
            <a:off x="2783632" y="548680"/>
            <a:ext cx="7416824"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4 : Passer à l’action</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1011" name="Google Shape;1011;p61"/>
          <p:cNvSpPr/>
          <p:nvPr/>
        </p:nvSpPr>
        <p:spPr>
          <a:xfrm>
            <a:off x="-168696" y="970962"/>
            <a:ext cx="3384376" cy="235556"/>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12" name="Google Shape;1012;p61"/>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013" name="Google Shape;1013;p61"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pic>
        <p:nvPicPr>
          <p:cNvPr id="1014" name="Google Shape;1014;p61"/>
          <p:cNvPicPr preferRelativeResize="0"/>
          <p:nvPr/>
        </p:nvPicPr>
        <p:blipFill rotWithShape="1">
          <a:blip r:embed="rId4">
            <a:alphaModFix/>
          </a:blip>
          <a:srcRect/>
          <a:stretch/>
        </p:blipFill>
        <p:spPr>
          <a:xfrm flipH="1">
            <a:off x="10483230" y="-89626"/>
            <a:ext cx="2448272" cy="2304256"/>
          </a:xfrm>
          <a:prstGeom prst="rect">
            <a:avLst/>
          </a:prstGeom>
          <a:noFill/>
          <a:ln>
            <a:noFill/>
          </a:ln>
        </p:spPr>
      </p:pic>
      <p:sp>
        <p:nvSpPr>
          <p:cNvPr id="1015" name="Google Shape;1015;p61"/>
          <p:cNvSpPr/>
          <p:nvPr/>
        </p:nvSpPr>
        <p:spPr>
          <a:xfrm>
            <a:off x="2647487" y="2601039"/>
            <a:ext cx="5817114" cy="108012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Nos gestes individuels comptent </a:t>
            </a:r>
            <a:endParaRPr sz="2000" b="0" i="0" u="none" strike="noStrike" cap="none">
              <a:solidFill>
                <a:schemeClr val="lt1"/>
              </a:solidFill>
              <a:latin typeface="Century Gothic"/>
              <a:ea typeface="Century Gothic"/>
              <a:cs typeface="Century Gothic"/>
              <a:sym typeface="Century Gothic"/>
            </a:endParaRPr>
          </a:p>
        </p:txBody>
      </p:sp>
      <p:sp>
        <p:nvSpPr>
          <p:cNvPr id="1016" name="Google Shape;1016;p61"/>
          <p:cNvSpPr/>
          <p:nvPr/>
        </p:nvSpPr>
        <p:spPr>
          <a:xfrm>
            <a:off x="-159298" y="3086555"/>
            <a:ext cx="2376264" cy="109088"/>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17" name="Google Shape;1017;p61"/>
          <p:cNvSpPr/>
          <p:nvPr/>
        </p:nvSpPr>
        <p:spPr>
          <a:xfrm>
            <a:off x="2638089" y="3653831"/>
            <a:ext cx="7010192" cy="108012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2A6176"/>
                </a:solidFill>
                <a:latin typeface="Century Gothic"/>
                <a:ea typeface="Century Gothic"/>
                <a:cs typeface="Century Gothic"/>
                <a:sym typeface="Century Gothic"/>
              </a:rPr>
              <a:t>Quels sont nos leviers d’action collectifs ?</a:t>
            </a:r>
            <a:endParaRPr sz="1400" b="0" i="0" u="none" strike="noStrike" cap="none">
              <a:solidFill>
                <a:srgbClr val="000000"/>
              </a:solidFill>
              <a:latin typeface="Arial"/>
              <a:ea typeface="Arial"/>
              <a:cs typeface="Arial"/>
              <a:sym typeface="Arial"/>
            </a:endParaRPr>
          </a:p>
        </p:txBody>
      </p:sp>
      <p:sp>
        <p:nvSpPr>
          <p:cNvPr id="1018" name="Google Shape;1018;p61"/>
          <p:cNvSpPr/>
          <p:nvPr/>
        </p:nvSpPr>
        <p:spPr>
          <a:xfrm>
            <a:off x="-168696" y="4139355"/>
            <a:ext cx="2376264" cy="109088"/>
          </a:xfrm>
          <a:prstGeom prst="rect">
            <a:avLst/>
          </a:prstGeom>
          <a:solidFill>
            <a:srgbClr val="F8EF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019" name="Google Shape;1019;p61"/>
          <p:cNvPicPr preferRelativeResize="0"/>
          <p:nvPr/>
        </p:nvPicPr>
        <p:blipFill rotWithShape="1">
          <a:blip r:embed="rId5">
            <a:alphaModFix/>
          </a:blip>
          <a:srcRect/>
          <a:stretch/>
        </p:blipFill>
        <p:spPr>
          <a:xfrm>
            <a:off x="1927487" y="2782725"/>
            <a:ext cx="720000" cy="720000"/>
          </a:xfrm>
          <a:prstGeom prst="rect">
            <a:avLst/>
          </a:prstGeom>
          <a:noFill/>
          <a:ln>
            <a:noFill/>
          </a:ln>
        </p:spPr>
      </p:pic>
      <p:pic>
        <p:nvPicPr>
          <p:cNvPr id="1020" name="Google Shape;1020;p61"/>
          <p:cNvPicPr preferRelativeResize="0"/>
          <p:nvPr/>
        </p:nvPicPr>
        <p:blipFill rotWithShape="1">
          <a:blip r:embed="rId5">
            <a:alphaModFix/>
          </a:blip>
          <a:srcRect/>
          <a:stretch/>
        </p:blipFill>
        <p:spPr>
          <a:xfrm>
            <a:off x="1927487" y="3833891"/>
            <a:ext cx="720000" cy="720000"/>
          </a:xfrm>
          <a:prstGeom prst="rect">
            <a:avLst/>
          </a:prstGeom>
          <a:noFill/>
          <a:ln>
            <a:noFill/>
          </a:ln>
        </p:spPr>
      </p:pic>
      <p:pic>
        <p:nvPicPr>
          <p:cNvPr id="1021" name="Google Shape;1021;p61"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15"/>
                                        </p:tgtEl>
                                        <p:attrNameLst>
                                          <p:attrName>style.visibility</p:attrName>
                                        </p:attrNameLst>
                                      </p:cBhvr>
                                      <p:to>
                                        <p:strVal val="visible"/>
                                      </p:to>
                                    </p:set>
                                    <p:animEffect transition="in" filter="fade">
                                      <p:cBhvr>
                                        <p:cTn id="7" dur="1000"/>
                                        <p:tgtEl>
                                          <p:spTgt spid="1015"/>
                                        </p:tgtEl>
                                      </p:cBhvr>
                                    </p:animEffect>
                                  </p:childTnLst>
                                </p:cTn>
                              </p:par>
                              <p:par>
                                <p:cTn id="8" presetID="10" presetClass="entr" presetSubtype="0" fill="hold" nodeType="withEffect">
                                  <p:stCondLst>
                                    <p:cond delay="0"/>
                                  </p:stCondLst>
                                  <p:childTnLst>
                                    <p:set>
                                      <p:cBhvr>
                                        <p:cTn id="9" dur="1" fill="hold">
                                          <p:stCondLst>
                                            <p:cond delay="0"/>
                                          </p:stCondLst>
                                        </p:cTn>
                                        <p:tgtEl>
                                          <p:spTgt spid="1016"/>
                                        </p:tgtEl>
                                        <p:attrNameLst>
                                          <p:attrName>style.visibility</p:attrName>
                                        </p:attrNameLst>
                                      </p:cBhvr>
                                      <p:to>
                                        <p:strVal val="visible"/>
                                      </p:to>
                                    </p:set>
                                    <p:animEffect transition="in" filter="fade">
                                      <p:cBhvr>
                                        <p:cTn id="10" dur="1000"/>
                                        <p:tgtEl>
                                          <p:spTgt spid="1016"/>
                                        </p:tgtEl>
                                      </p:cBhvr>
                                    </p:animEffect>
                                  </p:childTnLst>
                                </p:cTn>
                              </p:par>
                              <p:par>
                                <p:cTn id="11" presetID="10" presetClass="entr" presetSubtype="0" fill="hold" nodeType="withEffect">
                                  <p:stCondLst>
                                    <p:cond delay="0"/>
                                  </p:stCondLst>
                                  <p:childTnLst>
                                    <p:set>
                                      <p:cBhvr>
                                        <p:cTn id="12" dur="1" fill="hold">
                                          <p:stCondLst>
                                            <p:cond delay="0"/>
                                          </p:stCondLst>
                                        </p:cTn>
                                        <p:tgtEl>
                                          <p:spTgt spid="1017"/>
                                        </p:tgtEl>
                                        <p:attrNameLst>
                                          <p:attrName>style.visibility</p:attrName>
                                        </p:attrNameLst>
                                      </p:cBhvr>
                                      <p:to>
                                        <p:strVal val="visible"/>
                                      </p:to>
                                    </p:set>
                                    <p:animEffect transition="in" filter="fade">
                                      <p:cBhvr>
                                        <p:cTn id="13" dur="1000"/>
                                        <p:tgtEl>
                                          <p:spTgt spid="1017"/>
                                        </p:tgtEl>
                                      </p:cBhvr>
                                    </p:animEffect>
                                  </p:childTnLst>
                                </p:cTn>
                              </p:par>
                              <p:par>
                                <p:cTn id="14" presetID="10" presetClass="entr" presetSubtype="0" fill="hold" nodeType="withEffect">
                                  <p:stCondLst>
                                    <p:cond delay="0"/>
                                  </p:stCondLst>
                                  <p:childTnLst>
                                    <p:set>
                                      <p:cBhvr>
                                        <p:cTn id="15" dur="1" fill="hold">
                                          <p:stCondLst>
                                            <p:cond delay="0"/>
                                          </p:stCondLst>
                                        </p:cTn>
                                        <p:tgtEl>
                                          <p:spTgt spid="1018"/>
                                        </p:tgtEl>
                                        <p:attrNameLst>
                                          <p:attrName>style.visibility</p:attrName>
                                        </p:attrNameLst>
                                      </p:cBhvr>
                                      <p:to>
                                        <p:strVal val="visible"/>
                                      </p:to>
                                    </p:set>
                                    <p:animEffect transition="in" filter="fade">
                                      <p:cBhvr>
                                        <p:cTn id="16" dur="1000"/>
                                        <p:tgtEl>
                                          <p:spTgt spid="1018"/>
                                        </p:tgtEl>
                                      </p:cBhvr>
                                    </p:animEffect>
                                  </p:childTnLst>
                                </p:cTn>
                              </p:par>
                              <p:par>
                                <p:cTn id="17" presetID="10" presetClass="entr" presetSubtype="0" fill="hold" nodeType="withEffect">
                                  <p:stCondLst>
                                    <p:cond delay="0"/>
                                  </p:stCondLst>
                                  <p:childTnLst>
                                    <p:set>
                                      <p:cBhvr>
                                        <p:cTn id="18" dur="1" fill="hold">
                                          <p:stCondLst>
                                            <p:cond delay="0"/>
                                          </p:stCondLst>
                                        </p:cTn>
                                        <p:tgtEl>
                                          <p:spTgt spid="1019"/>
                                        </p:tgtEl>
                                        <p:attrNameLst>
                                          <p:attrName>style.visibility</p:attrName>
                                        </p:attrNameLst>
                                      </p:cBhvr>
                                      <p:to>
                                        <p:strVal val="visible"/>
                                      </p:to>
                                    </p:set>
                                    <p:animEffect transition="in" filter="fade">
                                      <p:cBhvr>
                                        <p:cTn id="19" dur="1000"/>
                                        <p:tgtEl>
                                          <p:spTgt spid="1019"/>
                                        </p:tgtEl>
                                      </p:cBhvr>
                                    </p:animEffect>
                                  </p:childTnLst>
                                </p:cTn>
                              </p:par>
                              <p:par>
                                <p:cTn id="20" presetID="10" presetClass="entr" presetSubtype="0" fill="hold" nodeType="withEffect">
                                  <p:stCondLst>
                                    <p:cond delay="0"/>
                                  </p:stCondLst>
                                  <p:childTnLst>
                                    <p:set>
                                      <p:cBhvr>
                                        <p:cTn id="21" dur="1" fill="hold">
                                          <p:stCondLst>
                                            <p:cond delay="0"/>
                                          </p:stCondLst>
                                        </p:cTn>
                                        <p:tgtEl>
                                          <p:spTgt spid="1020"/>
                                        </p:tgtEl>
                                        <p:attrNameLst>
                                          <p:attrName>style.visibility</p:attrName>
                                        </p:attrNameLst>
                                      </p:cBhvr>
                                      <p:to>
                                        <p:strVal val="visible"/>
                                      </p:to>
                                    </p:set>
                                    <p:animEffect transition="in" filter="fade">
                                      <p:cBhvr>
                                        <p:cTn id="22" dur="1000"/>
                                        <p:tgtEl>
                                          <p:spTgt spid="1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26"/>
        <p:cNvGrpSpPr/>
        <p:nvPr/>
      </p:nvGrpSpPr>
      <p:grpSpPr>
        <a:xfrm>
          <a:off x="0" y="0"/>
          <a:ext cx="0" cy="0"/>
          <a:chOff x="0" y="0"/>
          <a:chExt cx="0" cy="0"/>
        </a:xfrm>
      </p:grpSpPr>
      <p:sp>
        <p:nvSpPr>
          <p:cNvPr id="1027" name="Google Shape;1027;p62"/>
          <p:cNvSpPr txBox="1"/>
          <p:nvPr/>
        </p:nvSpPr>
        <p:spPr>
          <a:xfrm>
            <a:off x="7940140" y="2922382"/>
            <a:ext cx="3547155" cy="10156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C00000"/>
                </a:solidFill>
                <a:latin typeface="Century Gothic"/>
                <a:ea typeface="Century Gothic"/>
                <a:cs typeface="Century Gothic"/>
                <a:sym typeface="Century Gothic"/>
              </a:rPr>
              <a:t>Nos  modes d’organisation actuels</a:t>
            </a:r>
            <a:endParaRPr/>
          </a:p>
          <a:p>
            <a:pPr marL="0" marR="0" lvl="0" indent="0" algn="ctr" rtl="0">
              <a:lnSpc>
                <a:spcPct val="100000"/>
              </a:lnSpc>
              <a:spcBef>
                <a:spcPts val="0"/>
              </a:spcBef>
              <a:spcAft>
                <a:spcPts val="0"/>
              </a:spcAft>
              <a:buClr>
                <a:srgbClr val="000000"/>
              </a:buClr>
              <a:buSzPts val="1800"/>
              <a:buFont typeface="Arial"/>
              <a:buNone/>
            </a:pPr>
            <a:r>
              <a:rPr lang="fr-FR" sz="2400" b="1" i="0" u="none" strike="noStrike" cap="none">
                <a:solidFill>
                  <a:srgbClr val="C00000"/>
                </a:solidFill>
                <a:latin typeface="Century Gothic"/>
                <a:ea typeface="Century Gothic"/>
                <a:cs typeface="Century Gothic"/>
                <a:sym typeface="Century Gothic"/>
              </a:rPr>
              <a:t> 4°C – 7°C</a:t>
            </a:r>
            <a:endParaRPr sz="1800" b="0" i="0" u="none" strike="noStrike" cap="none">
              <a:solidFill>
                <a:srgbClr val="C00000"/>
              </a:solidFill>
              <a:latin typeface="Arial"/>
              <a:ea typeface="Arial"/>
              <a:cs typeface="Arial"/>
              <a:sym typeface="Arial"/>
            </a:endParaRPr>
          </a:p>
        </p:txBody>
      </p:sp>
      <p:sp>
        <p:nvSpPr>
          <p:cNvPr id="1028" name="Google Shape;1028;p62"/>
          <p:cNvSpPr txBox="1"/>
          <p:nvPr/>
        </p:nvSpPr>
        <p:spPr>
          <a:xfrm>
            <a:off x="4446016" y="2922382"/>
            <a:ext cx="3402578" cy="10156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F6AB38"/>
                </a:solidFill>
                <a:latin typeface="Century Gothic"/>
                <a:ea typeface="Century Gothic"/>
                <a:cs typeface="Century Gothic"/>
                <a:sym typeface="Century Gothic"/>
              </a:rPr>
              <a:t>L’application des politiques actuelles</a:t>
            </a:r>
            <a:endParaRPr/>
          </a:p>
          <a:p>
            <a:pPr marL="0" marR="0" lvl="0" indent="0" algn="ctr" rtl="0">
              <a:lnSpc>
                <a:spcPct val="100000"/>
              </a:lnSpc>
              <a:spcBef>
                <a:spcPts val="0"/>
              </a:spcBef>
              <a:spcAft>
                <a:spcPts val="0"/>
              </a:spcAft>
              <a:buClr>
                <a:srgbClr val="000000"/>
              </a:buClr>
              <a:buSzPts val="1800"/>
              <a:buFont typeface="Arial"/>
              <a:buNone/>
            </a:pPr>
            <a:r>
              <a:rPr lang="fr-FR" sz="2400" b="1" i="0" u="none" strike="noStrike" cap="none">
                <a:solidFill>
                  <a:srgbClr val="F6AB38"/>
                </a:solidFill>
                <a:latin typeface="Century Gothic"/>
                <a:ea typeface="Century Gothic"/>
                <a:cs typeface="Century Gothic"/>
                <a:sym typeface="Century Gothic"/>
              </a:rPr>
              <a:t>2,6°C – 4,9°C</a:t>
            </a:r>
            <a:endParaRPr sz="1800" b="0" i="0" u="none" strike="noStrike" cap="none">
              <a:solidFill>
                <a:srgbClr val="F6AB38"/>
              </a:solidFill>
              <a:latin typeface="Arial"/>
              <a:ea typeface="Arial"/>
              <a:cs typeface="Arial"/>
              <a:sym typeface="Arial"/>
            </a:endParaRPr>
          </a:p>
        </p:txBody>
      </p:sp>
      <p:sp>
        <p:nvSpPr>
          <p:cNvPr id="1029" name="Google Shape;1029;p62"/>
          <p:cNvSpPr txBox="1"/>
          <p:nvPr/>
        </p:nvSpPr>
        <p:spPr>
          <a:xfrm>
            <a:off x="3823585" y="1969197"/>
            <a:ext cx="5909602"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FR" sz="2800" b="1" i="0" u="none" strike="noStrike" cap="none">
                <a:solidFill>
                  <a:srgbClr val="085160"/>
                </a:solidFill>
                <a:latin typeface="Century Gothic"/>
                <a:ea typeface="Century Gothic"/>
                <a:cs typeface="Century Gothic"/>
                <a:sym typeface="Century Gothic"/>
              </a:rPr>
              <a:t>L’Accord de Paris</a:t>
            </a:r>
            <a:endParaRPr sz="2000" b="0" i="0" u="none" strike="noStrike" cap="none">
              <a:solidFill>
                <a:srgbClr val="085160"/>
              </a:solidFill>
              <a:latin typeface="Arial"/>
              <a:ea typeface="Arial"/>
              <a:cs typeface="Arial"/>
              <a:sym typeface="Arial"/>
            </a:endParaRPr>
          </a:p>
        </p:txBody>
      </p:sp>
      <p:sp>
        <p:nvSpPr>
          <p:cNvPr id="1030" name="Google Shape;1030;p62"/>
          <p:cNvSpPr txBox="1"/>
          <p:nvPr/>
        </p:nvSpPr>
        <p:spPr>
          <a:xfrm>
            <a:off x="1059311" y="2862185"/>
            <a:ext cx="3192551"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fr-FR" sz="1800" b="1" i="0" u="none" strike="noStrike" cap="none">
                <a:solidFill>
                  <a:srgbClr val="59BC79"/>
                </a:solidFill>
                <a:latin typeface="Century Gothic"/>
                <a:ea typeface="Century Gothic"/>
                <a:cs typeface="Century Gothic"/>
                <a:sym typeface="Century Gothic"/>
              </a:rPr>
              <a:t>Recommandations des scientifiques</a:t>
            </a:r>
            <a:endParaRPr/>
          </a:p>
          <a:p>
            <a:pPr marL="0" marR="0" lvl="0" indent="0" algn="ctr" rtl="0">
              <a:lnSpc>
                <a:spcPct val="100000"/>
              </a:lnSpc>
              <a:spcBef>
                <a:spcPts val="0"/>
              </a:spcBef>
              <a:spcAft>
                <a:spcPts val="0"/>
              </a:spcAft>
              <a:buClr>
                <a:srgbClr val="000000"/>
              </a:buClr>
              <a:buSzPts val="1800"/>
              <a:buFont typeface="Arial"/>
              <a:buNone/>
            </a:pPr>
            <a:r>
              <a:rPr lang="fr-FR" sz="2800" b="1" i="0" u="none" strike="noStrike" cap="none">
                <a:solidFill>
                  <a:srgbClr val="59BC79"/>
                </a:solidFill>
                <a:latin typeface="Century Gothic"/>
                <a:ea typeface="Century Gothic"/>
                <a:cs typeface="Century Gothic"/>
                <a:sym typeface="Century Gothic"/>
              </a:rPr>
              <a:t>1,5°C</a:t>
            </a:r>
            <a:endParaRPr sz="2000" b="0" i="0" u="none" strike="noStrike" cap="none">
              <a:solidFill>
                <a:srgbClr val="000000"/>
              </a:solidFill>
              <a:latin typeface="Arial"/>
              <a:ea typeface="Arial"/>
              <a:cs typeface="Arial"/>
              <a:sym typeface="Arial"/>
            </a:endParaRPr>
          </a:p>
        </p:txBody>
      </p:sp>
      <p:sp>
        <p:nvSpPr>
          <p:cNvPr id="1031" name="Google Shape;1031;p62"/>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L’Accord de Paris</a:t>
            </a:r>
            <a:br>
              <a:rPr lang="fr-FR"/>
            </a:br>
            <a:r>
              <a:rPr lang="fr-FR" sz="2000" i="1" cap="none">
                <a:solidFill>
                  <a:srgbClr val="F6AB38"/>
                </a:solidFill>
              </a:rPr>
              <a:t>A la COP21, les états ont fixé le cap</a:t>
            </a:r>
            <a:endParaRPr/>
          </a:p>
        </p:txBody>
      </p:sp>
      <p:sp>
        <p:nvSpPr>
          <p:cNvPr id="1032" name="Google Shape;1032;p62"/>
          <p:cNvSpPr txBox="1">
            <a:spLocks noGrp="1"/>
          </p:cNvSpPr>
          <p:nvPr>
            <p:ph type="sldNum" idx="12"/>
          </p:nvPr>
        </p:nvSpPr>
        <p:spPr>
          <a:xfrm>
            <a:off x="11318775"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46</a:t>
            </a:fld>
            <a:endParaRPr sz="1400" b="1" i="0" u="none" strike="noStrike" cap="none">
              <a:solidFill>
                <a:srgbClr val="FFFFFF"/>
              </a:solidFill>
              <a:latin typeface="Arial"/>
              <a:ea typeface="Arial"/>
              <a:cs typeface="Arial"/>
              <a:sym typeface="Arial"/>
            </a:endParaRPr>
          </a:p>
        </p:txBody>
      </p:sp>
      <p:sp>
        <p:nvSpPr>
          <p:cNvPr id="1033" name="Google Shape;1033;p62"/>
          <p:cNvSpPr/>
          <p:nvPr/>
        </p:nvSpPr>
        <p:spPr>
          <a:xfrm>
            <a:off x="7175555" y="1789036"/>
            <a:ext cx="1999265"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400"/>
              <a:buFont typeface="Arial"/>
              <a:buNone/>
            </a:pPr>
            <a:r>
              <a:rPr lang="fr-FR" sz="5400" b="1" i="0" u="none" strike="noStrike" cap="none">
                <a:solidFill>
                  <a:srgbClr val="085160"/>
                </a:solidFill>
                <a:latin typeface="Century Gothic"/>
                <a:ea typeface="Century Gothic"/>
                <a:cs typeface="Century Gothic"/>
                <a:sym typeface="Century Gothic"/>
              </a:rPr>
              <a:t>+2°C </a:t>
            </a:r>
            <a:endParaRPr sz="5400" b="0" i="0" u="none" strike="noStrike" cap="none">
              <a:solidFill>
                <a:srgbClr val="085160"/>
              </a:solidFill>
              <a:latin typeface="Arial"/>
              <a:ea typeface="Arial"/>
              <a:cs typeface="Arial"/>
              <a:sym typeface="Arial"/>
            </a:endParaRPr>
          </a:p>
        </p:txBody>
      </p:sp>
      <p:pic>
        <p:nvPicPr>
          <p:cNvPr id="1034" name="Google Shape;1034;p62" descr="IPCC Special Report 1.5 C"/>
          <p:cNvPicPr preferRelativeResize="0"/>
          <p:nvPr/>
        </p:nvPicPr>
        <p:blipFill rotWithShape="1">
          <a:blip r:embed="rId3">
            <a:alphaModFix/>
          </a:blip>
          <a:srcRect l="32495" t="16322" r="32881" b="17400"/>
          <a:stretch/>
        </p:blipFill>
        <p:spPr>
          <a:xfrm>
            <a:off x="1728648" y="4089182"/>
            <a:ext cx="1666061" cy="2148840"/>
          </a:xfrm>
          <a:prstGeom prst="rect">
            <a:avLst/>
          </a:prstGeom>
          <a:noFill/>
          <a:ln>
            <a:noFill/>
          </a:ln>
        </p:spPr>
      </p:pic>
      <p:pic>
        <p:nvPicPr>
          <p:cNvPr id="1035" name="Google Shape;1035;p62" descr="Résultat de recherche d'images pour &quot;icone loi&quot;"/>
          <p:cNvPicPr preferRelativeResize="0"/>
          <p:nvPr/>
        </p:nvPicPr>
        <p:blipFill rotWithShape="1">
          <a:blip r:embed="rId4">
            <a:alphaModFix/>
          </a:blip>
          <a:srcRect/>
          <a:stretch/>
        </p:blipFill>
        <p:spPr>
          <a:xfrm>
            <a:off x="5010885" y="3965183"/>
            <a:ext cx="2272839" cy="2272839"/>
          </a:xfrm>
          <a:prstGeom prst="rect">
            <a:avLst/>
          </a:prstGeom>
          <a:noFill/>
          <a:ln>
            <a:noFill/>
          </a:ln>
        </p:spPr>
      </p:pic>
      <p:pic>
        <p:nvPicPr>
          <p:cNvPr id="1036" name="Google Shape;1036;p62" descr="Résultat de recherche d'images pour &quot;icone ville voiture&quot;"/>
          <p:cNvPicPr preferRelativeResize="0"/>
          <p:nvPr/>
        </p:nvPicPr>
        <p:blipFill rotWithShape="1">
          <a:blip r:embed="rId5">
            <a:alphaModFix/>
          </a:blip>
          <a:srcRect/>
          <a:stretch/>
        </p:blipFill>
        <p:spPr>
          <a:xfrm>
            <a:off x="8668639" y="4087438"/>
            <a:ext cx="2220536" cy="2220536"/>
          </a:xfrm>
          <a:prstGeom prst="rect">
            <a:avLst/>
          </a:prstGeom>
          <a:noFill/>
          <a:ln>
            <a:noFill/>
          </a:ln>
        </p:spPr>
      </p:pic>
      <p:pic>
        <p:nvPicPr>
          <p:cNvPr id="1037" name="Google Shape;1037;p62" descr="Résultat de recherche d'images pour &quot;accord de paris&quot;"/>
          <p:cNvPicPr preferRelativeResize="0"/>
          <p:nvPr/>
        </p:nvPicPr>
        <p:blipFill rotWithShape="1">
          <a:blip r:embed="rId6">
            <a:alphaModFix/>
          </a:blip>
          <a:srcRect/>
          <a:stretch/>
        </p:blipFill>
        <p:spPr>
          <a:xfrm>
            <a:off x="8903002" y="185501"/>
            <a:ext cx="2306876" cy="2306876"/>
          </a:xfrm>
          <a:prstGeom prst="rect">
            <a:avLst/>
          </a:prstGeom>
          <a:noFill/>
          <a:ln>
            <a:noFill/>
          </a:ln>
        </p:spPr>
      </p:pic>
      <p:pic>
        <p:nvPicPr>
          <p:cNvPr id="1038" name="Google Shape;1038;p62" descr="Résultat de recherche d'images pour &quot;icone horloge&quot;"/>
          <p:cNvPicPr preferRelativeResize="0"/>
          <p:nvPr/>
        </p:nvPicPr>
        <p:blipFill rotWithShape="1">
          <a:blip r:embed="rId7">
            <a:alphaModFix/>
          </a:blip>
          <a:srcRect/>
          <a:stretch/>
        </p:blipFill>
        <p:spPr>
          <a:xfrm>
            <a:off x="-1155368" y="183087"/>
            <a:ext cx="758851" cy="75885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sp>
        <p:nvSpPr>
          <p:cNvPr id="1043" name="Google Shape;1043;p63"/>
          <p:cNvSpPr txBox="1">
            <a:spLocks noGrp="1"/>
          </p:cNvSpPr>
          <p:nvPr>
            <p:ph type="sldNum" idx="12"/>
          </p:nvPr>
        </p:nvSpPr>
        <p:spPr>
          <a:xfrm>
            <a:off x="11280576" y="6597352"/>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47</a:t>
            </a:fld>
            <a:endParaRPr/>
          </a:p>
        </p:txBody>
      </p:sp>
      <p:sp>
        <p:nvSpPr>
          <p:cNvPr id="1044" name="Google Shape;1044;p63"/>
          <p:cNvSpPr txBox="1"/>
          <p:nvPr/>
        </p:nvSpPr>
        <p:spPr>
          <a:xfrm>
            <a:off x="2193450" y="166600"/>
            <a:ext cx="9776100" cy="86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Que peut-on faire? </a:t>
            </a:r>
            <a:endParaRPr sz="2400" b="1" i="0" u="none" strike="noStrike" cap="none">
              <a:solidFill>
                <a:srgbClr val="085160"/>
              </a:solidFill>
              <a:latin typeface="Century Gothic"/>
              <a:ea typeface="Century Gothic"/>
              <a:cs typeface="Century Gothic"/>
              <a:sym typeface="Century Gothic"/>
            </a:endParaRPr>
          </a:p>
        </p:txBody>
      </p:sp>
      <p:grpSp>
        <p:nvGrpSpPr>
          <p:cNvPr id="1045" name="Google Shape;1045;p63"/>
          <p:cNvGrpSpPr/>
          <p:nvPr/>
        </p:nvGrpSpPr>
        <p:grpSpPr>
          <a:xfrm>
            <a:off x="6650634" y="1244600"/>
            <a:ext cx="3983508" cy="3822296"/>
            <a:chOff x="5537200" y="853349"/>
            <a:chExt cx="5400000" cy="5400000"/>
          </a:xfrm>
        </p:grpSpPr>
        <p:sp>
          <p:nvSpPr>
            <p:cNvPr id="1046" name="Google Shape;1046;p63"/>
            <p:cNvSpPr/>
            <p:nvPr/>
          </p:nvSpPr>
          <p:spPr>
            <a:xfrm>
              <a:off x="5537200" y="853349"/>
              <a:ext cx="5400000" cy="5400000"/>
            </a:xfrm>
            <a:prstGeom prst="ellipse">
              <a:avLst/>
            </a:prstGeom>
            <a:solidFill>
              <a:srgbClr val="08516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47" name="Google Shape;1047;p63" descr="Image associée"/>
            <p:cNvPicPr preferRelativeResize="0"/>
            <p:nvPr/>
          </p:nvPicPr>
          <p:blipFill rotWithShape="1">
            <a:blip r:embed="rId3">
              <a:alphaModFix/>
            </a:blip>
            <a:srcRect l="14652" t="2318" r="14652" b="2201"/>
            <a:stretch/>
          </p:blipFill>
          <p:spPr>
            <a:xfrm>
              <a:off x="5897200" y="1252515"/>
              <a:ext cx="4680000" cy="4601667"/>
            </a:xfrm>
            <a:prstGeom prst="ellipse">
              <a:avLst/>
            </a:prstGeom>
            <a:noFill/>
            <a:ln>
              <a:noFill/>
            </a:ln>
          </p:spPr>
        </p:pic>
      </p:grpSp>
      <p:grpSp>
        <p:nvGrpSpPr>
          <p:cNvPr id="1048" name="Google Shape;1048;p63"/>
          <p:cNvGrpSpPr/>
          <p:nvPr/>
        </p:nvGrpSpPr>
        <p:grpSpPr>
          <a:xfrm>
            <a:off x="1794375" y="2605588"/>
            <a:ext cx="2160000" cy="2160000"/>
            <a:chOff x="1895975" y="2540915"/>
            <a:chExt cx="2160000" cy="2160000"/>
          </a:xfrm>
        </p:grpSpPr>
        <p:sp>
          <p:nvSpPr>
            <p:cNvPr id="1049" name="Google Shape;1049;p63"/>
            <p:cNvSpPr/>
            <p:nvPr/>
          </p:nvSpPr>
          <p:spPr>
            <a:xfrm>
              <a:off x="1895975" y="2540915"/>
              <a:ext cx="2160000" cy="2160000"/>
            </a:xfrm>
            <a:prstGeom prst="ellipse">
              <a:avLst/>
            </a:prstGeom>
            <a:solidFill>
              <a:srgbClr val="F6AB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50" name="Google Shape;1050;p63" descr="Image associée"/>
            <p:cNvPicPr preferRelativeResize="0"/>
            <p:nvPr/>
          </p:nvPicPr>
          <p:blipFill rotWithShape="1">
            <a:blip r:embed="rId3">
              <a:alphaModFix/>
            </a:blip>
            <a:srcRect l="26896" t="47008" r="48380" b="18853"/>
            <a:stretch/>
          </p:blipFill>
          <p:spPr>
            <a:xfrm>
              <a:off x="2082475" y="2736526"/>
              <a:ext cx="1787000" cy="1796689"/>
            </a:xfrm>
            <a:prstGeom prst="ellipse">
              <a:avLst/>
            </a:prstGeom>
            <a:noFill/>
            <a:ln>
              <a:noFill/>
            </a:ln>
          </p:spPr>
        </p:pic>
      </p:grpSp>
      <p:sp>
        <p:nvSpPr>
          <p:cNvPr id="1051" name="Google Shape;1051;p63"/>
          <p:cNvSpPr txBox="1"/>
          <p:nvPr/>
        </p:nvSpPr>
        <p:spPr>
          <a:xfrm>
            <a:off x="1445602" y="5339419"/>
            <a:ext cx="3346465" cy="402291"/>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Individuellement</a:t>
            </a:r>
            <a:endParaRPr sz="1400" b="0" i="0" u="none" strike="noStrike" cap="none">
              <a:solidFill>
                <a:srgbClr val="000000"/>
              </a:solidFill>
              <a:latin typeface="Arial"/>
              <a:ea typeface="Arial"/>
              <a:cs typeface="Arial"/>
              <a:sym typeface="Arial"/>
            </a:endParaRPr>
          </a:p>
        </p:txBody>
      </p:sp>
      <p:sp>
        <p:nvSpPr>
          <p:cNvPr id="1052" name="Google Shape;1052;p63"/>
          <p:cNvSpPr txBox="1"/>
          <p:nvPr/>
        </p:nvSpPr>
        <p:spPr>
          <a:xfrm>
            <a:off x="7081500" y="5369487"/>
            <a:ext cx="3384395"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Collectivement</a:t>
            </a:r>
            <a:endParaRPr sz="1400" b="0" i="0" u="none" strike="noStrike" cap="none">
              <a:solidFill>
                <a:srgbClr val="000000"/>
              </a:solidFill>
              <a:latin typeface="Arial"/>
              <a:ea typeface="Arial"/>
              <a:cs typeface="Arial"/>
              <a:sym typeface="Arial"/>
            </a:endParaRPr>
          </a:p>
        </p:txBody>
      </p:sp>
      <p:pic>
        <p:nvPicPr>
          <p:cNvPr id="1053" name="Google Shape;1053;p63" descr="Une image contenant dessin&#10;&#10;Description générée automatiquement"/>
          <p:cNvPicPr preferRelativeResize="0"/>
          <p:nvPr/>
        </p:nvPicPr>
        <p:blipFill rotWithShape="1">
          <a:blip r:embed="rId4">
            <a:alphaModFix/>
          </a:blip>
          <a:srcRect/>
          <a:stretch/>
        </p:blipFill>
        <p:spPr>
          <a:xfrm>
            <a:off x="-1104800" y="16142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51"/>
                                        </p:tgtEl>
                                        <p:attrNameLst>
                                          <p:attrName>style.visibility</p:attrName>
                                        </p:attrNameLst>
                                      </p:cBhvr>
                                      <p:to>
                                        <p:strVal val="visible"/>
                                      </p:to>
                                    </p:set>
                                    <p:animEffect transition="in" filter="fade">
                                      <p:cBhvr>
                                        <p:cTn id="7" dur="1000"/>
                                        <p:tgtEl>
                                          <p:spTgt spid="1051"/>
                                        </p:tgtEl>
                                      </p:cBhvr>
                                    </p:animEffect>
                                  </p:childTnLst>
                                </p:cTn>
                              </p:par>
                              <p:par>
                                <p:cTn id="8" presetID="10" presetClass="entr" presetSubtype="0" fill="hold" nodeType="withEffect">
                                  <p:stCondLst>
                                    <p:cond delay="0"/>
                                  </p:stCondLst>
                                  <p:childTnLst>
                                    <p:set>
                                      <p:cBhvr>
                                        <p:cTn id="9" dur="1" fill="hold">
                                          <p:stCondLst>
                                            <p:cond delay="0"/>
                                          </p:stCondLst>
                                        </p:cTn>
                                        <p:tgtEl>
                                          <p:spTgt spid="1052"/>
                                        </p:tgtEl>
                                        <p:attrNameLst>
                                          <p:attrName>style.visibility</p:attrName>
                                        </p:attrNameLst>
                                      </p:cBhvr>
                                      <p:to>
                                        <p:strVal val="visible"/>
                                      </p:to>
                                    </p:set>
                                    <p:animEffect transition="in" filter="fade">
                                      <p:cBhvr>
                                        <p:cTn id="10" dur="1000"/>
                                        <p:tgtEl>
                                          <p:spTgt spid="1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p64"/>
          <p:cNvSpPr txBox="1">
            <a:spLocks noGrp="1"/>
          </p:cNvSpPr>
          <p:nvPr>
            <p:ph type="sldNum" idx="12"/>
          </p:nvPr>
        </p:nvSpPr>
        <p:spPr>
          <a:xfrm>
            <a:off x="11280576" y="6597352"/>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48</a:t>
            </a:fld>
            <a:endParaRPr/>
          </a:p>
        </p:txBody>
      </p:sp>
      <p:sp>
        <p:nvSpPr>
          <p:cNvPr id="1059" name="Google Shape;1059;p64"/>
          <p:cNvSpPr txBox="1"/>
          <p:nvPr/>
        </p:nvSpPr>
        <p:spPr>
          <a:xfrm>
            <a:off x="2193450" y="166600"/>
            <a:ext cx="9776100" cy="86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Que peut-on faire? </a:t>
            </a:r>
            <a:endParaRPr sz="2400" b="1" i="0" u="none" strike="noStrike" cap="none">
              <a:solidFill>
                <a:srgbClr val="085160"/>
              </a:solidFill>
              <a:latin typeface="Century Gothic"/>
              <a:ea typeface="Century Gothic"/>
              <a:cs typeface="Century Gothic"/>
              <a:sym typeface="Century Gothic"/>
            </a:endParaRPr>
          </a:p>
        </p:txBody>
      </p:sp>
      <p:grpSp>
        <p:nvGrpSpPr>
          <p:cNvPr id="1060" name="Google Shape;1060;p64"/>
          <p:cNvGrpSpPr/>
          <p:nvPr/>
        </p:nvGrpSpPr>
        <p:grpSpPr>
          <a:xfrm>
            <a:off x="1794375" y="2605588"/>
            <a:ext cx="2160000" cy="2160000"/>
            <a:chOff x="1895975" y="2540915"/>
            <a:chExt cx="2160000" cy="2160000"/>
          </a:xfrm>
        </p:grpSpPr>
        <p:sp>
          <p:nvSpPr>
            <p:cNvPr id="1061" name="Google Shape;1061;p64"/>
            <p:cNvSpPr/>
            <p:nvPr/>
          </p:nvSpPr>
          <p:spPr>
            <a:xfrm>
              <a:off x="1895975" y="2540915"/>
              <a:ext cx="2160000" cy="2160000"/>
            </a:xfrm>
            <a:prstGeom prst="ellipse">
              <a:avLst/>
            </a:prstGeom>
            <a:solidFill>
              <a:srgbClr val="F6AB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62" name="Google Shape;1062;p64" descr="Image associée"/>
            <p:cNvPicPr preferRelativeResize="0"/>
            <p:nvPr/>
          </p:nvPicPr>
          <p:blipFill rotWithShape="1">
            <a:blip r:embed="rId3">
              <a:alphaModFix/>
            </a:blip>
            <a:srcRect l="26896" t="47008" r="48380" b="18853"/>
            <a:stretch/>
          </p:blipFill>
          <p:spPr>
            <a:xfrm>
              <a:off x="2082475" y="2736526"/>
              <a:ext cx="1787000" cy="1796689"/>
            </a:xfrm>
            <a:prstGeom prst="ellipse">
              <a:avLst/>
            </a:prstGeom>
            <a:noFill/>
            <a:ln>
              <a:noFill/>
            </a:ln>
          </p:spPr>
        </p:pic>
      </p:grpSp>
      <p:sp>
        <p:nvSpPr>
          <p:cNvPr id="1063" name="Google Shape;1063;p64"/>
          <p:cNvSpPr txBox="1"/>
          <p:nvPr/>
        </p:nvSpPr>
        <p:spPr>
          <a:xfrm>
            <a:off x="1445602" y="5339419"/>
            <a:ext cx="3346465" cy="402291"/>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Individuellement</a:t>
            </a:r>
            <a:endParaRPr sz="1400" b="0" i="0" u="none" strike="noStrike" cap="none">
              <a:solidFill>
                <a:srgbClr val="000000"/>
              </a:solidFill>
              <a:latin typeface="Arial"/>
              <a:ea typeface="Arial"/>
              <a:cs typeface="Arial"/>
              <a:sym typeface="Arial"/>
            </a:endParaRPr>
          </a:p>
        </p:txBody>
      </p:sp>
      <p:sp>
        <p:nvSpPr>
          <p:cNvPr id="1064" name="Google Shape;1064;p64"/>
          <p:cNvSpPr txBox="1"/>
          <p:nvPr/>
        </p:nvSpPr>
        <p:spPr>
          <a:xfrm>
            <a:off x="5439103" y="2785268"/>
            <a:ext cx="5707118" cy="1449757"/>
          </a:xfrm>
          <a:prstGeom prst="rect">
            <a:avLst/>
          </a:prstGeom>
          <a:solidFill>
            <a:srgbClr val="F6AB38"/>
          </a:solidFill>
          <a:ln>
            <a:noFill/>
          </a:ln>
        </p:spPr>
        <p:txBody>
          <a:bodyPr spcFirstLastPara="1" wrap="square" lIns="180000" tIns="180000" rIns="180000" bIns="180000" anchor="t" anchorCtr="0">
            <a:normAutofit lnSpcReduction="10000"/>
          </a:bodyPr>
          <a:lstStyle/>
          <a:p>
            <a:pPr marL="0" marR="0" lvl="0" indent="0" algn="ctr" rtl="0">
              <a:lnSpc>
                <a:spcPct val="70000"/>
              </a:lnSpc>
              <a:spcBef>
                <a:spcPts val="188"/>
              </a:spcBef>
              <a:spcAft>
                <a:spcPts val="0"/>
              </a:spcAft>
              <a:buNone/>
            </a:pPr>
            <a:r>
              <a:rPr lang="fr-FR" sz="3330" b="1" i="0" u="none" strike="noStrike" cap="none">
                <a:solidFill>
                  <a:srgbClr val="FFFFFF"/>
                </a:solidFill>
                <a:latin typeface="Century Gothic"/>
                <a:ea typeface="Century Gothic"/>
                <a:cs typeface="Century Gothic"/>
                <a:sym typeface="Century Gothic"/>
              </a:rPr>
              <a:t>Les gestes individuels représentent entre 25% et 45% des efforts à faire. </a:t>
            </a:r>
            <a:endParaRPr sz="3330" b="1" i="0" u="none" strike="noStrike" cap="none">
              <a:solidFill>
                <a:srgbClr val="000000"/>
              </a:solidFill>
              <a:latin typeface="Arial"/>
              <a:ea typeface="Arial"/>
              <a:cs typeface="Arial"/>
              <a:sym typeface="Arial"/>
            </a:endParaRPr>
          </a:p>
        </p:txBody>
      </p:sp>
      <p:sp>
        <p:nvSpPr>
          <p:cNvPr id="1065" name="Google Shape;1065;p64"/>
          <p:cNvSpPr/>
          <p:nvPr/>
        </p:nvSpPr>
        <p:spPr>
          <a:xfrm>
            <a:off x="0" y="6550223"/>
            <a:ext cx="900599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lt1"/>
                </a:solidFill>
                <a:latin typeface="Century Gothic"/>
                <a:ea typeface="Century Gothic"/>
                <a:cs typeface="Century Gothic"/>
                <a:sym typeface="Century Gothic"/>
              </a:rPr>
              <a:t>Sources : Carbone 4</a:t>
            </a:r>
            <a:endParaRPr sz="1400" b="0" i="0" u="none" strike="noStrike" cap="none">
              <a:solidFill>
                <a:srgbClr val="000000"/>
              </a:solidFill>
              <a:latin typeface="Arial"/>
              <a:ea typeface="Arial"/>
              <a:cs typeface="Arial"/>
              <a:sym typeface="Arial"/>
            </a:endParaRPr>
          </a:p>
        </p:txBody>
      </p:sp>
      <p:pic>
        <p:nvPicPr>
          <p:cNvPr id="1066" name="Google Shape;1066;p64" descr="Une image contenant dessin&#10;&#10;Description générée automatiquement"/>
          <p:cNvPicPr preferRelativeResize="0"/>
          <p:nvPr/>
        </p:nvPicPr>
        <p:blipFill rotWithShape="1">
          <a:blip r:embed="rId4">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63"/>
                                        </p:tgtEl>
                                        <p:attrNameLst>
                                          <p:attrName>style.visibility</p:attrName>
                                        </p:attrNameLst>
                                      </p:cBhvr>
                                      <p:to>
                                        <p:strVal val="visible"/>
                                      </p:to>
                                    </p:set>
                                    <p:animEffect transition="in" filter="fade">
                                      <p:cBhvr>
                                        <p:cTn id="7" dur="1000"/>
                                        <p:tgtEl>
                                          <p:spTgt spid="1063"/>
                                        </p:tgtEl>
                                      </p:cBhvr>
                                    </p:animEffect>
                                  </p:childTnLst>
                                </p:cTn>
                              </p:par>
                              <p:par>
                                <p:cTn id="8" presetID="10" presetClass="entr" presetSubtype="0" fill="hold" nodeType="withEffect">
                                  <p:stCondLst>
                                    <p:cond delay="0"/>
                                  </p:stCondLst>
                                  <p:childTnLst>
                                    <p:set>
                                      <p:cBhvr>
                                        <p:cTn id="9" dur="1" fill="hold">
                                          <p:stCondLst>
                                            <p:cond delay="0"/>
                                          </p:stCondLst>
                                        </p:cTn>
                                        <p:tgtEl>
                                          <p:spTgt spid="1064"/>
                                        </p:tgtEl>
                                        <p:attrNameLst>
                                          <p:attrName>style.visibility</p:attrName>
                                        </p:attrNameLst>
                                      </p:cBhvr>
                                      <p:to>
                                        <p:strVal val="visible"/>
                                      </p:to>
                                    </p:set>
                                    <p:animEffect transition="in" filter="fade">
                                      <p:cBhvr>
                                        <p:cTn id="10" dur="1000"/>
                                        <p:tgtEl>
                                          <p:spTgt spid="1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5" name="Connecteur droit 84">
            <a:extLst>
              <a:ext uri="{FF2B5EF4-FFF2-40B4-BE49-F238E27FC236}">
                <a16:creationId xmlns:a16="http://schemas.microsoft.com/office/drawing/2014/main" id="{6C62AC67-8959-4974-B0D5-9EF7FF67CD4C}"/>
              </a:ext>
            </a:extLst>
          </p:cNvPr>
          <p:cNvCxnSpPr>
            <a:cxnSpLocks/>
          </p:cNvCxnSpPr>
          <p:nvPr/>
        </p:nvCxnSpPr>
        <p:spPr>
          <a:xfrm>
            <a:off x="2418975" y="1445368"/>
            <a:ext cx="0" cy="910552"/>
          </a:xfrm>
          <a:prstGeom prst="line">
            <a:avLst/>
          </a:prstGeom>
          <a:ln w="38100">
            <a:solidFill>
              <a:srgbClr val="085160"/>
            </a:solidFill>
            <a:prstDash val="sysDot"/>
          </a:ln>
        </p:spPr>
        <p:style>
          <a:lnRef idx="1">
            <a:schemeClr val="accent1"/>
          </a:lnRef>
          <a:fillRef idx="0">
            <a:schemeClr val="accent1"/>
          </a:fillRef>
          <a:effectRef idx="0">
            <a:schemeClr val="accent1"/>
          </a:effectRef>
          <a:fontRef idx="minor">
            <a:schemeClr val="tx1"/>
          </a:fontRef>
        </p:style>
      </p:cxnSp>
      <p:sp>
        <p:nvSpPr>
          <p:cNvPr id="2" name="Titre 1">
            <a:extLst>
              <a:ext uri="{FF2B5EF4-FFF2-40B4-BE49-F238E27FC236}">
                <a16:creationId xmlns:a16="http://schemas.microsoft.com/office/drawing/2014/main" id="{C2FE9088-FE2B-4301-B283-7CA8F17FB3D6}"/>
              </a:ext>
            </a:extLst>
          </p:cNvPr>
          <p:cNvSpPr>
            <a:spLocks noGrp="1"/>
          </p:cNvSpPr>
          <p:nvPr>
            <p:ph type="title"/>
          </p:nvPr>
        </p:nvSpPr>
        <p:spPr/>
        <p:txBody>
          <a:bodyPr/>
          <a:lstStyle/>
          <a:p>
            <a:r>
              <a:rPr lang="fr-FR" dirty="0"/>
              <a:t>Pour se donner une idée</a:t>
            </a:r>
          </a:p>
        </p:txBody>
      </p:sp>
      <p:pic>
        <p:nvPicPr>
          <p:cNvPr id="42" name="Image 41" descr="Une image contenant dessin&#10;&#10;Description générée automatiquement">
            <a:extLst>
              <a:ext uri="{FF2B5EF4-FFF2-40B4-BE49-F238E27FC236}">
                <a16:creationId xmlns:a16="http://schemas.microsoft.com/office/drawing/2014/main" id="{3389CCCF-BB65-46DA-B10D-6242F19C7EA8}"/>
              </a:ext>
            </a:extLst>
          </p:cNvPr>
          <p:cNvPicPr>
            <a:picLocks noChangeAspect="1"/>
          </p:cNvPicPr>
          <p:nvPr/>
        </p:nvPicPr>
        <p:blipFill>
          <a:blip r:embed="rId3"/>
          <a:stretch>
            <a:fillRect/>
          </a:stretch>
        </p:blipFill>
        <p:spPr>
          <a:xfrm>
            <a:off x="-1104800" y="180476"/>
            <a:ext cx="800252" cy="800252"/>
          </a:xfrm>
          <a:prstGeom prst="rect">
            <a:avLst/>
          </a:prstGeom>
        </p:spPr>
      </p:pic>
      <p:sp>
        <p:nvSpPr>
          <p:cNvPr id="3" name="Espace réservé du numéro de diapositive 2">
            <a:extLst>
              <a:ext uri="{FF2B5EF4-FFF2-40B4-BE49-F238E27FC236}">
                <a16:creationId xmlns:a16="http://schemas.microsoft.com/office/drawing/2014/main" id="{2D9A7235-7C13-4151-8F35-1173904CB3F3}"/>
              </a:ext>
            </a:extLst>
          </p:cNvPr>
          <p:cNvSpPr>
            <a:spLocks noGrp="1"/>
          </p:cNvSpPr>
          <p:nvPr>
            <p:ph type="sldNum" sz="quarter" idx="4294967295"/>
          </p:nvPr>
        </p:nvSpPr>
        <p:spPr>
          <a:xfrm>
            <a:off x="11280576" y="6597352"/>
            <a:ext cx="864096" cy="260648"/>
          </a:xfrm>
          <a:prstGeom prst="rect">
            <a:avLst/>
          </a:prstGeom>
        </p:spPr>
        <p:txBody>
          <a:bodyPr/>
          <a:lstStyle/>
          <a:p>
            <a:pPr>
              <a:defRPr/>
            </a:pPr>
            <a:fld id="{977A11F6-3D0F-4813-9A73-318DF2A72F01}" type="slidenum">
              <a:rPr lang="en-US" smtClean="0"/>
              <a:pPr>
                <a:defRPr/>
              </a:pPr>
              <a:t>49</a:t>
            </a:fld>
            <a:endParaRPr lang="en-US" dirty="0"/>
          </a:p>
        </p:txBody>
      </p:sp>
      <p:sp>
        <p:nvSpPr>
          <p:cNvPr id="11" name="ZoneTexte 10"/>
          <p:cNvSpPr txBox="1"/>
          <p:nvPr/>
        </p:nvSpPr>
        <p:spPr>
          <a:xfrm>
            <a:off x="906410" y="4893093"/>
            <a:ext cx="10551419" cy="1477328"/>
          </a:xfrm>
          <a:prstGeom prst="rect">
            <a:avLst/>
          </a:prstGeom>
          <a:noFill/>
          <a:ln>
            <a:solidFill>
              <a:srgbClr val="F6AB38"/>
            </a:solidFill>
          </a:ln>
        </p:spPr>
        <p:txBody>
          <a:bodyPr wrap="square" rtlCol="0">
            <a:spAutoFit/>
          </a:bodyPr>
          <a:lstStyle/>
          <a:p>
            <a:r>
              <a:rPr lang="fr-FR" sz="1800" dirty="0">
                <a:latin typeface="Century Gothic" charset="0"/>
                <a:ea typeface="Century Gothic" charset="0"/>
                <a:cs typeface="Century Gothic" charset="0"/>
              </a:rPr>
              <a:t>Notre « budget carbone personnel» dépend des hypothèses que l’on fait ! Pour se donner une idée de ce que cela représente :</a:t>
            </a:r>
          </a:p>
          <a:p>
            <a:pPr marL="285750" indent="-285750">
              <a:buFontTx/>
              <a:buChar char="-"/>
            </a:pPr>
            <a:r>
              <a:rPr lang="fr-FR" sz="1800" dirty="0">
                <a:latin typeface="Century Gothic" charset="0"/>
                <a:ea typeface="Century Gothic" charset="0"/>
                <a:cs typeface="Century Gothic" charset="0"/>
              </a:rPr>
              <a:t>On considère que tout le monde peut émettre la même quantité </a:t>
            </a:r>
          </a:p>
          <a:p>
            <a:pPr marL="285750" indent="-285750">
              <a:buFontTx/>
              <a:buChar char="-"/>
            </a:pPr>
            <a:r>
              <a:rPr lang="fr-FR" sz="1800" dirty="0">
                <a:latin typeface="Century Gothic" charset="0"/>
                <a:ea typeface="Century Gothic" charset="0"/>
                <a:cs typeface="Century Gothic" charset="0"/>
              </a:rPr>
              <a:t>On considère que la population reste constante à 7.5 milliards </a:t>
            </a:r>
          </a:p>
          <a:p>
            <a:pPr marL="285750" indent="-285750">
              <a:buFontTx/>
              <a:buChar char="-"/>
            </a:pPr>
            <a:r>
              <a:rPr lang="fr-FR" sz="1800" dirty="0">
                <a:latin typeface="Century Gothic" charset="0"/>
                <a:ea typeface="Century Gothic" charset="0"/>
                <a:cs typeface="Century Gothic" charset="0"/>
              </a:rPr>
              <a:t>On considère que l’on émet la même quantité jusqu’en 2100, et plus rien après </a:t>
            </a:r>
          </a:p>
        </p:txBody>
      </p:sp>
      <p:sp>
        <p:nvSpPr>
          <p:cNvPr id="12" name="ZoneTexte 11"/>
          <p:cNvSpPr txBox="1"/>
          <p:nvPr/>
        </p:nvSpPr>
        <p:spPr>
          <a:xfrm>
            <a:off x="6927925" y="224718"/>
            <a:ext cx="3487053" cy="510778"/>
          </a:xfrm>
          <a:prstGeom prst="roundRect">
            <a:avLst/>
          </a:prstGeom>
          <a:solidFill>
            <a:srgbClr val="FFC000"/>
          </a:solidFill>
        </p:spPr>
        <p:txBody>
          <a:bodyPr wrap="square" rtlCol="0">
            <a:spAutoFit/>
          </a:bodyPr>
          <a:lstStyle/>
          <a:p>
            <a:pPr algn="ctr"/>
            <a:r>
              <a:rPr lang="fr-FR" sz="2400" b="1" dirty="0">
                <a:latin typeface="Century Gothic" charset="0"/>
                <a:ea typeface="Century Gothic" charset="0"/>
                <a:cs typeface="Century Gothic" charset="0"/>
              </a:rPr>
              <a:t>2tCO2e/ pers /an </a:t>
            </a:r>
          </a:p>
        </p:txBody>
      </p:sp>
      <p:sp>
        <p:nvSpPr>
          <p:cNvPr id="13" name="ZoneTexte 12"/>
          <p:cNvSpPr txBox="1"/>
          <p:nvPr/>
        </p:nvSpPr>
        <p:spPr>
          <a:xfrm>
            <a:off x="1021100" y="4438014"/>
            <a:ext cx="11013312" cy="400110"/>
          </a:xfrm>
          <a:prstGeom prst="rect">
            <a:avLst/>
          </a:prstGeom>
          <a:noFill/>
        </p:spPr>
        <p:txBody>
          <a:bodyPr wrap="square" rtlCol="0">
            <a:spAutoFit/>
          </a:bodyPr>
          <a:lstStyle/>
          <a:p>
            <a:r>
              <a:rPr lang="fr-FR" sz="2000" b="1" dirty="0">
                <a:solidFill>
                  <a:srgbClr val="085160"/>
                </a:solidFill>
                <a:latin typeface="Century Gothic" charset="0"/>
                <a:ea typeface="Century Gothic" charset="0"/>
                <a:cs typeface="Century Gothic" charset="0"/>
              </a:rPr>
              <a:t>Ce chiffre résulte de certaines hypothèses</a:t>
            </a:r>
          </a:p>
        </p:txBody>
      </p:sp>
      <p:sp>
        <p:nvSpPr>
          <p:cNvPr id="81" name="Ellipse 80">
            <a:extLst>
              <a:ext uri="{FF2B5EF4-FFF2-40B4-BE49-F238E27FC236}">
                <a16:creationId xmlns:a16="http://schemas.microsoft.com/office/drawing/2014/main" id="{3A9E39BE-3815-4671-BE10-A31806598F7A}"/>
              </a:ext>
            </a:extLst>
          </p:cNvPr>
          <p:cNvSpPr/>
          <p:nvPr/>
        </p:nvSpPr>
        <p:spPr>
          <a:xfrm>
            <a:off x="1529563" y="2099299"/>
            <a:ext cx="1865586" cy="1939159"/>
          </a:xfrm>
          <a:prstGeom prst="ellipse">
            <a:avLst/>
          </a:prstGeom>
          <a:solidFill>
            <a:srgbClr val="08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2" name="Google Shape;1324;p43" descr="Image associée">
            <a:extLst>
              <a:ext uri="{FF2B5EF4-FFF2-40B4-BE49-F238E27FC236}">
                <a16:creationId xmlns:a16="http://schemas.microsoft.com/office/drawing/2014/main" id="{67165A25-652A-48A5-A797-D57B377007A2}"/>
              </a:ext>
            </a:extLst>
          </p:cNvPr>
          <p:cNvPicPr preferRelativeResize="0"/>
          <p:nvPr/>
        </p:nvPicPr>
        <p:blipFill rotWithShape="1">
          <a:blip r:embed="rId4">
            <a:alphaModFix/>
          </a:blip>
          <a:srcRect l="26896" t="47008" r="48381" b="18853"/>
          <a:stretch/>
        </p:blipFill>
        <p:spPr>
          <a:xfrm>
            <a:off x="1666197" y="2237923"/>
            <a:ext cx="1600324" cy="1643942"/>
          </a:xfrm>
          <a:prstGeom prst="ellipse">
            <a:avLst/>
          </a:prstGeom>
          <a:noFill/>
          <a:ln>
            <a:noFill/>
          </a:ln>
        </p:spPr>
      </p:pic>
      <p:sp>
        <p:nvSpPr>
          <p:cNvPr id="84" name="Rectangle : coins arrondis 19">
            <a:extLst>
              <a:ext uri="{FF2B5EF4-FFF2-40B4-BE49-F238E27FC236}">
                <a16:creationId xmlns:a16="http://schemas.microsoft.com/office/drawing/2014/main" id="{91E0523D-99EE-46FD-B44A-79B213B3D5DF}"/>
              </a:ext>
            </a:extLst>
          </p:cNvPr>
          <p:cNvSpPr/>
          <p:nvPr/>
        </p:nvSpPr>
        <p:spPr>
          <a:xfrm>
            <a:off x="1324606" y="1236873"/>
            <a:ext cx="2188738" cy="584775"/>
          </a:xfrm>
          <a:prstGeom prst="roundRect">
            <a:avLst>
              <a:gd name="adj" fmla="val 49167"/>
            </a:avLst>
          </a:prstGeom>
          <a:solidFill>
            <a:srgbClr val="08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a:t>11 tCO2 eq / an</a:t>
            </a:r>
          </a:p>
        </p:txBody>
      </p:sp>
      <p:sp>
        <p:nvSpPr>
          <p:cNvPr id="90" name="Ellipse 89">
            <a:extLst>
              <a:ext uri="{FF2B5EF4-FFF2-40B4-BE49-F238E27FC236}">
                <a16:creationId xmlns:a16="http://schemas.microsoft.com/office/drawing/2014/main" id="{7B6846A7-35D2-4E12-BB9B-CB85201055C7}"/>
              </a:ext>
            </a:extLst>
          </p:cNvPr>
          <p:cNvSpPr/>
          <p:nvPr/>
        </p:nvSpPr>
        <p:spPr>
          <a:xfrm>
            <a:off x="9249131" y="2557686"/>
            <a:ext cx="827845" cy="869100"/>
          </a:xfrm>
          <a:prstGeom prst="ellipse">
            <a:avLst/>
          </a:prstGeom>
          <a:solidFill>
            <a:srgbClr val="08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1" name="Google Shape;1324;p43" descr="Image associée">
            <a:extLst>
              <a:ext uri="{FF2B5EF4-FFF2-40B4-BE49-F238E27FC236}">
                <a16:creationId xmlns:a16="http://schemas.microsoft.com/office/drawing/2014/main" id="{5241067A-47F9-4F85-B1E6-38D32A4B6FAC}"/>
              </a:ext>
            </a:extLst>
          </p:cNvPr>
          <p:cNvPicPr preferRelativeResize="0"/>
          <p:nvPr/>
        </p:nvPicPr>
        <p:blipFill rotWithShape="1">
          <a:blip r:embed="rId4">
            <a:alphaModFix/>
          </a:blip>
          <a:srcRect l="26896" t="47008" r="48381" b="18853"/>
          <a:stretch/>
        </p:blipFill>
        <p:spPr>
          <a:xfrm>
            <a:off x="9343725" y="2685928"/>
            <a:ext cx="638641" cy="636386"/>
          </a:xfrm>
          <a:prstGeom prst="ellipse">
            <a:avLst/>
          </a:prstGeom>
          <a:noFill/>
          <a:ln>
            <a:noFill/>
          </a:ln>
        </p:spPr>
      </p:pic>
      <p:sp>
        <p:nvSpPr>
          <p:cNvPr id="92" name="Rectangle : coins arrondis 21">
            <a:extLst>
              <a:ext uri="{FF2B5EF4-FFF2-40B4-BE49-F238E27FC236}">
                <a16:creationId xmlns:a16="http://schemas.microsoft.com/office/drawing/2014/main" id="{BEF73483-27BF-4DC0-B7BF-2FA13A13610C}"/>
              </a:ext>
            </a:extLst>
          </p:cNvPr>
          <p:cNvSpPr/>
          <p:nvPr/>
        </p:nvSpPr>
        <p:spPr>
          <a:xfrm>
            <a:off x="8552919" y="1269114"/>
            <a:ext cx="2188738" cy="584775"/>
          </a:xfrm>
          <a:prstGeom prst="roundRect">
            <a:avLst>
              <a:gd name="adj" fmla="val 49167"/>
            </a:avLst>
          </a:prstGeom>
          <a:solidFill>
            <a:srgbClr val="08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a:t>2 tCO2 eq / an</a:t>
            </a:r>
          </a:p>
        </p:txBody>
      </p:sp>
      <p:cxnSp>
        <p:nvCxnSpPr>
          <p:cNvPr id="93" name="Connecteur droit 92">
            <a:extLst>
              <a:ext uri="{FF2B5EF4-FFF2-40B4-BE49-F238E27FC236}">
                <a16:creationId xmlns:a16="http://schemas.microsoft.com/office/drawing/2014/main" id="{5D4863CE-C512-4CCF-88E7-91EB2E2E775C}"/>
              </a:ext>
            </a:extLst>
          </p:cNvPr>
          <p:cNvCxnSpPr>
            <a:cxnSpLocks/>
          </p:cNvCxnSpPr>
          <p:nvPr/>
        </p:nvCxnSpPr>
        <p:spPr>
          <a:xfrm>
            <a:off x="9669635" y="1669872"/>
            <a:ext cx="0" cy="910552"/>
          </a:xfrm>
          <a:prstGeom prst="line">
            <a:avLst/>
          </a:prstGeom>
          <a:ln w="38100">
            <a:solidFill>
              <a:srgbClr val="085160"/>
            </a:solidFill>
            <a:prstDash val="sysDot"/>
          </a:ln>
        </p:spPr>
        <p:style>
          <a:lnRef idx="1">
            <a:schemeClr val="accent1"/>
          </a:lnRef>
          <a:fillRef idx="0">
            <a:schemeClr val="accent1"/>
          </a:fillRef>
          <a:effectRef idx="0">
            <a:schemeClr val="accent1"/>
          </a:effectRef>
          <a:fontRef idx="minor">
            <a:schemeClr val="tx1"/>
          </a:fontRef>
        </p:style>
      </p:cxnSp>
      <p:sp>
        <p:nvSpPr>
          <p:cNvPr id="94" name="Flèche : courbe vers le bas 37">
            <a:extLst>
              <a:ext uri="{FF2B5EF4-FFF2-40B4-BE49-F238E27FC236}">
                <a16:creationId xmlns:a16="http://schemas.microsoft.com/office/drawing/2014/main" id="{48B01D02-23E7-4A75-AC13-B7F677FCF97A}"/>
              </a:ext>
            </a:extLst>
          </p:cNvPr>
          <p:cNvSpPr/>
          <p:nvPr/>
        </p:nvSpPr>
        <p:spPr>
          <a:xfrm flipV="1">
            <a:off x="4685343" y="2873660"/>
            <a:ext cx="3224752" cy="626094"/>
          </a:xfrm>
          <a:prstGeom prst="curvedDownArrow">
            <a:avLst/>
          </a:prstGeom>
          <a:solidFill>
            <a:srgbClr val="F6A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grpSp>
        <p:nvGrpSpPr>
          <p:cNvPr id="95" name="Groupe 38">
            <a:extLst>
              <a:ext uri="{FF2B5EF4-FFF2-40B4-BE49-F238E27FC236}">
                <a16:creationId xmlns:a16="http://schemas.microsoft.com/office/drawing/2014/main" id="{65F53F75-560B-4580-9ACF-437D69057F31}"/>
              </a:ext>
            </a:extLst>
          </p:cNvPr>
          <p:cNvGrpSpPr/>
          <p:nvPr/>
        </p:nvGrpSpPr>
        <p:grpSpPr>
          <a:xfrm>
            <a:off x="5700768" y="2919499"/>
            <a:ext cx="2678673" cy="1124074"/>
            <a:chOff x="4331521" y="568688"/>
            <a:chExt cx="3429693" cy="1440000"/>
          </a:xfrm>
        </p:grpSpPr>
        <p:sp>
          <p:nvSpPr>
            <p:cNvPr id="96" name="Ellipse 95">
              <a:extLst>
                <a:ext uri="{FF2B5EF4-FFF2-40B4-BE49-F238E27FC236}">
                  <a16:creationId xmlns:a16="http://schemas.microsoft.com/office/drawing/2014/main" id="{745450CD-EE4B-4CA9-AD4B-56EDBCBC0945}"/>
                </a:ext>
              </a:extLst>
            </p:cNvPr>
            <p:cNvSpPr/>
            <p:nvPr/>
          </p:nvSpPr>
          <p:spPr>
            <a:xfrm>
              <a:off x="4331521" y="568688"/>
              <a:ext cx="1440000" cy="1440000"/>
            </a:xfrm>
            <a:prstGeom prst="ellipse">
              <a:avLst/>
            </a:prstGeom>
            <a:solidFill>
              <a:srgbClr val="F6A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7" name="Signe de division 40">
              <a:extLst>
                <a:ext uri="{FF2B5EF4-FFF2-40B4-BE49-F238E27FC236}">
                  <a16:creationId xmlns:a16="http://schemas.microsoft.com/office/drawing/2014/main" id="{D1B59EF4-F8CF-4979-90FE-F4EC7AE6C056}"/>
                </a:ext>
              </a:extLst>
            </p:cNvPr>
            <p:cNvSpPr/>
            <p:nvPr/>
          </p:nvSpPr>
          <p:spPr>
            <a:xfrm>
              <a:off x="4511034" y="1134848"/>
              <a:ext cx="436796" cy="435794"/>
            </a:xfrm>
            <a:prstGeom prst="mathDivid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bg1"/>
                </a:solidFill>
              </a:endParaRPr>
            </a:p>
          </p:txBody>
        </p:sp>
        <p:sp>
          <p:nvSpPr>
            <p:cNvPr id="98" name="ZoneTexte 97">
              <a:extLst>
                <a:ext uri="{FF2B5EF4-FFF2-40B4-BE49-F238E27FC236}">
                  <a16:creationId xmlns:a16="http://schemas.microsoft.com/office/drawing/2014/main" id="{00A82458-0394-4931-A65F-968A8DD7A296}"/>
                </a:ext>
              </a:extLst>
            </p:cNvPr>
            <p:cNvSpPr txBox="1"/>
            <p:nvPr/>
          </p:nvSpPr>
          <p:spPr>
            <a:xfrm>
              <a:off x="4860359" y="720972"/>
              <a:ext cx="2900855" cy="1182836"/>
            </a:xfrm>
            <a:prstGeom prst="rect">
              <a:avLst/>
            </a:prstGeom>
            <a:noFill/>
          </p:spPr>
          <p:txBody>
            <a:bodyPr wrap="square" rtlCol="0">
              <a:spAutoFit/>
            </a:bodyPr>
            <a:lstStyle/>
            <a:p>
              <a:r>
                <a:rPr lang="fr-FR" sz="5400" b="1" dirty="0">
                  <a:solidFill>
                    <a:schemeClr val="bg1"/>
                  </a:solidFill>
                </a:rPr>
                <a:t>5</a:t>
              </a:r>
            </a:p>
          </p:txBody>
        </p:sp>
      </p:grpSp>
      <p:grpSp>
        <p:nvGrpSpPr>
          <p:cNvPr id="14" name="Groupe 13">
            <a:extLst>
              <a:ext uri="{FF2B5EF4-FFF2-40B4-BE49-F238E27FC236}">
                <a16:creationId xmlns:a16="http://schemas.microsoft.com/office/drawing/2014/main" id="{E3C38086-1AC6-49F0-BA1E-8AE5F9B12235}"/>
              </a:ext>
            </a:extLst>
          </p:cNvPr>
          <p:cNvGrpSpPr/>
          <p:nvPr/>
        </p:nvGrpSpPr>
        <p:grpSpPr>
          <a:xfrm>
            <a:off x="528042" y="4419633"/>
            <a:ext cx="493058" cy="493058"/>
            <a:chOff x="528042" y="4419633"/>
            <a:chExt cx="493058" cy="493058"/>
          </a:xfrm>
        </p:grpSpPr>
        <p:sp>
          <p:nvSpPr>
            <p:cNvPr id="26" name="Ellipse 25">
              <a:extLst>
                <a:ext uri="{FF2B5EF4-FFF2-40B4-BE49-F238E27FC236}">
                  <a16:creationId xmlns:a16="http://schemas.microsoft.com/office/drawing/2014/main" id="{59769D4D-3825-49D2-84CA-7838FFD05D97}"/>
                </a:ext>
              </a:extLst>
            </p:cNvPr>
            <p:cNvSpPr/>
            <p:nvPr/>
          </p:nvSpPr>
          <p:spPr>
            <a:xfrm>
              <a:off x="528042" y="4419633"/>
              <a:ext cx="493058" cy="493058"/>
            </a:xfrm>
            <a:prstGeom prst="ellipse">
              <a:avLst/>
            </a:prstGeom>
            <a:solidFill>
              <a:srgbClr val="F6A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Graphique 9" descr="Avertissement">
              <a:extLst>
                <a:ext uri="{FF2B5EF4-FFF2-40B4-BE49-F238E27FC236}">
                  <a16:creationId xmlns:a16="http://schemas.microsoft.com/office/drawing/2014/main" id="{6F514A6B-9D14-4FF7-B50C-168B09FADF7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99659" y="4473718"/>
              <a:ext cx="332610" cy="332610"/>
            </a:xfrm>
            <a:prstGeom prst="rect">
              <a:avLst/>
            </a:prstGeom>
          </p:spPr>
        </p:pic>
      </p:grpSp>
      <p:sp>
        <p:nvSpPr>
          <p:cNvPr id="31" name="Ellipse 30">
            <a:extLst>
              <a:ext uri="{FF2B5EF4-FFF2-40B4-BE49-F238E27FC236}">
                <a16:creationId xmlns:a16="http://schemas.microsoft.com/office/drawing/2014/main" id="{5048D690-8DAB-4080-9929-8931E2E05978}"/>
              </a:ext>
            </a:extLst>
          </p:cNvPr>
          <p:cNvSpPr/>
          <p:nvPr/>
        </p:nvSpPr>
        <p:spPr>
          <a:xfrm>
            <a:off x="6303987" y="63175"/>
            <a:ext cx="914399" cy="859725"/>
          </a:xfrm>
          <a:prstGeom prst="ellipse">
            <a:avLst/>
          </a:prstGeom>
          <a:solidFill>
            <a:srgbClr val="085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Graphique 4" descr="Mille">
            <a:extLst>
              <a:ext uri="{FF2B5EF4-FFF2-40B4-BE49-F238E27FC236}">
                <a16:creationId xmlns:a16="http://schemas.microsoft.com/office/drawing/2014/main" id="{C63B6AC2-0A13-4E85-8BD3-8678471E9D7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403510" y="135360"/>
            <a:ext cx="715353" cy="715353"/>
          </a:xfrm>
          <a:prstGeom prst="rect">
            <a:avLst/>
          </a:prstGeom>
        </p:spPr>
      </p:pic>
    </p:spTree>
    <p:extLst>
      <p:ext uri="{BB962C8B-B14F-4D97-AF65-F5344CB8AC3E}">
        <p14:creationId xmlns:p14="http://schemas.microsoft.com/office/powerpoint/2010/main" val="3169293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1"/>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Toutes les énergies ne se valent pas</a:t>
            </a:r>
            <a:endParaRPr/>
          </a:p>
        </p:txBody>
      </p:sp>
      <p:sp>
        <p:nvSpPr>
          <p:cNvPr id="155" name="Google Shape;155;p21"/>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5</a:t>
            </a:fld>
            <a:endParaRPr sz="1400" b="1" i="0" u="none" strike="noStrike" cap="none">
              <a:solidFill>
                <a:srgbClr val="FFFFFF"/>
              </a:solidFill>
              <a:latin typeface="Arial"/>
              <a:ea typeface="Arial"/>
              <a:cs typeface="Arial"/>
              <a:sym typeface="Arial"/>
            </a:endParaRPr>
          </a:p>
        </p:txBody>
      </p:sp>
      <p:pic>
        <p:nvPicPr>
          <p:cNvPr id="156" name="Google Shape;156;p21"/>
          <p:cNvPicPr preferRelativeResize="0"/>
          <p:nvPr/>
        </p:nvPicPr>
        <p:blipFill rotWithShape="1">
          <a:blip r:embed="rId3">
            <a:alphaModFix/>
          </a:blip>
          <a:srcRect/>
          <a:stretch/>
        </p:blipFill>
        <p:spPr>
          <a:xfrm>
            <a:off x="1589149" y="1917207"/>
            <a:ext cx="1080000" cy="1080000"/>
          </a:xfrm>
          <a:prstGeom prst="rect">
            <a:avLst/>
          </a:prstGeom>
          <a:noFill/>
          <a:ln>
            <a:noFill/>
          </a:ln>
        </p:spPr>
      </p:pic>
      <p:pic>
        <p:nvPicPr>
          <p:cNvPr id="157" name="Google Shape;157;p21"/>
          <p:cNvPicPr preferRelativeResize="0"/>
          <p:nvPr/>
        </p:nvPicPr>
        <p:blipFill rotWithShape="1">
          <a:blip r:embed="rId4">
            <a:alphaModFix/>
          </a:blip>
          <a:srcRect/>
          <a:stretch/>
        </p:blipFill>
        <p:spPr>
          <a:xfrm>
            <a:off x="2868956" y="1917207"/>
            <a:ext cx="1080000" cy="1080000"/>
          </a:xfrm>
          <a:prstGeom prst="rect">
            <a:avLst/>
          </a:prstGeom>
          <a:noFill/>
          <a:ln>
            <a:noFill/>
          </a:ln>
        </p:spPr>
      </p:pic>
      <p:pic>
        <p:nvPicPr>
          <p:cNvPr id="158" name="Google Shape;158;p21"/>
          <p:cNvPicPr preferRelativeResize="0"/>
          <p:nvPr/>
        </p:nvPicPr>
        <p:blipFill rotWithShape="1">
          <a:blip r:embed="rId5">
            <a:alphaModFix/>
          </a:blip>
          <a:srcRect/>
          <a:stretch/>
        </p:blipFill>
        <p:spPr>
          <a:xfrm>
            <a:off x="309350" y="1917207"/>
            <a:ext cx="1080000" cy="1080000"/>
          </a:xfrm>
          <a:prstGeom prst="rect">
            <a:avLst/>
          </a:prstGeom>
          <a:noFill/>
          <a:ln>
            <a:noFill/>
          </a:ln>
        </p:spPr>
      </p:pic>
      <p:pic>
        <p:nvPicPr>
          <p:cNvPr id="159" name="Google Shape;159;p21"/>
          <p:cNvPicPr preferRelativeResize="0"/>
          <p:nvPr/>
        </p:nvPicPr>
        <p:blipFill rotWithShape="1">
          <a:blip r:embed="rId6">
            <a:alphaModFix/>
          </a:blip>
          <a:srcRect/>
          <a:stretch/>
        </p:blipFill>
        <p:spPr>
          <a:xfrm>
            <a:off x="6340984" y="1956985"/>
            <a:ext cx="1080000" cy="1080000"/>
          </a:xfrm>
          <a:prstGeom prst="rect">
            <a:avLst/>
          </a:prstGeom>
          <a:noFill/>
          <a:ln>
            <a:noFill/>
          </a:ln>
        </p:spPr>
      </p:pic>
      <p:pic>
        <p:nvPicPr>
          <p:cNvPr id="160" name="Google Shape;160;p21"/>
          <p:cNvPicPr preferRelativeResize="0"/>
          <p:nvPr/>
        </p:nvPicPr>
        <p:blipFill rotWithShape="1">
          <a:blip r:embed="rId7">
            <a:alphaModFix/>
          </a:blip>
          <a:srcRect/>
          <a:stretch/>
        </p:blipFill>
        <p:spPr>
          <a:xfrm>
            <a:off x="7658712" y="1956985"/>
            <a:ext cx="1080000" cy="1080000"/>
          </a:xfrm>
          <a:prstGeom prst="rect">
            <a:avLst/>
          </a:prstGeom>
          <a:noFill/>
          <a:ln>
            <a:noFill/>
          </a:ln>
        </p:spPr>
      </p:pic>
      <p:pic>
        <p:nvPicPr>
          <p:cNvPr id="161" name="Google Shape;161;p21"/>
          <p:cNvPicPr preferRelativeResize="0"/>
          <p:nvPr/>
        </p:nvPicPr>
        <p:blipFill rotWithShape="1">
          <a:blip r:embed="rId8">
            <a:alphaModFix/>
          </a:blip>
          <a:srcRect/>
          <a:stretch/>
        </p:blipFill>
        <p:spPr>
          <a:xfrm>
            <a:off x="4041244" y="1917207"/>
            <a:ext cx="1080000" cy="1080000"/>
          </a:xfrm>
          <a:prstGeom prst="rect">
            <a:avLst/>
          </a:prstGeom>
          <a:noFill/>
          <a:ln>
            <a:noFill/>
          </a:ln>
        </p:spPr>
      </p:pic>
      <p:pic>
        <p:nvPicPr>
          <p:cNvPr id="162" name="Google Shape;162;p21"/>
          <p:cNvPicPr preferRelativeResize="0"/>
          <p:nvPr/>
        </p:nvPicPr>
        <p:blipFill rotWithShape="1">
          <a:blip r:embed="rId9">
            <a:alphaModFix/>
          </a:blip>
          <a:srcRect/>
          <a:stretch/>
        </p:blipFill>
        <p:spPr>
          <a:xfrm>
            <a:off x="8976440" y="1956985"/>
            <a:ext cx="1080000" cy="1080000"/>
          </a:xfrm>
          <a:prstGeom prst="rect">
            <a:avLst/>
          </a:prstGeom>
          <a:noFill/>
          <a:ln>
            <a:noFill/>
          </a:ln>
        </p:spPr>
      </p:pic>
      <p:grpSp>
        <p:nvGrpSpPr>
          <p:cNvPr id="163" name="Google Shape;163;p21"/>
          <p:cNvGrpSpPr/>
          <p:nvPr/>
        </p:nvGrpSpPr>
        <p:grpSpPr>
          <a:xfrm>
            <a:off x="10581673" y="2337847"/>
            <a:ext cx="598517" cy="625880"/>
            <a:chOff x="10438351" y="268692"/>
            <a:chExt cx="1080000" cy="1080000"/>
          </a:xfrm>
        </p:grpSpPr>
        <p:sp>
          <p:nvSpPr>
            <p:cNvPr id="164" name="Google Shape;164;p21"/>
            <p:cNvSpPr/>
            <p:nvPr/>
          </p:nvSpPr>
          <p:spPr>
            <a:xfrm>
              <a:off x="10438351" y="268692"/>
              <a:ext cx="1080000" cy="1080000"/>
            </a:xfrm>
            <a:prstGeom prst="ellipse">
              <a:avLst/>
            </a:prstGeom>
            <a:solidFill>
              <a:srgbClr val="CC33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65" name="Google Shape;165;p21"/>
            <p:cNvPicPr preferRelativeResize="0"/>
            <p:nvPr/>
          </p:nvPicPr>
          <p:blipFill rotWithShape="1">
            <a:blip r:embed="rId10">
              <a:alphaModFix/>
            </a:blip>
            <a:srcRect/>
            <a:stretch/>
          </p:blipFill>
          <p:spPr>
            <a:xfrm>
              <a:off x="10564385" y="388909"/>
              <a:ext cx="850880" cy="850880"/>
            </a:xfrm>
            <a:prstGeom prst="rect">
              <a:avLst/>
            </a:prstGeom>
            <a:noFill/>
            <a:ln>
              <a:noFill/>
            </a:ln>
          </p:spPr>
        </p:pic>
      </p:grpSp>
      <p:sp>
        <p:nvSpPr>
          <p:cNvPr id="166" name="Google Shape;166;p21"/>
          <p:cNvSpPr txBox="1"/>
          <p:nvPr/>
        </p:nvSpPr>
        <p:spPr>
          <a:xfrm>
            <a:off x="203734" y="994803"/>
            <a:ext cx="5328600" cy="1046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a:solidFill>
                  <a:srgbClr val="075161"/>
                </a:solidFill>
                <a:latin typeface="Century Gothic"/>
                <a:ea typeface="Century Gothic"/>
                <a:cs typeface="Century Gothic"/>
                <a:sym typeface="Century Gothic"/>
              </a:rPr>
              <a:t>Ressources renouvelables</a:t>
            </a:r>
            <a:endParaRPr sz="2400" b="0" i="0" u="none" strike="noStrike" cap="none">
              <a:solidFill>
                <a:srgbClr val="07516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21"/>
          <p:cNvSpPr txBox="1"/>
          <p:nvPr/>
        </p:nvSpPr>
        <p:spPr>
          <a:xfrm>
            <a:off x="6407059" y="993482"/>
            <a:ext cx="5675400" cy="1046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a:solidFill>
                  <a:srgbClr val="075161"/>
                </a:solidFill>
                <a:latin typeface="Century Gothic"/>
                <a:ea typeface="Century Gothic"/>
                <a:cs typeface="Century Gothic"/>
                <a:sym typeface="Century Gothic"/>
              </a:rPr>
              <a:t>Ressources</a:t>
            </a:r>
            <a:r>
              <a:rPr lang="fr-FR" sz="1400" b="0" i="0" u="none" strike="noStrike" cap="none">
                <a:solidFill>
                  <a:srgbClr val="000000"/>
                </a:solidFill>
                <a:latin typeface="Century Gothic"/>
                <a:ea typeface="Century Gothic"/>
                <a:cs typeface="Century Gothic"/>
                <a:sym typeface="Century Gothic"/>
              </a:rPr>
              <a:t> </a:t>
            </a:r>
            <a:r>
              <a:rPr lang="fr-FR" sz="2400" b="0" i="0" u="none" strike="noStrike" cap="none">
                <a:solidFill>
                  <a:srgbClr val="075161"/>
                </a:solidFill>
                <a:latin typeface="Century Gothic"/>
                <a:ea typeface="Century Gothic"/>
                <a:cs typeface="Century Gothic"/>
                <a:sym typeface="Century Gothic"/>
              </a:rPr>
              <a:t>non-renouvelables</a:t>
            </a:r>
            <a:endParaRPr sz="2400" b="1" i="0" u="none" strike="noStrike" cap="none">
              <a:solidFill>
                <a:srgbClr val="07516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
        <p:nvSpPr>
          <p:cNvPr id="168" name="Google Shape;168;p21"/>
          <p:cNvSpPr/>
          <p:nvPr/>
        </p:nvSpPr>
        <p:spPr>
          <a:xfrm>
            <a:off x="342824" y="3114190"/>
            <a:ext cx="5328600" cy="1826100"/>
          </a:xfrm>
          <a:prstGeom prst="roundRect">
            <a:avLst>
              <a:gd name="adj" fmla="val 16667"/>
            </a:avLst>
          </a:prstGeom>
          <a:solidFill>
            <a:srgbClr val="0851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3600" b="0" i="0" u="none" strike="noStrike" cap="none">
                <a:solidFill>
                  <a:schemeClr val="lt1"/>
                </a:solidFill>
                <a:latin typeface="Century Gothic"/>
                <a:ea typeface="Century Gothic"/>
                <a:cs typeface="Century Gothic"/>
                <a:sym typeface="Century Gothic"/>
              </a:rPr>
              <a:t>Quels sont </a:t>
            </a:r>
            <a:endParaRPr sz="3600" b="0" i="0" u="none" strike="noStrike" cap="none">
              <a:solidFill>
                <a:schemeClr val="lt1"/>
              </a:solidFill>
              <a:latin typeface="Century Gothic"/>
              <a:ea typeface="Century Gothic"/>
              <a:cs typeface="Century Gothic"/>
              <a:sym typeface="Century Gothic"/>
            </a:endParaRPr>
          </a:p>
        </p:txBody>
      </p:sp>
      <p:sp>
        <p:nvSpPr>
          <p:cNvPr id="169" name="Google Shape;169;p21"/>
          <p:cNvSpPr/>
          <p:nvPr/>
        </p:nvSpPr>
        <p:spPr>
          <a:xfrm>
            <a:off x="6312024" y="3153206"/>
            <a:ext cx="5604000" cy="1747800"/>
          </a:xfrm>
          <a:prstGeom prst="roundRect">
            <a:avLst>
              <a:gd name="adj" fmla="val 16667"/>
            </a:avLst>
          </a:prstGeom>
          <a:solidFill>
            <a:srgbClr val="08516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3600" b="0" i="0" u="none" strike="noStrike" cap="none">
                <a:solidFill>
                  <a:schemeClr val="lt1"/>
                </a:solidFill>
                <a:latin typeface="Century Gothic"/>
                <a:ea typeface="Century Gothic"/>
                <a:cs typeface="Century Gothic"/>
                <a:sym typeface="Century Gothic"/>
              </a:rPr>
              <a:t>les avantages ?</a:t>
            </a:r>
            <a:endParaRPr sz="3600" b="0" i="0" u="none" strike="noStrike" cap="none">
              <a:solidFill>
                <a:schemeClr val="lt1"/>
              </a:solidFill>
              <a:latin typeface="Century Gothic"/>
              <a:ea typeface="Century Gothic"/>
              <a:cs typeface="Century Gothic"/>
              <a:sym typeface="Century Gothic"/>
            </a:endParaRPr>
          </a:p>
        </p:txBody>
      </p:sp>
      <p:sp>
        <p:nvSpPr>
          <p:cNvPr id="170" name="Google Shape;170;p21"/>
          <p:cNvSpPr/>
          <p:nvPr/>
        </p:nvSpPr>
        <p:spPr>
          <a:xfrm>
            <a:off x="279900" y="5043726"/>
            <a:ext cx="5469300" cy="1281655"/>
          </a:xfrm>
          <a:prstGeom prst="roundRect">
            <a:avLst>
              <a:gd name="adj" fmla="val 16667"/>
            </a:avLst>
          </a:prstGeom>
          <a:solidFill>
            <a:srgbClr val="F6AB38"/>
          </a:solidFill>
          <a:ln>
            <a:noFill/>
          </a:ln>
        </p:spPr>
        <p:txBody>
          <a:bodyPr spcFirstLastPara="1" wrap="square" lIns="91425" tIns="45700" rIns="91425" bIns="45700" anchor="ctr" anchorCtr="0">
            <a:noAutofit/>
          </a:bodyPr>
          <a:lstStyle/>
          <a:p>
            <a:pPr marL="114300" marR="0" lvl="0" indent="0" algn="ctr" rtl="0">
              <a:lnSpc>
                <a:spcPct val="100000"/>
              </a:lnSpc>
              <a:spcBef>
                <a:spcPts val="0"/>
              </a:spcBef>
              <a:spcAft>
                <a:spcPts val="0"/>
              </a:spcAft>
              <a:buNone/>
            </a:pPr>
            <a:r>
              <a:rPr lang="fr-FR" sz="3600" b="0" i="0" u="none" strike="noStrike" cap="none">
                <a:solidFill>
                  <a:schemeClr val="lt1"/>
                </a:solidFill>
                <a:latin typeface="Century Gothic"/>
                <a:ea typeface="Century Gothic"/>
                <a:cs typeface="Century Gothic"/>
                <a:sym typeface="Century Gothic"/>
              </a:rPr>
              <a:t>Quels sont</a:t>
            </a:r>
            <a:endParaRPr sz="3600" b="0" i="0" u="none" strike="noStrike" cap="none">
              <a:solidFill>
                <a:schemeClr val="lt1"/>
              </a:solidFill>
              <a:latin typeface="Century Gothic"/>
              <a:ea typeface="Century Gothic"/>
              <a:cs typeface="Century Gothic"/>
              <a:sym typeface="Century Gothic"/>
            </a:endParaRPr>
          </a:p>
        </p:txBody>
      </p:sp>
      <p:sp>
        <p:nvSpPr>
          <p:cNvPr id="171" name="Google Shape;171;p21"/>
          <p:cNvSpPr/>
          <p:nvPr/>
        </p:nvSpPr>
        <p:spPr>
          <a:xfrm>
            <a:off x="6336089" y="5043715"/>
            <a:ext cx="5604100" cy="1351525"/>
          </a:xfrm>
          <a:prstGeom prst="roundRect">
            <a:avLst>
              <a:gd name="adj" fmla="val 16667"/>
            </a:avLst>
          </a:prstGeom>
          <a:solidFill>
            <a:srgbClr val="F6AB38"/>
          </a:solidFill>
          <a:ln>
            <a:noFill/>
          </a:ln>
        </p:spPr>
        <p:txBody>
          <a:bodyPr spcFirstLastPara="1" wrap="square" lIns="91425" tIns="45700" rIns="91425" bIns="45700" anchor="ctr" anchorCtr="0">
            <a:noAutofit/>
          </a:bodyPr>
          <a:lstStyle/>
          <a:p>
            <a:pPr marL="114300" marR="0" lvl="0" indent="0" algn="ctr" rtl="0">
              <a:lnSpc>
                <a:spcPct val="100000"/>
              </a:lnSpc>
              <a:spcBef>
                <a:spcPts val="0"/>
              </a:spcBef>
              <a:spcAft>
                <a:spcPts val="0"/>
              </a:spcAft>
              <a:buNone/>
            </a:pPr>
            <a:r>
              <a:rPr lang="fr-FR" sz="3600" b="0" i="0" u="none" strike="noStrike" cap="none">
                <a:solidFill>
                  <a:schemeClr val="lt1"/>
                </a:solidFill>
                <a:latin typeface="Century Gothic"/>
                <a:ea typeface="Century Gothic"/>
                <a:cs typeface="Century Gothic"/>
                <a:sym typeface="Century Gothic"/>
              </a:rPr>
              <a:t>les inconvénients ?</a:t>
            </a:r>
            <a:endParaRPr sz="3600" b="0" i="0" u="none" strike="noStrike" cap="none">
              <a:solidFill>
                <a:schemeClr val="lt1"/>
              </a:solidFill>
              <a:latin typeface="Century Gothic"/>
              <a:ea typeface="Century Gothic"/>
              <a:cs typeface="Century Gothic"/>
              <a:sym typeface="Century Gothic"/>
            </a:endParaRPr>
          </a:p>
        </p:txBody>
      </p:sp>
      <p:sp>
        <p:nvSpPr>
          <p:cNvPr id="172" name="Google Shape;172;p21"/>
          <p:cNvSpPr/>
          <p:nvPr/>
        </p:nvSpPr>
        <p:spPr>
          <a:xfrm>
            <a:off x="6312024" y="1582459"/>
            <a:ext cx="3744416" cy="374526"/>
          </a:xfrm>
          <a:prstGeom prst="roundRect">
            <a:avLst>
              <a:gd name="adj" fmla="val 23449"/>
            </a:avLst>
          </a:prstGeom>
          <a:solidFill>
            <a:srgbClr val="D8D8D8"/>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600"/>
              <a:buFont typeface="Century Gothic"/>
              <a:buNone/>
            </a:pPr>
            <a:r>
              <a:rPr lang="fr-FR" sz="1600" b="1" i="0" u="none" strike="noStrike" cap="none">
                <a:solidFill>
                  <a:schemeClr val="dk1"/>
                </a:solidFill>
                <a:latin typeface="Century Gothic"/>
                <a:ea typeface="Century Gothic"/>
                <a:cs typeface="Century Gothic"/>
                <a:sym typeface="Century Gothic"/>
              </a:rPr>
              <a:t>Energies fossiles</a:t>
            </a:r>
            <a:endParaRPr sz="1400" b="0" i="0" u="none" strike="noStrike" cap="none">
              <a:solidFill>
                <a:schemeClr val="dk1"/>
              </a:solidFill>
              <a:latin typeface="Arial"/>
              <a:ea typeface="Arial"/>
              <a:cs typeface="Arial"/>
              <a:sym typeface="Arial"/>
            </a:endParaRPr>
          </a:p>
        </p:txBody>
      </p:sp>
      <p:sp>
        <p:nvSpPr>
          <p:cNvPr id="173" name="Google Shape;173;p21"/>
          <p:cNvSpPr/>
          <p:nvPr/>
        </p:nvSpPr>
        <p:spPr>
          <a:xfrm>
            <a:off x="5667000" y="3695050"/>
            <a:ext cx="750000" cy="690600"/>
          </a:xfrm>
          <a:prstGeom prst="ellipse">
            <a:avLst/>
          </a:prstGeom>
          <a:solidFill>
            <a:srgbClr val="00994A"/>
          </a:solidFill>
          <a:ln w="25400" cap="flat" cmpd="sng">
            <a:solidFill>
              <a:srgbClr val="00994A"/>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fr-FR" sz="4800" b="1" i="0" u="none" strike="noStrike" cap="none">
                <a:solidFill>
                  <a:schemeClr val="lt1"/>
                </a:solidFill>
                <a:latin typeface="Arial"/>
                <a:ea typeface="Arial"/>
                <a:cs typeface="Arial"/>
                <a:sym typeface="Arial"/>
              </a:rPr>
              <a:t>+</a:t>
            </a:r>
            <a:endParaRPr sz="4800" b="1" i="0" u="none" strike="noStrike" cap="none">
              <a:solidFill>
                <a:schemeClr val="lt1"/>
              </a:solidFill>
              <a:latin typeface="Arial"/>
              <a:ea typeface="Arial"/>
              <a:cs typeface="Arial"/>
              <a:sym typeface="Arial"/>
            </a:endParaRPr>
          </a:p>
        </p:txBody>
      </p:sp>
      <p:grpSp>
        <p:nvGrpSpPr>
          <p:cNvPr id="174" name="Google Shape;174;p21"/>
          <p:cNvGrpSpPr/>
          <p:nvPr/>
        </p:nvGrpSpPr>
        <p:grpSpPr>
          <a:xfrm>
            <a:off x="5721015" y="5374187"/>
            <a:ext cx="749984" cy="690606"/>
            <a:chOff x="5580041" y="2606436"/>
            <a:chExt cx="435000" cy="435000"/>
          </a:xfrm>
        </p:grpSpPr>
        <p:sp>
          <p:nvSpPr>
            <p:cNvPr id="175" name="Google Shape;175;p21"/>
            <p:cNvSpPr/>
            <p:nvPr/>
          </p:nvSpPr>
          <p:spPr>
            <a:xfrm>
              <a:off x="5580041" y="2606436"/>
              <a:ext cx="435000" cy="435000"/>
            </a:xfrm>
            <a:prstGeom prst="ellipse">
              <a:avLst/>
            </a:prstGeom>
            <a:solidFill>
              <a:srgbClr val="C0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p:txBody>
        </p:sp>
        <p:cxnSp>
          <p:nvCxnSpPr>
            <p:cNvPr id="176" name="Google Shape;176;p21"/>
            <p:cNvCxnSpPr/>
            <p:nvPr/>
          </p:nvCxnSpPr>
          <p:spPr>
            <a:xfrm>
              <a:off x="5689484" y="2823891"/>
              <a:ext cx="216000" cy="0"/>
            </a:xfrm>
            <a:prstGeom prst="straightConnector1">
              <a:avLst/>
            </a:prstGeom>
            <a:noFill/>
            <a:ln w="76200" cap="flat" cmpd="sng">
              <a:solidFill>
                <a:schemeClr val="lt1"/>
              </a:solidFill>
              <a:prstDash val="solid"/>
              <a:round/>
              <a:headEnd type="none" w="sm" len="sm"/>
              <a:tailEnd type="none" w="sm" len="sm"/>
            </a:ln>
            <a:effectLst>
              <a:outerShdw blurRad="40000" dist="23000" dir="5400000" rotWithShape="0">
                <a:srgbClr val="000000">
                  <a:alpha val="34509"/>
                </a:srgbClr>
              </a:outerShdw>
            </a:effectLst>
          </p:spPr>
        </p:cxnSp>
      </p:grpSp>
      <p:pic>
        <p:nvPicPr>
          <p:cNvPr id="177" name="Google Shape;177;p21" descr="Résultat de recherche d'images pour &quot;icone horloge&quot;"/>
          <p:cNvPicPr preferRelativeResize="0"/>
          <p:nvPr/>
        </p:nvPicPr>
        <p:blipFill rotWithShape="1">
          <a:blip r:embed="rId11">
            <a:alphaModFix/>
          </a:blip>
          <a:srcRect/>
          <a:stretch/>
        </p:blipFill>
        <p:spPr>
          <a:xfrm>
            <a:off x="-1155368" y="183087"/>
            <a:ext cx="758851" cy="7588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06"/>
        <p:cNvGrpSpPr/>
        <p:nvPr/>
      </p:nvGrpSpPr>
      <p:grpSpPr>
        <a:xfrm>
          <a:off x="0" y="0"/>
          <a:ext cx="0" cy="0"/>
          <a:chOff x="0" y="0"/>
          <a:chExt cx="0" cy="0"/>
        </a:xfrm>
      </p:grpSpPr>
      <p:graphicFrame>
        <p:nvGraphicFramePr>
          <p:cNvPr id="1107" name="Google Shape;1107;p66"/>
          <p:cNvGraphicFramePr/>
          <p:nvPr/>
        </p:nvGraphicFramePr>
        <p:xfrm>
          <a:off x="-4633192" y="818758"/>
          <a:ext cx="16737195" cy="3808841"/>
        </p:xfrm>
        <a:graphic>
          <a:graphicData uri="http://schemas.openxmlformats.org/drawingml/2006/chart">
            <c:chart xmlns:c="http://schemas.openxmlformats.org/drawingml/2006/chart" xmlns:r="http://schemas.openxmlformats.org/officeDocument/2006/relationships" r:id="rId3"/>
          </a:graphicData>
        </a:graphic>
      </p:graphicFrame>
      <p:sp>
        <p:nvSpPr>
          <p:cNvPr id="1108" name="Google Shape;1108;p66"/>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Quelques actions pour agir</a:t>
            </a:r>
            <a:br>
              <a:rPr lang="fr-FR"/>
            </a:br>
            <a:r>
              <a:rPr lang="fr-FR">
                <a:solidFill>
                  <a:srgbClr val="F6AB38"/>
                </a:solidFill>
              </a:rPr>
              <a:t>Alimentation</a:t>
            </a:r>
            <a:endParaRPr/>
          </a:p>
        </p:txBody>
      </p:sp>
      <p:sp>
        <p:nvSpPr>
          <p:cNvPr id="1109" name="Google Shape;1109;p66"/>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50</a:t>
            </a:fld>
            <a:endParaRPr/>
          </a:p>
        </p:txBody>
      </p:sp>
      <p:sp>
        <p:nvSpPr>
          <p:cNvPr id="1110" name="Google Shape;1110;p66"/>
          <p:cNvSpPr txBox="1">
            <a:spLocks noGrp="1"/>
          </p:cNvSpPr>
          <p:nvPr>
            <p:ph type="body" idx="1"/>
          </p:nvPr>
        </p:nvSpPr>
        <p:spPr>
          <a:xfrm>
            <a:off x="281346" y="5229200"/>
            <a:ext cx="10393350" cy="1368152"/>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SzPts val="1600"/>
              <a:buFont typeface="Arial"/>
              <a:buChar char="•"/>
            </a:pPr>
            <a:r>
              <a:rPr lang="fr-FR" sz="1600"/>
              <a:t>Limiter fortement la consommation de viande, notamment la viande rouge.</a:t>
            </a:r>
            <a:endParaRPr/>
          </a:p>
          <a:p>
            <a:pPr marL="285750" lvl="0" indent="-285750" algn="l" rtl="0">
              <a:lnSpc>
                <a:spcPct val="100000"/>
              </a:lnSpc>
              <a:spcBef>
                <a:spcPts val="320"/>
              </a:spcBef>
              <a:spcAft>
                <a:spcPts val="0"/>
              </a:spcAft>
              <a:buSzPts val="1600"/>
              <a:buFont typeface="Arial"/>
              <a:buChar char="•"/>
            </a:pPr>
            <a:r>
              <a:rPr lang="fr-FR" sz="1600"/>
              <a:t>Préférer les fruits et légumes de saison et de production locale.</a:t>
            </a:r>
            <a:endParaRPr/>
          </a:p>
          <a:p>
            <a:pPr marL="285750" lvl="0" indent="-285750" algn="l" rtl="0">
              <a:lnSpc>
                <a:spcPct val="100000"/>
              </a:lnSpc>
              <a:spcBef>
                <a:spcPts val="320"/>
              </a:spcBef>
              <a:spcAft>
                <a:spcPts val="0"/>
              </a:spcAft>
              <a:buSzPts val="1600"/>
              <a:buFont typeface="Arial"/>
              <a:buChar char="•"/>
            </a:pPr>
            <a:r>
              <a:rPr lang="fr-FR" sz="1600"/>
              <a:t>Privilégier l'eau du robinet</a:t>
            </a:r>
            <a:endParaRPr/>
          </a:p>
          <a:p>
            <a:pPr marL="285750" lvl="0" indent="-285750" algn="l" rtl="0">
              <a:lnSpc>
                <a:spcPct val="100000"/>
              </a:lnSpc>
              <a:spcBef>
                <a:spcPts val="320"/>
              </a:spcBef>
              <a:spcAft>
                <a:spcPts val="0"/>
              </a:spcAft>
              <a:buSzPts val="1600"/>
              <a:buFont typeface="Arial"/>
              <a:buChar char="•"/>
            </a:pPr>
            <a:r>
              <a:rPr lang="fr-FR" sz="1600"/>
              <a:t>Adopter une démarche zéro déchets (courses en vrac...)</a:t>
            </a:r>
            <a:endParaRPr/>
          </a:p>
          <a:p>
            <a:pPr marL="285750" lvl="0" indent="-184150" algn="l" rtl="0">
              <a:lnSpc>
                <a:spcPct val="100000"/>
              </a:lnSpc>
              <a:spcBef>
                <a:spcPts val="320"/>
              </a:spcBef>
              <a:spcAft>
                <a:spcPts val="0"/>
              </a:spcAft>
              <a:buSzPts val="1600"/>
              <a:buFont typeface="Arial"/>
              <a:buNone/>
            </a:pPr>
            <a:endParaRPr sz="1600"/>
          </a:p>
        </p:txBody>
      </p:sp>
      <p:sp>
        <p:nvSpPr>
          <p:cNvPr id="1111" name="Google Shape;1111;p66"/>
          <p:cNvSpPr/>
          <p:nvPr/>
        </p:nvSpPr>
        <p:spPr>
          <a:xfrm>
            <a:off x="0" y="6550223"/>
            <a:ext cx="900599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lt1"/>
                </a:solidFill>
                <a:latin typeface="Century Gothic"/>
                <a:ea typeface="Century Gothic"/>
                <a:cs typeface="Century Gothic"/>
                <a:sym typeface="Century Gothic"/>
              </a:rPr>
              <a:t>Sources : Facteurs d’émission ADEME, Calculs Avenir Climatique, valeurs moyennes en France sur 1 an</a:t>
            </a:r>
            <a:endParaRPr sz="1400" b="0" i="0" u="none" strike="noStrike" cap="none">
              <a:solidFill>
                <a:srgbClr val="000000"/>
              </a:solidFill>
              <a:latin typeface="Arial"/>
              <a:ea typeface="Arial"/>
              <a:cs typeface="Arial"/>
              <a:sym typeface="Arial"/>
            </a:endParaRPr>
          </a:p>
        </p:txBody>
      </p:sp>
      <p:pic>
        <p:nvPicPr>
          <p:cNvPr id="1112" name="Google Shape;1112;p66"/>
          <p:cNvPicPr preferRelativeResize="0"/>
          <p:nvPr/>
        </p:nvPicPr>
        <p:blipFill rotWithShape="1">
          <a:blip r:embed="rId4">
            <a:alphaModFix/>
          </a:blip>
          <a:srcRect/>
          <a:stretch/>
        </p:blipFill>
        <p:spPr>
          <a:xfrm>
            <a:off x="702234" y="1334837"/>
            <a:ext cx="2650628" cy="2597649"/>
          </a:xfrm>
          <a:prstGeom prst="rect">
            <a:avLst/>
          </a:prstGeom>
          <a:noFill/>
          <a:ln>
            <a:noFill/>
          </a:ln>
        </p:spPr>
      </p:pic>
      <p:cxnSp>
        <p:nvCxnSpPr>
          <p:cNvPr id="1113" name="Google Shape;1113;p66"/>
          <p:cNvCxnSpPr/>
          <p:nvPr/>
        </p:nvCxnSpPr>
        <p:spPr>
          <a:xfrm rot="10800000">
            <a:off x="9941329" y="854824"/>
            <a:ext cx="0" cy="3077662"/>
          </a:xfrm>
          <a:prstGeom prst="straightConnector1">
            <a:avLst/>
          </a:prstGeom>
          <a:noFill/>
          <a:ln w="38100" cap="flat" cmpd="sng">
            <a:solidFill>
              <a:srgbClr val="FF0000"/>
            </a:solidFill>
            <a:prstDash val="solid"/>
            <a:round/>
            <a:headEnd type="none" w="sm" len="sm"/>
            <a:tailEnd type="none" w="sm" len="sm"/>
          </a:ln>
        </p:spPr>
      </p:cxnSp>
      <p:pic>
        <p:nvPicPr>
          <p:cNvPr id="1114" name="Google Shape;1114;p66" descr="Résultat de recherche d'images pour &quot;cible&quot;"/>
          <p:cNvPicPr preferRelativeResize="0"/>
          <p:nvPr/>
        </p:nvPicPr>
        <p:blipFill rotWithShape="1">
          <a:blip r:embed="rId5">
            <a:alphaModFix/>
          </a:blip>
          <a:srcRect/>
          <a:stretch/>
        </p:blipFill>
        <p:spPr>
          <a:xfrm>
            <a:off x="9612859" y="46783"/>
            <a:ext cx="887162" cy="887162"/>
          </a:xfrm>
          <a:prstGeom prst="rect">
            <a:avLst/>
          </a:prstGeom>
          <a:noFill/>
          <a:ln>
            <a:noFill/>
          </a:ln>
        </p:spPr>
      </p:pic>
      <p:pic>
        <p:nvPicPr>
          <p:cNvPr id="1115" name="Google Shape;1115;p66"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graphicFrame>
        <p:nvGraphicFramePr>
          <p:cNvPr id="1121" name="Google Shape;1121;p67"/>
          <p:cNvGraphicFramePr/>
          <p:nvPr/>
        </p:nvGraphicFramePr>
        <p:xfrm>
          <a:off x="-4705200" y="1157691"/>
          <a:ext cx="16737195" cy="3351429"/>
        </p:xfrm>
        <a:graphic>
          <a:graphicData uri="http://schemas.openxmlformats.org/drawingml/2006/chart">
            <c:chart xmlns:c="http://schemas.openxmlformats.org/drawingml/2006/chart" xmlns:r="http://schemas.openxmlformats.org/officeDocument/2006/relationships" r:id="rId3"/>
          </a:graphicData>
        </a:graphic>
      </p:graphicFrame>
      <p:sp>
        <p:nvSpPr>
          <p:cNvPr id="1122" name="Google Shape;1122;p67"/>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Quelques actions pour agir</a:t>
            </a:r>
            <a:br>
              <a:rPr lang="fr-FR"/>
            </a:br>
            <a:r>
              <a:rPr lang="fr-FR">
                <a:solidFill>
                  <a:srgbClr val="F6AB38"/>
                </a:solidFill>
              </a:rPr>
              <a:t>Transports</a:t>
            </a:r>
            <a:endParaRPr/>
          </a:p>
        </p:txBody>
      </p:sp>
      <p:sp>
        <p:nvSpPr>
          <p:cNvPr id="1123" name="Google Shape;1123;p67"/>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51</a:t>
            </a:fld>
            <a:endParaRPr/>
          </a:p>
        </p:txBody>
      </p:sp>
      <p:sp>
        <p:nvSpPr>
          <p:cNvPr id="1124" name="Google Shape;1124;p67"/>
          <p:cNvSpPr txBox="1">
            <a:spLocks noGrp="1"/>
          </p:cNvSpPr>
          <p:nvPr>
            <p:ph type="body" idx="1"/>
          </p:nvPr>
        </p:nvSpPr>
        <p:spPr>
          <a:xfrm>
            <a:off x="311163" y="5085184"/>
            <a:ext cx="11401461" cy="1368152"/>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SzPts val="1600"/>
              <a:buFont typeface="Arial"/>
              <a:buChar char="•"/>
            </a:pPr>
            <a:r>
              <a:rPr lang="fr-FR" sz="1600"/>
              <a:t>Limiter les déplacements en avion au maximum</a:t>
            </a:r>
            <a:endParaRPr/>
          </a:p>
          <a:p>
            <a:pPr marL="285750" lvl="0" indent="-285750" algn="l" rtl="0">
              <a:lnSpc>
                <a:spcPct val="100000"/>
              </a:lnSpc>
              <a:spcBef>
                <a:spcPts val="320"/>
              </a:spcBef>
              <a:spcAft>
                <a:spcPts val="0"/>
              </a:spcAft>
              <a:buSzPts val="1600"/>
              <a:buFont typeface="Arial"/>
              <a:buChar char="•"/>
            </a:pPr>
            <a:r>
              <a:rPr lang="fr-FR" sz="1600"/>
              <a:t>Privilégier le vélo pour les petits déplacements. (10 km = 30 min de vélo)</a:t>
            </a:r>
            <a:endParaRPr/>
          </a:p>
          <a:p>
            <a:pPr marL="285750" lvl="0" indent="-285750" algn="l" rtl="0">
              <a:lnSpc>
                <a:spcPct val="100000"/>
              </a:lnSpc>
              <a:spcBef>
                <a:spcPts val="320"/>
              </a:spcBef>
              <a:spcAft>
                <a:spcPts val="0"/>
              </a:spcAft>
              <a:buSzPts val="1600"/>
              <a:buFont typeface="Arial"/>
              <a:buChar char="•"/>
            </a:pPr>
            <a:r>
              <a:rPr lang="fr-FR" sz="1600"/>
              <a:t>Faire du covoiturage pour les trajets réguliers/quotidiens ou les déplacements plus longs. Adopter une conduite souple et s’inscrire à des cours d'écoconduite. </a:t>
            </a:r>
            <a:endParaRPr/>
          </a:p>
          <a:p>
            <a:pPr marL="285750" lvl="0" indent="-285750" algn="l" rtl="0">
              <a:lnSpc>
                <a:spcPct val="100000"/>
              </a:lnSpc>
              <a:spcBef>
                <a:spcPts val="320"/>
              </a:spcBef>
              <a:spcAft>
                <a:spcPts val="0"/>
              </a:spcAft>
              <a:buSzPts val="1600"/>
              <a:buFont typeface="Arial"/>
              <a:buChar char="•"/>
            </a:pPr>
            <a:r>
              <a:rPr lang="fr-FR" sz="1600"/>
              <a:t>Privilégier les transports en commun.</a:t>
            </a:r>
            <a:endParaRPr/>
          </a:p>
        </p:txBody>
      </p:sp>
      <p:pic>
        <p:nvPicPr>
          <p:cNvPr id="1125" name="Google Shape;1125;p67"/>
          <p:cNvPicPr preferRelativeResize="0"/>
          <p:nvPr/>
        </p:nvPicPr>
        <p:blipFill rotWithShape="1">
          <a:blip r:embed="rId4">
            <a:alphaModFix/>
          </a:blip>
          <a:srcRect/>
          <a:stretch/>
        </p:blipFill>
        <p:spPr>
          <a:xfrm>
            <a:off x="559733" y="2217936"/>
            <a:ext cx="2404526" cy="2339627"/>
          </a:xfrm>
          <a:prstGeom prst="rect">
            <a:avLst/>
          </a:prstGeom>
          <a:noFill/>
          <a:ln>
            <a:noFill/>
          </a:ln>
        </p:spPr>
      </p:pic>
      <p:sp>
        <p:nvSpPr>
          <p:cNvPr id="1126" name="Google Shape;1126;p67"/>
          <p:cNvSpPr/>
          <p:nvPr/>
        </p:nvSpPr>
        <p:spPr>
          <a:xfrm>
            <a:off x="0" y="6550223"/>
            <a:ext cx="900599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lt1"/>
                </a:solidFill>
                <a:latin typeface="Century Gothic"/>
                <a:ea typeface="Century Gothic"/>
                <a:cs typeface="Century Gothic"/>
                <a:sym typeface="Century Gothic"/>
              </a:rPr>
              <a:t>Sources : Facteurs d’émission ADEME, Calculs Avenir Climatique, valeurs moyennes en France sur 1 an</a:t>
            </a:r>
            <a:endParaRPr sz="1400" b="0" i="0" u="none" strike="noStrike" cap="none">
              <a:solidFill>
                <a:srgbClr val="000000"/>
              </a:solidFill>
              <a:latin typeface="Arial"/>
              <a:ea typeface="Arial"/>
              <a:cs typeface="Arial"/>
              <a:sym typeface="Arial"/>
            </a:endParaRPr>
          </a:p>
        </p:txBody>
      </p:sp>
      <p:cxnSp>
        <p:nvCxnSpPr>
          <p:cNvPr id="1127" name="Google Shape;1127;p67"/>
          <p:cNvCxnSpPr/>
          <p:nvPr/>
        </p:nvCxnSpPr>
        <p:spPr>
          <a:xfrm rot="10800000">
            <a:off x="9878265" y="854824"/>
            <a:ext cx="0" cy="3077662"/>
          </a:xfrm>
          <a:prstGeom prst="straightConnector1">
            <a:avLst/>
          </a:prstGeom>
          <a:noFill/>
          <a:ln w="38100" cap="flat" cmpd="sng">
            <a:solidFill>
              <a:srgbClr val="FF0000"/>
            </a:solidFill>
            <a:prstDash val="solid"/>
            <a:round/>
            <a:headEnd type="none" w="sm" len="sm"/>
            <a:tailEnd type="none" w="sm" len="sm"/>
          </a:ln>
        </p:spPr>
      </p:cxnSp>
      <p:pic>
        <p:nvPicPr>
          <p:cNvPr id="1128" name="Google Shape;1128;p67" descr="Résultat de recherche d'images pour &quot;cible&quot;"/>
          <p:cNvPicPr preferRelativeResize="0"/>
          <p:nvPr/>
        </p:nvPicPr>
        <p:blipFill rotWithShape="1">
          <a:blip r:embed="rId5">
            <a:alphaModFix/>
          </a:blip>
          <a:srcRect/>
          <a:stretch/>
        </p:blipFill>
        <p:spPr>
          <a:xfrm>
            <a:off x="9612859" y="46783"/>
            <a:ext cx="887162" cy="887162"/>
          </a:xfrm>
          <a:prstGeom prst="rect">
            <a:avLst/>
          </a:prstGeom>
          <a:noFill/>
          <a:ln>
            <a:noFill/>
          </a:ln>
        </p:spPr>
      </p:pic>
      <p:pic>
        <p:nvPicPr>
          <p:cNvPr id="1129" name="Google Shape;1129;p67"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graphicFrame>
        <p:nvGraphicFramePr>
          <p:cNvPr id="1135" name="Google Shape;1135;p68"/>
          <p:cNvGraphicFramePr/>
          <p:nvPr/>
        </p:nvGraphicFramePr>
        <p:xfrm>
          <a:off x="-4619365" y="1423236"/>
          <a:ext cx="16737195" cy="3808841"/>
        </p:xfrm>
        <a:graphic>
          <a:graphicData uri="http://schemas.openxmlformats.org/drawingml/2006/chart">
            <c:chart xmlns:c="http://schemas.openxmlformats.org/drawingml/2006/chart" xmlns:r="http://schemas.openxmlformats.org/officeDocument/2006/relationships" r:id="rId3"/>
          </a:graphicData>
        </a:graphic>
      </p:graphicFrame>
      <p:sp>
        <p:nvSpPr>
          <p:cNvPr id="1136" name="Google Shape;1136;p68"/>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Quelques actions pour agir</a:t>
            </a:r>
            <a:br>
              <a:rPr lang="fr-FR"/>
            </a:br>
            <a:r>
              <a:rPr lang="fr-FR">
                <a:solidFill>
                  <a:srgbClr val="F6AB38"/>
                </a:solidFill>
              </a:rPr>
              <a:t>Habitat</a:t>
            </a:r>
            <a:endParaRPr/>
          </a:p>
        </p:txBody>
      </p:sp>
      <p:sp>
        <p:nvSpPr>
          <p:cNvPr id="1137" name="Google Shape;1137;p68"/>
          <p:cNvSpPr/>
          <p:nvPr/>
        </p:nvSpPr>
        <p:spPr>
          <a:xfrm>
            <a:off x="0" y="6550223"/>
            <a:ext cx="895629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lt1"/>
                </a:solidFill>
                <a:latin typeface="Century Gothic"/>
                <a:ea typeface="Century Gothic"/>
                <a:cs typeface="Century Gothic"/>
                <a:sym typeface="Century Gothic"/>
              </a:rPr>
              <a:t>Sources : Facteurs d’émission ADEME, Calculs Avenir Climatique, valeurs moyennes en France sur 1 an</a:t>
            </a:r>
            <a:endParaRPr sz="1400" b="0" i="0" u="none" strike="noStrike" cap="none">
              <a:solidFill>
                <a:srgbClr val="000000"/>
              </a:solidFill>
              <a:latin typeface="Arial"/>
              <a:ea typeface="Arial"/>
              <a:cs typeface="Arial"/>
              <a:sym typeface="Arial"/>
            </a:endParaRPr>
          </a:p>
        </p:txBody>
      </p:sp>
      <p:sp>
        <p:nvSpPr>
          <p:cNvPr id="1138" name="Google Shape;1138;p68"/>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52</a:t>
            </a:fld>
            <a:endParaRPr/>
          </a:p>
        </p:txBody>
      </p:sp>
      <p:sp>
        <p:nvSpPr>
          <p:cNvPr id="1139" name="Google Shape;1139;p68"/>
          <p:cNvSpPr txBox="1">
            <a:spLocks noGrp="1"/>
          </p:cNvSpPr>
          <p:nvPr>
            <p:ph type="body" idx="1"/>
          </p:nvPr>
        </p:nvSpPr>
        <p:spPr>
          <a:xfrm>
            <a:off x="311163" y="5242337"/>
            <a:ext cx="10393350" cy="1219519"/>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600"/>
              <a:buFont typeface="Arial"/>
              <a:buChar char="•"/>
            </a:pPr>
            <a:r>
              <a:rPr lang="fr-FR" sz="1600"/>
              <a:t>Limiter la température de chauffage. Limiter la surface de chauffe par personne.</a:t>
            </a:r>
            <a:endParaRPr/>
          </a:p>
          <a:p>
            <a:pPr marL="342900" lvl="0" indent="-342900" algn="l" rtl="0">
              <a:lnSpc>
                <a:spcPct val="100000"/>
              </a:lnSpc>
              <a:spcBef>
                <a:spcPts val="320"/>
              </a:spcBef>
              <a:spcAft>
                <a:spcPts val="0"/>
              </a:spcAft>
              <a:buSzPts val="1600"/>
              <a:buFont typeface="Arial"/>
              <a:buChar char="•"/>
            </a:pPr>
            <a:r>
              <a:rPr lang="fr-FR" sz="1600"/>
              <a:t>Privilégier un chauffage bas carbone (bois, pompes à chaleur...). </a:t>
            </a:r>
            <a:endParaRPr/>
          </a:p>
          <a:p>
            <a:pPr marL="342900" lvl="0" indent="-342900" algn="l" rtl="0">
              <a:lnSpc>
                <a:spcPct val="100000"/>
              </a:lnSpc>
              <a:spcBef>
                <a:spcPts val="320"/>
              </a:spcBef>
              <a:spcAft>
                <a:spcPts val="0"/>
              </a:spcAft>
              <a:buSzPts val="1600"/>
              <a:buFont typeface="Arial"/>
              <a:buChar char="•"/>
            </a:pPr>
            <a:r>
              <a:rPr lang="fr-FR" sz="1600"/>
              <a:t>Encourager la rénovation des logements</a:t>
            </a:r>
            <a:endParaRPr/>
          </a:p>
        </p:txBody>
      </p:sp>
      <p:pic>
        <p:nvPicPr>
          <p:cNvPr id="1140" name="Google Shape;1140;p68"/>
          <p:cNvPicPr preferRelativeResize="0"/>
          <p:nvPr/>
        </p:nvPicPr>
        <p:blipFill rotWithShape="1">
          <a:blip r:embed="rId4">
            <a:alphaModFix/>
          </a:blip>
          <a:srcRect/>
          <a:stretch/>
        </p:blipFill>
        <p:spPr>
          <a:xfrm>
            <a:off x="708150" y="1652191"/>
            <a:ext cx="2541927" cy="2640905"/>
          </a:xfrm>
          <a:prstGeom prst="rect">
            <a:avLst/>
          </a:prstGeom>
          <a:noFill/>
          <a:ln>
            <a:noFill/>
          </a:ln>
        </p:spPr>
      </p:pic>
      <p:cxnSp>
        <p:nvCxnSpPr>
          <p:cNvPr id="1141" name="Google Shape;1141;p68"/>
          <p:cNvCxnSpPr/>
          <p:nvPr/>
        </p:nvCxnSpPr>
        <p:spPr>
          <a:xfrm rot="10800000">
            <a:off x="9049427" y="1423236"/>
            <a:ext cx="0" cy="3382814"/>
          </a:xfrm>
          <a:prstGeom prst="straightConnector1">
            <a:avLst/>
          </a:prstGeom>
          <a:noFill/>
          <a:ln w="38100" cap="flat" cmpd="sng">
            <a:solidFill>
              <a:srgbClr val="FF0000"/>
            </a:solidFill>
            <a:prstDash val="solid"/>
            <a:round/>
            <a:headEnd type="none" w="sm" len="sm"/>
            <a:tailEnd type="none" w="sm" len="sm"/>
          </a:ln>
        </p:spPr>
      </p:cxnSp>
      <p:pic>
        <p:nvPicPr>
          <p:cNvPr id="1142" name="Google Shape;1142;p68" descr="Une image contenant lumière, dessin&#10;&#10;Description générée automatiquement"/>
          <p:cNvPicPr preferRelativeResize="0"/>
          <p:nvPr/>
        </p:nvPicPr>
        <p:blipFill rotWithShape="1">
          <a:blip r:embed="rId5">
            <a:alphaModFix/>
          </a:blip>
          <a:srcRect/>
          <a:stretch/>
        </p:blipFill>
        <p:spPr>
          <a:xfrm>
            <a:off x="4007768" y="1479175"/>
            <a:ext cx="434473" cy="425433"/>
          </a:xfrm>
          <a:prstGeom prst="rect">
            <a:avLst/>
          </a:prstGeom>
          <a:noFill/>
          <a:ln>
            <a:noFill/>
          </a:ln>
        </p:spPr>
      </p:pic>
      <p:grpSp>
        <p:nvGrpSpPr>
          <p:cNvPr id="1143" name="Google Shape;1143;p68"/>
          <p:cNvGrpSpPr/>
          <p:nvPr/>
        </p:nvGrpSpPr>
        <p:grpSpPr>
          <a:xfrm>
            <a:off x="5133607" y="2081184"/>
            <a:ext cx="1538457" cy="1597314"/>
            <a:chOff x="5133607" y="1615662"/>
            <a:chExt cx="1538457" cy="1597314"/>
          </a:xfrm>
        </p:grpSpPr>
        <p:pic>
          <p:nvPicPr>
            <p:cNvPr id="1144" name="Google Shape;1144;p68"/>
            <p:cNvPicPr preferRelativeResize="0"/>
            <p:nvPr/>
          </p:nvPicPr>
          <p:blipFill rotWithShape="1">
            <a:blip r:embed="rId6">
              <a:alphaModFix/>
            </a:blip>
            <a:srcRect/>
            <a:stretch/>
          </p:blipFill>
          <p:spPr>
            <a:xfrm>
              <a:off x="5573816" y="2024060"/>
              <a:ext cx="580921" cy="425433"/>
            </a:xfrm>
            <a:prstGeom prst="rect">
              <a:avLst/>
            </a:prstGeom>
            <a:noFill/>
            <a:ln>
              <a:noFill/>
            </a:ln>
          </p:spPr>
        </p:pic>
        <p:sp>
          <p:nvSpPr>
            <p:cNvPr id="1145" name="Google Shape;1145;p68"/>
            <p:cNvSpPr/>
            <p:nvPr/>
          </p:nvSpPr>
          <p:spPr>
            <a:xfrm>
              <a:off x="6626345" y="1615662"/>
              <a:ext cx="45719" cy="1597314"/>
            </a:xfrm>
            <a:prstGeom prst="leftBracket">
              <a:avLst>
                <a:gd name="adj" fmla="val 8333"/>
              </a:avLst>
            </a:prstGeom>
            <a:noFill/>
            <a:ln w="28575" cap="flat" cmpd="sng">
              <a:solidFill>
                <a:srgbClr val="A5A5A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146" name="Google Shape;1146;p68"/>
            <p:cNvSpPr txBox="1"/>
            <p:nvPr/>
          </p:nvSpPr>
          <p:spPr>
            <a:xfrm>
              <a:off x="5133607" y="2449493"/>
              <a:ext cx="1466449" cy="584775"/>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fr-FR" sz="1600" b="1" i="0" u="none" strike="noStrike" cap="none">
                  <a:solidFill>
                    <a:srgbClr val="A5A5A4"/>
                  </a:solidFill>
                  <a:latin typeface="Century Gothic"/>
                  <a:ea typeface="Century Gothic"/>
                  <a:cs typeface="Century Gothic"/>
                  <a:sym typeface="Century Gothic"/>
                </a:rPr>
                <a:t>Chauffage 80 m2</a:t>
              </a:r>
              <a:endParaRPr sz="1400" b="0" i="0" u="none" strike="noStrike" cap="none">
                <a:solidFill>
                  <a:srgbClr val="000000"/>
                </a:solidFill>
                <a:latin typeface="Arial"/>
                <a:ea typeface="Arial"/>
                <a:cs typeface="Arial"/>
                <a:sym typeface="Arial"/>
              </a:endParaRPr>
            </a:p>
          </p:txBody>
        </p:sp>
      </p:grpSp>
      <p:sp>
        <p:nvSpPr>
          <p:cNvPr id="1147" name="Google Shape;1147;p68"/>
          <p:cNvSpPr/>
          <p:nvPr/>
        </p:nvSpPr>
        <p:spPr>
          <a:xfrm>
            <a:off x="5573816" y="3795651"/>
            <a:ext cx="6544012" cy="140316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48" name="Google Shape;1148;p68"/>
          <p:cNvPicPr preferRelativeResize="0"/>
          <p:nvPr/>
        </p:nvPicPr>
        <p:blipFill rotWithShape="1">
          <a:blip r:embed="rId7">
            <a:alphaModFix/>
          </a:blip>
          <a:srcRect/>
          <a:stretch/>
        </p:blipFill>
        <p:spPr>
          <a:xfrm>
            <a:off x="7597429" y="3824098"/>
            <a:ext cx="4371159" cy="491283"/>
          </a:xfrm>
          <a:prstGeom prst="rect">
            <a:avLst/>
          </a:prstGeom>
          <a:noFill/>
          <a:ln>
            <a:noFill/>
          </a:ln>
        </p:spPr>
      </p:pic>
      <p:pic>
        <p:nvPicPr>
          <p:cNvPr id="1149" name="Google Shape;1149;p68" descr="Résultat de recherche d'images pour &quot;cible&quot;"/>
          <p:cNvPicPr preferRelativeResize="0"/>
          <p:nvPr/>
        </p:nvPicPr>
        <p:blipFill rotWithShape="1">
          <a:blip r:embed="rId8">
            <a:alphaModFix/>
          </a:blip>
          <a:srcRect/>
          <a:stretch/>
        </p:blipFill>
        <p:spPr>
          <a:xfrm>
            <a:off x="8794219" y="502808"/>
            <a:ext cx="887162" cy="887162"/>
          </a:xfrm>
          <a:prstGeom prst="rect">
            <a:avLst/>
          </a:prstGeom>
          <a:noFill/>
          <a:ln>
            <a:noFill/>
          </a:ln>
        </p:spPr>
      </p:pic>
      <p:pic>
        <p:nvPicPr>
          <p:cNvPr id="1150" name="Google Shape;1150;p68" descr="Une image contenant dessin&#10;&#10;Description générée automatiquement"/>
          <p:cNvPicPr preferRelativeResize="0"/>
          <p:nvPr/>
        </p:nvPicPr>
        <p:blipFill rotWithShape="1">
          <a:blip r:embed="rId9">
            <a:alphaModFix/>
          </a:blip>
          <a:srcRect/>
          <a:stretch/>
        </p:blipFill>
        <p:spPr>
          <a:xfrm>
            <a:off x="-1104800" y="180476"/>
            <a:ext cx="800252" cy="80025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graphicFrame>
        <p:nvGraphicFramePr>
          <p:cNvPr id="1156" name="Google Shape;1156;p69"/>
          <p:cNvGraphicFramePr/>
          <p:nvPr/>
        </p:nvGraphicFramePr>
        <p:xfrm>
          <a:off x="-4935566" y="1535267"/>
          <a:ext cx="16737195" cy="3808841"/>
        </p:xfrm>
        <a:graphic>
          <a:graphicData uri="http://schemas.openxmlformats.org/drawingml/2006/chart">
            <c:chart xmlns:c="http://schemas.openxmlformats.org/drawingml/2006/chart" xmlns:r="http://schemas.openxmlformats.org/officeDocument/2006/relationships" r:id="rId3"/>
          </a:graphicData>
        </a:graphic>
      </p:graphicFrame>
      <p:sp>
        <p:nvSpPr>
          <p:cNvPr id="1157" name="Google Shape;1157;p69"/>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Quelques actions pour agir</a:t>
            </a:r>
            <a:br>
              <a:rPr lang="fr-FR"/>
            </a:br>
            <a:r>
              <a:rPr lang="fr-FR">
                <a:solidFill>
                  <a:srgbClr val="F6AB38"/>
                </a:solidFill>
              </a:rPr>
              <a:t>Biens et services</a:t>
            </a:r>
            <a:endParaRPr/>
          </a:p>
        </p:txBody>
      </p:sp>
      <p:sp>
        <p:nvSpPr>
          <p:cNvPr id="1158" name="Google Shape;1158;p69"/>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53</a:t>
            </a:fld>
            <a:endParaRPr/>
          </a:p>
        </p:txBody>
      </p:sp>
      <p:pic>
        <p:nvPicPr>
          <p:cNvPr id="1159" name="Google Shape;1159;p69"/>
          <p:cNvPicPr preferRelativeResize="0"/>
          <p:nvPr/>
        </p:nvPicPr>
        <p:blipFill rotWithShape="1">
          <a:blip r:embed="rId4">
            <a:alphaModFix/>
          </a:blip>
          <a:srcRect/>
          <a:stretch/>
        </p:blipFill>
        <p:spPr>
          <a:xfrm>
            <a:off x="1068943" y="1383427"/>
            <a:ext cx="2495461" cy="2639671"/>
          </a:xfrm>
          <a:prstGeom prst="rect">
            <a:avLst/>
          </a:prstGeom>
          <a:noFill/>
          <a:ln>
            <a:noFill/>
          </a:ln>
        </p:spPr>
      </p:pic>
      <p:sp>
        <p:nvSpPr>
          <p:cNvPr id="1160" name="Google Shape;1160;p69"/>
          <p:cNvSpPr/>
          <p:nvPr/>
        </p:nvSpPr>
        <p:spPr>
          <a:xfrm>
            <a:off x="0" y="6550223"/>
            <a:ext cx="1180162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lt1"/>
                </a:solidFill>
                <a:latin typeface="Century Gothic"/>
                <a:ea typeface="Century Gothic"/>
                <a:cs typeface="Century Gothic"/>
                <a:sym typeface="Century Gothic"/>
              </a:rPr>
              <a:t>Sources : Facteurs d’émission ADEME sauf Streaming (The Shift Project). Calculs Avenir Climatique, valeurs moyennes en France sur 1 an</a:t>
            </a:r>
            <a:endParaRPr sz="1400" b="0" i="0" u="none" strike="noStrike" cap="none">
              <a:solidFill>
                <a:srgbClr val="000000"/>
              </a:solidFill>
              <a:latin typeface="Arial"/>
              <a:ea typeface="Arial"/>
              <a:cs typeface="Arial"/>
              <a:sym typeface="Arial"/>
            </a:endParaRPr>
          </a:p>
        </p:txBody>
      </p:sp>
      <p:grpSp>
        <p:nvGrpSpPr>
          <p:cNvPr id="1161" name="Google Shape;1161;p69"/>
          <p:cNvGrpSpPr/>
          <p:nvPr/>
        </p:nvGrpSpPr>
        <p:grpSpPr>
          <a:xfrm>
            <a:off x="4231526" y="3535908"/>
            <a:ext cx="7570103" cy="1938665"/>
            <a:chOff x="4533900" y="2819399"/>
            <a:chExt cx="7570103" cy="1938665"/>
          </a:xfrm>
        </p:grpSpPr>
        <p:sp>
          <p:nvSpPr>
            <p:cNvPr id="1162" name="Google Shape;1162;p69"/>
            <p:cNvSpPr/>
            <p:nvPr/>
          </p:nvSpPr>
          <p:spPr>
            <a:xfrm>
              <a:off x="4533900" y="2819399"/>
              <a:ext cx="7570103" cy="193866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163" name="Google Shape;1163;p69"/>
            <p:cNvPicPr preferRelativeResize="0"/>
            <p:nvPr/>
          </p:nvPicPr>
          <p:blipFill rotWithShape="1">
            <a:blip r:embed="rId5">
              <a:alphaModFix/>
            </a:blip>
            <a:srcRect/>
            <a:stretch/>
          </p:blipFill>
          <p:spPr>
            <a:xfrm>
              <a:off x="7747856" y="2903352"/>
              <a:ext cx="4356147" cy="700989"/>
            </a:xfrm>
            <a:prstGeom prst="rect">
              <a:avLst/>
            </a:prstGeom>
            <a:noFill/>
            <a:ln>
              <a:noFill/>
            </a:ln>
          </p:spPr>
        </p:pic>
      </p:grpSp>
      <p:sp>
        <p:nvSpPr>
          <p:cNvPr id="1164" name="Google Shape;1164;p69"/>
          <p:cNvSpPr txBox="1">
            <a:spLocks noGrp="1"/>
          </p:cNvSpPr>
          <p:nvPr>
            <p:ph type="body" idx="1"/>
          </p:nvPr>
        </p:nvSpPr>
        <p:spPr>
          <a:xfrm>
            <a:off x="390336" y="4320850"/>
            <a:ext cx="10393350" cy="1296144"/>
          </a:xfrm>
          <a:prstGeom prst="rect">
            <a:avLst/>
          </a:prstGeom>
          <a:noFill/>
          <a:ln>
            <a:noFill/>
          </a:ln>
        </p:spPr>
        <p:txBody>
          <a:bodyPr spcFirstLastPara="1" wrap="square" lIns="91425" tIns="45700" rIns="91425" bIns="45700" anchor="t" anchorCtr="0">
            <a:noAutofit/>
          </a:bodyPr>
          <a:lstStyle/>
          <a:p>
            <a:pPr marL="0" lvl="0" indent="-101600" algn="l" rtl="0">
              <a:lnSpc>
                <a:spcPct val="100000"/>
              </a:lnSpc>
              <a:spcBef>
                <a:spcPts val="0"/>
              </a:spcBef>
              <a:spcAft>
                <a:spcPts val="0"/>
              </a:spcAft>
              <a:buSzPts val="1600"/>
              <a:buFont typeface="Arial"/>
              <a:buChar char="•"/>
            </a:pPr>
            <a:r>
              <a:rPr lang="fr-FR" sz="1600"/>
              <a:t>Allonger la durée de vie du matériel (matériel de qualité, réparation…)</a:t>
            </a:r>
            <a:endParaRPr/>
          </a:p>
          <a:p>
            <a:pPr marL="0" lvl="0" indent="-101600" algn="l" rtl="0">
              <a:lnSpc>
                <a:spcPct val="100000"/>
              </a:lnSpc>
              <a:spcBef>
                <a:spcPts val="320"/>
              </a:spcBef>
              <a:spcAft>
                <a:spcPts val="0"/>
              </a:spcAft>
              <a:buSzPts val="1600"/>
              <a:buFont typeface="Arial"/>
              <a:buChar char="•"/>
            </a:pPr>
            <a:r>
              <a:rPr lang="fr-FR" sz="1600"/>
              <a:t>Privilégier du matériel d'occasion ou de seconde main (récupération, friperies…)</a:t>
            </a:r>
            <a:endParaRPr/>
          </a:p>
          <a:p>
            <a:pPr marL="0" lvl="0" indent="-101600" algn="l" rtl="0">
              <a:lnSpc>
                <a:spcPct val="100000"/>
              </a:lnSpc>
              <a:spcBef>
                <a:spcPts val="320"/>
              </a:spcBef>
              <a:spcAft>
                <a:spcPts val="0"/>
              </a:spcAft>
              <a:buSzPts val="1600"/>
              <a:buFont typeface="Arial"/>
              <a:buChar char="•"/>
            </a:pPr>
            <a:r>
              <a:rPr lang="fr-FR" sz="1600"/>
              <a:t>Limiter l’usage du streaming vidéo. Eviter la HD.</a:t>
            </a:r>
            <a:endParaRPr/>
          </a:p>
        </p:txBody>
      </p:sp>
      <p:cxnSp>
        <p:nvCxnSpPr>
          <p:cNvPr id="1165" name="Google Shape;1165;p69"/>
          <p:cNvCxnSpPr/>
          <p:nvPr/>
        </p:nvCxnSpPr>
        <p:spPr>
          <a:xfrm rot="10800000">
            <a:off x="11496952" y="1624036"/>
            <a:ext cx="0" cy="1964293"/>
          </a:xfrm>
          <a:prstGeom prst="straightConnector1">
            <a:avLst/>
          </a:prstGeom>
          <a:noFill/>
          <a:ln w="38100" cap="flat" cmpd="sng">
            <a:solidFill>
              <a:srgbClr val="FF0000"/>
            </a:solidFill>
            <a:prstDash val="solid"/>
            <a:round/>
            <a:headEnd type="none" w="sm" len="sm"/>
            <a:tailEnd type="none" w="sm" len="sm"/>
          </a:ln>
        </p:spPr>
      </p:cxnSp>
      <p:pic>
        <p:nvPicPr>
          <p:cNvPr id="1166" name="Google Shape;1166;p69" descr="Résultat de recherche d'images pour &quot;cible&quot;"/>
          <p:cNvPicPr preferRelativeResize="0"/>
          <p:nvPr/>
        </p:nvPicPr>
        <p:blipFill rotWithShape="1">
          <a:blip r:embed="rId6">
            <a:alphaModFix/>
          </a:blip>
          <a:srcRect/>
          <a:stretch/>
        </p:blipFill>
        <p:spPr>
          <a:xfrm>
            <a:off x="11257510" y="735140"/>
            <a:ext cx="887162" cy="887162"/>
          </a:xfrm>
          <a:prstGeom prst="rect">
            <a:avLst/>
          </a:prstGeom>
          <a:noFill/>
          <a:ln>
            <a:noFill/>
          </a:ln>
        </p:spPr>
      </p:pic>
      <p:pic>
        <p:nvPicPr>
          <p:cNvPr id="1167" name="Google Shape;1167;p69" descr="Une image contenant dessin&#10;&#10;Description générée automatiquement"/>
          <p:cNvPicPr preferRelativeResize="0"/>
          <p:nvPr/>
        </p:nvPicPr>
        <p:blipFill rotWithShape="1">
          <a:blip r:embed="rId7">
            <a:alphaModFix/>
          </a:blip>
          <a:srcRect/>
          <a:stretch/>
        </p:blipFill>
        <p:spPr>
          <a:xfrm>
            <a:off x="-1104800" y="180476"/>
            <a:ext cx="800252" cy="800252"/>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70"/>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1400"/>
              <a:buFont typeface="Arial"/>
              <a:buNone/>
            </a:pPr>
            <a:r>
              <a:rPr lang="fr-FR"/>
              <a:t>La sobriété avant la technologie</a:t>
            </a:r>
            <a:endParaRPr/>
          </a:p>
        </p:txBody>
      </p:sp>
      <p:sp>
        <p:nvSpPr>
          <p:cNvPr id="1174" name="Google Shape;1174;p70"/>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None/>
            </a:pPr>
            <a:fld id="{00000000-1234-1234-1234-123412341234}" type="slidenum">
              <a:rPr lang="fr-FR" sz="1400" b="1" i="0" u="none" strike="noStrike" cap="none">
                <a:solidFill>
                  <a:schemeClr val="lt1"/>
                </a:solidFill>
                <a:latin typeface="Arial"/>
                <a:ea typeface="Arial"/>
                <a:cs typeface="Arial"/>
                <a:sym typeface="Arial"/>
              </a:rPr>
              <a:t>54</a:t>
            </a:fld>
            <a:endParaRPr sz="1400" b="1" i="0" u="none" strike="noStrike" cap="none">
              <a:solidFill>
                <a:schemeClr val="lt1"/>
              </a:solidFill>
              <a:latin typeface="Arial"/>
              <a:ea typeface="Arial"/>
              <a:cs typeface="Arial"/>
              <a:sym typeface="Arial"/>
            </a:endParaRPr>
          </a:p>
        </p:txBody>
      </p:sp>
      <p:sp>
        <p:nvSpPr>
          <p:cNvPr id="1175" name="Google Shape;1175;p70"/>
          <p:cNvSpPr txBox="1"/>
          <p:nvPr/>
        </p:nvSpPr>
        <p:spPr>
          <a:xfrm>
            <a:off x="911423" y="1429084"/>
            <a:ext cx="2797491" cy="400025"/>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FFFFFF"/>
                </a:solidFill>
                <a:latin typeface="Century Gothic"/>
                <a:ea typeface="Century Gothic"/>
                <a:cs typeface="Century Gothic"/>
                <a:sym typeface="Century Gothic"/>
              </a:rPr>
              <a:t>Sobriété</a:t>
            </a:r>
            <a:endParaRPr/>
          </a:p>
        </p:txBody>
      </p:sp>
      <p:sp>
        <p:nvSpPr>
          <p:cNvPr id="1176" name="Google Shape;1176;p70"/>
          <p:cNvSpPr txBox="1"/>
          <p:nvPr/>
        </p:nvSpPr>
        <p:spPr>
          <a:xfrm>
            <a:off x="4583831" y="1429084"/>
            <a:ext cx="2797491" cy="400025"/>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FFFFFF"/>
                </a:solidFill>
                <a:latin typeface="Century Gothic"/>
                <a:ea typeface="Century Gothic"/>
                <a:cs typeface="Century Gothic"/>
                <a:sym typeface="Century Gothic"/>
              </a:rPr>
              <a:t>Efficacité</a:t>
            </a:r>
            <a:endParaRPr/>
          </a:p>
        </p:txBody>
      </p:sp>
      <p:sp>
        <p:nvSpPr>
          <p:cNvPr id="1177" name="Google Shape;1177;p70"/>
          <p:cNvSpPr txBox="1"/>
          <p:nvPr/>
        </p:nvSpPr>
        <p:spPr>
          <a:xfrm>
            <a:off x="8544272" y="1429084"/>
            <a:ext cx="3024336"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FFFFFF"/>
                </a:solidFill>
                <a:latin typeface="Century Gothic"/>
                <a:ea typeface="Century Gothic"/>
                <a:cs typeface="Century Gothic"/>
                <a:sym typeface="Century Gothic"/>
              </a:rPr>
              <a:t>Energie décarbonée</a:t>
            </a:r>
            <a:endParaRPr/>
          </a:p>
        </p:txBody>
      </p:sp>
      <p:sp>
        <p:nvSpPr>
          <p:cNvPr id="1178" name="Google Shape;1178;p70"/>
          <p:cNvSpPr/>
          <p:nvPr/>
        </p:nvSpPr>
        <p:spPr>
          <a:xfrm>
            <a:off x="443373" y="1268760"/>
            <a:ext cx="720080" cy="720080"/>
          </a:xfrm>
          <a:prstGeom prst="ellipse">
            <a:avLst/>
          </a:prstGeom>
          <a:solidFill>
            <a:srgbClr val="085160"/>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1</a:t>
            </a:r>
            <a:endParaRPr/>
          </a:p>
        </p:txBody>
      </p:sp>
      <p:sp>
        <p:nvSpPr>
          <p:cNvPr id="1179" name="Google Shape;1179;p70"/>
          <p:cNvSpPr/>
          <p:nvPr/>
        </p:nvSpPr>
        <p:spPr>
          <a:xfrm>
            <a:off x="4151784" y="1268760"/>
            <a:ext cx="720080" cy="720080"/>
          </a:xfrm>
          <a:prstGeom prst="ellipse">
            <a:avLst/>
          </a:prstGeom>
          <a:solidFill>
            <a:srgbClr val="085160"/>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2</a:t>
            </a:r>
            <a:endParaRPr/>
          </a:p>
        </p:txBody>
      </p:sp>
      <p:sp>
        <p:nvSpPr>
          <p:cNvPr id="1180" name="Google Shape;1180;p70"/>
          <p:cNvSpPr/>
          <p:nvPr/>
        </p:nvSpPr>
        <p:spPr>
          <a:xfrm>
            <a:off x="8040216" y="1268760"/>
            <a:ext cx="720080" cy="720080"/>
          </a:xfrm>
          <a:prstGeom prst="ellipse">
            <a:avLst/>
          </a:prstGeom>
          <a:solidFill>
            <a:srgbClr val="085160"/>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3</a:t>
            </a:r>
            <a:endParaRPr/>
          </a:p>
        </p:txBody>
      </p:sp>
      <p:cxnSp>
        <p:nvCxnSpPr>
          <p:cNvPr id="1181" name="Google Shape;1181;p70"/>
          <p:cNvCxnSpPr>
            <a:cxnSpLocks/>
            <a:stCxn id="1175" idx="3"/>
            <a:endCxn id="1179" idx="2"/>
          </p:cNvCxnSpPr>
          <p:nvPr/>
        </p:nvCxnSpPr>
        <p:spPr>
          <a:xfrm rot="10800000" flipH="1">
            <a:off x="3708914" y="1628796"/>
            <a:ext cx="442800" cy="300"/>
          </a:xfrm>
          <a:prstGeom prst="straightConnector1">
            <a:avLst/>
          </a:prstGeom>
          <a:noFill/>
          <a:ln w="38100" cap="flat" cmpd="sng">
            <a:solidFill>
              <a:srgbClr val="085160"/>
            </a:solidFill>
            <a:prstDash val="solid"/>
            <a:round/>
            <a:headEnd type="none" w="sm" len="sm"/>
            <a:tailEnd type="triangle" w="med" len="med"/>
          </a:ln>
        </p:spPr>
      </p:cxnSp>
      <p:cxnSp>
        <p:nvCxnSpPr>
          <p:cNvPr id="1182" name="Google Shape;1182;p70"/>
          <p:cNvCxnSpPr>
            <a:cxnSpLocks/>
            <a:stCxn id="1176" idx="3"/>
            <a:endCxn id="1180" idx="2"/>
          </p:cNvCxnSpPr>
          <p:nvPr/>
        </p:nvCxnSpPr>
        <p:spPr>
          <a:xfrm rot="10800000" flipH="1">
            <a:off x="7381322" y="1628796"/>
            <a:ext cx="658800" cy="300"/>
          </a:xfrm>
          <a:prstGeom prst="straightConnector1">
            <a:avLst/>
          </a:prstGeom>
          <a:noFill/>
          <a:ln w="38100" cap="flat" cmpd="sng">
            <a:solidFill>
              <a:srgbClr val="085160"/>
            </a:solidFill>
            <a:prstDash val="solid"/>
            <a:round/>
            <a:headEnd type="none" w="sm" len="sm"/>
            <a:tailEnd type="triangle" w="med" len="med"/>
          </a:ln>
        </p:spPr>
      </p:cxnSp>
      <p:grpSp>
        <p:nvGrpSpPr>
          <p:cNvPr id="1183" name="Google Shape;1183;p70"/>
          <p:cNvGrpSpPr/>
          <p:nvPr/>
        </p:nvGrpSpPr>
        <p:grpSpPr>
          <a:xfrm>
            <a:off x="3712325" y="2108236"/>
            <a:ext cx="4107623" cy="635437"/>
            <a:chOff x="3712325" y="2108236"/>
            <a:chExt cx="4107623" cy="635437"/>
          </a:xfrm>
        </p:grpSpPr>
        <p:pic>
          <p:nvPicPr>
            <p:cNvPr id="1184" name="Google Shape;1184;p70"/>
            <p:cNvPicPr preferRelativeResize="0"/>
            <p:nvPr/>
          </p:nvPicPr>
          <p:blipFill rotWithShape="1">
            <a:blip r:embed="rId3">
              <a:alphaModFix/>
            </a:blip>
            <a:srcRect/>
            <a:stretch/>
          </p:blipFill>
          <p:spPr>
            <a:xfrm>
              <a:off x="3712325" y="2108236"/>
              <a:ext cx="635437" cy="635437"/>
            </a:xfrm>
            <a:prstGeom prst="rect">
              <a:avLst/>
            </a:prstGeom>
            <a:noFill/>
            <a:ln>
              <a:noFill/>
            </a:ln>
          </p:spPr>
        </p:pic>
        <p:sp>
          <p:nvSpPr>
            <p:cNvPr id="1185" name="Google Shape;1185;p70"/>
            <p:cNvSpPr/>
            <p:nvPr/>
          </p:nvSpPr>
          <p:spPr>
            <a:xfrm>
              <a:off x="4026922" y="2285823"/>
              <a:ext cx="3793026"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000000"/>
                  </a:solidFill>
                  <a:latin typeface="Century Gothic"/>
                  <a:ea typeface="Century Gothic"/>
                  <a:cs typeface="Century Gothic"/>
                  <a:sym typeface="Century Gothic"/>
                </a:rPr>
                <a:t>Utiliser les transports en commun</a:t>
              </a:r>
              <a:endParaRPr/>
            </a:p>
          </p:txBody>
        </p:sp>
      </p:grpSp>
      <p:grpSp>
        <p:nvGrpSpPr>
          <p:cNvPr id="1186" name="Google Shape;1186;p70"/>
          <p:cNvGrpSpPr/>
          <p:nvPr/>
        </p:nvGrpSpPr>
        <p:grpSpPr>
          <a:xfrm>
            <a:off x="443373" y="2127472"/>
            <a:ext cx="2436494" cy="616201"/>
            <a:chOff x="443373" y="2127472"/>
            <a:chExt cx="2436494" cy="616201"/>
          </a:xfrm>
        </p:grpSpPr>
        <p:pic>
          <p:nvPicPr>
            <p:cNvPr id="1187" name="Google Shape;1187;p70" descr="Une image contenant vélo&#10;&#10;Description générée automatiquement"/>
            <p:cNvPicPr preferRelativeResize="0"/>
            <p:nvPr/>
          </p:nvPicPr>
          <p:blipFill rotWithShape="1">
            <a:blip r:embed="rId4">
              <a:alphaModFix/>
            </a:blip>
            <a:srcRect/>
            <a:stretch/>
          </p:blipFill>
          <p:spPr>
            <a:xfrm>
              <a:off x="443373" y="2127472"/>
              <a:ext cx="616201" cy="616201"/>
            </a:xfrm>
            <a:prstGeom prst="rect">
              <a:avLst/>
            </a:prstGeom>
            <a:noFill/>
            <a:ln>
              <a:noFill/>
            </a:ln>
          </p:spPr>
        </p:pic>
        <p:sp>
          <p:nvSpPr>
            <p:cNvPr id="1188" name="Google Shape;1188;p70"/>
            <p:cNvSpPr/>
            <p:nvPr/>
          </p:nvSpPr>
          <p:spPr>
            <a:xfrm>
              <a:off x="1130670" y="2252530"/>
              <a:ext cx="1749197"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000000"/>
                  </a:solidFill>
                  <a:latin typeface="Century Gothic"/>
                  <a:ea typeface="Century Gothic"/>
                  <a:cs typeface="Century Gothic"/>
                  <a:sym typeface="Century Gothic"/>
                </a:rPr>
                <a:t>Utiliser un vélo</a:t>
              </a:r>
              <a:endParaRPr/>
            </a:p>
          </p:txBody>
        </p:sp>
      </p:grpSp>
      <p:grpSp>
        <p:nvGrpSpPr>
          <p:cNvPr id="1189" name="Google Shape;1189;p70"/>
          <p:cNvGrpSpPr/>
          <p:nvPr/>
        </p:nvGrpSpPr>
        <p:grpSpPr>
          <a:xfrm>
            <a:off x="8652932" y="2108235"/>
            <a:ext cx="2966218" cy="635437"/>
            <a:chOff x="8652932" y="2108235"/>
            <a:chExt cx="2966218" cy="635437"/>
          </a:xfrm>
        </p:grpSpPr>
        <p:pic>
          <p:nvPicPr>
            <p:cNvPr id="1190" name="Google Shape;1190;p70" descr="Une image contenant signe, horloge, dessin&#10;&#10;Description générée automatiquement"/>
            <p:cNvPicPr preferRelativeResize="0"/>
            <p:nvPr/>
          </p:nvPicPr>
          <p:blipFill rotWithShape="1">
            <a:blip r:embed="rId5">
              <a:alphaModFix/>
            </a:blip>
            <a:srcRect/>
            <a:stretch/>
          </p:blipFill>
          <p:spPr>
            <a:xfrm>
              <a:off x="8652932" y="2108235"/>
              <a:ext cx="635437" cy="635437"/>
            </a:xfrm>
            <a:prstGeom prst="rect">
              <a:avLst/>
            </a:prstGeom>
            <a:noFill/>
            <a:ln>
              <a:noFill/>
            </a:ln>
          </p:spPr>
        </p:pic>
        <p:sp>
          <p:nvSpPr>
            <p:cNvPr id="1191" name="Google Shape;1191;p70"/>
            <p:cNvSpPr/>
            <p:nvPr/>
          </p:nvSpPr>
          <p:spPr>
            <a:xfrm>
              <a:off x="9243179" y="2364316"/>
              <a:ext cx="2375971"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000000"/>
                  </a:solidFill>
                  <a:latin typeface="Century Gothic"/>
                  <a:ea typeface="Century Gothic"/>
                  <a:cs typeface="Century Gothic"/>
                  <a:sym typeface="Century Gothic"/>
                </a:rPr>
                <a:t>Véhicule électrique</a:t>
              </a:r>
              <a:endParaRPr/>
            </a:p>
          </p:txBody>
        </p:sp>
      </p:grpSp>
      <p:sp>
        <p:nvSpPr>
          <p:cNvPr id="1192" name="Google Shape;1192;p70"/>
          <p:cNvSpPr txBox="1"/>
          <p:nvPr/>
        </p:nvSpPr>
        <p:spPr>
          <a:xfrm>
            <a:off x="911423" y="3914315"/>
            <a:ext cx="2797491" cy="400025"/>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FFFFFF"/>
                </a:solidFill>
                <a:latin typeface="Century Gothic"/>
                <a:ea typeface="Century Gothic"/>
                <a:cs typeface="Century Gothic"/>
                <a:sym typeface="Century Gothic"/>
              </a:rPr>
              <a:t>Sobriété</a:t>
            </a:r>
            <a:endParaRPr/>
          </a:p>
        </p:txBody>
      </p:sp>
      <p:sp>
        <p:nvSpPr>
          <p:cNvPr id="1193" name="Google Shape;1193;p70"/>
          <p:cNvSpPr txBox="1"/>
          <p:nvPr/>
        </p:nvSpPr>
        <p:spPr>
          <a:xfrm>
            <a:off x="4583831" y="3914315"/>
            <a:ext cx="2797491" cy="400025"/>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FFFFFF"/>
                </a:solidFill>
                <a:latin typeface="Century Gothic"/>
                <a:ea typeface="Century Gothic"/>
                <a:cs typeface="Century Gothic"/>
                <a:sym typeface="Century Gothic"/>
              </a:rPr>
              <a:t>Efficacité</a:t>
            </a:r>
            <a:endParaRPr/>
          </a:p>
        </p:txBody>
      </p:sp>
      <p:sp>
        <p:nvSpPr>
          <p:cNvPr id="1194" name="Google Shape;1194;p70"/>
          <p:cNvSpPr txBox="1"/>
          <p:nvPr/>
        </p:nvSpPr>
        <p:spPr>
          <a:xfrm>
            <a:off x="8544272" y="3914315"/>
            <a:ext cx="3024336" cy="40229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None/>
            </a:pPr>
            <a:r>
              <a:rPr lang="fr-FR" sz="2000" b="1" i="0" u="none" strike="noStrike" cap="none">
                <a:solidFill>
                  <a:srgbClr val="FFFFFF"/>
                </a:solidFill>
                <a:latin typeface="Century Gothic"/>
                <a:ea typeface="Century Gothic"/>
                <a:cs typeface="Century Gothic"/>
                <a:sym typeface="Century Gothic"/>
              </a:rPr>
              <a:t>Energie décarbonée</a:t>
            </a:r>
            <a:endParaRPr/>
          </a:p>
        </p:txBody>
      </p:sp>
      <p:sp>
        <p:nvSpPr>
          <p:cNvPr id="1195" name="Google Shape;1195;p70"/>
          <p:cNvSpPr/>
          <p:nvPr/>
        </p:nvSpPr>
        <p:spPr>
          <a:xfrm>
            <a:off x="443373" y="3753991"/>
            <a:ext cx="720080" cy="720080"/>
          </a:xfrm>
          <a:prstGeom prst="ellipse">
            <a:avLst/>
          </a:prstGeom>
          <a:solidFill>
            <a:srgbClr val="085160"/>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1</a:t>
            </a:r>
            <a:endParaRPr/>
          </a:p>
        </p:txBody>
      </p:sp>
      <p:sp>
        <p:nvSpPr>
          <p:cNvPr id="1196" name="Google Shape;1196;p70"/>
          <p:cNvSpPr/>
          <p:nvPr/>
        </p:nvSpPr>
        <p:spPr>
          <a:xfrm>
            <a:off x="4151784" y="3753991"/>
            <a:ext cx="720080" cy="720080"/>
          </a:xfrm>
          <a:prstGeom prst="ellipse">
            <a:avLst/>
          </a:prstGeom>
          <a:solidFill>
            <a:srgbClr val="085160"/>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2</a:t>
            </a:r>
            <a:endParaRPr/>
          </a:p>
        </p:txBody>
      </p:sp>
      <p:sp>
        <p:nvSpPr>
          <p:cNvPr id="1197" name="Google Shape;1197;p70"/>
          <p:cNvSpPr/>
          <p:nvPr/>
        </p:nvSpPr>
        <p:spPr>
          <a:xfrm>
            <a:off x="8040216" y="3753991"/>
            <a:ext cx="720080" cy="720080"/>
          </a:xfrm>
          <a:prstGeom prst="ellipse">
            <a:avLst/>
          </a:prstGeom>
          <a:solidFill>
            <a:srgbClr val="085160"/>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fr-FR" sz="2800" b="1" i="0" u="none" strike="noStrike" cap="none">
                <a:solidFill>
                  <a:schemeClr val="lt1"/>
                </a:solidFill>
                <a:latin typeface="Arial"/>
                <a:ea typeface="Arial"/>
                <a:cs typeface="Arial"/>
                <a:sym typeface="Arial"/>
              </a:rPr>
              <a:t>3</a:t>
            </a:r>
            <a:endParaRPr/>
          </a:p>
        </p:txBody>
      </p:sp>
      <p:cxnSp>
        <p:nvCxnSpPr>
          <p:cNvPr id="1198" name="Google Shape;1198;p70"/>
          <p:cNvCxnSpPr>
            <a:cxnSpLocks/>
            <a:stCxn id="1192" idx="3"/>
            <a:endCxn id="1196" idx="2"/>
          </p:cNvCxnSpPr>
          <p:nvPr/>
        </p:nvCxnSpPr>
        <p:spPr>
          <a:xfrm rot="10800000" flipH="1">
            <a:off x="3708914" y="4114027"/>
            <a:ext cx="442800" cy="300"/>
          </a:xfrm>
          <a:prstGeom prst="straightConnector1">
            <a:avLst/>
          </a:prstGeom>
          <a:noFill/>
          <a:ln w="38100" cap="flat" cmpd="sng">
            <a:solidFill>
              <a:srgbClr val="085160"/>
            </a:solidFill>
            <a:prstDash val="solid"/>
            <a:round/>
            <a:headEnd type="none" w="sm" len="sm"/>
            <a:tailEnd type="triangle" w="med" len="med"/>
          </a:ln>
        </p:spPr>
      </p:cxnSp>
      <p:cxnSp>
        <p:nvCxnSpPr>
          <p:cNvPr id="1199" name="Google Shape;1199;p70"/>
          <p:cNvCxnSpPr>
            <a:cxnSpLocks/>
            <a:stCxn id="1193" idx="3"/>
            <a:endCxn id="1197" idx="2"/>
          </p:cNvCxnSpPr>
          <p:nvPr/>
        </p:nvCxnSpPr>
        <p:spPr>
          <a:xfrm rot="10800000" flipH="1">
            <a:off x="7381322" y="4114027"/>
            <a:ext cx="658800" cy="300"/>
          </a:xfrm>
          <a:prstGeom prst="straightConnector1">
            <a:avLst/>
          </a:prstGeom>
          <a:noFill/>
          <a:ln w="38100" cap="flat" cmpd="sng">
            <a:solidFill>
              <a:srgbClr val="085160"/>
            </a:solidFill>
            <a:prstDash val="solid"/>
            <a:round/>
            <a:headEnd type="none" w="sm" len="sm"/>
            <a:tailEnd type="triangle" w="med" len="med"/>
          </a:ln>
        </p:spPr>
      </p:cxnSp>
      <p:sp>
        <p:nvSpPr>
          <p:cNvPr id="1200" name="Google Shape;1200;p70"/>
          <p:cNvSpPr/>
          <p:nvPr/>
        </p:nvSpPr>
        <p:spPr>
          <a:xfrm>
            <a:off x="4315841" y="4669955"/>
            <a:ext cx="3666017"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000000"/>
                </a:solidFill>
                <a:latin typeface="Century Gothic"/>
                <a:ea typeface="Century Gothic"/>
                <a:cs typeface="Century Gothic"/>
                <a:sym typeface="Century Gothic"/>
              </a:rPr>
              <a:t>Choisir une chaudière performante</a:t>
            </a:r>
            <a:endParaRPr/>
          </a:p>
        </p:txBody>
      </p:sp>
      <p:sp>
        <p:nvSpPr>
          <p:cNvPr id="1201" name="Google Shape;1201;p70"/>
          <p:cNvSpPr/>
          <p:nvPr/>
        </p:nvSpPr>
        <p:spPr>
          <a:xfrm>
            <a:off x="846652" y="4876084"/>
            <a:ext cx="2611055"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000000"/>
                </a:solidFill>
                <a:latin typeface="Century Gothic"/>
                <a:ea typeface="Century Gothic"/>
                <a:cs typeface="Century Gothic"/>
                <a:sym typeface="Century Gothic"/>
              </a:rPr>
              <a:t>Baisser la température et mettre un pull</a:t>
            </a:r>
            <a:endParaRPr/>
          </a:p>
        </p:txBody>
      </p:sp>
      <p:sp>
        <p:nvSpPr>
          <p:cNvPr id="1202" name="Google Shape;1202;p70"/>
          <p:cNvSpPr/>
          <p:nvPr/>
        </p:nvSpPr>
        <p:spPr>
          <a:xfrm>
            <a:off x="8948081" y="4691418"/>
            <a:ext cx="2289409"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0" i="0" u="none" strike="noStrike" cap="none">
                <a:solidFill>
                  <a:srgbClr val="000000"/>
                </a:solidFill>
                <a:latin typeface="Century Gothic"/>
                <a:ea typeface="Century Gothic"/>
                <a:cs typeface="Century Gothic"/>
                <a:sym typeface="Century Gothic"/>
              </a:rPr>
              <a:t>Chauffage au bois</a:t>
            </a:r>
            <a:endParaRPr/>
          </a:p>
        </p:txBody>
      </p:sp>
      <p:pic>
        <p:nvPicPr>
          <p:cNvPr id="1203" name="Google Shape;1203;p70"/>
          <p:cNvPicPr preferRelativeResize="0"/>
          <p:nvPr/>
        </p:nvPicPr>
        <p:blipFill rotWithShape="1">
          <a:blip r:embed="rId6">
            <a:alphaModFix/>
          </a:blip>
          <a:srcRect/>
          <a:stretch/>
        </p:blipFill>
        <p:spPr>
          <a:xfrm>
            <a:off x="291869" y="4741508"/>
            <a:ext cx="687459" cy="687459"/>
          </a:xfrm>
          <a:prstGeom prst="rect">
            <a:avLst/>
          </a:prstGeom>
          <a:noFill/>
          <a:ln>
            <a:noFill/>
          </a:ln>
        </p:spPr>
      </p:pic>
      <p:sp>
        <p:nvSpPr>
          <p:cNvPr id="1204" name="Google Shape;1204;p70"/>
          <p:cNvSpPr/>
          <p:nvPr/>
        </p:nvSpPr>
        <p:spPr>
          <a:xfrm>
            <a:off x="784687" y="4583683"/>
            <a:ext cx="601447"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400" b="0" i="0" u="none" strike="noStrike" cap="none">
                <a:solidFill>
                  <a:srgbClr val="000000"/>
                </a:solidFill>
                <a:latin typeface="Century Gothic"/>
                <a:ea typeface="Century Gothic"/>
                <a:cs typeface="Century Gothic"/>
                <a:sym typeface="Century Gothic"/>
              </a:rPr>
              <a:t>17°C</a:t>
            </a:r>
            <a:endParaRPr sz="1400" b="0" i="0" u="none" strike="noStrike" cap="none">
              <a:solidFill>
                <a:srgbClr val="000000"/>
              </a:solidFill>
              <a:latin typeface="Arial"/>
              <a:ea typeface="Arial"/>
              <a:cs typeface="Arial"/>
              <a:sym typeface="Arial"/>
            </a:endParaRPr>
          </a:p>
        </p:txBody>
      </p:sp>
      <p:pic>
        <p:nvPicPr>
          <p:cNvPr id="1205" name="Google Shape;1205;p70"/>
          <p:cNvPicPr preferRelativeResize="0"/>
          <p:nvPr/>
        </p:nvPicPr>
        <p:blipFill rotWithShape="1">
          <a:blip r:embed="rId7">
            <a:alphaModFix/>
          </a:blip>
          <a:srcRect/>
          <a:stretch/>
        </p:blipFill>
        <p:spPr>
          <a:xfrm>
            <a:off x="4042960" y="4624016"/>
            <a:ext cx="609604" cy="609604"/>
          </a:xfrm>
          <a:prstGeom prst="rect">
            <a:avLst/>
          </a:prstGeom>
          <a:noFill/>
          <a:ln>
            <a:noFill/>
          </a:ln>
        </p:spPr>
      </p:pic>
      <p:pic>
        <p:nvPicPr>
          <p:cNvPr id="1206" name="Google Shape;1206;p70"/>
          <p:cNvPicPr preferRelativeResize="0"/>
          <p:nvPr/>
        </p:nvPicPr>
        <p:blipFill rotWithShape="1">
          <a:blip r:embed="rId8">
            <a:alphaModFix/>
          </a:blip>
          <a:srcRect/>
          <a:stretch/>
        </p:blipFill>
        <p:spPr>
          <a:xfrm>
            <a:off x="8338769" y="4438031"/>
            <a:ext cx="800251" cy="800251"/>
          </a:xfrm>
          <a:prstGeom prst="rect">
            <a:avLst/>
          </a:prstGeom>
          <a:noFill/>
          <a:ln>
            <a:noFill/>
          </a:ln>
        </p:spPr>
      </p:pic>
      <p:pic>
        <p:nvPicPr>
          <p:cNvPr id="1207" name="Google Shape;1207;p70" descr="Une image contenant dessin&#10;&#10;Description générée automatiquement"/>
          <p:cNvPicPr preferRelativeResize="0"/>
          <p:nvPr/>
        </p:nvPicPr>
        <p:blipFill rotWithShape="1">
          <a:blip r:embed="rId9">
            <a:alphaModFix/>
          </a:blip>
          <a:srcRect/>
          <a:stretch/>
        </p:blipFill>
        <p:spPr>
          <a:xfrm>
            <a:off x="-1104800" y="180476"/>
            <a:ext cx="800252" cy="800252"/>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212"/>
        <p:cNvGrpSpPr/>
        <p:nvPr/>
      </p:nvGrpSpPr>
      <p:grpSpPr>
        <a:xfrm>
          <a:off x="0" y="0"/>
          <a:ext cx="0" cy="0"/>
          <a:chOff x="0" y="0"/>
          <a:chExt cx="0" cy="0"/>
        </a:xfrm>
      </p:grpSpPr>
      <p:sp>
        <p:nvSpPr>
          <p:cNvPr id="1213" name="Google Shape;1213;p71"/>
          <p:cNvSpPr/>
          <p:nvPr/>
        </p:nvSpPr>
        <p:spPr>
          <a:xfrm>
            <a:off x="-168696" y="944724"/>
            <a:ext cx="3282010" cy="200315"/>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214" name="Google Shape;1214;p71"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sp>
        <p:nvSpPr>
          <p:cNvPr id="1215" name="Google Shape;1215;p71"/>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Synthèse</a:t>
            </a:r>
            <a:endParaRPr sz="2400" b="1" i="0" u="none" strike="noStrike" cap="none">
              <a:solidFill>
                <a:srgbClr val="2A6176"/>
              </a:solidFill>
              <a:latin typeface="Century Gothic"/>
              <a:ea typeface="Century Gothic"/>
              <a:cs typeface="Century Gothic"/>
              <a:sym typeface="Century Gothic"/>
            </a:endParaRPr>
          </a:p>
        </p:txBody>
      </p:sp>
      <p:sp>
        <p:nvSpPr>
          <p:cNvPr id="1216" name="Google Shape;1216;p71"/>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217" name="Google Shape;1217;p71"/>
          <p:cNvPicPr preferRelativeResize="0"/>
          <p:nvPr/>
        </p:nvPicPr>
        <p:blipFill rotWithShape="1">
          <a:blip r:embed="rId4">
            <a:alphaModFix/>
          </a:blip>
          <a:srcRect/>
          <a:stretch/>
        </p:blipFill>
        <p:spPr>
          <a:xfrm flipH="1">
            <a:off x="10483230" y="-89626"/>
            <a:ext cx="2448272" cy="2304256"/>
          </a:xfrm>
          <a:prstGeom prst="rect">
            <a:avLst/>
          </a:prstGeom>
          <a:noFill/>
          <a:ln>
            <a:noFill/>
          </a:ln>
        </p:spPr>
      </p:pic>
      <p:sp>
        <p:nvSpPr>
          <p:cNvPr id="1218" name="Google Shape;1218;p71"/>
          <p:cNvSpPr/>
          <p:nvPr/>
        </p:nvSpPr>
        <p:spPr>
          <a:xfrm>
            <a:off x="2783632" y="548680"/>
            <a:ext cx="7416824"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3 : Passer à l’action</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grpSp>
        <p:nvGrpSpPr>
          <p:cNvPr id="1219" name="Google Shape;1219;p71"/>
          <p:cNvGrpSpPr/>
          <p:nvPr/>
        </p:nvGrpSpPr>
        <p:grpSpPr>
          <a:xfrm>
            <a:off x="1305355" y="2745866"/>
            <a:ext cx="2160000" cy="2160000"/>
            <a:chOff x="1895975" y="2540915"/>
            <a:chExt cx="2160000" cy="2160000"/>
          </a:xfrm>
        </p:grpSpPr>
        <p:sp>
          <p:nvSpPr>
            <p:cNvPr id="1220" name="Google Shape;1220;p71"/>
            <p:cNvSpPr/>
            <p:nvPr/>
          </p:nvSpPr>
          <p:spPr>
            <a:xfrm>
              <a:off x="1895975" y="2540915"/>
              <a:ext cx="2160000" cy="2160000"/>
            </a:xfrm>
            <a:prstGeom prst="ellipse">
              <a:avLst/>
            </a:prstGeom>
            <a:solidFill>
              <a:srgbClr val="F6AB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21" name="Google Shape;1221;p71" descr="Image associée"/>
            <p:cNvPicPr preferRelativeResize="0"/>
            <p:nvPr/>
          </p:nvPicPr>
          <p:blipFill rotWithShape="1">
            <a:blip r:embed="rId5">
              <a:alphaModFix/>
            </a:blip>
            <a:srcRect l="26896" t="47008" r="48380" b="18853"/>
            <a:stretch/>
          </p:blipFill>
          <p:spPr>
            <a:xfrm>
              <a:off x="2082475" y="2736526"/>
              <a:ext cx="1787000" cy="1796689"/>
            </a:xfrm>
            <a:prstGeom prst="ellipse">
              <a:avLst/>
            </a:prstGeom>
            <a:noFill/>
            <a:ln>
              <a:noFill/>
            </a:ln>
          </p:spPr>
        </p:pic>
      </p:grpSp>
      <p:sp>
        <p:nvSpPr>
          <p:cNvPr id="1222" name="Google Shape;1222;p71"/>
          <p:cNvSpPr txBox="1"/>
          <p:nvPr/>
        </p:nvSpPr>
        <p:spPr>
          <a:xfrm>
            <a:off x="956582" y="5479697"/>
            <a:ext cx="3346465" cy="402291"/>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Individuellement</a:t>
            </a:r>
            <a:endParaRPr sz="1400" b="0" i="0" u="none" strike="noStrike" cap="none">
              <a:solidFill>
                <a:srgbClr val="000000"/>
              </a:solidFill>
              <a:latin typeface="Arial"/>
              <a:ea typeface="Arial"/>
              <a:cs typeface="Arial"/>
              <a:sym typeface="Arial"/>
            </a:endParaRPr>
          </a:p>
        </p:txBody>
      </p:sp>
      <p:pic>
        <p:nvPicPr>
          <p:cNvPr id="1223" name="Google Shape;1223;p71"/>
          <p:cNvPicPr preferRelativeResize="0"/>
          <p:nvPr/>
        </p:nvPicPr>
        <p:blipFill rotWithShape="1">
          <a:blip r:embed="rId6">
            <a:alphaModFix/>
          </a:blip>
          <a:srcRect/>
          <a:stretch/>
        </p:blipFill>
        <p:spPr>
          <a:xfrm>
            <a:off x="5295295" y="4183777"/>
            <a:ext cx="1144764" cy="1184993"/>
          </a:xfrm>
          <a:prstGeom prst="rect">
            <a:avLst/>
          </a:prstGeom>
          <a:noFill/>
          <a:ln>
            <a:noFill/>
          </a:ln>
        </p:spPr>
      </p:pic>
      <p:pic>
        <p:nvPicPr>
          <p:cNvPr id="1224" name="Google Shape;1224;p71"/>
          <p:cNvPicPr preferRelativeResize="0"/>
          <p:nvPr/>
        </p:nvPicPr>
        <p:blipFill rotWithShape="1">
          <a:blip r:embed="rId7">
            <a:alphaModFix/>
          </a:blip>
          <a:srcRect/>
          <a:stretch/>
        </p:blipFill>
        <p:spPr>
          <a:xfrm>
            <a:off x="6902993" y="4606444"/>
            <a:ext cx="873926" cy="1057772"/>
          </a:xfrm>
          <a:prstGeom prst="rect">
            <a:avLst/>
          </a:prstGeom>
          <a:noFill/>
          <a:ln>
            <a:noFill/>
          </a:ln>
        </p:spPr>
      </p:pic>
      <p:pic>
        <p:nvPicPr>
          <p:cNvPr id="1225" name="Google Shape;1225;p71"/>
          <p:cNvPicPr preferRelativeResize="0"/>
          <p:nvPr/>
        </p:nvPicPr>
        <p:blipFill rotWithShape="1">
          <a:blip r:embed="rId8">
            <a:alphaModFix/>
          </a:blip>
          <a:srcRect/>
          <a:stretch/>
        </p:blipFill>
        <p:spPr>
          <a:xfrm>
            <a:off x="8304914" y="4148680"/>
            <a:ext cx="959195" cy="1080120"/>
          </a:xfrm>
          <a:prstGeom prst="rect">
            <a:avLst/>
          </a:prstGeom>
          <a:noFill/>
          <a:ln>
            <a:noFill/>
          </a:ln>
        </p:spPr>
      </p:pic>
      <p:pic>
        <p:nvPicPr>
          <p:cNvPr id="1226" name="Google Shape;1226;p71"/>
          <p:cNvPicPr preferRelativeResize="0"/>
          <p:nvPr/>
        </p:nvPicPr>
        <p:blipFill rotWithShape="1">
          <a:blip r:embed="rId9">
            <a:alphaModFix/>
          </a:blip>
          <a:srcRect/>
          <a:stretch/>
        </p:blipFill>
        <p:spPr>
          <a:xfrm>
            <a:off x="9776165" y="4171028"/>
            <a:ext cx="1305971" cy="1285527"/>
          </a:xfrm>
          <a:prstGeom prst="rect">
            <a:avLst/>
          </a:prstGeom>
          <a:noFill/>
          <a:ln>
            <a:noFill/>
          </a:ln>
        </p:spPr>
      </p:pic>
      <p:sp>
        <p:nvSpPr>
          <p:cNvPr id="1227" name="Google Shape;1227;p71"/>
          <p:cNvSpPr txBox="1"/>
          <p:nvPr/>
        </p:nvSpPr>
        <p:spPr>
          <a:xfrm>
            <a:off x="5867677" y="3266599"/>
            <a:ext cx="11401461" cy="136815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79124"/>
              </a:buClr>
              <a:buSzPts val="1600"/>
              <a:buFont typeface="Arial"/>
              <a:buNone/>
            </a:pPr>
            <a:r>
              <a:rPr lang="fr-FR" sz="2000" b="1" i="0" u="none" strike="noStrike" cap="none">
                <a:solidFill>
                  <a:srgbClr val="085160"/>
                </a:solidFill>
                <a:latin typeface="Century Gothic"/>
                <a:ea typeface="Century Gothic"/>
                <a:cs typeface="Century Gothic"/>
                <a:sym typeface="Century Gothic"/>
              </a:rPr>
              <a:t>Chacun peut agir à son échelle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F79124"/>
              </a:buClr>
              <a:buSzPts val="1600"/>
              <a:buFont typeface="Arial"/>
              <a:buNone/>
            </a:pPr>
            <a:endParaRPr sz="2000" b="1" i="0" u="none" strike="noStrike" cap="none">
              <a:solidFill>
                <a:srgbClr val="085160"/>
              </a:solidFill>
              <a:latin typeface="Century Gothic"/>
              <a:ea typeface="Century Gothic"/>
              <a:cs typeface="Century Gothic"/>
              <a:sym typeface="Century Gothic"/>
            </a:endParaRPr>
          </a:p>
        </p:txBody>
      </p:sp>
      <p:sp>
        <p:nvSpPr>
          <p:cNvPr id="1228" name="Google Shape;1228;p71"/>
          <p:cNvSpPr/>
          <p:nvPr/>
        </p:nvSpPr>
        <p:spPr>
          <a:xfrm>
            <a:off x="5098075" y="5302666"/>
            <a:ext cx="153920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F6AB38"/>
                </a:solidFill>
                <a:latin typeface="Arial"/>
                <a:ea typeface="Arial"/>
                <a:cs typeface="Arial"/>
                <a:sym typeface="Arial"/>
              </a:rPr>
              <a:t>Biens et services</a:t>
            </a:r>
            <a:endParaRPr sz="1400" b="0" i="0" u="none" strike="noStrike" cap="none">
              <a:solidFill>
                <a:srgbClr val="000000"/>
              </a:solidFill>
              <a:latin typeface="Arial"/>
              <a:ea typeface="Arial"/>
              <a:cs typeface="Arial"/>
              <a:sym typeface="Arial"/>
            </a:endParaRPr>
          </a:p>
        </p:txBody>
      </p:sp>
      <p:sp>
        <p:nvSpPr>
          <p:cNvPr id="1229" name="Google Shape;1229;p71"/>
          <p:cNvSpPr/>
          <p:nvPr/>
        </p:nvSpPr>
        <p:spPr>
          <a:xfrm>
            <a:off x="6718442" y="5728099"/>
            <a:ext cx="1170513"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F6AB38"/>
                </a:solidFill>
                <a:latin typeface="Arial"/>
                <a:ea typeface="Arial"/>
                <a:cs typeface="Arial"/>
                <a:sym typeface="Arial"/>
              </a:rPr>
              <a:t>Alimentation</a:t>
            </a:r>
            <a:endParaRPr sz="1400" b="0" i="0" u="none" strike="noStrike" cap="none">
              <a:solidFill>
                <a:srgbClr val="000000"/>
              </a:solidFill>
              <a:latin typeface="Arial"/>
              <a:ea typeface="Arial"/>
              <a:cs typeface="Arial"/>
              <a:sym typeface="Arial"/>
            </a:endParaRPr>
          </a:p>
        </p:txBody>
      </p:sp>
      <p:sp>
        <p:nvSpPr>
          <p:cNvPr id="1230" name="Google Shape;1230;p71"/>
          <p:cNvSpPr/>
          <p:nvPr/>
        </p:nvSpPr>
        <p:spPr>
          <a:xfrm>
            <a:off x="8391944" y="5229415"/>
            <a:ext cx="75212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F6AB38"/>
                </a:solidFill>
                <a:latin typeface="Arial"/>
                <a:ea typeface="Arial"/>
                <a:cs typeface="Arial"/>
                <a:sym typeface="Arial"/>
              </a:rPr>
              <a:t>Habitat</a:t>
            </a:r>
            <a:endParaRPr sz="1400" b="0" i="0" u="none" strike="noStrike" cap="none">
              <a:solidFill>
                <a:srgbClr val="000000"/>
              </a:solidFill>
              <a:latin typeface="Arial"/>
              <a:ea typeface="Arial"/>
              <a:cs typeface="Arial"/>
              <a:sym typeface="Arial"/>
            </a:endParaRPr>
          </a:p>
        </p:txBody>
      </p:sp>
      <p:sp>
        <p:nvSpPr>
          <p:cNvPr id="1231" name="Google Shape;1231;p71"/>
          <p:cNvSpPr/>
          <p:nvPr/>
        </p:nvSpPr>
        <p:spPr>
          <a:xfrm>
            <a:off x="9921120" y="5229415"/>
            <a:ext cx="94929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F6AB38"/>
                </a:solidFill>
                <a:latin typeface="Arial"/>
                <a:ea typeface="Arial"/>
                <a:cs typeface="Arial"/>
                <a:sym typeface="Arial"/>
              </a:rPr>
              <a:t>Transport</a:t>
            </a:r>
            <a:endParaRPr sz="1400" b="0" i="0" u="none" strike="noStrike" cap="none">
              <a:solidFill>
                <a:srgbClr val="000000"/>
              </a:solidFill>
              <a:latin typeface="Arial"/>
              <a:ea typeface="Arial"/>
              <a:cs typeface="Arial"/>
              <a:sym typeface="Arial"/>
            </a:endParaRPr>
          </a:p>
        </p:txBody>
      </p:sp>
      <p:pic>
        <p:nvPicPr>
          <p:cNvPr id="1232" name="Google Shape;1232;p71" descr="Une image contenant dessin&#10;&#10;Description générée automatiquement"/>
          <p:cNvPicPr preferRelativeResize="0"/>
          <p:nvPr/>
        </p:nvPicPr>
        <p:blipFill rotWithShape="1">
          <a:blip r:embed="rId10">
            <a:alphaModFix/>
          </a:blip>
          <a:srcRect/>
          <a:stretch/>
        </p:blipFill>
        <p:spPr>
          <a:xfrm>
            <a:off x="-1104800" y="180476"/>
            <a:ext cx="800252" cy="800252"/>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Shape 1237"/>
        <p:cNvGrpSpPr/>
        <p:nvPr/>
      </p:nvGrpSpPr>
      <p:grpSpPr>
        <a:xfrm>
          <a:off x="0" y="0"/>
          <a:ext cx="0" cy="0"/>
          <a:chOff x="0" y="0"/>
          <a:chExt cx="0" cy="0"/>
        </a:xfrm>
      </p:grpSpPr>
      <p:sp>
        <p:nvSpPr>
          <p:cNvPr id="1238" name="Google Shape;1238;p72"/>
          <p:cNvSpPr/>
          <p:nvPr/>
        </p:nvSpPr>
        <p:spPr>
          <a:xfrm>
            <a:off x="-168696" y="944724"/>
            <a:ext cx="3282010" cy="200315"/>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239" name="Google Shape;1239;p72"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sp>
        <p:nvSpPr>
          <p:cNvPr id="1240" name="Google Shape;1240;p72"/>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Activités proposées</a:t>
            </a:r>
            <a:endParaRPr sz="2400" b="1" i="0" u="none" strike="noStrike" cap="none">
              <a:solidFill>
                <a:srgbClr val="2A6176"/>
              </a:solidFill>
              <a:latin typeface="Century Gothic"/>
              <a:ea typeface="Century Gothic"/>
              <a:cs typeface="Century Gothic"/>
              <a:sym typeface="Century Gothic"/>
            </a:endParaRPr>
          </a:p>
        </p:txBody>
      </p:sp>
      <p:sp>
        <p:nvSpPr>
          <p:cNvPr id="1241" name="Google Shape;1241;p72"/>
          <p:cNvSpPr/>
          <p:nvPr/>
        </p:nvSpPr>
        <p:spPr>
          <a:xfrm>
            <a:off x="2783632" y="548680"/>
            <a:ext cx="7416824"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3 : Passer à l’action</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grpSp>
        <p:nvGrpSpPr>
          <p:cNvPr id="1242" name="Google Shape;1242;p72"/>
          <p:cNvGrpSpPr/>
          <p:nvPr/>
        </p:nvGrpSpPr>
        <p:grpSpPr>
          <a:xfrm>
            <a:off x="9844889" y="65039"/>
            <a:ext cx="2160000" cy="2160000"/>
            <a:chOff x="1895975" y="2540915"/>
            <a:chExt cx="2160000" cy="2160000"/>
          </a:xfrm>
        </p:grpSpPr>
        <p:sp>
          <p:nvSpPr>
            <p:cNvPr id="1243" name="Google Shape;1243;p72"/>
            <p:cNvSpPr/>
            <p:nvPr/>
          </p:nvSpPr>
          <p:spPr>
            <a:xfrm>
              <a:off x="1895975" y="2540915"/>
              <a:ext cx="2160000" cy="2160000"/>
            </a:xfrm>
            <a:prstGeom prst="ellipse">
              <a:avLst/>
            </a:prstGeom>
            <a:solidFill>
              <a:srgbClr val="F6AB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44" name="Google Shape;1244;p72" descr="Image associée"/>
            <p:cNvPicPr preferRelativeResize="0"/>
            <p:nvPr/>
          </p:nvPicPr>
          <p:blipFill rotWithShape="1">
            <a:blip r:embed="rId4">
              <a:alphaModFix/>
            </a:blip>
            <a:srcRect l="26896" t="47008" r="48380" b="18853"/>
            <a:stretch/>
          </p:blipFill>
          <p:spPr>
            <a:xfrm>
              <a:off x="2082475" y="2736526"/>
              <a:ext cx="1787000" cy="1796689"/>
            </a:xfrm>
            <a:prstGeom prst="ellipse">
              <a:avLst/>
            </a:prstGeom>
            <a:noFill/>
            <a:ln>
              <a:noFill/>
            </a:ln>
          </p:spPr>
        </p:pic>
      </p:grpSp>
      <p:sp>
        <p:nvSpPr>
          <p:cNvPr id="1245" name="Google Shape;1245;p72"/>
          <p:cNvSpPr txBox="1"/>
          <p:nvPr/>
        </p:nvSpPr>
        <p:spPr>
          <a:xfrm>
            <a:off x="9251656" y="2057339"/>
            <a:ext cx="3346465" cy="402291"/>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Individuellement</a:t>
            </a:r>
            <a:endParaRPr sz="1400" b="0" i="0" u="none" strike="noStrike" cap="none">
              <a:solidFill>
                <a:srgbClr val="000000"/>
              </a:solidFill>
              <a:latin typeface="Arial"/>
              <a:ea typeface="Arial"/>
              <a:cs typeface="Arial"/>
              <a:sym typeface="Arial"/>
            </a:endParaRPr>
          </a:p>
        </p:txBody>
      </p:sp>
      <p:sp>
        <p:nvSpPr>
          <p:cNvPr id="1246" name="Google Shape;1246;p72"/>
          <p:cNvSpPr txBox="1"/>
          <p:nvPr/>
        </p:nvSpPr>
        <p:spPr>
          <a:xfrm>
            <a:off x="163062" y="2963896"/>
            <a:ext cx="5761636" cy="365258"/>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800" b="1" i="0" u="none" strike="noStrike" cap="none">
                <a:solidFill>
                  <a:srgbClr val="FFFFFF"/>
                </a:solidFill>
                <a:latin typeface="Century Gothic"/>
                <a:ea typeface="Century Gothic"/>
                <a:cs typeface="Century Gothic"/>
                <a:sym typeface="Century Gothic"/>
              </a:rPr>
              <a:t>Bilan carbone Familial</a:t>
            </a:r>
            <a:endParaRPr sz="600" b="0" i="0" u="none" strike="noStrike" cap="none">
              <a:solidFill>
                <a:srgbClr val="000000"/>
              </a:solidFill>
              <a:latin typeface="Arial"/>
              <a:ea typeface="Arial"/>
              <a:cs typeface="Arial"/>
              <a:sym typeface="Arial"/>
            </a:endParaRPr>
          </a:p>
        </p:txBody>
      </p:sp>
      <p:sp>
        <p:nvSpPr>
          <p:cNvPr id="1247" name="Google Shape;1247;p72"/>
          <p:cNvSpPr txBox="1"/>
          <p:nvPr/>
        </p:nvSpPr>
        <p:spPr>
          <a:xfrm>
            <a:off x="6286707" y="2954710"/>
            <a:ext cx="5750085" cy="365258"/>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800" b="1" i="0" u="none" strike="noStrike" cap="none">
                <a:solidFill>
                  <a:srgbClr val="FFFFFF"/>
                </a:solidFill>
                <a:latin typeface="Century Gothic"/>
                <a:ea typeface="Century Gothic"/>
                <a:cs typeface="Century Gothic"/>
                <a:sym typeface="Century Gothic"/>
              </a:rPr>
              <a:t>Activités à imprimer</a:t>
            </a:r>
            <a:endParaRPr sz="600" b="0" i="0" u="none" strike="noStrike" cap="none">
              <a:solidFill>
                <a:srgbClr val="000000"/>
              </a:solidFill>
              <a:latin typeface="Arial"/>
              <a:ea typeface="Arial"/>
              <a:cs typeface="Arial"/>
              <a:sym typeface="Arial"/>
            </a:endParaRPr>
          </a:p>
        </p:txBody>
      </p:sp>
      <p:pic>
        <p:nvPicPr>
          <p:cNvPr id="1248" name="Google Shape;1248;p72" descr="Résultat de recherche d'images pour &quot;icone horloge&quot;"/>
          <p:cNvPicPr preferRelativeResize="0"/>
          <p:nvPr/>
        </p:nvPicPr>
        <p:blipFill rotWithShape="1">
          <a:blip r:embed="rId5">
            <a:alphaModFix/>
          </a:blip>
          <a:srcRect/>
          <a:stretch/>
        </p:blipFill>
        <p:spPr>
          <a:xfrm>
            <a:off x="1586536" y="4057780"/>
            <a:ext cx="387135" cy="387135"/>
          </a:xfrm>
          <a:prstGeom prst="rect">
            <a:avLst/>
          </a:prstGeom>
          <a:noFill/>
          <a:ln>
            <a:noFill/>
          </a:ln>
        </p:spPr>
      </p:pic>
      <p:pic>
        <p:nvPicPr>
          <p:cNvPr id="1249" name="Google Shape;1249;p72"/>
          <p:cNvPicPr preferRelativeResize="0"/>
          <p:nvPr/>
        </p:nvPicPr>
        <p:blipFill rotWithShape="1">
          <a:blip r:embed="rId6">
            <a:alphaModFix/>
          </a:blip>
          <a:srcRect/>
          <a:stretch/>
        </p:blipFill>
        <p:spPr>
          <a:xfrm>
            <a:off x="227416" y="3477971"/>
            <a:ext cx="1072143" cy="1059295"/>
          </a:xfrm>
          <a:prstGeom prst="rect">
            <a:avLst/>
          </a:prstGeom>
          <a:noFill/>
          <a:ln>
            <a:noFill/>
          </a:ln>
        </p:spPr>
      </p:pic>
      <p:sp>
        <p:nvSpPr>
          <p:cNvPr id="1250" name="Google Shape;1250;p72"/>
          <p:cNvSpPr/>
          <p:nvPr/>
        </p:nvSpPr>
        <p:spPr>
          <a:xfrm>
            <a:off x="1412792" y="4077664"/>
            <a:ext cx="1438162"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rgbClr val="2A6176"/>
                </a:solidFill>
                <a:latin typeface="Century Gothic"/>
                <a:ea typeface="Century Gothic"/>
                <a:cs typeface="Century Gothic"/>
                <a:sym typeface="Century Gothic"/>
              </a:rPr>
              <a:t>2h</a:t>
            </a:r>
            <a:endParaRPr/>
          </a:p>
        </p:txBody>
      </p:sp>
      <p:pic>
        <p:nvPicPr>
          <p:cNvPr id="1251" name="Google Shape;1251;p72" descr="Résultat de recherche d'images pour &quot;icon intelligence collective&quot;"/>
          <p:cNvPicPr preferRelativeResize="0"/>
          <p:nvPr/>
        </p:nvPicPr>
        <p:blipFill rotWithShape="1">
          <a:blip r:embed="rId7">
            <a:alphaModFix/>
          </a:blip>
          <a:srcRect/>
          <a:stretch/>
        </p:blipFill>
        <p:spPr>
          <a:xfrm>
            <a:off x="139205" y="4754585"/>
            <a:ext cx="624283" cy="624283"/>
          </a:xfrm>
          <a:prstGeom prst="rect">
            <a:avLst/>
          </a:prstGeom>
          <a:noFill/>
          <a:ln>
            <a:noFill/>
          </a:ln>
        </p:spPr>
      </p:pic>
      <p:sp>
        <p:nvSpPr>
          <p:cNvPr id="1252" name="Google Shape;1252;p72"/>
          <p:cNvSpPr/>
          <p:nvPr/>
        </p:nvSpPr>
        <p:spPr>
          <a:xfrm>
            <a:off x="763488" y="4835893"/>
            <a:ext cx="185664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Calculer les émissions de CO2 de 4 familles </a:t>
            </a:r>
            <a:endParaRPr/>
          </a:p>
        </p:txBody>
      </p:sp>
      <p:pic>
        <p:nvPicPr>
          <p:cNvPr id="1253" name="Google Shape;1253;p72"/>
          <p:cNvPicPr preferRelativeResize="0"/>
          <p:nvPr/>
        </p:nvPicPr>
        <p:blipFill rotWithShape="1">
          <a:blip r:embed="rId8">
            <a:alphaModFix/>
          </a:blip>
          <a:srcRect/>
          <a:stretch/>
        </p:blipFill>
        <p:spPr>
          <a:xfrm>
            <a:off x="6378719" y="3527710"/>
            <a:ext cx="979791" cy="1089497"/>
          </a:xfrm>
          <a:prstGeom prst="roundRect">
            <a:avLst>
              <a:gd name="adj" fmla="val 16667"/>
            </a:avLst>
          </a:prstGeom>
          <a:noFill/>
          <a:ln>
            <a:noFill/>
          </a:ln>
        </p:spPr>
      </p:pic>
      <p:pic>
        <p:nvPicPr>
          <p:cNvPr id="1254" name="Google Shape;1254;p72" descr="Résultat de recherche d'images pour &quot;icone horloge&quot;"/>
          <p:cNvPicPr preferRelativeResize="0"/>
          <p:nvPr/>
        </p:nvPicPr>
        <p:blipFill rotWithShape="1">
          <a:blip r:embed="rId5">
            <a:alphaModFix/>
          </a:blip>
          <a:srcRect/>
          <a:stretch/>
        </p:blipFill>
        <p:spPr>
          <a:xfrm>
            <a:off x="7532254" y="3789625"/>
            <a:ext cx="387135" cy="387135"/>
          </a:xfrm>
          <a:prstGeom prst="rect">
            <a:avLst/>
          </a:prstGeom>
          <a:noFill/>
          <a:ln>
            <a:noFill/>
          </a:ln>
        </p:spPr>
      </p:pic>
      <p:sp>
        <p:nvSpPr>
          <p:cNvPr id="1255" name="Google Shape;1255;p72"/>
          <p:cNvSpPr/>
          <p:nvPr/>
        </p:nvSpPr>
        <p:spPr>
          <a:xfrm>
            <a:off x="7526805" y="3851945"/>
            <a:ext cx="1438162"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rgbClr val="2A6176"/>
                </a:solidFill>
                <a:latin typeface="Century Gothic"/>
                <a:ea typeface="Century Gothic"/>
                <a:cs typeface="Century Gothic"/>
                <a:sym typeface="Century Gothic"/>
              </a:rPr>
              <a:t>30 min</a:t>
            </a:r>
            <a:endParaRPr/>
          </a:p>
        </p:txBody>
      </p:sp>
      <p:pic>
        <p:nvPicPr>
          <p:cNvPr id="1256" name="Google Shape;1256;p72" descr="Résultat de recherche d'images pour &quot;icon intelligence collective&quot;"/>
          <p:cNvPicPr preferRelativeResize="0"/>
          <p:nvPr/>
        </p:nvPicPr>
        <p:blipFill rotWithShape="1">
          <a:blip r:embed="rId7">
            <a:alphaModFix/>
          </a:blip>
          <a:srcRect/>
          <a:stretch/>
        </p:blipFill>
        <p:spPr>
          <a:xfrm>
            <a:off x="6378719" y="4733517"/>
            <a:ext cx="624283" cy="624283"/>
          </a:xfrm>
          <a:prstGeom prst="rect">
            <a:avLst/>
          </a:prstGeom>
          <a:noFill/>
          <a:ln>
            <a:noFill/>
          </a:ln>
        </p:spPr>
      </p:pic>
      <p:sp>
        <p:nvSpPr>
          <p:cNvPr id="1257" name="Google Shape;1257;p72"/>
          <p:cNvSpPr/>
          <p:nvPr/>
        </p:nvSpPr>
        <p:spPr>
          <a:xfrm>
            <a:off x="7003002" y="4784681"/>
            <a:ext cx="185664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Jeu pour sensibiliser à l’impact carbone de l’alimentation</a:t>
            </a:r>
            <a:endParaRPr/>
          </a:p>
        </p:txBody>
      </p:sp>
      <p:pic>
        <p:nvPicPr>
          <p:cNvPr id="1258" name="Google Shape;1258;p72"/>
          <p:cNvPicPr preferRelativeResize="0"/>
          <p:nvPr/>
        </p:nvPicPr>
        <p:blipFill rotWithShape="1">
          <a:blip r:embed="rId9">
            <a:alphaModFix/>
          </a:blip>
          <a:srcRect/>
          <a:stretch/>
        </p:blipFill>
        <p:spPr>
          <a:xfrm>
            <a:off x="9396191" y="3430952"/>
            <a:ext cx="1098160" cy="1277516"/>
          </a:xfrm>
          <a:prstGeom prst="rect">
            <a:avLst/>
          </a:prstGeom>
          <a:noFill/>
          <a:ln>
            <a:noFill/>
          </a:ln>
        </p:spPr>
      </p:pic>
      <p:pic>
        <p:nvPicPr>
          <p:cNvPr id="1259" name="Google Shape;1259;p72" descr="Résultat de recherche d'images pour &quot;icone horloge&quot;"/>
          <p:cNvPicPr preferRelativeResize="0"/>
          <p:nvPr/>
        </p:nvPicPr>
        <p:blipFill rotWithShape="1">
          <a:blip r:embed="rId5">
            <a:alphaModFix/>
          </a:blip>
          <a:srcRect/>
          <a:stretch/>
        </p:blipFill>
        <p:spPr>
          <a:xfrm>
            <a:off x="10732007" y="3752156"/>
            <a:ext cx="387135" cy="387135"/>
          </a:xfrm>
          <a:prstGeom prst="rect">
            <a:avLst/>
          </a:prstGeom>
          <a:noFill/>
          <a:ln>
            <a:noFill/>
          </a:ln>
        </p:spPr>
      </p:pic>
      <p:sp>
        <p:nvSpPr>
          <p:cNvPr id="1260" name="Google Shape;1260;p72"/>
          <p:cNvSpPr/>
          <p:nvPr/>
        </p:nvSpPr>
        <p:spPr>
          <a:xfrm>
            <a:off x="10753838" y="3788369"/>
            <a:ext cx="1438162"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400" b="1" i="0" u="none" strike="noStrike" cap="none">
                <a:solidFill>
                  <a:srgbClr val="2A6176"/>
                </a:solidFill>
                <a:latin typeface="Century Gothic"/>
                <a:ea typeface="Century Gothic"/>
                <a:cs typeface="Century Gothic"/>
                <a:sym typeface="Century Gothic"/>
              </a:rPr>
              <a:t>15 min</a:t>
            </a:r>
            <a:endParaRPr/>
          </a:p>
        </p:txBody>
      </p:sp>
      <p:pic>
        <p:nvPicPr>
          <p:cNvPr id="1261" name="Google Shape;1261;p72" descr="Résultat de recherche d'images pour &quot;icon intelligence collective&quot;"/>
          <p:cNvPicPr preferRelativeResize="0"/>
          <p:nvPr/>
        </p:nvPicPr>
        <p:blipFill rotWithShape="1">
          <a:blip r:embed="rId7">
            <a:alphaModFix/>
          </a:blip>
          <a:srcRect/>
          <a:stretch/>
        </p:blipFill>
        <p:spPr>
          <a:xfrm>
            <a:off x="9397616" y="4771397"/>
            <a:ext cx="624283" cy="624283"/>
          </a:xfrm>
          <a:prstGeom prst="rect">
            <a:avLst/>
          </a:prstGeom>
          <a:noFill/>
          <a:ln>
            <a:noFill/>
          </a:ln>
        </p:spPr>
      </p:pic>
      <p:sp>
        <p:nvSpPr>
          <p:cNvPr id="1262" name="Google Shape;1262;p72"/>
          <p:cNvSpPr/>
          <p:nvPr/>
        </p:nvSpPr>
        <p:spPr>
          <a:xfrm>
            <a:off x="9995007" y="4812278"/>
            <a:ext cx="2126701"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Jeu individuel à manipuler pour calculer rapidement son empreinte carbone. </a:t>
            </a:r>
            <a:endParaRPr/>
          </a:p>
        </p:txBody>
      </p:sp>
      <p:sp>
        <p:nvSpPr>
          <p:cNvPr id="1263" name="Google Shape;1263;p72"/>
          <p:cNvSpPr/>
          <p:nvPr/>
        </p:nvSpPr>
        <p:spPr>
          <a:xfrm>
            <a:off x="1327619" y="3489852"/>
            <a:ext cx="1298744"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Version personnages</a:t>
            </a:r>
            <a:endParaRPr/>
          </a:p>
        </p:txBody>
      </p:sp>
      <p:pic>
        <p:nvPicPr>
          <p:cNvPr id="1264" name="Google Shape;1264;p72" descr="Résultat de recherche d'images pour &quot;icon intelligence collective&quot;"/>
          <p:cNvPicPr preferRelativeResize="0"/>
          <p:nvPr/>
        </p:nvPicPr>
        <p:blipFill rotWithShape="1">
          <a:blip r:embed="rId7">
            <a:alphaModFix/>
          </a:blip>
          <a:srcRect/>
          <a:stretch/>
        </p:blipFill>
        <p:spPr>
          <a:xfrm>
            <a:off x="3131210" y="4784634"/>
            <a:ext cx="624283" cy="624283"/>
          </a:xfrm>
          <a:prstGeom prst="rect">
            <a:avLst/>
          </a:prstGeom>
          <a:noFill/>
          <a:ln>
            <a:noFill/>
          </a:ln>
        </p:spPr>
      </p:pic>
      <p:sp>
        <p:nvSpPr>
          <p:cNvPr id="1265" name="Google Shape;1265;p72"/>
          <p:cNvSpPr/>
          <p:nvPr/>
        </p:nvSpPr>
        <p:spPr>
          <a:xfrm>
            <a:off x="3755493" y="4865942"/>
            <a:ext cx="208525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Calculer les émissions de CO2 de sa famille</a:t>
            </a:r>
            <a:endParaRPr/>
          </a:p>
        </p:txBody>
      </p:sp>
      <p:sp>
        <p:nvSpPr>
          <p:cNvPr id="1266" name="Google Shape;1266;p72"/>
          <p:cNvSpPr/>
          <p:nvPr/>
        </p:nvSpPr>
        <p:spPr>
          <a:xfrm>
            <a:off x="7289149" y="3462199"/>
            <a:ext cx="1298744"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Carbonomètre</a:t>
            </a:r>
            <a:endParaRPr sz="1200" b="1" i="0" u="none" strike="noStrike" cap="none">
              <a:solidFill>
                <a:srgbClr val="2A6176"/>
              </a:solidFill>
              <a:latin typeface="Century Gothic"/>
              <a:ea typeface="Century Gothic"/>
              <a:cs typeface="Century Gothic"/>
              <a:sym typeface="Century Gothic"/>
            </a:endParaRPr>
          </a:p>
        </p:txBody>
      </p:sp>
      <p:sp>
        <p:nvSpPr>
          <p:cNvPr id="1267" name="Google Shape;1267;p72"/>
          <p:cNvSpPr/>
          <p:nvPr/>
        </p:nvSpPr>
        <p:spPr>
          <a:xfrm>
            <a:off x="3692202" y="3489852"/>
            <a:ext cx="1298744"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Sa famille</a:t>
            </a:r>
            <a:endParaRPr/>
          </a:p>
        </p:txBody>
      </p:sp>
      <p:pic>
        <p:nvPicPr>
          <p:cNvPr id="1268" name="Google Shape;1268;p72"/>
          <p:cNvPicPr preferRelativeResize="0"/>
          <p:nvPr/>
        </p:nvPicPr>
        <p:blipFill rotWithShape="1">
          <a:blip r:embed="rId10">
            <a:alphaModFix/>
          </a:blip>
          <a:srcRect r="26917" b="44533"/>
          <a:stretch/>
        </p:blipFill>
        <p:spPr>
          <a:xfrm>
            <a:off x="3574260" y="3766851"/>
            <a:ext cx="1875875" cy="936473"/>
          </a:xfrm>
          <a:prstGeom prst="rect">
            <a:avLst/>
          </a:prstGeom>
          <a:noFill/>
          <a:ln>
            <a:noFill/>
          </a:ln>
        </p:spPr>
      </p:pic>
      <p:pic>
        <p:nvPicPr>
          <p:cNvPr id="1269" name="Google Shape;1269;p72"/>
          <p:cNvPicPr preferRelativeResize="0"/>
          <p:nvPr/>
        </p:nvPicPr>
        <p:blipFill rotWithShape="1">
          <a:blip r:embed="rId11">
            <a:alphaModFix/>
          </a:blip>
          <a:srcRect/>
          <a:stretch/>
        </p:blipFill>
        <p:spPr>
          <a:xfrm>
            <a:off x="5078959" y="4011580"/>
            <a:ext cx="828689" cy="377925"/>
          </a:xfrm>
          <a:prstGeom prst="rect">
            <a:avLst/>
          </a:prstGeom>
          <a:noFill/>
          <a:ln w="9525" cap="flat" cmpd="sng">
            <a:solidFill>
              <a:schemeClr val="accent1"/>
            </a:solidFill>
            <a:prstDash val="solid"/>
            <a:round/>
            <a:headEnd type="none" w="sm" len="sm"/>
            <a:tailEnd type="none" w="sm" len="sm"/>
          </a:ln>
        </p:spPr>
      </p:pic>
      <p:sp>
        <p:nvSpPr>
          <p:cNvPr id="1270" name="Google Shape;1270;p72"/>
          <p:cNvSpPr/>
          <p:nvPr/>
        </p:nvSpPr>
        <p:spPr>
          <a:xfrm>
            <a:off x="10575563" y="3423778"/>
            <a:ext cx="1298744"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FR" sz="1200" b="1" i="0" u="none" strike="noStrike" cap="none">
                <a:solidFill>
                  <a:srgbClr val="2A6176"/>
                </a:solidFill>
                <a:latin typeface="Century Gothic"/>
                <a:ea typeface="Century Gothic"/>
                <a:cs typeface="Century Gothic"/>
                <a:sym typeface="Century Gothic"/>
              </a:rPr>
              <a:t>Carbone à ras</a:t>
            </a:r>
            <a:endParaRPr/>
          </a:p>
        </p:txBody>
      </p:sp>
      <p:pic>
        <p:nvPicPr>
          <p:cNvPr id="1271" name="Google Shape;1271;p72" descr="Résultat de recherche d'images pour &quot;icone horloge&quot;"/>
          <p:cNvPicPr preferRelativeResize="0"/>
          <p:nvPr/>
        </p:nvPicPr>
        <p:blipFill rotWithShape="1">
          <a:blip r:embed="rId5">
            <a:alphaModFix/>
          </a:blip>
          <a:srcRect/>
          <a:stretch/>
        </p:blipFill>
        <p:spPr>
          <a:xfrm>
            <a:off x="-1155368" y="183087"/>
            <a:ext cx="758851" cy="7588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45"/>
                                        </p:tgtEl>
                                        <p:attrNameLst>
                                          <p:attrName>style.visibility</p:attrName>
                                        </p:attrNameLst>
                                      </p:cBhvr>
                                      <p:to>
                                        <p:strVal val="visible"/>
                                      </p:to>
                                    </p:set>
                                    <p:animEffect transition="in" filter="fade">
                                      <p:cBhvr>
                                        <p:cTn id="7" dur="1000"/>
                                        <p:tgtEl>
                                          <p:spTgt spid="1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75"/>
        <p:cNvGrpSpPr/>
        <p:nvPr/>
      </p:nvGrpSpPr>
      <p:grpSpPr>
        <a:xfrm>
          <a:off x="0" y="0"/>
          <a:ext cx="0" cy="0"/>
          <a:chOff x="0" y="0"/>
          <a:chExt cx="0" cy="0"/>
        </a:xfrm>
      </p:grpSpPr>
      <p:sp>
        <p:nvSpPr>
          <p:cNvPr id="1276" name="Google Shape;1276;p73"/>
          <p:cNvSpPr txBox="1">
            <a:spLocks noGrp="1"/>
          </p:cNvSpPr>
          <p:nvPr>
            <p:ph type="sldNum" idx="12"/>
          </p:nvPr>
        </p:nvSpPr>
        <p:spPr>
          <a:xfrm>
            <a:off x="11280576" y="6597352"/>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57</a:t>
            </a:fld>
            <a:endParaRPr/>
          </a:p>
        </p:txBody>
      </p:sp>
      <p:sp>
        <p:nvSpPr>
          <p:cNvPr id="1277" name="Google Shape;1277;p73"/>
          <p:cNvSpPr txBox="1"/>
          <p:nvPr/>
        </p:nvSpPr>
        <p:spPr>
          <a:xfrm>
            <a:off x="2193450" y="166600"/>
            <a:ext cx="9776100" cy="86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Et ensemble on fait quoi ?</a:t>
            </a:r>
            <a:endParaRPr sz="2400" b="1" i="0" u="none" strike="noStrike" cap="none">
              <a:solidFill>
                <a:srgbClr val="085160"/>
              </a:solidFill>
              <a:latin typeface="Century Gothic"/>
              <a:ea typeface="Century Gothic"/>
              <a:cs typeface="Century Gothic"/>
              <a:sym typeface="Century Gothic"/>
            </a:endParaRPr>
          </a:p>
        </p:txBody>
      </p:sp>
      <p:sp>
        <p:nvSpPr>
          <p:cNvPr id="1278" name="Google Shape;1278;p73"/>
          <p:cNvSpPr txBox="1"/>
          <p:nvPr/>
        </p:nvSpPr>
        <p:spPr>
          <a:xfrm>
            <a:off x="130050" y="5062912"/>
            <a:ext cx="11839500" cy="4524600"/>
          </a:xfrm>
          <a:prstGeom prst="rect">
            <a:avLst/>
          </a:prstGeom>
          <a:noFill/>
          <a:ln>
            <a:noFill/>
          </a:ln>
        </p:spPr>
        <p:txBody>
          <a:bodyPr spcFirstLastPara="1" wrap="square" lIns="91425" tIns="91425" rIns="91425" bIns="91425" anchor="t" anchorCtr="0">
            <a:noAutofit/>
          </a:bodyPr>
          <a:lstStyle/>
          <a:p>
            <a:pPr marL="76200" marR="0" lvl="0" indent="0" algn="l" rtl="0">
              <a:lnSpc>
                <a:spcPct val="100000"/>
              </a:lnSpc>
              <a:spcBef>
                <a:spcPts val="0"/>
              </a:spcBef>
              <a:spcAft>
                <a:spcPts val="0"/>
              </a:spcAft>
              <a:buClr>
                <a:srgbClr val="000000"/>
              </a:buClr>
              <a:buSzPts val="2400"/>
              <a:buFont typeface="Arial"/>
              <a:buNone/>
            </a:pPr>
            <a:endParaRPr sz="2400" b="1" i="0" u="none" strike="noStrike" cap="none">
              <a:solidFill>
                <a:srgbClr val="085160"/>
              </a:solidFill>
              <a:latin typeface="Century Gothic"/>
              <a:ea typeface="Century Gothic"/>
              <a:cs typeface="Century Gothic"/>
              <a:sym typeface="Century Gothic"/>
            </a:endParaRPr>
          </a:p>
        </p:txBody>
      </p:sp>
      <p:grpSp>
        <p:nvGrpSpPr>
          <p:cNvPr id="1279" name="Google Shape;1279;p73"/>
          <p:cNvGrpSpPr/>
          <p:nvPr/>
        </p:nvGrpSpPr>
        <p:grpSpPr>
          <a:xfrm>
            <a:off x="4212234" y="1361287"/>
            <a:ext cx="3983508" cy="3822296"/>
            <a:chOff x="5537200" y="853349"/>
            <a:chExt cx="5400000" cy="5400000"/>
          </a:xfrm>
        </p:grpSpPr>
        <p:sp>
          <p:nvSpPr>
            <p:cNvPr id="1280" name="Google Shape;1280;p73"/>
            <p:cNvSpPr/>
            <p:nvPr/>
          </p:nvSpPr>
          <p:spPr>
            <a:xfrm>
              <a:off x="5537200" y="853349"/>
              <a:ext cx="5400000" cy="5400000"/>
            </a:xfrm>
            <a:prstGeom prst="ellipse">
              <a:avLst/>
            </a:prstGeom>
            <a:solidFill>
              <a:srgbClr val="08516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81" name="Google Shape;1281;p73" descr="Image associée"/>
            <p:cNvPicPr preferRelativeResize="0"/>
            <p:nvPr/>
          </p:nvPicPr>
          <p:blipFill rotWithShape="1">
            <a:blip r:embed="rId3">
              <a:alphaModFix/>
            </a:blip>
            <a:srcRect l="14652" t="2318" r="14652" b="2201"/>
            <a:stretch/>
          </p:blipFill>
          <p:spPr>
            <a:xfrm>
              <a:off x="5897200" y="1252515"/>
              <a:ext cx="4680000" cy="4601667"/>
            </a:xfrm>
            <a:prstGeom prst="ellipse">
              <a:avLst/>
            </a:prstGeom>
            <a:noFill/>
            <a:ln>
              <a:noFill/>
            </a:ln>
          </p:spPr>
        </p:pic>
      </p:grpSp>
      <p:sp>
        <p:nvSpPr>
          <p:cNvPr id="1282" name="Google Shape;1282;p73"/>
          <p:cNvSpPr/>
          <p:nvPr/>
        </p:nvSpPr>
        <p:spPr>
          <a:xfrm>
            <a:off x="1141362" y="924127"/>
            <a:ext cx="2570367" cy="548734"/>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000000"/>
              </a:buClr>
              <a:buSzPts val="2800"/>
              <a:buFont typeface="Arial"/>
              <a:buNone/>
            </a:pPr>
            <a:r>
              <a:rPr lang="fr-FR" sz="2800" b="1" i="0" u="none" strike="noStrike" cap="none">
                <a:solidFill>
                  <a:srgbClr val="FFFFFF"/>
                </a:solidFill>
                <a:latin typeface="Century Gothic"/>
                <a:ea typeface="Century Gothic"/>
                <a:cs typeface="Century Gothic"/>
                <a:sym typeface="Century Gothic"/>
              </a:rPr>
              <a:t>Au lycée</a:t>
            </a:r>
            <a:endParaRPr sz="2800" b="1" i="0" u="none" strike="noStrike" cap="none">
              <a:solidFill>
                <a:srgbClr val="FFFFFF"/>
              </a:solidFill>
              <a:latin typeface="Century Gothic"/>
              <a:ea typeface="Century Gothic"/>
              <a:cs typeface="Century Gothic"/>
              <a:sym typeface="Century Gothic"/>
            </a:endParaRPr>
          </a:p>
        </p:txBody>
      </p:sp>
      <p:sp>
        <p:nvSpPr>
          <p:cNvPr id="1283" name="Google Shape;1283;p73"/>
          <p:cNvSpPr/>
          <p:nvPr/>
        </p:nvSpPr>
        <p:spPr>
          <a:xfrm>
            <a:off x="8625126" y="2235608"/>
            <a:ext cx="2295821"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   Associations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rgbClr val="085160"/>
              </a:solidFill>
              <a:latin typeface="Century Gothic"/>
              <a:ea typeface="Century Gothic"/>
              <a:cs typeface="Century Gothic"/>
              <a:sym typeface="Century Gothic"/>
            </a:endParaRPr>
          </a:p>
        </p:txBody>
      </p:sp>
      <p:sp>
        <p:nvSpPr>
          <p:cNvPr id="1284" name="Google Shape;1284;p73"/>
          <p:cNvSpPr/>
          <p:nvPr/>
        </p:nvSpPr>
        <p:spPr>
          <a:xfrm>
            <a:off x="8585976" y="4139380"/>
            <a:ext cx="298190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85160"/>
                </a:solidFill>
                <a:latin typeface="Century Gothic"/>
                <a:ea typeface="Century Gothic"/>
                <a:cs typeface="Century Gothic"/>
                <a:sym typeface="Century Gothic"/>
              </a:rPr>
              <a:t>Et autres initiatives </a:t>
            </a:r>
            <a:endParaRPr sz="1400" b="0" i="0" u="none" strike="noStrike" cap="none">
              <a:solidFill>
                <a:srgbClr val="000000"/>
              </a:solidFill>
              <a:latin typeface="Arial"/>
              <a:ea typeface="Arial"/>
              <a:cs typeface="Arial"/>
              <a:sym typeface="Arial"/>
            </a:endParaRPr>
          </a:p>
        </p:txBody>
      </p:sp>
      <p:pic>
        <p:nvPicPr>
          <p:cNvPr id="1285" name="Google Shape;1285;p73" descr="Little Citizens For Climate"/>
          <p:cNvPicPr preferRelativeResize="0"/>
          <p:nvPr/>
        </p:nvPicPr>
        <p:blipFill rotWithShape="1">
          <a:blip r:embed="rId4">
            <a:alphaModFix/>
          </a:blip>
          <a:srcRect/>
          <a:stretch/>
        </p:blipFill>
        <p:spPr>
          <a:xfrm>
            <a:off x="8634608" y="3298599"/>
            <a:ext cx="870473" cy="870473"/>
          </a:xfrm>
          <a:prstGeom prst="rect">
            <a:avLst/>
          </a:prstGeom>
          <a:noFill/>
          <a:ln>
            <a:noFill/>
          </a:ln>
        </p:spPr>
      </p:pic>
      <p:pic>
        <p:nvPicPr>
          <p:cNvPr id="1286" name="Google Shape;1286;p73"/>
          <p:cNvPicPr preferRelativeResize="0"/>
          <p:nvPr/>
        </p:nvPicPr>
        <p:blipFill rotWithShape="1">
          <a:blip r:embed="rId5">
            <a:alphaModFix/>
          </a:blip>
          <a:srcRect/>
          <a:stretch/>
        </p:blipFill>
        <p:spPr>
          <a:xfrm>
            <a:off x="7064758" y="5561487"/>
            <a:ext cx="1382727" cy="829867"/>
          </a:xfrm>
          <a:prstGeom prst="rect">
            <a:avLst/>
          </a:prstGeom>
          <a:noFill/>
          <a:ln>
            <a:noFill/>
          </a:ln>
        </p:spPr>
      </p:pic>
      <p:sp>
        <p:nvSpPr>
          <p:cNvPr id="1287" name="Google Shape;1287;p73"/>
          <p:cNvSpPr/>
          <p:nvPr/>
        </p:nvSpPr>
        <p:spPr>
          <a:xfrm>
            <a:off x="398579" y="2058362"/>
            <a:ext cx="4189706" cy="50167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085160"/>
                </a:solidFill>
                <a:latin typeface="Century Gothic"/>
                <a:ea typeface="Century Gothic"/>
                <a:cs typeface="Century Gothic"/>
                <a:sym typeface="Century Gothic"/>
              </a:rPr>
              <a:t>Sensibiliser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85160"/>
              </a:solidFill>
              <a:latin typeface="Century Gothic"/>
              <a:ea typeface="Century Gothic"/>
              <a:cs typeface="Century Gothic"/>
              <a:sym typeface="Century Gothic"/>
            </a:endParaRPr>
          </a:p>
        </p:txBody>
      </p:sp>
      <p:pic>
        <p:nvPicPr>
          <p:cNvPr id="1288" name="Google Shape;1288;p73" descr="Résultat de recherche d'images pour &quot;amap étudiante&quot;"/>
          <p:cNvPicPr preferRelativeResize="0"/>
          <p:nvPr/>
        </p:nvPicPr>
        <p:blipFill rotWithShape="1">
          <a:blip r:embed="rId6">
            <a:alphaModFix/>
          </a:blip>
          <a:srcRect t="-1949" r="249" b="-1"/>
          <a:stretch/>
        </p:blipFill>
        <p:spPr>
          <a:xfrm>
            <a:off x="10342497" y="4603111"/>
            <a:ext cx="1382727" cy="1885222"/>
          </a:xfrm>
          <a:prstGeom prst="rect">
            <a:avLst/>
          </a:prstGeom>
          <a:noFill/>
          <a:ln>
            <a:noFill/>
          </a:ln>
        </p:spPr>
      </p:pic>
      <p:pic>
        <p:nvPicPr>
          <p:cNvPr id="1289" name="Google Shape;1289;p73" descr="Résultat de recherche d'images pour &quot;citoyens pour le climat&quot;"/>
          <p:cNvPicPr preferRelativeResize="0"/>
          <p:nvPr/>
        </p:nvPicPr>
        <p:blipFill rotWithShape="1">
          <a:blip r:embed="rId7">
            <a:alphaModFix/>
          </a:blip>
          <a:srcRect/>
          <a:stretch/>
        </p:blipFill>
        <p:spPr>
          <a:xfrm>
            <a:off x="9747213" y="2968087"/>
            <a:ext cx="1216152" cy="1216152"/>
          </a:xfrm>
          <a:prstGeom prst="rect">
            <a:avLst/>
          </a:prstGeom>
          <a:noFill/>
          <a:ln>
            <a:noFill/>
          </a:ln>
        </p:spPr>
      </p:pic>
      <p:pic>
        <p:nvPicPr>
          <p:cNvPr id="1290" name="Google Shape;1290;p73" descr="Résultat de recherche d'images pour &quot;warn association logo&quot;"/>
          <p:cNvPicPr preferRelativeResize="0"/>
          <p:nvPr/>
        </p:nvPicPr>
        <p:blipFill rotWithShape="1">
          <a:blip r:embed="rId8">
            <a:alphaModFix/>
          </a:blip>
          <a:srcRect/>
          <a:stretch/>
        </p:blipFill>
        <p:spPr>
          <a:xfrm>
            <a:off x="11170464" y="3323079"/>
            <a:ext cx="569928" cy="746436"/>
          </a:xfrm>
          <a:prstGeom prst="rect">
            <a:avLst/>
          </a:prstGeom>
          <a:noFill/>
          <a:ln>
            <a:noFill/>
          </a:ln>
        </p:spPr>
      </p:pic>
      <p:sp>
        <p:nvSpPr>
          <p:cNvPr id="1291" name="Google Shape;1291;p73"/>
          <p:cNvSpPr/>
          <p:nvPr/>
        </p:nvSpPr>
        <p:spPr>
          <a:xfrm>
            <a:off x="189959" y="4523071"/>
            <a:ext cx="386493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085160"/>
                </a:solidFill>
                <a:latin typeface="Century Gothic"/>
                <a:ea typeface="Century Gothic"/>
                <a:cs typeface="Century Gothic"/>
                <a:sym typeface="Century Gothic"/>
              </a:rPr>
              <a:t>Bilan Carbone Lycée</a:t>
            </a:r>
            <a:endParaRPr sz="1400" b="0" i="0" u="none" strike="noStrike" cap="none">
              <a:solidFill>
                <a:srgbClr val="000000"/>
              </a:solidFill>
              <a:latin typeface="Arial"/>
              <a:ea typeface="Arial"/>
              <a:cs typeface="Arial"/>
              <a:sym typeface="Arial"/>
            </a:endParaRPr>
          </a:p>
        </p:txBody>
      </p:sp>
      <p:sp>
        <p:nvSpPr>
          <p:cNvPr id="1292" name="Google Shape;1292;p73"/>
          <p:cNvSpPr/>
          <p:nvPr/>
        </p:nvSpPr>
        <p:spPr>
          <a:xfrm rot="7909194">
            <a:off x="3973532" y="856600"/>
            <a:ext cx="149769" cy="1742712"/>
          </a:xfrm>
          <a:prstGeom prst="triangle">
            <a:avLst>
              <a:gd name="adj" fmla="val 50000"/>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000000"/>
              </a:buClr>
              <a:buSzPts val="2800"/>
              <a:buFont typeface="Arial"/>
              <a:buNone/>
            </a:pPr>
            <a:endParaRPr sz="2800" b="1" i="0" u="none" strike="noStrike" cap="none">
              <a:solidFill>
                <a:srgbClr val="FFFFFF"/>
              </a:solidFill>
              <a:latin typeface="Century Gothic"/>
              <a:ea typeface="Century Gothic"/>
              <a:cs typeface="Century Gothic"/>
              <a:sym typeface="Century Gothic"/>
            </a:endParaRPr>
          </a:p>
        </p:txBody>
      </p:sp>
      <p:sp>
        <p:nvSpPr>
          <p:cNvPr id="1293" name="Google Shape;1293;p73"/>
          <p:cNvSpPr/>
          <p:nvPr/>
        </p:nvSpPr>
        <p:spPr>
          <a:xfrm rot="-7343923">
            <a:off x="8335164" y="1084221"/>
            <a:ext cx="149769" cy="1742712"/>
          </a:xfrm>
          <a:prstGeom prst="triangle">
            <a:avLst>
              <a:gd name="adj" fmla="val 50000"/>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000000"/>
              </a:buClr>
              <a:buSzPts val="2800"/>
              <a:buFont typeface="Arial"/>
              <a:buNone/>
            </a:pPr>
            <a:endParaRPr sz="2800" b="1" i="0" u="none" strike="noStrike" cap="none">
              <a:solidFill>
                <a:srgbClr val="FFFFFF"/>
              </a:solidFill>
              <a:latin typeface="Century Gothic"/>
              <a:ea typeface="Century Gothic"/>
              <a:cs typeface="Century Gothic"/>
              <a:sym typeface="Century Gothic"/>
            </a:endParaRPr>
          </a:p>
        </p:txBody>
      </p:sp>
      <p:sp>
        <p:nvSpPr>
          <p:cNvPr id="1294" name="Google Shape;1294;p73"/>
          <p:cNvSpPr/>
          <p:nvPr/>
        </p:nvSpPr>
        <p:spPr>
          <a:xfrm>
            <a:off x="1508774" y="3395456"/>
            <a:ext cx="187423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085160"/>
                </a:solidFill>
                <a:latin typeface="Century Gothic"/>
                <a:ea typeface="Century Gothic"/>
                <a:cs typeface="Century Gothic"/>
                <a:sym typeface="Century Gothic"/>
              </a:rPr>
              <a:t>Eco délégués</a:t>
            </a:r>
            <a:endParaRPr sz="1400" b="0" i="0" u="none" strike="noStrike" cap="none">
              <a:solidFill>
                <a:srgbClr val="000000"/>
              </a:solidFill>
              <a:latin typeface="Arial"/>
              <a:ea typeface="Arial"/>
              <a:cs typeface="Arial"/>
              <a:sym typeface="Arial"/>
            </a:endParaRPr>
          </a:p>
        </p:txBody>
      </p:sp>
      <p:pic>
        <p:nvPicPr>
          <p:cNvPr id="1295" name="Google Shape;1295;p73" descr="Résultat de recherche d'images pour &quot;mégaphone png&quot;"/>
          <p:cNvPicPr preferRelativeResize="0"/>
          <p:nvPr/>
        </p:nvPicPr>
        <p:blipFill rotWithShape="1">
          <a:blip r:embed="rId9">
            <a:alphaModFix/>
          </a:blip>
          <a:srcRect/>
          <a:stretch/>
        </p:blipFill>
        <p:spPr>
          <a:xfrm>
            <a:off x="1891933" y="1750671"/>
            <a:ext cx="959434" cy="959434"/>
          </a:xfrm>
          <a:prstGeom prst="rect">
            <a:avLst/>
          </a:prstGeom>
          <a:noFill/>
          <a:ln>
            <a:noFill/>
          </a:ln>
        </p:spPr>
      </p:pic>
      <p:pic>
        <p:nvPicPr>
          <p:cNvPr id="1296" name="Google Shape;1296;p73" descr="Résultat de recherche d'images pour &quot;élection icone png&quot;"/>
          <p:cNvPicPr preferRelativeResize="0"/>
          <p:nvPr/>
        </p:nvPicPr>
        <p:blipFill rotWithShape="1">
          <a:blip r:embed="rId10">
            <a:alphaModFix/>
          </a:blip>
          <a:srcRect/>
          <a:stretch/>
        </p:blipFill>
        <p:spPr>
          <a:xfrm>
            <a:off x="586212" y="3140708"/>
            <a:ext cx="922562" cy="922562"/>
          </a:xfrm>
          <a:prstGeom prst="ellipse">
            <a:avLst/>
          </a:prstGeom>
          <a:noFill/>
          <a:ln>
            <a:noFill/>
          </a:ln>
        </p:spPr>
      </p:pic>
      <p:pic>
        <p:nvPicPr>
          <p:cNvPr id="1297" name="Google Shape;1297;p73" descr="Résultat de recherche d'images pour &quot;icon calcul&quot;"/>
          <p:cNvPicPr preferRelativeResize="0"/>
          <p:nvPr/>
        </p:nvPicPr>
        <p:blipFill rotWithShape="1">
          <a:blip r:embed="rId11">
            <a:alphaModFix/>
          </a:blip>
          <a:srcRect/>
          <a:stretch/>
        </p:blipFill>
        <p:spPr>
          <a:xfrm>
            <a:off x="3022620" y="4369720"/>
            <a:ext cx="781940" cy="781940"/>
          </a:xfrm>
          <a:prstGeom prst="rect">
            <a:avLst/>
          </a:prstGeom>
          <a:noFill/>
          <a:ln>
            <a:noFill/>
          </a:ln>
        </p:spPr>
      </p:pic>
      <p:pic>
        <p:nvPicPr>
          <p:cNvPr id="1298" name="Google Shape;1298;p73" descr="Résultat de recherche d'images pour &quot;icone challenge&quot;"/>
          <p:cNvPicPr preferRelativeResize="0"/>
          <p:nvPr/>
        </p:nvPicPr>
        <p:blipFill rotWithShape="1">
          <a:blip r:embed="rId12">
            <a:alphaModFix/>
          </a:blip>
          <a:srcRect/>
          <a:stretch/>
        </p:blipFill>
        <p:spPr>
          <a:xfrm>
            <a:off x="1601991" y="5371294"/>
            <a:ext cx="1071563" cy="1071563"/>
          </a:xfrm>
          <a:prstGeom prst="rect">
            <a:avLst/>
          </a:prstGeom>
          <a:noFill/>
          <a:ln>
            <a:noFill/>
          </a:ln>
        </p:spPr>
      </p:pic>
      <p:sp>
        <p:nvSpPr>
          <p:cNvPr id="1299" name="Google Shape;1299;p73"/>
          <p:cNvSpPr/>
          <p:nvPr/>
        </p:nvSpPr>
        <p:spPr>
          <a:xfrm>
            <a:off x="2545334" y="5647517"/>
            <a:ext cx="386493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fr-FR" sz="2000" b="1" i="0" u="none" strike="noStrike" cap="none">
                <a:solidFill>
                  <a:srgbClr val="085160"/>
                </a:solidFill>
                <a:latin typeface="Century Gothic"/>
                <a:ea typeface="Century Gothic"/>
                <a:cs typeface="Century Gothic"/>
                <a:sym typeface="Century Gothic"/>
              </a:rPr>
              <a:t>Challenge</a:t>
            </a:r>
            <a:endParaRPr sz="1400" b="0" i="0" u="none" strike="noStrike" cap="none">
              <a:solidFill>
                <a:srgbClr val="000000"/>
              </a:solidFill>
              <a:latin typeface="Arial"/>
              <a:ea typeface="Arial"/>
              <a:cs typeface="Arial"/>
              <a:sym typeface="Arial"/>
            </a:endParaRPr>
          </a:p>
        </p:txBody>
      </p:sp>
      <p:sp>
        <p:nvSpPr>
          <p:cNvPr id="1300" name="Google Shape;1300;p73"/>
          <p:cNvSpPr/>
          <p:nvPr/>
        </p:nvSpPr>
        <p:spPr>
          <a:xfrm>
            <a:off x="8480273" y="1033982"/>
            <a:ext cx="3025921" cy="564935"/>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000000"/>
              </a:buClr>
              <a:buSzPts val="2800"/>
              <a:buFont typeface="Arial"/>
              <a:buNone/>
            </a:pPr>
            <a:r>
              <a:rPr lang="fr-FR" sz="2800" b="1" i="0" u="none" strike="noStrike" cap="none">
                <a:solidFill>
                  <a:srgbClr val="FFFFFF"/>
                </a:solidFill>
                <a:latin typeface="Century Gothic"/>
                <a:ea typeface="Century Gothic"/>
                <a:cs typeface="Century Gothic"/>
                <a:sym typeface="Century Gothic"/>
              </a:rPr>
              <a:t>Après le lycée</a:t>
            </a:r>
            <a:endParaRPr sz="2800" b="1" i="0" u="none" strike="noStrike" cap="none">
              <a:solidFill>
                <a:srgbClr val="FFFFFF"/>
              </a:solidFill>
              <a:latin typeface="Century Gothic"/>
              <a:ea typeface="Century Gothic"/>
              <a:cs typeface="Century Gothic"/>
              <a:sym typeface="Century Gothic"/>
            </a:endParaRPr>
          </a:p>
        </p:txBody>
      </p:sp>
      <p:pic>
        <p:nvPicPr>
          <p:cNvPr id="1301" name="Google Shape;1301;p73" descr="Résultat de recherche d'images pour &quot;ademe&quot;"/>
          <p:cNvPicPr preferRelativeResize="0"/>
          <p:nvPr/>
        </p:nvPicPr>
        <p:blipFill rotWithShape="1">
          <a:blip r:embed="rId13">
            <a:alphaModFix/>
          </a:blip>
          <a:srcRect/>
          <a:stretch/>
        </p:blipFill>
        <p:spPr>
          <a:xfrm>
            <a:off x="8507516" y="4740776"/>
            <a:ext cx="1608924" cy="1690720"/>
          </a:xfrm>
          <a:prstGeom prst="rect">
            <a:avLst/>
          </a:prstGeom>
          <a:noFill/>
          <a:ln>
            <a:noFill/>
          </a:ln>
        </p:spPr>
      </p:pic>
      <p:pic>
        <p:nvPicPr>
          <p:cNvPr id="1302" name="Google Shape;1302;p73"/>
          <p:cNvPicPr preferRelativeResize="0"/>
          <p:nvPr/>
        </p:nvPicPr>
        <p:blipFill rotWithShape="1">
          <a:blip r:embed="rId14">
            <a:alphaModFix/>
          </a:blip>
          <a:srcRect/>
          <a:stretch/>
        </p:blipFill>
        <p:spPr>
          <a:xfrm>
            <a:off x="9354441" y="2715052"/>
            <a:ext cx="1608924" cy="472764"/>
          </a:xfrm>
          <a:prstGeom prst="rect">
            <a:avLst/>
          </a:prstGeom>
          <a:noFill/>
          <a:ln>
            <a:noFill/>
          </a:ln>
        </p:spPr>
      </p:pic>
      <p:pic>
        <p:nvPicPr>
          <p:cNvPr id="1303" name="Google Shape;1303;p73" descr="Une image contenant dessin&#10;&#10;Description générée automatiquement"/>
          <p:cNvPicPr preferRelativeResize="0"/>
          <p:nvPr/>
        </p:nvPicPr>
        <p:blipFill rotWithShape="1">
          <a:blip r:embed="rId15">
            <a:alphaModFix/>
          </a:blip>
          <a:srcRect/>
          <a:stretch/>
        </p:blipFill>
        <p:spPr>
          <a:xfrm>
            <a:off x="-1104800" y="180476"/>
            <a:ext cx="800252" cy="800252"/>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08"/>
        <p:cNvGrpSpPr/>
        <p:nvPr/>
      </p:nvGrpSpPr>
      <p:grpSpPr>
        <a:xfrm>
          <a:off x="0" y="0"/>
          <a:ext cx="0" cy="0"/>
          <a:chOff x="0" y="0"/>
          <a:chExt cx="0" cy="0"/>
        </a:xfrm>
      </p:grpSpPr>
      <p:sp>
        <p:nvSpPr>
          <p:cNvPr id="1309" name="Google Shape;1309;p74"/>
          <p:cNvSpPr/>
          <p:nvPr/>
        </p:nvSpPr>
        <p:spPr>
          <a:xfrm>
            <a:off x="-168696" y="944724"/>
            <a:ext cx="3282010" cy="200315"/>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310" name="Google Shape;1310;p74"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sp>
        <p:nvSpPr>
          <p:cNvPr id="1311" name="Google Shape;1311;p74"/>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Synthèse</a:t>
            </a:r>
            <a:endParaRPr sz="2400" b="1" i="0" u="none" strike="noStrike" cap="none">
              <a:solidFill>
                <a:srgbClr val="2A6176"/>
              </a:solidFill>
              <a:latin typeface="Century Gothic"/>
              <a:ea typeface="Century Gothic"/>
              <a:cs typeface="Century Gothic"/>
              <a:sym typeface="Century Gothic"/>
            </a:endParaRPr>
          </a:p>
        </p:txBody>
      </p:sp>
      <p:sp>
        <p:nvSpPr>
          <p:cNvPr id="1312" name="Google Shape;1312;p74"/>
          <p:cNvSpPr/>
          <p:nvPr/>
        </p:nvSpPr>
        <p:spPr>
          <a:xfrm>
            <a:off x="9768408" y="-603248"/>
            <a:ext cx="3600000" cy="3600000"/>
          </a:xfrm>
          <a:prstGeom prst="ellipse">
            <a:avLst/>
          </a:prstGeom>
          <a:solidFill>
            <a:srgbClr val="F6AB38"/>
          </a:solidFill>
          <a:ln w="762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313" name="Google Shape;1313;p74"/>
          <p:cNvPicPr preferRelativeResize="0"/>
          <p:nvPr/>
        </p:nvPicPr>
        <p:blipFill rotWithShape="1">
          <a:blip r:embed="rId4">
            <a:alphaModFix/>
          </a:blip>
          <a:srcRect/>
          <a:stretch/>
        </p:blipFill>
        <p:spPr>
          <a:xfrm flipH="1">
            <a:off x="10483230" y="-89626"/>
            <a:ext cx="2448272" cy="2304256"/>
          </a:xfrm>
          <a:prstGeom prst="rect">
            <a:avLst/>
          </a:prstGeom>
          <a:noFill/>
          <a:ln>
            <a:noFill/>
          </a:ln>
        </p:spPr>
      </p:pic>
      <p:sp>
        <p:nvSpPr>
          <p:cNvPr id="1314" name="Google Shape;1314;p74"/>
          <p:cNvSpPr/>
          <p:nvPr/>
        </p:nvSpPr>
        <p:spPr>
          <a:xfrm>
            <a:off x="2783632" y="548680"/>
            <a:ext cx="7416824"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3 : Passer à l’action</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1315" name="Google Shape;1315;p74"/>
          <p:cNvSpPr txBox="1"/>
          <p:nvPr/>
        </p:nvSpPr>
        <p:spPr>
          <a:xfrm>
            <a:off x="956582" y="5479697"/>
            <a:ext cx="3346465" cy="402291"/>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Collectivement</a:t>
            </a:r>
            <a:endParaRPr sz="1400" b="0" i="0" u="none" strike="noStrike" cap="none">
              <a:solidFill>
                <a:srgbClr val="000000"/>
              </a:solidFill>
              <a:latin typeface="Arial"/>
              <a:ea typeface="Arial"/>
              <a:cs typeface="Arial"/>
              <a:sym typeface="Arial"/>
            </a:endParaRPr>
          </a:p>
        </p:txBody>
      </p:sp>
      <p:grpSp>
        <p:nvGrpSpPr>
          <p:cNvPr id="1316" name="Google Shape;1316;p74"/>
          <p:cNvGrpSpPr/>
          <p:nvPr/>
        </p:nvGrpSpPr>
        <p:grpSpPr>
          <a:xfrm>
            <a:off x="1015202" y="2143542"/>
            <a:ext cx="3247057" cy="3159124"/>
            <a:chOff x="5537200" y="853349"/>
            <a:chExt cx="5400000" cy="5400000"/>
          </a:xfrm>
        </p:grpSpPr>
        <p:sp>
          <p:nvSpPr>
            <p:cNvPr id="1317" name="Google Shape;1317;p74"/>
            <p:cNvSpPr/>
            <p:nvPr/>
          </p:nvSpPr>
          <p:spPr>
            <a:xfrm>
              <a:off x="5537200" y="853349"/>
              <a:ext cx="5400000" cy="5400000"/>
            </a:xfrm>
            <a:prstGeom prst="ellipse">
              <a:avLst/>
            </a:prstGeom>
            <a:solidFill>
              <a:srgbClr val="08516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318" name="Google Shape;1318;p74" descr="Image associée"/>
            <p:cNvPicPr preferRelativeResize="0"/>
            <p:nvPr/>
          </p:nvPicPr>
          <p:blipFill rotWithShape="1">
            <a:blip r:embed="rId5">
              <a:alphaModFix/>
            </a:blip>
            <a:srcRect l="14652" t="2318" r="14652" b="2201"/>
            <a:stretch/>
          </p:blipFill>
          <p:spPr>
            <a:xfrm>
              <a:off x="5897199" y="1252515"/>
              <a:ext cx="4680000" cy="4601667"/>
            </a:xfrm>
            <a:prstGeom prst="ellipse">
              <a:avLst/>
            </a:prstGeom>
            <a:noFill/>
            <a:ln>
              <a:noFill/>
            </a:ln>
          </p:spPr>
        </p:pic>
      </p:grpSp>
      <p:sp>
        <p:nvSpPr>
          <p:cNvPr id="1319" name="Google Shape;1319;p74"/>
          <p:cNvSpPr/>
          <p:nvPr/>
        </p:nvSpPr>
        <p:spPr>
          <a:xfrm>
            <a:off x="4881743" y="3368650"/>
            <a:ext cx="6096000" cy="1015663"/>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fr-FR" sz="2000" b="1" i="0" u="none" strike="noStrike" cap="none">
                <a:solidFill>
                  <a:srgbClr val="085160"/>
                </a:solidFill>
                <a:latin typeface="Century Gothic"/>
                <a:ea typeface="Century Gothic"/>
                <a:cs typeface="Century Gothic"/>
                <a:sym typeface="Century Gothic"/>
              </a:rPr>
              <a:t>Pour aller plus loin tu peux agir au niveau </a:t>
            </a:r>
            <a:r>
              <a:rPr lang="fr-FR" sz="2000" b="1" i="0" u="none" strike="noStrike" cap="none">
                <a:solidFill>
                  <a:srgbClr val="F6AB38"/>
                </a:solidFill>
                <a:latin typeface="Century Gothic"/>
                <a:ea typeface="Century Gothic"/>
                <a:cs typeface="Century Gothic"/>
                <a:sym typeface="Century Gothic"/>
              </a:rPr>
              <a:t>collectif</a:t>
            </a:r>
            <a:r>
              <a:rPr lang="fr-FR" sz="2000" b="1" i="0" u="none" strike="noStrike" cap="none">
                <a:solidFill>
                  <a:srgbClr val="085160"/>
                </a:solidFill>
                <a:latin typeface="Century Gothic"/>
                <a:ea typeface="Century Gothic"/>
                <a:cs typeface="Century Gothic"/>
                <a:sym typeface="Century Gothic"/>
              </a:rPr>
              <a:t> en t’impliquant dans des actions au sein du </a:t>
            </a:r>
            <a:r>
              <a:rPr lang="fr-FR" sz="2000" b="1">
                <a:solidFill>
                  <a:srgbClr val="085160"/>
                </a:solidFill>
                <a:latin typeface="Century Gothic"/>
                <a:ea typeface="Century Gothic"/>
                <a:cs typeface="Century Gothic"/>
                <a:sym typeface="Century Gothic"/>
              </a:rPr>
              <a:t>l</a:t>
            </a:r>
            <a:r>
              <a:rPr lang="fr-FR" sz="2000" b="1" i="0" u="none" strike="noStrike" cap="none">
                <a:solidFill>
                  <a:srgbClr val="085160"/>
                </a:solidFill>
                <a:latin typeface="Century Gothic"/>
                <a:ea typeface="Century Gothic"/>
                <a:cs typeface="Century Gothic"/>
                <a:sym typeface="Century Gothic"/>
              </a:rPr>
              <a:t>ycée mais aussi en dehors du lycée.  </a:t>
            </a:r>
            <a:endParaRPr sz="2000" b="0" i="0" u="none" strike="noStrike" cap="none">
              <a:solidFill>
                <a:srgbClr val="000000"/>
              </a:solidFill>
              <a:latin typeface="Arial"/>
              <a:ea typeface="Arial"/>
              <a:cs typeface="Arial"/>
              <a:sym typeface="Arial"/>
            </a:endParaRPr>
          </a:p>
        </p:txBody>
      </p:sp>
      <p:pic>
        <p:nvPicPr>
          <p:cNvPr id="1320" name="Google Shape;1320;p74" descr="Une image contenant dessin&#10;&#10;Description générée automatiquement"/>
          <p:cNvPicPr preferRelativeResize="0"/>
          <p:nvPr/>
        </p:nvPicPr>
        <p:blipFill rotWithShape="1">
          <a:blip r:embed="rId6">
            <a:alphaModFix/>
          </a:blip>
          <a:srcRect/>
          <a:stretch/>
        </p:blipFill>
        <p:spPr>
          <a:xfrm>
            <a:off x="-1104800" y="180476"/>
            <a:ext cx="800252" cy="800252"/>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Shape 1325"/>
        <p:cNvGrpSpPr/>
        <p:nvPr/>
      </p:nvGrpSpPr>
      <p:grpSpPr>
        <a:xfrm>
          <a:off x="0" y="0"/>
          <a:ext cx="0" cy="0"/>
          <a:chOff x="0" y="0"/>
          <a:chExt cx="0" cy="0"/>
        </a:xfrm>
      </p:grpSpPr>
      <p:sp>
        <p:nvSpPr>
          <p:cNvPr id="1326" name="Google Shape;1326;p75"/>
          <p:cNvSpPr/>
          <p:nvPr/>
        </p:nvSpPr>
        <p:spPr>
          <a:xfrm>
            <a:off x="-168696" y="944724"/>
            <a:ext cx="3282010" cy="200315"/>
          </a:xfrm>
          <a:prstGeom prst="rect">
            <a:avLst/>
          </a:prstGeom>
          <a:solidFill>
            <a:srgbClr val="F6AB3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327" name="Google Shape;1327;p75" descr="1-Logo AC.png"/>
          <p:cNvPicPr preferRelativeResize="0"/>
          <p:nvPr/>
        </p:nvPicPr>
        <p:blipFill rotWithShape="1">
          <a:blip r:embed="rId3">
            <a:alphaModFix/>
          </a:blip>
          <a:srcRect/>
          <a:stretch/>
        </p:blipFill>
        <p:spPr>
          <a:xfrm>
            <a:off x="187111" y="230973"/>
            <a:ext cx="1656183" cy="553263"/>
          </a:xfrm>
          <a:prstGeom prst="rect">
            <a:avLst/>
          </a:prstGeom>
          <a:noFill/>
          <a:ln>
            <a:noFill/>
          </a:ln>
        </p:spPr>
      </p:pic>
      <p:sp>
        <p:nvSpPr>
          <p:cNvPr id="1328" name="Google Shape;1328;p75"/>
          <p:cNvSpPr txBox="1"/>
          <p:nvPr/>
        </p:nvSpPr>
        <p:spPr>
          <a:xfrm>
            <a:off x="187110" y="1435088"/>
            <a:ext cx="7889109" cy="9807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2A6176"/>
                </a:solidFill>
                <a:latin typeface="Century Gothic"/>
                <a:ea typeface="Century Gothic"/>
                <a:cs typeface="Century Gothic"/>
                <a:sym typeface="Century Gothic"/>
              </a:rPr>
              <a:t>Activités proposées</a:t>
            </a:r>
            <a:endParaRPr sz="2400" b="1" i="0" u="none" strike="noStrike" cap="none">
              <a:solidFill>
                <a:srgbClr val="2A6176"/>
              </a:solidFill>
              <a:latin typeface="Century Gothic"/>
              <a:ea typeface="Century Gothic"/>
              <a:cs typeface="Century Gothic"/>
              <a:sym typeface="Century Gothic"/>
            </a:endParaRPr>
          </a:p>
        </p:txBody>
      </p:sp>
      <p:sp>
        <p:nvSpPr>
          <p:cNvPr id="1329" name="Google Shape;1329;p75"/>
          <p:cNvSpPr/>
          <p:nvPr/>
        </p:nvSpPr>
        <p:spPr>
          <a:xfrm>
            <a:off x="2783632" y="548680"/>
            <a:ext cx="7416824" cy="108012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4000"/>
              <a:buFont typeface="Arial"/>
              <a:buNone/>
            </a:pPr>
            <a:r>
              <a:rPr lang="fr-FR" sz="4000" b="1" i="0" u="none" strike="noStrike" cap="none">
                <a:solidFill>
                  <a:srgbClr val="2A6176"/>
                </a:solidFill>
                <a:latin typeface="Century Gothic"/>
                <a:ea typeface="Century Gothic"/>
                <a:cs typeface="Century Gothic"/>
                <a:sym typeface="Century Gothic"/>
              </a:rPr>
              <a:t>Partie 3 : Passer à l’action</a:t>
            </a:r>
            <a:r>
              <a:rPr lang="fr-FR" sz="4000" b="0" i="0" u="none" strike="noStrike" cap="none">
                <a:solidFill>
                  <a:schemeClr val="lt1"/>
                </a:solidFill>
                <a:latin typeface="Century Gothic"/>
                <a:ea typeface="Century Gothic"/>
                <a:cs typeface="Century Gothic"/>
                <a:sym typeface="Century Gothic"/>
              </a:rPr>
              <a:t>__</a:t>
            </a:r>
            <a:endParaRPr sz="1400" b="0" i="0" u="none" strike="noStrike" cap="none">
              <a:solidFill>
                <a:srgbClr val="000000"/>
              </a:solidFill>
              <a:latin typeface="Arial"/>
              <a:ea typeface="Arial"/>
              <a:cs typeface="Arial"/>
              <a:sym typeface="Arial"/>
            </a:endParaRPr>
          </a:p>
        </p:txBody>
      </p:sp>
      <p:sp>
        <p:nvSpPr>
          <p:cNvPr id="1330" name="Google Shape;1330;p75"/>
          <p:cNvSpPr txBox="1"/>
          <p:nvPr/>
        </p:nvSpPr>
        <p:spPr>
          <a:xfrm>
            <a:off x="9414782" y="2518497"/>
            <a:ext cx="3346465" cy="402291"/>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2000"/>
              <a:buFont typeface="Century Gothic"/>
              <a:buNone/>
            </a:pPr>
            <a:r>
              <a:rPr lang="fr-FR" sz="2000" b="1" i="0" u="none" strike="noStrike" cap="none">
                <a:solidFill>
                  <a:srgbClr val="FFFFFF"/>
                </a:solidFill>
                <a:latin typeface="Century Gothic"/>
                <a:ea typeface="Century Gothic"/>
                <a:cs typeface="Century Gothic"/>
                <a:sym typeface="Century Gothic"/>
              </a:rPr>
              <a:t>Collectivement</a:t>
            </a:r>
            <a:endParaRPr sz="1400" b="0" i="0" u="none" strike="noStrike" cap="none">
              <a:solidFill>
                <a:srgbClr val="000000"/>
              </a:solidFill>
              <a:latin typeface="Arial"/>
              <a:ea typeface="Arial"/>
              <a:cs typeface="Arial"/>
              <a:sym typeface="Arial"/>
            </a:endParaRPr>
          </a:p>
        </p:txBody>
      </p:sp>
      <p:grpSp>
        <p:nvGrpSpPr>
          <p:cNvPr id="1331" name="Google Shape;1331;p75"/>
          <p:cNvGrpSpPr/>
          <p:nvPr/>
        </p:nvGrpSpPr>
        <p:grpSpPr>
          <a:xfrm>
            <a:off x="9688557" y="-743308"/>
            <a:ext cx="3247057" cy="3159124"/>
            <a:chOff x="5537200" y="853349"/>
            <a:chExt cx="5400000" cy="5400000"/>
          </a:xfrm>
        </p:grpSpPr>
        <p:sp>
          <p:nvSpPr>
            <p:cNvPr id="1332" name="Google Shape;1332;p75"/>
            <p:cNvSpPr/>
            <p:nvPr/>
          </p:nvSpPr>
          <p:spPr>
            <a:xfrm>
              <a:off x="5537200" y="853349"/>
              <a:ext cx="5400000" cy="5400000"/>
            </a:xfrm>
            <a:prstGeom prst="ellipse">
              <a:avLst/>
            </a:prstGeom>
            <a:solidFill>
              <a:srgbClr val="08516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333" name="Google Shape;1333;p75" descr="Image associée"/>
            <p:cNvPicPr preferRelativeResize="0"/>
            <p:nvPr/>
          </p:nvPicPr>
          <p:blipFill rotWithShape="1">
            <a:blip r:embed="rId4">
              <a:alphaModFix/>
            </a:blip>
            <a:srcRect l="14652" t="2318" r="14652" b="2201"/>
            <a:stretch/>
          </p:blipFill>
          <p:spPr>
            <a:xfrm>
              <a:off x="5897199" y="1252515"/>
              <a:ext cx="4680000" cy="4601667"/>
            </a:xfrm>
            <a:prstGeom prst="ellipse">
              <a:avLst/>
            </a:prstGeom>
            <a:noFill/>
            <a:ln>
              <a:noFill/>
            </a:ln>
          </p:spPr>
        </p:pic>
      </p:grpSp>
      <p:sp>
        <p:nvSpPr>
          <p:cNvPr id="1334" name="Google Shape;1334;p75"/>
          <p:cNvSpPr txBox="1"/>
          <p:nvPr/>
        </p:nvSpPr>
        <p:spPr>
          <a:xfrm>
            <a:off x="6204764" y="4156792"/>
            <a:ext cx="5761636" cy="365258"/>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800" b="1" i="0" u="none" strike="noStrike" cap="none">
                <a:solidFill>
                  <a:srgbClr val="FFFFFF"/>
                </a:solidFill>
                <a:latin typeface="Century Gothic"/>
                <a:ea typeface="Century Gothic"/>
                <a:cs typeface="Century Gothic"/>
                <a:sym typeface="Century Gothic"/>
              </a:rPr>
              <a:t>Bilan carbone du Lycée</a:t>
            </a:r>
            <a:endParaRPr sz="600" b="0" i="0" u="none" strike="noStrike" cap="none">
              <a:solidFill>
                <a:srgbClr val="000000"/>
              </a:solidFill>
              <a:latin typeface="Arial"/>
              <a:ea typeface="Arial"/>
              <a:cs typeface="Arial"/>
              <a:sym typeface="Arial"/>
            </a:endParaRPr>
          </a:p>
        </p:txBody>
      </p:sp>
      <p:sp>
        <p:nvSpPr>
          <p:cNvPr id="1335" name="Google Shape;1335;p75"/>
          <p:cNvSpPr/>
          <p:nvPr/>
        </p:nvSpPr>
        <p:spPr>
          <a:xfrm>
            <a:off x="9441456" y="5826469"/>
            <a:ext cx="257544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2A6176"/>
                </a:solidFill>
                <a:latin typeface="Century Gothic"/>
                <a:ea typeface="Century Gothic"/>
                <a:cs typeface="Century Gothic"/>
                <a:sym typeface="Century Gothic"/>
              </a:rPr>
              <a:t>Calendrier à construire sur plusieurs jours</a:t>
            </a:r>
            <a:endParaRPr sz="1200" b="0" i="0" u="none" strike="noStrike" cap="none">
              <a:solidFill>
                <a:srgbClr val="000000"/>
              </a:solidFill>
              <a:latin typeface="Arial"/>
              <a:ea typeface="Arial"/>
              <a:cs typeface="Arial"/>
              <a:sym typeface="Arial"/>
            </a:endParaRPr>
          </a:p>
        </p:txBody>
      </p:sp>
      <p:pic>
        <p:nvPicPr>
          <p:cNvPr id="1336" name="Google Shape;1336;p75" descr="Résultat de recherche d'images pour &quot;icon calcul&quot;"/>
          <p:cNvPicPr preferRelativeResize="0"/>
          <p:nvPr/>
        </p:nvPicPr>
        <p:blipFill rotWithShape="1">
          <a:blip r:embed="rId5">
            <a:alphaModFix/>
          </a:blip>
          <a:srcRect/>
          <a:stretch/>
        </p:blipFill>
        <p:spPr>
          <a:xfrm>
            <a:off x="6638867" y="4786954"/>
            <a:ext cx="1437352" cy="1415647"/>
          </a:xfrm>
          <a:prstGeom prst="rect">
            <a:avLst/>
          </a:prstGeom>
          <a:noFill/>
          <a:ln>
            <a:noFill/>
          </a:ln>
        </p:spPr>
      </p:pic>
      <p:sp>
        <p:nvSpPr>
          <p:cNvPr id="1337" name="Google Shape;1337;p75"/>
          <p:cNvSpPr/>
          <p:nvPr/>
        </p:nvSpPr>
        <p:spPr>
          <a:xfrm>
            <a:off x="9451517" y="4771886"/>
            <a:ext cx="2575447"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1" i="0" u="sng" strike="noStrike" cap="none">
                <a:solidFill>
                  <a:srgbClr val="2A6176"/>
                </a:solidFill>
                <a:latin typeface="Century Gothic"/>
                <a:ea typeface="Century Gothic"/>
                <a:cs typeface="Century Gothic"/>
                <a:sym typeface="Century Gothic"/>
              </a:rPr>
              <a:t>Objectif</a:t>
            </a:r>
            <a:r>
              <a:rPr lang="fr-FR" sz="1400" b="1" i="0" u="none" strike="noStrike" cap="none">
                <a:solidFill>
                  <a:srgbClr val="2A6176"/>
                </a:solidFill>
                <a:latin typeface="Century Gothic"/>
                <a:ea typeface="Century Gothic"/>
                <a:cs typeface="Century Gothic"/>
                <a:sym typeface="Century Gothic"/>
              </a:rPr>
              <a:t> : </a:t>
            </a: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2A6176"/>
                </a:solidFill>
                <a:latin typeface="Century Gothic"/>
                <a:ea typeface="Century Gothic"/>
                <a:cs typeface="Century Gothic"/>
                <a:sym typeface="Century Gothic"/>
              </a:rPr>
              <a:t>Identifier les émissions de GES de l’établissement et les actions possibles. </a:t>
            </a:r>
            <a:endParaRPr sz="1200" b="0" i="0" u="none" strike="noStrike" cap="none">
              <a:solidFill>
                <a:srgbClr val="000000"/>
              </a:solidFill>
              <a:latin typeface="Arial"/>
              <a:ea typeface="Arial"/>
              <a:cs typeface="Arial"/>
              <a:sym typeface="Arial"/>
            </a:endParaRPr>
          </a:p>
        </p:txBody>
      </p:sp>
      <p:sp>
        <p:nvSpPr>
          <p:cNvPr id="1338" name="Google Shape;1338;p75"/>
          <p:cNvSpPr txBox="1"/>
          <p:nvPr/>
        </p:nvSpPr>
        <p:spPr>
          <a:xfrm>
            <a:off x="3113314" y="2123291"/>
            <a:ext cx="5281913" cy="337775"/>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800" b="1" i="0" u="none" strike="noStrike" cap="none">
                <a:solidFill>
                  <a:srgbClr val="FFFFFF"/>
                </a:solidFill>
                <a:latin typeface="Century Gothic"/>
                <a:ea typeface="Century Gothic"/>
                <a:cs typeface="Century Gothic"/>
                <a:sym typeface="Century Gothic"/>
              </a:rPr>
              <a:t>Débat Mouvant</a:t>
            </a:r>
            <a:endParaRPr sz="600" b="0" i="0" u="none" strike="noStrike" cap="none">
              <a:solidFill>
                <a:srgbClr val="000000"/>
              </a:solidFill>
              <a:latin typeface="Arial"/>
              <a:ea typeface="Arial"/>
              <a:cs typeface="Arial"/>
              <a:sym typeface="Arial"/>
            </a:endParaRPr>
          </a:p>
        </p:txBody>
      </p:sp>
      <p:pic>
        <p:nvPicPr>
          <p:cNvPr id="1339" name="Google Shape;1339;p75" descr="Résultat de recherche d'images pour &quot;débat mouvant&quot;"/>
          <p:cNvPicPr preferRelativeResize="0"/>
          <p:nvPr/>
        </p:nvPicPr>
        <p:blipFill rotWithShape="1">
          <a:blip r:embed="rId6">
            <a:alphaModFix/>
          </a:blip>
          <a:srcRect/>
          <a:stretch/>
        </p:blipFill>
        <p:spPr>
          <a:xfrm>
            <a:off x="3553194" y="2650712"/>
            <a:ext cx="954211" cy="974375"/>
          </a:xfrm>
          <a:prstGeom prst="rect">
            <a:avLst/>
          </a:prstGeom>
          <a:noFill/>
          <a:ln>
            <a:noFill/>
          </a:ln>
        </p:spPr>
      </p:pic>
      <p:pic>
        <p:nvPicPr>
          <p:cNvPr id="1340" name="Google Shape;1340;p75" descr="Résultat de recherche d'images pour &quot;icone horloge&quot;"/>
          <p:cNvPicPr preferRelativeResize="0"/>
          <p:nvPr/>
        </p:nvPicPr>
        <p:blipFill rotWithShape="1">
          <a:blip r:embed="rId7">
            <a:alphaModFix/>
          </a:blip>
          <a:srcRect/>
          <a:stretch/>
        </p:blipFill>
        <p:spPr>
          <a:xfrm>
            <a:off x="5307582" y="3538588"/>
            <a:ext cx="387135" cy="387135"/>
          </a:xfrm>
          <a:prstGeom prst="rect">
            <a:avLst/>
          </a:prstGeom>
          <a:noFill/>
          <a:ln>
            <a:noFill/>
          </a:ln>
        </p:spPr>
      </p:pic>
      <p:sp>
        <p:nvSpPr>
          <p:cNvPr id="1341" name="Google Shape;1341;p75"/>
          <p:cNvSpPr/>
          <p:nvPr/>
        </p:nvSpPr>
        <p:spPr>
          <a:xfrm>
            <a:off x="5419547" y="3553999"/>
            <a:ext cx="1438162"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2A6176"/>
              </a:buClr>
              <a:buSzPts val="1400"/>
              <a:buFont typeface="Century Gothic"/>
              <a:buNone/>
            </a:pPr>
            <a:r>
              <a:rPr lang="fr-FR" sz="1400" b="1" i="0" u="none" strike="noStrike" cap="none">
                <a:solidFill>
                  <a:srgbClr val="2A6176"/>
                </a:solidFill>
                <a:latin typeface="Century Gothic"/>
                <a:ea typeface="Century Gothic"/>
                <a:cs typeface="Century Gothic"/>
                <a:sym typeface="Century Gothic"/>
              </a:rPr>
              <a:t>15 mins</a:t>
            </a:r>
            <a:endParaRPr sz="1400" b="0" i="0" u="none" strike="noStrike" cap="none">
              <a:solidFill>
                <a:schemeClr val="dk1"/>
              </a:solidFill>
              <a:latin typeface="Calibri"/>
              <a:ea typeface="Calibri"/>
              <a:cs typeface="Calibri"/>
              <a:sym typeface="Calibri"/>
            </a:endParaRPr>
          </a:p>
        </p:txBody>
      </p:sp>
      <p:pic>
        <p:nvPicPr>
          <p:cNvPr id="1342" name="Google Shape;1342;p75" descr="Résultat de recherche d'images pour &quot;icon intelligence collective&quot;"/>
          <p:cNvPicPr preferRelativeResize="0"/>
          <p:nvPr/>
        </p:nvPicPr>
        <p:blipFill rotWithShape="1">
          <a:blip r:embed="rId8">
            <a:alphaModFix/>
          </a:blip>
          <a:srcRect/>
          <a:stretch/>
        </p:blipFill>
        <p:spPr>
          <a:xfrm>
            <a:off x="5194865" y="2675640"/>
            <a:ext cx="624283" cy="624283"/>
          </a:xfrm>
          <a:prstGeom prst="rect">
            <a:avLst/>
          </a:prstGeom>
          <a:noFill/>
          <a:ln>
            <a:noFill/>
          </a:ln>
        </p:spPr>
      </p:pic>
      <p:sp>
        <p:nvSpPr>
          <p:cNvPr id="1343" name="Google Shape;1343;p75"/>
          <p:cNvSpPr/>
          <p:nvPr/>
        </p:nvSpPr>
        <p:spPr>
          <a:xfrm>
            <a:off x="5857778" y="2722976"/>
            <a:ext cx="251908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1200"/>
              <a:buFont typeface="Century Gothic"/>
              <a:buNone/>
            </a:pPr>
            <a:r>
              <a:rPr lang="fr-FR" sz="1400" b="1" i="0" u="sng" strike="noStrike" cap="none">
                <a:solidFill>
                  <a:srgbClr val="2A6176"/>
                </a:solidFill>
                <a:latin typeface="Century Gothic"/>
                <a:ea typeface="Century Gothic"/>
                <a:cs typeface="Century Gothic"/>
                <a:sym typeface="Century Gothic"/>
              </a:rPr>
              <a:t>Objectif : </a:t>
            </a:r>
            <a:endParaRPr sz="1400" b="1" i="0" u="sng" strike="noStrike" cap="none">
              <a:solidFill>
                <a:srgbClr val="2A6176"/>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2A6176"/>
              </a:buClr>
              <a:buSzPts val="1200"/>
              <a:buFont typeface="Century Gothic"/>
              <a:buNone/>
            </a:pPr>
            <a:r>
              <a:rPr lang="fr-FR" sz="1400" b="1" i="0" u="none" strike="noStrike" cap="none">
                <a:solidFill>
                  <a:srgbClr val="2A6176"/>
                </a:solidFill>
                <a:latin typeface="Century Gothic"/>
                <a:ea typeface="Century Gothic"/>
                <a:cs typeface="Century Gothic"/>
                <a:sym typeface="Century Gothic"/>
              </a:rPr>
              <a:t>Organiser un débat collectif dynamique  </a:t>
            </a:r>
            <a:endParaRPr sz="1400" b="0" i="0" u="none" strike="noStrike" cap="none">
              <a:solidFill>
                <a:schemeClr val="dk1"/>
              </a:solidFill>
              <a:latin typeface="Calibri"/>
              <a:ea typeface="Calibri"/>
              <a:cs typeface="Calibri"/>
              <a:sym typeface="Calibri"/>
            </a:endParaRPr>
          </a:p>
        </p:txBody>
      </p:sp>
      <p:sp>
        <p:nvSpPr>
          <p:cNvPr id="1344" name="Google Shape;1344;p75"/>
          <p:cNvSpPr txBox="1"/>
          <p:nvPr/>
        </p:nvSpPr>
        <p:spPr>
          <a:xfrm>
            <a:off x="309013" y="4175673"/>
            <a:ext cx="5761636" cy="365258"/>
          </a:xfrm>
          <a:prstGeom prst="rect">
            <a:avLst/>
          </a:prstGeom>
          <a:solidFill>
            <a:srgbClr val="F6AB38"/>
          </a:solidFill>
          <a:ln>
            <a:noFill/>
          </a:ln>
        </p:spPr>
        <p:txBody>
          <a:bodyPr spcFirstLastPara="1" wrap="square" lIns="0" tIns="0" rIns="0" bIns="0" anchor="ctr" anchorCtr="0">
            <a:normAutofit/>
          </a:bodyPr>
          <a:lstStyle/>
          <a:p>
            <a:pPr marL="0" marR="0" lvl="0" indent="0" algn="ctr" rtl="0">
              <a:lnSpc>
                <a:spcPct val="90000"/>
              </a:lnSpc>
              <a:spcBef>
                <a:spcPts val="0"/>
              </a:spcBef>
              <a:spcAft>
                <a:spcPts val="0"/>
              </a:spcAft>
              <a:buClr>
                <a:srgbClr val="FFFFFF"/>
              </a:buClr>
              <a:buSzPts val="4000"/>
              <a:buFont typeface="Arial"/>
              <a:buNone/>
            </a:pPr>
            <a:r>
              <a:rPr lang="fr-FR" sz="1800" b="1" i="0" u="none" strike="noStrike" cap="none">
                <a:solidFill>
                  <a:srgbClr val="FFFFFF"/>
                </a:solidFill>
                <a:latin typeface="Century Gothic"/>
                <a:ea typeface="Century Gothic"/>
                <a:cs typeface="Century Gothic"/>
                <a:sym typeface="Century Gothic"/>
              </a:rPr>
              <a:t>Enquête carbone</a:t>
            </a:r>
            <a:endParaRPr sz="600" b="0" i="0" u="none" strike="noStrike" cap="none">
              <a:solidFill>
                <a:srgbClr val="000000"/>
              </a:solidFill>
              <a:latin typeface="Arial"/>
              <a:ea typeface="Arial"/>
              <a:cs typeface="Arial"/>
              <a:sym typeface="Arial"/>
            </a:endParaRPr>
          </a:p>
        </p:txBody>
      </p:sp>
      <p:sp>
        <p:nvSpPr>
          <p:cNvPr id="1345" name="Google Shape;1345;p75"/>
          <p:cNvSpPr/>
          <p:nvPr/>
        </p:nvSpPr>
        <p:spPr>
          <a:xfrm>
            <a:off x="3619256" y="5871649"/>
            <a:ext cx="2575447"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2A6176"/>
                </a:solidFill>
                <a:latin typeface="Century Gothic"/>
                <a:ea typeface="Century Gothic"/>
                <a:cs typeface="Century Gothic"/>
                <a:sym typeface="Century Gothic"/>
              </a:rPr>
              <a:t>1h30</a:t>
            </a:r>
            <a:endParaRPr sz="1400" b="0" i="0" u="none" strike="noStrike" cap="none">
              <a:solidFill>
                <a:srgbClr val="000000"/>
              </a:solidFill>
              <a:latin typeface="Arial"/>
              <a:ea typeface="Arial"/>
              <a:cs typeface="Arial"/>
              <a:sym typeface="Arial"/>
            </a:endParaRPr>
          </a:p>
        </p:txBody>
      </p:sp>
      <p:sp>
        <p:nvSpPr>
          <p:cNvPr id="1346" name="Google Shape;1346;p75"/>
          <p:cNvSpPr/>
          <p:nvPr/>
        </p:nvSpPr>
        <p:spPr>
          <a:xfrm>
            <a:off x="3629317" y="4817066"/>
            <a:ext cx="2575447"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fr-FR" sz="1400" b="1" i="0" u="sng" strike="noStrike" cap="none">
                <a:solidFill>
                  <a:srgbClr val="2A6176"/>
                </a:solidFill>
                <a:latin typeface="Century Gothic"/>
                <a:ea typeface="Century Gothic"/>
                <a:cs typeface="Century Gothic"/>
                <a:sym typeface="Century Gothic"/>
              </a:rPr>
              <a:t>Objectif</a:t>
            </a:r>
            <a:r>
              <a:rPr lang="fr-FR" sz="1400" b="1" i="0" u="none" strike="noStrike" cap="none">
                <a:solidFill>
                  <a:srgbClr val="2A6176"/>
                </a:solidFill>
                <a:latin typeface="Century Gothic"/>
                <a:ea typeface="Century Gothic"/>
                <a:cs typeface="Century Gothic"/>
                <a:sym typeface="Century Gothic"/>
              </a:rPr>
              <a:t> :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fr-FR" sz="1400" b="1" i="0" u="none" strike="noStrike" cap="none">
                <a:solidFill>
                  <a:srgbClr val="2A6176"/>
                </a:solidFill>
                <a:latin typeface="Century Gothic"/>
                <a:ea typeface="Century Gothic"/>
                <a:cs typeface="Century Gothic"/>
                <a:sym typeface="Century Gothic"/>
              </a:rPr>
              <a:t>Jeu de préparation au bilan carbone établissement</a:t>
            </a:r>
            <a:endParaRPr sz="1400" b="0" i="0" u="none" strike="noStrike" cap="none">
              <a:solidFill>
                <a:srgbClr val="000000"/>
              </a:solidFill>
              <a:latin typeface="Arial"/>
              <a:ea typeface="Arial"/>
              <a:cs typeface="Arial"/>
              <a:sym typeface="Arial"/>
            </a:endParaRPr>
          </a:p>
        </p:txBody>
      </p:sp>
      <p:pic>
        <p:nvPicPr>
          <p:cNvPr id="1347" name="Google Shape;1347;p75" descr="Résultat de recherche d'images pour &quot;icone horloge&quot;"/>
          <p:cNvPicPr preferRelativeResize="0"/>
          <p:nvPr/>
        </p:nvPicPr>
        <p:blipFill rotWithShape="1">
          <a:blip r:embed="rId7">
            <a:alphaModFix/>
          </a:blip>
          <a:srcRect/>
          <a:stretch/>
        </p:blipFill>
        <p:spPr>
          <a:xfrm>
            <a:off x="3166059" y="5719708"/>
            <a:ext cx="387135" cy="387135"/>
          </a:xfrm>
          <a:prstGeom prst="rect">
            <a:avLst/>
          </a:prstGeom>
          <a:noFill/>
          <a:ln>
            <a:noFill/>
          </a:ln>
        </p:spPr>
      </p:pic>
      <p:pic>
        <p:nvPicPr>
          <p:cNvPr id="1348" name="Google Shape;1348;p75" descr="Résultat de recherche d'images pour &quot;icon intelligence collective&quot;"/>
          <p:cNvPicPr preferRelativeResize="0"/>
          <p:nvPr/>
        </p:nvPicPr>
        <p:blipFill rotWithShape="1">
          <a:blip r:embed="rId8">
            <a:alphaModFix/>
          </a:blip>
          <a:srcRect/>
          <a:stretch/>
        </p:blipFill>
        <p:spPr>
          <a:xfrm>
            <a:off x="3053342" y="4856760"/>
            <a:ext cx="624283" cy="624283"/>
          </a:xfrm>
          <a:prstGeom prst="rect">
            <a:avLst/>
          </a:prstGeom>
          <a:noFill/>
          <a:ln>
            <a:noFill/>
          </a:ln>
        </p:spPr>
      </p:pic>
      <p:pic>
        <p:nvPicPr>
          <p:cNvPr id="1349" name="Google Shape;1349;p75"/>
          <p:cNvPicPr preferRelativeResize="0"/>
          <p:nvPr/>
        </p:nvPicPr>
        <p:blipFill rotWithShape="1">
          <a:blip r:embed="rId9">
            <a:alphaModFix/>
          </a:blip>
          <a:srcRect r="-438"/>
          <a:stretch/>
        </p:blipFill>
        <p:spPr>
          <a:xfrm>
            <a:off x="738421" y="4696374"/>
            <a:ext cx="2147477" cy="1801909"/>
          </a:xfrm>
          <a:prstGeom prst="rect">
            <a:avLst/>
          </a:prstGeom>
          <a:noFill/>
          <a:ln>
            <a:noFill/>
          </a:ln>
        </p:spPr>
      </p:pic>
      <p:pic>
        <p:nvPicPr>
          <p:cNvPr id="1350" name="Google Shape;1350;p75" descr="Résultat de recherche d'images pour &quot;icone horloge&quot;"/>
          <p:cNvPicPr preferRelativeResize="0"/>
          <p:nvPr/>
        </p:nvPicPr>
        <p:blipFill rotWithShape="1">
          <a:blip r:embed="rId7">
            <a:alphaModFix/>
          </a:blip>
          <a:srcRect/>
          <a:stretch/>
        </p:blipFill>
        <p:spPr>
          <a:xfrm>
            <a:off x="8805677" y="5758054"/>
            <a:ext cx="387135" cy="387135"/>
          </a:xfrm>
          <a:prstGeom prst="rect">
            <a:avLst/>
          </a:prstGeom>
          <a:noFill/>
          <a:ln>
            <a:noFill/>
          </a:ln>
        </p:spPr>
      </p:pic>
      <p:pic>
        <p:nvPicPr>
          <p:cNvPr id="1351" name="Google Shape;1351;p75" descr="Résultat de recherche d'images pour &quot;icon intelligence collective&quot;"/>
          <p:cNvPicPr preferRelativeResize="0"/>
          <p:nvPr/>
        </p:nvPicPr>
        <p:blipFill rotWithShape="1">
          <a:blip r:embed="rId8">
            <a:alphaModFix/>
          </a:blip>
          <a:srcRect/>
          <a:stretch/>
        </p:blipFill>
        <p:spPr>
          <a:xfrm>
            <a:off x="8692960" y="4895106"/>
            <a:ext cx="624283" cy="624283"/>
          </a:xfrm>
          <a:prstGeom prst="rect">
            <a:avLst/>
          </a:prstGeom>
          <a:noFill/>
          <a:ln>
            <a:noFill/>
          </a:ln>
        </p:spPr>
      </p:pic>
      <p:pic>
        <p:nvPicPr>
          <p:cNvPr id="1352" name="Google Shape;1352;p75" descr="Résultat de recherche d'images pour &quot;icone horloge&quot;"/>
          <p:cNvPicPr preferRelativeResize="0"/>
          <p:nvPr/>
        </p:nvPicPr>
        <p:blipFill rotWithShape="1">
          <a:blip r:embed="rId7">
            <a:alphaModFix/>
          </a:blip>
          <a:srcRect/>
          <a:stretch/>
        </p:blipFill>
        <p:spPr>
          <a:xfrm>
            <a:off x="-1155368" y="183087"/>
            <a:ext cx="758851" cy="7588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0"/>
                                        </p:tgtEl>
                                        <p:attrNameLst>
                                          <p:attrName>style.visibility</p:attrName>
                                        </p:attrNameLst>
                                      </p:cBhvr>
                                      <p:to>
                                        <p:strVal val="visible"/>
                                      </p:to>
                                    </p:set>
                                    <p:animEffect transition="in" filter="fade">
                                      <p:cBhvr>
                                        <p:cTn id="7" dur="1000"/>
                                        <p:tgtEl>
                                          <p:spTgt spid="1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2"/>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Toutes les énergies ne se valent pas</a:t>
            </a:r>
            <a:endParaRPr/>
          </a:p>
        </p:txBody>
      </p:sp>
      <p:sp>
        <p:nvSpPr>
          <p:cNvPr id="184" name="Google Shape;184;p22"/>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6</a:t>
            </a:fld>
            <a:endParaRPr sz="1400" b="1" i="0" u="none" strike="noStrike" cap="none">
              <a:solidFill>
                <a:srgbClr val="FFFFFF"/>
              </a:solidFill>
              <a:latin typeface="Arial"/>
              <a:ea typeface="Arial"/>
              <a:cs typeface="Arial"/>
              <a:sym typeface="Arial"/>
            </a:endParaRPr>
          </a:p>
        </p:txBody>
      </p:sp>
      <p:pic>
        <p:nvPicPr>
          <p:cNvPr id="185" name="Google Shape;185;p22"/>
          <p:cNvPicPr preferRelativeResize="0"/>
          <p:nvPr/>
        </p:nvPicPr>
        <p:blipFill rotWithShape="1">
          <a:blip r:embed="rId3">
            <a:alphaModFix/>
          </a:blip>
          <a:srcRect/>
          <a:stretch/>
        </p:blipFill>
        <p:spPr>
          <a:xfrm>
            <a:off x="1589149" y="1917207"/>
            <a:ext cx="1080000" cy="1080000"/>
          </a:xfrm>
          <a:prstGeom prst="rect">
            <a:avLst/>
          </a:prstGeom>
          <a:noFill/>
          <a:ln>
            <a:noFill/>
          </a:ln>
        </p:spPr>
      </p:pic>
      <p:pic>
        <p:nvPicPr>
          <p:cNvPr id="186" name="Google Shape;186;p22"/>
          <p:cNvPicPr preferRelativeResize="0"/>
          <p:nvPr/>
        </p:nvPicPr>
        <p:blipFill rotWithShape="1">
          <a:blip r:embed="rId4">
            <a:alphaModFix/>
          </a:blip>
          <a:srcRect/>
          <a:stretch/>
        </p:blipFill>
        <p:spPr>
          <a:xfrm>
            <a:off x="2868956" y="1917207"/>
            <a:ext cx="1080000" cy="1080000"/>
          </a:xfrm>
          <a:prstGeom prst="rect">
            <a:avLst/>
          </a:prstGeom>
          <a:noFill/>
          <a:ln>
            <a:noFill/>
          </a:ln>
        </p:spPr>
      </p:pic>
      <p:pic>
        <p:nvPicPr>
          <p:cNvPr id="187" name="Google Shape;187;p22"/>
          <p:cNvPicPr preferRelativeResize="0"/>
          <p:nvPr/>
        </p:nvPicPr>
        <p:blipFill rotWithShape="1">
          <a:blip r:embed="rId5">
            <a:alphaModFix/>
          </a:blip>
          <a:srcRect/>
          <a:stretch/>
        </p:blipFill>
        <p:spPr>
          <a:xfrm>
            <a:off x="309350" y="1917207"/>
            <a:ext cx="1080000" cy="1080000"/>
          </a:xfrm>
          <a:prstGeom prst="rect">
            <a:avLst/>
          </a:prstGeom>
          <a:noFill/>
          <a:ln>
            <a:noFill/>
          </a:ln>
        </p:spPr>
      </p:pic>
      <p:pic>
        <p:nvPicPr>
          <p:cNvPr id="188" name="Google Shape;188;p22"/>
          <p:cNvPicPr preferRelativeResize="0"/>
          <p:nvPr/>
        </p:nvPicPr>
        <p:blipFill rotWithShape="1">
          <a:blip r:embed="rId6">
            <a:alphaModFix/>
          </a:blip>
          <a:srcRect/>
          <a:stretch/>
        </p:blipFill>
        <p:spPr>
          <a:xfrm>
            <a:off x="6340984" y="1956985"/>
            <a:ext cx="1080000" cy="1080000"/>
          </a:xfrm>
          <a:prstGeom prst="rect">
            <a:avLst/>
          </a:prstGeom>
          <a:noFill/>
          <a:ln>
            <a:noFill/>
          </a:ln>
        </p:spPr>
      </p:pic>
      <p:pic>
        <p:nvPicPr>
          <p:cNvPr id="189" name="Google Shape;189;p22"/>
          <p:cNvPicPr preferRelativeResize="0"/>
          <p:nvPr/>
        </p:nvPicPr>
        <p:blipFill rotWithShape="1">
          <a:blip r:embed="rId7">
            <a:alphaModFix/>
          </a:blip>
          <a:srcRect/>
          <a:stretch/>
        </p:blipFill>
        <p:spPr>
          <a:xfrm>
            <a:off x="7658712" y="1956985"/>
            <a:ext cx="1080000" cy="1080000"/>
          </a:xfrm>
          <a:prstGeom prst="rect">
            <a:avLst/>
          </a:prstGeom>
          <a:noFill/>
          <a:ln>
            <a:noFill/>
          </a:ln>
        </p:spPr>
      </p:pic>
      <p:pic>
        <p:nvPicPr>
          <p:cNvPr id="190" name="Google Shape;190;p22"/>
          <p:cNvPicPr preferRelativeResize="0"/>
          <p:nvPr/>
        </p:nvPicPr>
        <p:blipFill rotWithShape="1">
          <a:blip r:embed="rId8">
            <a:alphaModFix/>
          </a:blip>
          <a:srcRect/>
          <a:stretch/>
        </p:blipFill>
        <p:spPr>
          <a:xfrm>
            <a:off x="4041244" y="1917207"/>
            <a:ext cx="1080000" cy="1080000"/>
          </a:xfrm>
          <a:prstGeom prst="rect">
            <a:avLst/>
          </a:prstGeom>
          <a:noFill/>
          <a:ln>
            <a:noFill/>
          </a:ln>
        </p:spPr>
      </p:pic>
      <p:pic>
        <p:nvPicPr>
          <p:cNvPr id="191" name="Google Shape;191;p22"/>
          <p:cNvPicPr preferRelativeResize="0"/>
          <p:nvPr/>
        </p:nvPicPr>
        <p:blipFill rotWithShape="1">
          <a:blip r:embed="rId9">
            <a:alphaModFix/>
          </a:blip>
          <a:srcRect/>
          <a:stretch/>
        </p:blipFill>
        <p:spPr>
          <a:xfrm>
            <a:off x="8976440" y="1956985"/>
            <a:ext cx="1080000" cy="1080000"/>
          </a:xfrm>
          <a:prstGeom prst="rect">
            <a:avLst/>
          </a:prstGeom>
          <a:noFill/>
          <a:ln>
            <a:noFill/>
          </a:ln>
        </p:spPr>
      </p:pic>
      <p:grpSp>
        <p:nvGrpSpPr>
          <p:cNvPr id="192" name="Google Shape;192;p22"/>
          <p:cNvGrpSpPr/>
          <p:nvPr/>
        </p:nvGrpSpPr>
        <p:grpSpPr>
          <a:xfrm>
            <a:off x="10581673" y="2337847"/>
            <a:ext cx="598517" cy="625880"/>
            <a:chOff x="10438351" y="268692"/>
            <a:chExt cx="1080000" cy="1080000"/>
          </a:xfrm>
        </p:grpSpPr>
        <p:sp>
          <p:nvSpPr>
            <p:cNvPr id="193" name="Google Shape;193;p22"/>
            <p:cNvSpPr/>
            <p:nvPr/>
          </p:nvSpPr>
          <p:spPr>
            <a:xfrm>
              <a:off x="10438351" y="268692"/>
              <a:ext cx="1080000" cy="1080000"/>
            </a:xfrm>
            <a:prstGeom prst="ellipse">
              <a:avLst/>
            </a:prstGeom>
            <a:solidFill>
              <a:srgbClr val="CC33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94" name="Google Shape;194;p22"/>
            <p:cNvPicPr preferRelativeResize="0"/>
            <p:nvPr/>
          </p:nvPicPr>
          <p:blipFill rotWithShape="1">
            <a:blip r:embed="rId10">
              <a:alphaModFix/>
            </a:blip>
            <a:srcRect/>
            <a:stretch/>
          </p:blipFill>
          <p:spPr>
            <a:xfrm>
              <a:off x="10564385" y="388909"/>
              <a:ext cx="850880" cy="850880"/>
            </a:xfrm>
            <a:prstGeom prst="rect">
              <a:avLst/>
            </a:prstGeom>
            <a:noFill/>
            <a:ln>
              <a:noFill/>
            </a:ln>
          </p:spPr>
        </p:pic>
      </p:grpSp>
      <p:sp>
        <p:nvSpPr>
          <p:cNvPr id="195" name="Google Shape;195;p22"/>
          <p:cNvSpPr txBox="1"/>
          <p:nvPr/>
        </p:nvSpPr>
        <p:spPr>
          <a:xfrm>
            <a:off x="203734" y="994803"/>
            <a:ext cx="5328600" cy="1046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a:solidFill>
                  <a:srgbClr val="075161"/>
                </a:solidFill>
                <a:latin typeface="Century Gothic"/>
                <a:ea typeface="Century Gothic"/>
                <a:cs typeface="Century Gothic"/>
                <a:sym typeface="Century Gothic"/>
              </a:rPr>
              <a:t>Ressources renouvelables</a:t>
            </a:r>
            <a:endParaRPr sz="2400" b="0" i="0" u="none" strike="noStrike" cap="none">
              <a:solidFill>
                <a:srgbClr val="07516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22"/>
          <p:cNvSpPr txBox="1"/>
          <p:nvPr/>
        </p:nvSpPr>
        <p:spPr>
          <a:xfrm>
            <a:off x="6407059" y="993482"/>
            <a:ext cx="5675400" cy="1046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a:solidFill>
                  <a:srgbClr val="075161"/>
                </a:solidFill>
                <a:latin typeface="Century Gothic"/>
                <a:ea typeface="Century Gothic"/>
                <a:cs typeface="Century Gothic"/>
                <a:sym typeface="Century Gothic"/>
              </a:rPr>
              <a:t>Ressources</a:t>
            </a:r>
            <a:r>
              <a:rPr lang="fr-FR" sz="1400" b="0" i="0" u="none" strike="noStrike" cap="none">
                <a:solidFill>
                  <a:srgbClr val="000000"/>
                </a:solidFill>
                <a:latin typeface="Century Gothic"/>
                <a:ea typeface="Century Gothic"/>
                <a:cs typeface="Century Gothic"/>
                <a:sym typeface="Century Gothic"/>
              </a:rPr>
              <a:t> </a:t>
            </a:r>
            <a:r>
              <a:rPr lang="fr-FR" sz="2400" b="0" i="0" u="none" strike="noStrike" cap="none">
                <a:solidFill>
                  <a:srgbClr val="075161"/>
                </a:solidFill>
                <a:latin typeface="Century Gothic"/>
                <a:ea typeface="Century Gothic"/>
                <a:cs typeface="Century Gothic"/>
                <a:sym typeface="Century Gothic"/>
              </a:rPr>
              <a:t>non-renouvelables</a:t>
            </a:r>
            <a:endParaRPr sz="2400" b="1" i="0" u="none" strike="noStrike" cap="none">
              <a:solidFill>
                <a:srgbClr val="07516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
        <p:nvSpPr>
          <p:cNvPr id="197" name="Google Shape;197;p22"/>
          <p:cNvSpPr/>
          <p:nvPr/>
        </p:nvSpPr>
        <p:spPr>
          <a:xfrm>
            <a:off x="342824" y="3114190"/>
            <a:ext cx="5328600" cy="1826100"/>
          </a:xfrm>
          <a:prstGeom prst="roundRect">
            <a:avLst>
              <a:gd name="adj" fmla="val 16667"/>
            </a:avLst>
          </a:prstGeom>
          <a:solidFill>
            <a:srgbClr val="085160"/>
          </a:solidFill>
          <a:ln>
            <a:noFill/>
          </a:ln>
        </p:spPr>
        <p:txBody>
          <a:bodyPr spcFirstLastPara="1" wrap="square" lIns="91425" tIns="45700" rIns="91425" bIns="45700" anchor="ctr" anchorCtr="0">
            <a:noAutofit/>
          </a:bodyPr>
          <a:lstStyle/>
          <a:p>
            <a:pPr marL="457200" marR="0" lvl="0" indent="-342900" algn="l" rtl="0">
              <a:lnSpc>
                <a:spcPct val="100000"/>
              </a:lnSpc>
              <a:spcBef>
                <a:spcPts val="0"/>
              </a:spcBef>
              <a:spcAft>
                <a:spcPts val="0"/>
              </a:spcAft>
              <a:buClr>
                <a:schemeClr val="lt1"/>
              </a:buClr>
              <a:buSzPts val="1800"/>
              <a:buFont typeface="Century Gothic"/>
              <a:buChar char="-"/>
            </a:pPr>
            <a:r>
              <a:rPr lang="fr-FR" sz="2400" b="0" i="0" u="none" strike="noStrike" cap="none" dirty="0">
                <a:solidFill>
                  <a:schemeClr val="lt1"/>
                </a:solidFill>
                <a:latin typeface="Century Gothic"/>
                <a:ea typeface="Century Gothic"/>
                <a:cs typeface="Century Gothic"/>
                <a:sym typeface="Century Gothic"/>
              </a:rPr>
              <a:t>Quasiment inépuisable</a:t>
            </a:r>
            <a:endParaRPr sz="1200" dirty="0"/>
          </a:p>
          <a:p>
            <a:pPr marL="457200" marR="0" lvl="0" indent="-342900" algn="l" rtl="0">
              <a:lnSpc>
                <a:spcPct val="100000"/>
              </a:lnSpc>
              <a:spcBef>
                <a:spcPts val="0"/>
              </a:spcBef>
              <a:spcAft>
                <a:spcPts val="0"/>
              </a:spcAft>
              <a:buClr>
                <a:schemeClr val="lt1"/>
              </a:buClr>
              <a:buSzPts val="1800"/>
              <a:buFont typeface="Century Gothic"/>
              <a:buChar char="-"/>
            </a:pPr>
            <a:r>
              <a:rPr lang="fr-FR" sz="2400" b="0" i="0" u="none" strike="noStrike" cap="none" dirty="0">
                <a:solidFill>
                  <a:schemeClr val="lt1"/>
                </a:solidFill>
                <a:latin typeface="Century Gothic"/>
                <a:ea typeface="Century Gothic"/>
                <a:cs typeface="Century Gothic"/>
                <a:sym typeface="Century Gothic"/>
              </a:rPr>
              <a:t>Peu polluant</a:t>
            </a:r>
            <a:endParaRPr sz="2400" b="0" i="0" u="none" strike="noStrike" cap="none" dirty="0">
              <a:solidFill>
                <a:schemeClr val="lt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lt1"/>
              </a:buClr>
              <a:buSzPts val="1800"/>
              <a:buFont typeface="Century Gothic"/>
              <a:buChar char="-"/>
            </a:pPr>
            <a:r>
              <a:rPr lang="fr-FR" sz="2400" b="0" i="0" u="none" strike="noStrike" cap="none" dirty="0">
                <a:solidFill>
                  <a:schemeClr val="lt1"/>
                </a:solidFill>
                <a:latin typeface="Century Gothic"/>
                <a:ea typeface="Century Gothic"/>
                <a:cs typeface="Century Gothic"/>
                <a:sym typeface="Century Gothic"/>
              </a:rPr>
              <a:t>Accessible facilement</a:t>
            </a:r>
            <a:endParaRPr sz="2400" b="0" i="0" u="none" strike="noStrike" cap="none" dirty="0">
              <a:solidFill>
                <a:schemeClr val="lt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sp>
        <p:nvSpPr>
          <p:cNvPr id="198" name="Google Shape;198;p22"/>
          <p:cNvSpPr/>
          <p:nvPr/>
        </p:nvSpPr>
        <p:spPr>
          <a:xfrm>
            <a:off x="6312024" y="3153206"/>
            <a:ext cx="5604000" cy="1747800"/>
          </a:xfrm>
          <a:prstGeom prst="roundRect">
            <a:avLst>
              <a:gd name="adj" fmla="val 16667"/>
            </a:avLst>
          </a:prstGeom>
          <a:solidFill>
            <a:srgbClr val="085160"/>
          </a:solidFill>
          <a:ln>
            <a:noFill/>
          </a:ln>
        </p:spPr>
        <p:txBody>
          <a:bodyPr spcFirstLastPara="1" wrap="square" lIns="91425" tIns="45700" rIns="91425" bIns="45700" anchor="ctr" anchorCtr="0">
            <a:noAutofit/>
          </a:bodyPr>
          <a:lstStyle/>
          <a:p>
            <a:pPr marL="457200" marR="0" lvl="0" indent="-342900" algn="l" rtl="0">
              <a:lnSpc>
                <a:spcPct val="100000"/>
              </a:lnSpc>
              <a:spcBef>
                <a:spcPts val="0"/>
              </a:spcBef>
              <a:spcAft>
                <a:spcPts val="0"/>
              </a:spcAft>
              <a:buClr>
                <a:schemeClr val="lt1"/>
              </a:buClr>
              <a:buSzPts val="1800"/>
              <a:buFont typeface="Century Gothic"/>
              <a:buChar char="-"/>
            </a:pPr>
            <a:r>
              <a:rPr lang="fr-FR" sz="2400" b="0" i="0" u="none" strike="noStrike" cap="none" dirty="0">
                <a:solidFill>
                  <a:schemeClr val="lt1"/>
                </a:solidFill>
                <a:latin typeface="Century Gothic"/>
                <a:ea typeface="Century Gothic"/>
                <a:cs typeface="Century Gothic"/>
                <a:sym typeface="Century Gothic"/>
              </a:rPr>
              <a:t>Facile à stocker et transporter</a:t>
            </a:r>
            <a:endParaRPr sz="18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0"/>
              </a:spcBef>
              <a:spcAft>
                <a:spcPts val="0"/>
              </a:spcAft>
              <a:buClr>
                <a:schemeClr val="lt1"/>
              </a:buClr>
              <a:buSzPts val="1800"/>
              <a:buFont typeface="Century Gothic"/>
              <a:buChar char="-"/>
            </a:pPr>
            <a:r>
              <a:rPr lang="fr-FR" sz="2400" dirty="0">
                <a:solidFill>
                  <a:schemeClr val="lt1"/>
                </a:solidFill>
                <a:latin typeface="Century Gothic"/>
                <a:ea typeface="Century Gothic"/>
                <a:cs typeface="Century Gothic"/>
                <a:sym typeface="Century Gothic"/>
              </a:rPr>
              <a:t>Fournit</a:t>
            </a:r>
            <a:r>
              <a:rPr lang="fr-FR" sz="2400" b="0" i="0" u="none" strike="noStrike" cap="none" dirty="0">
                <a:solidFill>
                  <a:schemeClr val="lt1"/>
                </a:solidFill>
                <a:latin typeface="Century Gothic"/>
                <a:ea typeface="Century Gothic"/>
                <a:cs typeface="Century Gothic"/>
                <a:sym typeface="Century Gothic"/>
              </a:rPr>
              <a:t> beaucoup d’énergie</a:t>
            </a:r>
            <a:endParaRPr sz="2400" b="0" i="0" u="none" strike="noStrike" cap="none" dirty="0">
              <a:solidFill>
                <a:schemeClr val="lt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rgbClr val="38D71A"/>
              </a:buClr>
              <a:buSzPts val="1800"/>
              <a:buFont typeface="Century Gothic"/>
              <a:buNone/>
            </a:pPr>
            <a:endParaRPr sz="1800" b="0" i="0" u="none" strike="noStrike" cap="none" dirty="0">
              <a:solidFill>
                <a:schemeClr val="lt1"/>
              </a:solidFill>
              <a:latin typeface="Century Gothic"/>
              <a:ea typeface="Century Gothic"/>
              <a:cs typeface="Century Gothic"/>
              <a:sym typeface="Century Gothic"/>
            </a:endParaRPr>
          </a:p>
        </p:txBody>
      </p:sp>
      <p:sp>
        <p:nvSpPr>
          <p:cNvPr id="199" name="Google Shape;199;p22"/>
          <p:cNvSpPr/>
          <p:nvPr/>
        </p:nvSpPr>
        <p:spPr>
          <a:xfrm>
            <a:off x="279900" y="5043726"/>
            <a:ext cx="5469300" cy="1281655"/>
          </a:xfrm>
          <a:prstGeom prst="roundRect">
            <a:avLst>
              <a:gd name="adj" fmla="val 16667"/>
            </a:avLst>
          </a:prstGeom>
          <a:solidFill>
            <a:srgbClr val="F6AB38"/>
          </a:solidFill>
          <a:ln>
            <a:noFill/>
          </a:ln>
        </p:spPr>
        <p:txBody>
          <a:bodyPr spcFirstLastPara="1" wrap="square" lIns="91425" tIns="45700" rIns="91425" bIns="45700" anchor="ctr" anchorCtr="0">
            <a:noAutofit/>
          </a:bodyPr>
          <a:lstStyle/>
          <a:p>
            <a:pPr marL="457200" marR="0" lvl="0" indent="-342900" algn="l" rtl="0">
              <a:lnSpc>
                <a:spcPct val="100000"/>
              </a:lnSpc>
              <a:spcBef>
                <a:spcPts val="0"/>
              </a:spcBef>
              <a:spcAft>
                <a:spcPts val="0"/>
              </a:spcAft>
              <a:buClr>
                <a:schemeClr val="lt1"/>
              </a:buClr>
              <a:buSzPts val="1800"/>
              <a:buFont typeface="Century Gothic"/>
              <a:buChar char="-"/>
            </a:pPr>
            <a:r>
              <a:rPr lang="fr-FR" sz="2400" b="0" i="0" u="none" strike="noStrike" cap="none" dirty="0">
                <a:solidFill>
                  <a:schemeClr val="lt1"/>
                </a:solidFill>
                <a:latin typeface="Century Gothic"/>
                <a:ea typeface="Century Gothic"/>
                <a:cs typeface="Century Gothic"/>
                <a:sym typeface="Century Gothic"/>
              </a:rPr>
              <a:t>Intermittent</a:t>
            </a:r>
            <a:endParaRPr sz="2400" b="0" i="0" u="none" strike="noStrike" cap="none" dirty="0">
              <a:solidFill>
                <a:schemeClr val="lt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lt1"/>
              </a:buClr>
              <a:buSzPts val="1800"/>
              <a:buFont typeface="Century Gothic"/>
              <a:buChar char="-"/>
            </a:pPr>
            <a:r>
              <a:rPr lang="fr-FR" sz="2400" dirty="0">
                <a:solidFill>
                  <a:schemeClr val="lt1"/>
                </a:solidFill>
                <a:latin typeface="Century Gothic"/>
                <a:ea typeface="Century Gothic"/>
                <a:cs typeface="Century Gothic"/>
                <a:sym typeface="Century Gothic"/>
              </a:rPr>
              <a:t>Fournit</a:t>
            </a:r>
            <a:r>
              <a:rPr lang="fr-FR" sz="2400" b="0" i="0" u="none" strike="noStrike" cap="none" dirty="0">
                <a:solidFill>
                  <a:schemeClr val="lt1"/>
                </a:solidFill>
                <a:latin typeface="Century Gothic"/>
                <a:ea typeface="Century Gothic"/>
                <a:cs typeface="Century Gothic"/>
                <a:sym typeface="Century Gothic"/>
              </a:rPr>
              <a:t> peu d’énergie</a:t>
            </a:r>
            <a:endParaRPr sz="2400" b="0" i="0" u="none" strike="noStrike" cap="none" dirty="0">
              <a:solidFill>
                <a:schemeClr val="lt1"/>
              </a:solidFill>
              <a:latin typeface="Century Gothic"/>
              <a:ea typeface="Century Gothic"/>
              <a:cs typeface="Century Gothic"/>
              <a:sym typeface="Century Gothic"/>
            </a:endParaRPr>
          </a:p>
        </p:txBody>
      </p:sp>
      <p:sp>
        <p:nvSpPr>
          <p:cNvPr id="200" name="Google Shape;200;p22"/>
          <p:cNvSpPr/>
          <p:nvPr/>
        </p:nvSpPr>
        <p:spPr>
          <a:xfrm>
            <a:off x="6336089" y="5043715"/>
            <a:ext cx="5604100" cy="1351525"/>
          </a:xfrm>
          <a:prstGeom prst="roundRect">
            <a:avLst>
              <a:gd name="adj" fmla="val 16667"/>
            </a:avLst>
          </a:prstGeom>
          <a:solidFill>
            <a:srgbClr val="F6AB38"/>
          </a:solidFill>
          <a:ln>
            <a:noFill/>
          </a:ln>
        </p:spPr>
        <p:txBody>
          <a:bodyPr spcFirstLastPara="1" wrap="square" lIns="91425" tIns="45700" rIns="91425" bIns="45700" anchor="ctr" anchorCtr="0">
            <a:noAutofit/>
          </a:bodyPr>
          <a:lstStyle/>
          <a:p>
            <a:pPr marL="457200" marR="0" lvl="0" indent="-342900" algn="l" rtl="0">
              <a:lnSpc>
                <a:spcPct val="100000"/>
              </a:lnSpc>
              <a:spcBef>
                <a:spcPts val="0"/>
              </a:spcBef>
              <a:spcAft>
                <a:spcPts val="0"/>
              </a:spcAft>
              <a:buClr>
                <a:schemeClr val="lt1"/>
              </a:buClr>
              <a:buSzPts val="1800"/>
              <a:buFont typeface="Century Gothic"/>
              <a:buChar char="-"/>
            </a:pPr>
            <a:r>
              <a:rPr lang="fr-FR" sz="2400" b="0" i="0" u="none" strike="noStrike" cap="none" dirty="0">
                <a:solidFill>
                  <a:schemeClr val="lt1"/>
                </a:solidFill>
                <a:latin typeface="Century Gothic"/>
                <a:ea typeface="Century Gothic"/>
                <a:cs typeface="Century Gothic"/>
                <a:sym typeface="Century Gothic"/>
              </a:rPr>
              <a:t>Pollution (fossiles), déchets (nucléaire)</a:t>
            </a:r>
            <a:endParaRPr sz="18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0"/>
              </a:spcBef>
              <a:spcAft>
                <a:spcPts val="0"/>
              </a:spcAft>
              <a:buClr>
                <a:schemeClr val="lt1"/>
              </a:buClr>
              <a:buSzPts val="1800"/>
              <a:buFont typeface="Century Gothic"/>
              <a:buChar char="-"/>
            </a:pPr>
            <a:r>
              <a:rPr lang="fr-FR" sz="2400" b="0" i="0" u="none" strike="noStrike" cap="none" dirty="0">
                <a:solidFill>
                  <a:schemeClr val="lt1"/>
                </a:solidFill>
                <a:latin typeface="Century Gothic"/>
                <a:ea typeface="Century Gothic"/>
                <a:cs typeface="Century Gothic"/>
                <a:sym typeface="Century Gothic"/>
              </a:rPr>
              <a:t>Ressources limitées </a:t>
            </a:r>
            <a:endParaRPr sz="1800" b="0" i="0" u="none" strike="noStrike" cap="none" dirty="0">
              <a:solidFill>
                <a:srgbClr val="000000"/>
              </a:solidFill>
              <a:latin typeface="Arial"/>
              <a:ea typeface="Arial"/>
              <a:cs typeface="Arial"/>
              <a:sym typeface="Arial"/>
            </a:endParaRPr>
          </a:p>
        </p:txBody>
      </p:sp>
      <p:sp>
        <p:nvSpPr>
          <p:cNvPr id="201" name="Google Shape;201;p22"/>
          <p:cNvSpPr/>
          <p:nvPr/>
        </p:nvSpPr>
        <p:spPr>
          <a:xfrm>
            <a:off x="6312024" y="1582459"/>
            <a:ext cx="3744416" cy="374526"/>
          </a:xfrm>
          <a:prstGeom prst="roundRect">
            <a:avLst>
              <a:gd name="adj" fmla="val 23449"/>
            </a:avLst>
          </a:prstGeom>
          <a:solidFill>
            <a:srgbClr val="D8D8D8"/>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600"/>
              <a:buFont typeface="Century Gothic"/>
              <a:buNone/>
            </a:pPr>
            <a:r>
              <a:rPr lang="fr-FR" sz="1600" b="1" i="0" u="none" strike="noStrike" cap="none">
                <a:solidFill>
                  <a:schemeClr val="dk1"/>
                </a:solidFill>
                <a:latin typeface="Century Gothic"/>
                <a:ea typeface="Century Gothic"/>
                <a:cs typeface="Century Gothic"/>
                <a:sym typeface="Century Gothic"/>
              </a:rPr>
              <a:t>Energies fossiles</a:t>
            </a:r>
            <a:endParaRPr sz="1400" b="0" i="0" u="none" strike="noStrike" cap="none">
              <a:solidFill>
                <a:schemeClr val="dk1"/>
              </a:solidFill>
              <a:latin typeface="Arial"/>
              <a:ea typeface="Arial"/>
              <a:cs typeface="Arial"/>
              <a:sym typeface="Arial"/>
            </a:endParaRPr>
          </a:p>
        </p:txBody>
      </p:sp>
      <p:sp>
        <p:nvSpPr>
          <p:cNvPr id="202" name="Google Shape;202;p22"/>
          <p:cNvSpPr/>
          <p:nvPr/>
        </p:nvSpPr>
        <p:spPr>
          <a:xfrm>
            <a:off x="5667000" y="3695050"/>
            <a:ext cx="750000" cy="690600"/>
          </a:xfrm>
          <a:prstGeom prst="ellipse">
            <a:avLst/>
          </a:prstGeom>
          <a:solidFill>
            <a:srgbClr val="00994A"/>
          </a:solidFill>
          <a:ln w="25400" cap="flat" cmpd="sng">
            <a:solidFill>
              <a:srgbClr val="00994A"/>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3600"/>
              <a:buFont typeface="Arial"/>
              <a:buNone/>
            </a:pPr>
            <a:r>
              <a:rPr lang="fr-FR" sz="4800" b="1" i="0" u="none" strike="noStrike" cap="none">
                <a:solidFill>
                  <a:schemeClr val="lt1"/>
                </a:solidFill>
                <a:latin typeface="Arial"/>
                <a:ea typeface="Arial"/>
                <a:cs typeface="Arial"/>
                <a:sym typeface="Arial"/>
              </a:rPr>
              <a:t>+</a:t>
            </a:r>
            <a:endParaRPr sz="4800" b="1" i="0" u="none" strike="noStrike" cap="none">
              <a:solidFill>
                <a:schemeClr val="lt1"/>
              </a:solidFill>
              <a:latin typeface="Arial"/>
              <a:ea typeface="Arial"/>
              <a:cs typeface="Arial"/>
              <a:sym typeface="Arial"/>
            </a:endParaRPr>
          </a:p>
        </p:txBody>
      </p:sp>
      <p:grpSp>
        <p:nvGrpSpPr>
          <p:cNvPr id="203" name="Google Shape;203;p22"/>
          <p:cNvGrpSpPr/>
          <p:nvPr/>
        </p:nvGrpSpPr>
        <p:grpSpPr>
          <a:xfrm>
            <a:off x="5721015" y="5374187"/>
            <a:ext cx="749984" cy="690606"/>
            <a:chOff x="5580041" y="2606436"/>
            <a:chExt cx="435000" cy="435000"/>
          </a:xfrm>
        </p:grpSpPr>
        <p:sp>
          <p:nvSpPr>
            <p:cNvPr id="204" name="Google Shape;204;p22"/>
            <p:cNvSpPr/>
            <p:nvPr/>
          </p:nvSpPr>
          <p:spPr>
            <a:xfrm>
              <a:off x="5580041" y="2606436"/>
              <a:ext cx="435000" cy="435000"/>
            </a:xfrm>
            <a:prstGeom prst="ellipse">
              <a:avLst/>
            </a:prstGeom>
            <a:solidFill>
              <a:srgbClr val="C00000"/>
            </a:solidFill>
            <a:ln w="2540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lt1"/>
                </a:solidFill>
                <a:latin typeface="Arial"/>
                <a:ea typeface="Arial"/>
                <a:cs typeface="Arial"/>
                <a:sym typeface="Arial"/>
              </a:endParaRPr>
            </a:p>
          </p:txBody>
        </p:sp>
        <p:cxnSp>
          <p:nvCxnSpPr>
            <p:cNvPr id="205" name="Google Shape;205;p22"/>
            <p:cNvCxnSpPr/>
            <p:nvPr/>
          </p:nvCxnSpPr>
          <p:spPr>
            <a:xfrm>
              <a:off x="5689484" y="2823891"/>
              <a:ext cx="216000" cy="0"/>
            </a:xfrm>
            <a:prstGeom prst="straightConnector1">
              <a:avLst/>
            </a:prstGeom>
            <a:noFill/>
            <a:ln w="76200" cap="flat" cmpd="sng">
              <a:solidFill>
                <a:schemeClr val="lt1"/>
              </a:solidFill>
              <a:prstDash val="solid"/>
              <a:round/>
              <a:headEnd type="none" w="sm" len="sm"/>
              <a:tailEnd type="none" w="sm" len="sm"/>
            </a:ln>
            <a:effectLst>
              <a:outerShdw blurRad="40000" dist="23000" dir="5400000" rotWithShape="0">
                <a:srgbClr val="000000">
                  <a:alpha val="34509"/>
                </a:srgbClr>
              </a:outerShdw>
            </a:effectLst>
          </p:spPr>
        </p:cxnSp>
      </p:grpSp>
      <p:pic>
        <p:nvPicPr>
          <p:cNvPr id="206" name="Google Shape;206;p22" descr="Une image contenant dessin&#10;&#10;Description générée automatiquement"/>
          <p:cNvPicPr preferRelativeResize="0"/>
          <p:nvPr/>
        </p:nvPicPr>
        <p:blipFill rotWithShape="1">
          <a:blip r:embed="rId11">
            <a:alphaModFix/>
          </a:blip>
          <a:srcRect/>
          <a:stretch/>
        </p:blipFill>
        <p:spPr>
          <a:xfrm>
            <a:off x="-1104800" y="199526"/>
            <a:ext cx="800252" cy="800252"/>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356"/>
        <p:cNvGrpSpPr/>
        <p:nvPr/>
      </p:nvGrpSpPr>
      <p:grpSpPr>
        <a:xfrm>
          <a:off x="0" y="0"/>
          <a:ext cx="0" cy="0"/>
          <a:chOff x="0" y="0"/>
          <a:chExt cx="0" cy="0"/>
        </a:xfrm>
      </p:grpSpPr>
      <p:pic>
        <p:nvPicPr>
          <p:cNvPr id="1357" name="Google Shape;1357;p76"/>
          <p:cNvPicPr preferRelativeResize="0"/>
          <p:nvPr/>
        </p:nvPicPr>
        <p:blipFill rotWithShape="1">
          <a:blip r:embed="rId3">
            <a:alphaModFix/>
          </a:blip>
          <a:srcRect/>
          <a:stretch/>
        </p:blipFill>
        <p:spPr>
          <a:xfrm>
            <a:off x="247235" y="1013725"/>
            <a:ext cx="3901440" cy="2562910"/>
          </a:xfrm>
          <a:prstGeom prst="rect">
            <a:avLst/>
          </a:prstGeom>
          <a:noFill/>
          <a:ln>
            <a:noFill/>
          </a:ln>
        </p:spPr>
      </p:pic>
      <p:pic>
        <p:nvPicPr>
          <p:cNvPr id="1358" name="Google Shape;1358;p76"/>
          <p:cNvPicPr preferRelativeResize="0"/>
          <p:nvPr/>
        </p:nvPicPr>
        <p:blipFill rotWithShape="1">
          <a:blip r:embed="rId4">
            <a:alphaModFix/>
          </a:blip>
          <a:srcRect/>
          <a:stretch/>
        </p:blipFill>
        <p:spPr>
          <a:xfrm>
            <a:off x="4160105" y="1003560"/>
            <a:ext cx="3834755" cy="2926079"/>
          </a:xfrm>
          <a:prstGeom prst="rect">
            <a:avLst/>
          </a:prstGeom>
          <a:noFill/>
          <a:ln>
            <a:noFill/>
          </a:ln>
        </p:spPr>
      </p:pic>
      <p:sp>
        <p:nvSpPr>
          <p:cNvPr id="1359" name="Google Shape;1359;p76"/>
          <p:cNvSpPr txBox="1">
            <a:spLocks noGrp="1"/>
          </p:cNvSpPr>
          <p:nvPr>
            <p:ph type="title"/>
          </p:nvPr>
        </p:nvSpPr>
        <p:spPr>
          <a:xfrm>
            <a:off x="2027548" y="0"/>
            <a:ext cx="8028900" cy="9807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a:solidFill>
                  <a:srgbClr val="2A6176"/>
                </a:solidFill>
              </a:rPr>
              <a:t>Conclusion</a:t>
            </a:r>
            <a:br>
              <a:rPr lang="fr-FR">
                <a:solidFill>
                  <a:srgbClr val="F6AB38"/>
                </a:solidFill>
              </a:rPr>
            </a:br>
            <a:r>
              <a:rPr lang="fr-FR">
                <a:solidFill>
                  <a:srgbClr val="F6AB38"/>
                </a:solidFill>
              </a:rPr>
              <a:t>L’important c’est d’y trouver son compte ! </a:t>
            </a:r>
            <a:endParaRPr i="1">
              <a:solidFill>
                <a:srgbClr val="F6AB38"/>
              </a:solidFill>
            </a:endParaRPr>
          </a:p>
        </p:txBody>
      </p:sp>
      <p:pic>
        <p:nvPicPr>
          <p:cNvPr id="1360" name="Google Shape;1360;p76"/>
          <p:cNvPicPr preferRelativeResize="0"/>
          <p:nvPr/>
        </p:nvPicPr>
        <p:blipFill rotWithShape="1">
          <a:blip r:embed="rId5">
            <a:alphaModFix/>
          </a:blip>
          <a:srcRect/>
          <a:stretch/>
        </p:blipFill>
        <p:spPr>
          <a:xfrm>
            <a:off x="7973702" y="992130"/>
            <a:ext cx="3901439" cy="2598193"/>
          </a:xfrm>
          <a:prstGeom prst="rect">
            <a:avLst/>
          </a:prstGeom>
          <a:noFill/>
          <a:ln>
            <a:noFill/>
          </a:ln>
        </p:spPr>
      </p:pic>
      <p:sp>
        <p:nvSpPr>
          <p:cNvPr id="1361" name="Google Shape;1361;p76"/>
          <p:cNvSpPr txBox="1">
            <a:spLocks noGrp="1"/>
          </p:cNvSpPr>
          <p:nvPr>
            <p:ph type="sldNum" idx="12"/>
          </p:nvPr>
        </p:nvSpPr>
        <p:spPr>
          <a:xfrm>
            <a:off x="11280576" y="6597352"/>
            <a:ext cx="864000" cy="2607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fr-FR"/>
              <a:t>60</a:t>
            </a:fld>
            <a:endParaRPr/>
          </a:p>
        </p:txBody>
      </p:sp>
      <p:pic>
        <p:nvPicPr>
          <p:cNvPr id="1362" name="Google Shape;1362;p76" descr="Une image contenant écureuil, animal, extérieur, mammifère&#10;&#10;Description générée automatiquement"/>
          <p:cNvPicPr preferRelativeResize="0"/>
          <p:nvPr/>
        </p:nvPicPr>
        <p:blipFill rotWithShape="1">
          <a:blip r:embed="rId6">
            <a:alphaModFix/>
          </a:blip>
          <a:srcRect l="-1083"/>
          <a:stretch/>
        </p:blipFill>
        <p:spPr>
          <a:xfrm>
            <a:off x="207849" y="3588065"/>
            <a:ext cx="4121171" cy="2717981"/>
          </a:xfrm>
          <a:prstGeom prst="rect">
            <a:avLst/>
          </a:prstGeom>
          <a:noFill/>
          <a:ln>
            <a:noFill/>
          </a:ln>
        </p:spPr>
      </p:pic>
      <p:pic>
        <p:nvPicPr>
          <p:cNvPr id="1363" name="Google Shape;1363;p76" descr="Résultat de recherche d'images pour &quot;diy&quot;"/>
          <p:cNvPicPr preferRelativeResize="0"/>
          <p:nvPr/>
        </p:nvPicPr>
        <p:blipFill rotWithShape="1">
          <a:blip r:embed="rId7">
            <a:alphaModFix/>
          </a:blip>
          <a:srcRect/>
          <a:stretch/>
        </p:blipFill>
        <p:spPr>
          <a:xfrm>
            <a:off x="4155079" y="3599495"/>
            <a:ext cx="4036241" cy="2738583"/>
          </a:xfrm>
          <a:prstGeom prst="rect">
            <a:avLst/>
          </a:prstGeom>
          <a:noFill/>
          <a:ln>
            <a:noFill/>
          </a:ln>
        </p:spPr>
      </p:pic>
      <p:pic>
        <p:nvPicPr>
          <p:cNvPr id="1364" name="Google Shape;1364;p76" descr="Résultat de recherche d'images pour &quot;jardin partagé&quot;"/>
          <p:cNvPicPr preferRelativeResize="0"/>
          <p:nvPr/>
        </p:nvPicPr>
        <p:blipFill rotWithShape="1">
          <a:blip r:embed="rId8">
            <a:alphaModFix/>
          </a:blip>
          <a:srcRect r="18848"/>
          <a:stretch/>
        </p:blipFill>
        <p:spPr>
          <a:xfrm>
            <a:off x="7959149" y="3590361"/>
            <a:ext cx="3924248" cy="2717981"/>
          </a:xfrm>
          <a:prstGeom prst="rect">
            <a:avLst/>
          </a:prstGeom>
          <a:noFill/>
          <a:ln>
            <a:noFill/>
          </a:ln>
        </p:spPr>
      </p:pic>
      <p:pic>
        <p:nvPicPr>
          <p:cNvPr id="1365" name="Google Shape;1365;p76" descr="Une image contenant dessin&#10;&#10;Description générée automatiquement"/>
          <p:cNvPicPr preferRelativeResize="0"/>
          <p:nvPr/>
        </p:nvPicPr>
        <p:blipFill rotWithShape="1">
          <a:blip r:embed="rId9">
            <a:alphaModFix/>
          </a:blip>
          <a:srcRect/>
          <a:stretch/>
        </p:blipFill>
        <p:spPr>
          <a:xfrm>
            <a:off x="-1104800" y="180476"/>
            <a:ext cx="800252" cy="800252"/>
          </a:xfrm>
          <a:prstGeom prst="rect">
            <a:avLst/>
          </a:prstGeom>
          <a:noFill/>
          <a:ln>
            <a:noFill/>
          </a:ln>
        </p:spPr>
      </p:pic>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3"/>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
        <p:nvSpPr>
          <p:cNvPr id="213" name="Google Shape;213;p23"/>
          <p:cNvSpPr txBox="1"/>
          <p:nvPr/>
        </p:nvSpPr>
        <p:spPr>
          <a:xfrm>
            <a:off x="6553196" y="4359969"/>
            <a:ext cx="4727380" cy="10771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6E97"/>
              </a:buClr>
              <a:buSzPts val="2000"/>
              <a:buFont typeface="Century Gothic"/>
              <a:buNone/>
            </a:pPr>
            <a:r>
              <a:rPr lang="fr-FR" sz="3200" b="1" i="0" u="none" strike="noStrike" cap="none">
                <a:solidFill>
                  <a:srgbClr val="006E97"/>
                </a:solidFill>
                <a:latin typeface="Century Gothic"/>
                <a:ea typeface="Century Gothic"/>
                <a:cs typeface="Century Gothic"/>
                <a:sym typeface="Century Gothic"/>
              </a:rPr>
              <a:t>Cuisson un gâteau au four électrique</a:t>
            </a:r>
            <a:endParaRPr sz="2000" b="0" i="0" u="none" strike="noStrike" cap="none">
              <a:solidFill>
                <a:srgbClr val="000000"/>
              </a:solidFill>
              <a:latin typeface="Arial"/>
              <a:ea typeface="Arial"/>
              <a:cs typeface="Arial"/>
              <a:sym typeface="Arial"/>
            </a:endParaRPr>
          </a:p>
        </p:txBody>
      </p:sp>
      <p:sp>
        <p:nvSpPr>
          <p:cNvPr id="214" name="Google Shape;214;p23"/>
          <p:cNvSpPr txBox="1"/>
          <p:nvPr/>
        </p:nvSpPr>
        <p:spPr>
          <a:xfrm>
            <a:off x="6011796" y="2191327"/>
            <a:ext cx="643485" cy="15696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6E97"/>
              </a:buClr>
              <a:buSzPts val="3600"/>
              <a:buFont typeface="Noto Sans Symbols"/>
              <a:buNone/>
            </a:pPr>
            <a:r>
              <a:rPr lang="fr-FR" sz="9600" b="0" i="0" u="none" strike="noStrike" cap="none">
                <a:solidFill>
                  <a:srgbClr val="006E97"/>
                </a:solidFill>
                <a:latin typeface="Arial"/>
                <a:ea typeface="Arial"/>
                <a:cs typeface="Arial"/>
                <a:sym typeface="Arial"/>
              </a:rPr>
              <a:t>=</a:t>
            </a:r>
            <a:endParaRPr sz="4800" b="0" i="0" u="none" strike="noStrike" cap="none">
              <a:solidFill>
                <a:srgbClr val="000000"/>
              </a:solidFill>
              <a:latin typeface="Arial"/>
              <a:ea typeface="Arial"/>
              <a:cs typeface="Arial"/>
              <a:sym typeface="Arial"/>
            </a:endParaRPr>
          </a:p>
        </p:txBody>
      </p:sp>
      <p:pic>
        <p:nvPicPr>
          <p:cNvPr id="215" name="Google Shape;215;p23"/>
          <p:cNvPicPr preferRelativeResize="0"/>
          <p:nvPr/>
        </p:nvPicPr>
        <p:blipFill rotWithShape="1">
          <a:blip r:embed="rId3">
            <a:alphaModFix/>
          </a:blip>
          <a:srcRect/>
          <a:stretch/>
        </p:blipFill>
        <p:spPr>
          <a:xfrm>
            <a:off x="7538414" y="1388503"/>
            <a:ext cx="2842157" cy="2824169"/>
          </a:xfrm>
          <a:prstGeom prst="rect">
            <a:avLst/>
          </a:prstGeom>
          <a:noFill/>
          <a:ln>
            <a:noFill/>
          </a:ln>
        </p:spPr>
      </p:pic>
      <p:pic>
        <p:nvPicPr>
          <p:cNvPr id="216" name="Google Shape;216;p23"/>
          <p:cNvPicPr preferRelativeResize="0"/>
          <p:nvPr/>
        </p:nvPicPr>
        <p:blipFill rotWithShape="1">
          <a:blip r:embed="rId4">
            <a:alphaModFix/>
          </a:blip>
          <a:srcRect r="61260" b="70051"/>
          <a:stretch/>
        </p:blipFill>
        <p:spPr>
          <a:xfrm>
            <a:off x="1051560" y="1840230"/>
            <a:ext cx="4720590" cy="1920717"/>
          </a:xfrm>
          <a:prstGeom prst="rect">
            <a:avLst/>
          </a:prstGeom>
          <a:noFill/>
          <a:ln>
            <a:noFill/>
          </a:ln>
        </p:spPr>
      </p:pic>
      <p:sp>
        <p:nvSpPr>
          <p:cNvPr id="217" name="Google Shape;217;p23"/>
          <p:cNvSpPr txBox="1"/>
          <p:nvPr/>
        </p:nvSpPr>
        <p:spPr>
          <a:xfrm>
            <a:off x="1149461" y="4357748"/>
            <a:ext cx="4524788" cy="1079399"/>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3200" b="1" i="0" u="none" strike="noStrike" cap="none">
                <a:solidFill>
                  <a:srgbClr val="FFFFFF"/>
                </a:solidFill>
                <a:latin typeface="Century Gothic"/>
                <a:ea typeface="Century Gothic"/>
                <a:cs typeface="Century Gothic"/>
                <a:sym typeface="Century Gothic"/>
              </a:rPr>
              <a:t>10 cyclistes pendant 1h </a:t>
            </a:r>
            <a:endParaRPr sz="2400" b="0" i="0" u="none" strike="noStrike" cap="none">
              <a:solidFill>
                <a:srgbClr val="000000"/>
              </a:solidFill>
              <a:latin typeface="Arial"/>
              <a:ea typeface="Arial"/>
              <a:cs typeface="Arial"/>
              <a:sym typeface="Arial"/>
            </a:endParaRPr>
          </a:p>
        </p:txBody>
      </p:sp>
      <p:sp>
        <p:nvSpPr>
          <p:cNvPr id="218" name="Google Shape;218;p23"/>
          <p:cNvSpPr txBox="1"/>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None/>
            </a:pPr>
            <a:r>
              <a:rPr lang="fr-FR" sz="2400" b="1" i="0" u="none" strike="noStrike" cap="none">
                <a:solidFill>
                  <a:srgbClr val="085160"/>
                </a:solidFill>
                <a:latin typeface="Century Gothic"/>
                <a:ea typeface="Century Gothic"/>
                <a:cs typeface="Century Gothic"/>
                <a:sym typeface="Century Gothic"/>
              </a:rPr>
              <a:t>Dix cyclistes pendant 1h c’est l’équivalent</a:t>
            </a:r>
            <a:endParaRPr/>
          </a:p>
        </p:txBody>
      </p:sp>
      <p:pic>
        <p:nvPicPr>
          <p:cNvPr id="219" name="Google Shape;219;p23" descr="Une image contenant dessin&#10;&#10;Description générée automatiquement"/>
          <p:cNvPicPr preferRelativeResize="0"/>
          <p:nvPr/>
        </p:nvPicPr>
        <p:blipFill rotWithShape="1">
          <a:blip r:embed="rId5">
            <a:alphaModFix/>
          </a:blip>
          <a:srcRect/>
          <a:stretch/>
        </p:blipFill>
        <p:spPr>
          <a:xfrm>
            <a:off x="-1104800" y="180476"/>
            <a:ext cx="800252" cy="8002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4"/>
          <p:cNvSpPr txBox="1"/>
          <p:nvPr/>
        </p:nvSpPr>
        <p:spPr>
          <a:xfrm>
            <a:off x="47328" y="6335782"/>
            <a:ext cx="7101897" cy="2615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A6176"/>
              </a:buClr>
              <a:buSzPts val="1600"/>
              <a:buFont typeface="Arial"/>
              <a:buNone/>
            </a:pPr>
            <a:r>
              <a:rPr lang="fr-FR" sz="1100" b="0" i="0" u="none" strike="noStrike" cap="none">
                <a:solidFill>
                  <a:srgbClr val="2A6176"/>
                </a:solidFill>
                <a:latin typeface="Arial"/>
                <a:ea typeface="Arial"/>
                <a:cs typeface="Arial"/>
                <a:sym typeface="Arial"/>
              </a:rPr>
              <a:t>*Sous conditions climatiques moyennes en France - **A 200 bar</a:t>
            </a:r>
            <a:endParaRPr sz="1050" b="0" i="0" u="none" strike="noStrike" cap="none">
              <a:solidFill>
                <a:srgbClr val="000000"/>
              </a:solidFill>
              <a:latin typeface="Arial"/>
              <a:ea typeface="Arial"/>
              <a:cs typeface="Arial"/>
              <a:sym typeface="Arial"/>
            </a:endParaRPr>
          </a:p>
        </p:txBody>
      </p:sp>
      <p:sp>
        <p:nvSpPr>
          <p:cNvPr id="226" name="Google Shape;226;p24"/>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400"/>
              <a:buNone/>
            </a:pPr>
            <a:r>
              <a:rPr lang="fr-FR"/>
              <a:t>Dix cyclistes pendant 1h c’est l’équivalent</a:t>
            </a:r>
            <a:endParaRPr/>
          </a:p>
        </p:txBody>
      </p:sp>
      <p:sp>
        <p:nvSpPr>
          <p:cNvPr id="227" name="Google Shape;227;p24"/>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FFFFFF"/>
              </a:buClr>
              <a:buSzPts val="1400"/>
              <a:buFont typeface="Arial"/>
              <a:buNone/>
            </a:pPr>
            <a:fld id="{00000000-1234-1234-1234-123412341234}" type="slidenum">
              <a:rPr lang="fr-FR" sz="1400" b="1" i="0" u="none" strike="noStrike" cap="none">
                <a:solidFill>
                  <a:srgbClr val="FFFFFF"/>
                </a:solidFill>
                <a:latin typeface="Arial"/>
                <a:ea typeface="Arial"/>
                <a:cs typeface="Arial"/>
                <a:sym typeface="Arial"/>
              </a:rPr>
              <a:t>8</a:t>
            </a:fld>
            <a:endParaRPr sz="1400" b="1" i="0" u="none" strike="noStrike" cap="none">
              <a:solidFill>
                <a:srgbClr val="FFFFFF"/>
              </a:solidFill>
              <a:latin typeface="Arial"/>
              <a:ea typeface="Arial"/>
              <a:cs typeface="Arial"/>
              <a:sym typeface="Arial"/>
            </a:endParaRPr>
          </a:p>
        </p:txBody>
      </p:sp>
      <p:grpSp>
        <p:nvGrpSpPr>
          <p:cNvPr id="228" name="Google Shape;228;p24"/>
          <p:cNvGrpSpPr/>
          <p:nvPr/>
        </p:nvGrpSpPr>
        <p:grpSpPr>
          <a:xfrm>
            <a:off x="57959" y="2673543"/>
            <a:ext cx="5971576" cy="3046182"/>
            <a:chOff x="57959" y="2673543"/>
            <a:chExt cx="5971576" cy="3046182"/>
          </a:xfrm>
        </p:grpSpPr>
        <p:sp>
          <p:nvSpPr>
            <p:cNvPr id="229" name="Google Shape;229;p24"/>
            <p:cNvSpPr txBox="1"/>
            <p:nvPr/>
          </p:nvSpPr>
          <p:spPr>
            <a:xfrm>
              <a:off x="1736383" y="4517215"/>
              <a:ext cx="1440160" cy="925511"/>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50m² de panneaux solaires</a:t>
              </a:r>
              <a:endParaRPr sz="1400" b="0" i="0" u="none" strike="noStrike" cap="none">
                <a:solidFill>
                  <a:srgbClr val="000000"/>
                </a:solidFill>
                <a:latin typeface="Arial"/>
                <a:ea typeface="Arial"/>
                <a:cs typeface="Arial"/>
                <a:sym typeface="Arial"/>
              </a:endParaRPr>
            </a:p>
          </p:txBody>
        </p:sp>
        <p:sp>
          <p:nvSpPr>
            <p:cNvPr id="230" name="Google Shape;230;p24"/>
            <p:cNvSpPr txBox="1"/>
            <p:nvPr/>
          </p:nvSpPr>
          <p:spPr>
            <a:xfrm>
              <a:off x="3306895" y="4517215"/>
              <a:ext cx="1368152" cy="1202510"/>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Une éolienne de 5 m de diamètre</a:t>
              </a:r>
              <a:endParaRPr sz="1400" b="0" i="0" u="none" strike="noStrike" cap="none">
                <a:solidFill>
                  <a:srgbClr val="000000"/>
                </a:solidFill>
                <a:latin typeface="Arial"/>
                <a:ea typeface="Arial"/>
                <a:cs typeface="Arial"/>
                <a:sym typeface="Arial"/>
              </a:endParaRPr>
            </a:p>
          </p:txBody>
        </p:sp>
        <p:sp>
          <p:nvSpPr>
            <p:cNvPr id="231" name="Google Shape;231;p24"/>
            <p:cNvSpPr txBox="1"/>
            <p:nvPr/>
          </p:nvSpPr>
          <p:spPr>
            <a:xfrm>
              <a:off x="309887" y="4517215"/>
              <a:ext cx="1296144" cy="648512"/>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8 000 L d’eau</a:t>
              </a:r>
              <a:endParaRPr sz="1400" b="0" i="0" u="none" strike="noStrike" cap="none">
                <a:solidFill>
                  <a:srgbClr val="000000"/>
                </a:solidFill>
                <a:latin typeface="Arial"/>
                <a:ea typeface="Arial"/>
                <a:cs typeface="Arial"/>
                <a:sym typeface="Arial"/>
              </a:endParaRPr>
            </a:p>
          </p:txBody>
        </p:sp>
        <p:sp>
          <p:nvSpPr>
            <p:cNvPr id="232" name="Google Shape;232;p24"/>
            <p:cNvSpPr txBox="1"/>
            <p:nvPr/>
          </p:nvSpPr>
          <p:spPr>
            <a:xfrm>
              <a:off x="4805399" y="4517215"/>
              <a:ext cx="1224136" cy="792782"/>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Bois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125"/>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1 bûche</a:t>
              </a:r>
              <a:endParaRPr sz="1400" b="0" i="0" u="none" strike="noStrike" cap="none">
                <a:solidFill>
                  <a:srgbClr val="000000"/>
                </a:solidFill>
                <a:latin typeface="Arial"/>
                <a:ea typeface="Arial"/>
                <a:cs typeface="Arial"/>
                <a:sym typeface="Arial"/>
              </a:endParaRPr>
            </a:p>
          </p:txBody>
        </p:sp>
        <p:pic>
          <p:nvPicPr>
            <p:cNvPr id="233" name="Google Shape;233;p24"/>
            <p:cNvPicPr preferRelativeResize="0"/>
            <p:nvPr/>
          </p:nvPicPr>
          <p:blipFill rotWithShape="1">
            <a:blip r:embed="rId3">
              <a:alphaModFix/>
            </a:blip>
            <a:srcRect/>
            <a:stretch/>
          </p:blipFill>
          <p:spPr>
            <a:xfrm>
              <a:off x="2086241" y="2801168"/>
              <a:ext cx="1440000" cy="1440000"/>
            </a:xfrm>
            <a:prstGeom prst="rect">
              <a:avLst/>
            </a:prstGeom>
            <a:noFill/>
            <a:ln>
              <a:noFill/>
            </a:ln>
          </p:spPr>
        </p:pic>
        <p:pic>
          <p:nvPicPr>
            <p:cNvPr id="234" name="Google Shape;234;p24"/>
            <p:cNvPicPr preferRelativeResize="0"/>
            <p:nvPr/>
          </p:nvPicPr>
          <p:blipFill rotWithShape="1">
            <a:blip r:embed="rId4">
              <a:alphaModFix/>
            </a:blip>
            <a:srcRect/>
            <a:stretch/>
          </p:blipFill>
          <p:spPr>
            <a:xfrm>
              <a:off x="3754523" y="2981168"/>
              <a:ext cx="1080000" cy="1080000"/>
            </a:xfrm>
            <a:prstGeom prst="rect">
              <a:avLst/>
            </a:prstGeom>
            <a:noFill/>
            <a:ln>
              <a:noFill/>
            </a:ln>
          </p:spPr>
        </p:pic>
        <p:pic>
          <p:nvPicPr>
            <p:cNvPr id="235" name="Google Shape;235;p24"/>
            <p:cNvPicPr preferRelativeResize="0"/>
            <p:nvPr/>
          </p:nvPicPr>
          <p:blipFill rotWithShape="1">
            <a:blip r:embed="rId5">
              <a:alphaModFix/>
            </a:blip>
            <a:srcRect/>
            <a:stretch/>
          </p:blipFill>
          <p:spPr>
            <a:xfrm>
              <a:off x="57959" y="2673543"/>
              <a:ext cx="1800000" cy="1800000"/>
            </a:xfrm>
            <a:prstGeom prst="rect">
              <a:avLst/>
            </a:prstGeom>
            <a:noFill/>
            <a:ln>
              <a:noFill/>
            </a:ln>
          </p:spPr>
        </p:pic>
        <p:pic>
          <p:nvPicPr>
            <p:cNvPr id="236" name="Google Shape;236;p24"/>
            <p:cNvPicPr preferRelativeResize="0"/>
            <p:nvPr/>
          </p:nvPicPr>
          <p:blipFill rotWithShape="1">
            <a:blip r:embed="rId6">
              <a:alphaModFix/>
            </a:blip>
            <a:srcRect/>
            <a:stretch/>
          </p:blipFill>
          <p:spPr>
            <a:xfrm>
              <a:off x="5062804" y="3087498"/>
              <a:ext cx="889931" cy="867340"/>
            </a:xfrm>
            <a:prstGeom prst="rect">
              <a:avLst/>
            </a:prstGeom>
            <a:noFill/>
            <a:ln>
              <a:noFill/>
            </a:ln>
          </p:spPr>
        </p:pic>
      </p:grpSp>
      <p:grpSp>
        <p:nvGrpSpPr>
          <p:cNvPr id="237" name="Google Shape;237;p24"/>
          <p:cNvGrpSpPr/>
          <p:nvPr/>
        </p:nvGrpSpPr>
        <p:grpSpPr>
          <a:xfrm>
            <a:off x="10604194" y="3431168"/>
            <a:ext cx="1440160" cy="2152622"/>
            <a:chOff x="10604194" y="3431168"/>
            <a:chExt cx="1440160" cy="2152622"/>
          </a:xfrm>
        </p:grpSpPr>
        <p:sp>
          <p:nvSpPr>
            <p:cNvPr id="238" name="Google Shape;238;p24"/>
            <p:cNvSpPr txBox="1"/>
            <p:nvPr/>
          </p:nvSpPr>
          <p:spPr>
            <a:xfrm>
              <a:off x="10604194" y="4517215"/>
              <a:ext cx="1440160" cy="1066575"/>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Uranium</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125"/>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Une pincée</a:t>
              </a:r>
              <a:endParaRPr sz="1400" b="0" i="0" u="none" strike="noStrike" cap="none">
                <a:solidFill>
                  <a:srgbClr val="000000"/>
                </a:solidFill>
                <a:latin typeface="Arial"/>
                <a:ea typeface="Arial"/>
                <a:cs typeface="Arial"/>
                <a:sym typeface="Arial"/>
              </a:endParaRPr>
            </a:p>
          </p:txBody>
        </p:sp>
        <p:grpSp>
          <p:nvGrpSpPr>
            <p:cNvPr id="239" name="Google Shape;239;p24"/>
            <p:cNvGrpSpPr/>
            <p:nvPr/>
          </p:nvGrpSpPr>
          <p:grpSpPr>
            <a:xfrm>
              <a:off x="11161455" y="3431168"/>
              <a:ext cx="180000" cy="180000"/>
              <a:chOff x="10438351" y="268692"/>
              <a:chExt cx="1080000" cy="1080000"/>
            </a:xfrm>
          </p:grpSpPr>
          <p:sp>
            <p:nvSpPr>
              <p:cNvPr id="240" name="Google Shape;240;p24"/>
              <p:cNvSpPr/>
              <p:nvPr/>
            </p:nvSpPr>
            <p:spPr>
              <a:xfrm>
                <a:off x="10438351" y="268692"/>
                <a:ext cx="1080000" cy="1080000"/>
              </a:xfrm>
              <a:prstGeom prst="ellipse">
                <a:avLst/>
              </a:prstGeom>
              <a:solidFill>
                <a:srgbClr val="CC339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241" name="Google Shape;241;p24"/>
              <p:cNvPicPr preferRelativeResize="0"/>
              <p:nvPr/>
            </p:nvPicPr>
            <p:blipFill rotWithShape="1">
              <a:blip r:embed="rId7">
                <a:alphaModFix/>
              </a:blip>
              <a:srcRect/>
              <a:stretch/>
            </p:blipFill>
            <p:spPr>
              <a:xfrm>
                <a:off x="10564385" y="388909"/>
                <a:ext cx="850880" cy="850880"/>
              </a:xfrm>
              <a:prstGeom prst="rect">
                <a:avLst/>
              </a:prstGeom>
              <a:noFill/>
              <a:ln>
                <a:noFill/>
              </a:ln>
            </p:spPr>
          </p:pic>
        </p:grpSp>
      </p:grpSp>
      <p:grpSp>
        <p:nvGrpSpPr>
          <p:cNvPr id="242" name="Google Shape;242;p24"/>
          <p:cNvGrpSpPr/>
          <p:nvPr/>
        </p:nvGrpSpPr>
        <p:grpSpPr>
          <a:xfrm>
            <a:off x="6151219" y="3125168"/>
            <a:ext cx="4322624" cy="2539773"/>
            <a:chOff x="6151219" y="3125168"/>
            <a:chExt cx="4322624" cy="2539773"/>
          </a:xfrm>
        </p:grpSpPr>
        <p:sp>
          <p:nvSpPr>
            <p:cNvPr id="243" name="Google Shape;243;p24"/>
            <p:cNvSpPr txBox="1"/>
            <p:nvPr/>
          </p:nvSpPr>
          <p:spPr>
            <a:xfrm>
              <a:off x="6159887" y="4517215"/>
              <a:ext cx="1388956" cy="789576"/>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Gaz</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125"/>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1 bouteille</a:t>
              </a:r>
              <a:endParaRPr sz="1400" b="0" i="0" u="none" strike="noStrike" cap="none">
                <a:solidFill>
                  <a:srgbClr val="000000"/>
                </a:solidFill>
                <a:latin typeface="Arial"/>
                <a:ea typeface="Arial"/>
                <a:cs typeface="Arial"/>
                <a:sym typeface="Arial"/>
              </a:endParaRPr>
            </a:p>
          </p:txBody>
        </p:sp>
        <p:sp>
          <p:nvSpPr>
            <p:cNvPr id="244" name="Google Shape;244;p24"/>
            <p:cNvSpPr txBox="1"/>
            <p:nvPr/>
          </p:nvSpPr>
          <p:spPr>
            <a:xfrm>
              <a:off x="7679195" y="4517215"/>
              <a:ext cx="1440160" cy="789576"/>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dirty="0">
                  <a:solidFill>
                    <a:srgbClr val="FFFFFF"/>
                  </a:solidFill>
                  <a:latin typeface="Century Gothic"/>
                  <a:ea typeface="Century Gothic"/>
                  <a:cs typeface="Century Gothic"/>
                  <a:sym typeface="Century Gothic"/>
                </a:rPr>
                <a:t>Charbon</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1125"/>
                </a:spcBef>
                <a:spcAft>
                  <a:spcPts val="0"/>
                </a:spcAft>
                <a:buClr>
                  <a:srgbClr val="FFFFFF"/>
                </a:buClr>
                <a:buSzPts val="1800"/>
                <a:buFont typeface="Century Gothic"/>
                <a:buNone/>
              </a:pPr>
              <a:r>
                <a:rPr lang="fr-FR" sz="1800" b="1" i="0" u="none" strike="noStrike" cap="none" dirty="0">
                  <a:solidFill>
                    <a:srgbClr val="FFFFFF"/>
                  </a:solidFill>
                  <a:latin typeface="Century Gothic"/>
                  <a:ea typeface="Century Gothic"/>
                  <a:cs typeface="Century Gothic"/>
                  <a:sym typeface="Century Gothic"/>
                </a:rPr>
                <a:t>Un petit tas</a:t>
              </a:r>
              <a:endParaRPr sz="1400" b="0" i="0" u="none" strike="noStrike" cap="none" dirty="0">
                <a:solidFill>
                  <a:srgbClr val="000000"/>
                </a:solidFill>
                <a:latin typeface="Arial"/>
                <a:ea typeface="Arial"/>
                <a:cs typeface="Arial"/>
                <a:sym typeface="Arial"/>
              </a:endParaRPr>
            </a:p>
          </p:txBody>
        </p:sp>
        <p:sp>
          <p:nvSpPr>
            <p:cNvPr id="245" name="Google Shape;245;p24"/>
            <p:cNvSpPr txBox="1"/>
            <p:nvPr/>
          </p:nvSpPr>
          <p:spPr>
            <a:xfrm>
              <a:off x="9249707" y="4517215"/>
              <a:ext cx="1224136" cy="792782"/>
            </a:xfrm>
            <a:prstGeom prst="rect">
              <a:avLst/>
            </a:prstGeom>
            <a:solidFill>
              <a:srgbClr val="085160"/>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Pétrole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125"/>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33cl</a:t>
              </a:r>
              <a:endParaRPr sz="1400" b="0" i="0" u="none" strike="noStrike" cap="none">
                <a:solidFill>
                  <a:srgbClr val="000000"/>
                </a:solidFill>
                <a:latin typeface="Arial"/>
                <a:ea typeface="Arial"/>
                <a:cs typeface="Arial"/>
                <a:sym typeface="Arial"/>
              </a:endParaRPr>
            </a:p>
          </p:txBody>
        </p:sp>
        <p:sp>
          <p:nvSpPr>
            <p:cNvPr id="246" name="Google Shape;246;p24"/>
            <p:cNvSpPr/>
            <p:nvPr/>
          </p:nvSpPr>
          <p:spPr>
            <a:xfrm>
              <a:off x="6151219" y="5323323"/>
              <a:ext cx="4322624" cy="341618"/>
            </a:xfrm>
            <a:prstGeom prst="rect">
              <a:avLst/>
            </a:prstGeom>
            <a:solidFill>
              <a:srgbClr val="085160"/>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600"/>
                <a:buFont typeface="Century Gothic"/>
                <a:buNone/>
              </a:pPr>
              <a:r>
                <a:rPr lang="fr-FR" sz="1600" b="1" i="0" u="none" strike="noStrike" cap="none" dirty="0">
                  <a:solidFill>
                    <a:srgbClr val="FFFFFF"/>
                  </a:solidFill>
                  <a:latin typeface="Century Gothic"/>
                  <a:ea typeface="Century Gothic"/>
                  <a:cs typeface="Century Gothic"/>
                  <a:sym typeface="Century Gothic"/>
                </a:rPr>
                <a:t>Energies fossiles</a:t>
              </a:r>
              <a:endParaRPr sz="1400" b="0" i="0" u="none" strike="noStrike" cap="none" dirty="0">
                <a:solidFill>
                  <a:srgbClr val="000000"/>
                </a:solidFill>
                <a:latin typeface="Arial"/>
                <a:ea typeface="Arial"/>
                <a:cs typeface="Arial"/>
                <a:sym typeface="Arial"/>
              </a:endParaRPr>
            </a:p>
          </p:txBody>
        </p:sp>
        <p:pic>
          <p:nvPicPr>
            <p:cNvPr id="247" name="Google Shape;247;p24"/>
            <p:cNvPicPr preferRelativeResize="0"/>
            <p:nvPr/>
          </p:nvPicPr>
          <p:blipFill rotWithShape="1">
            <a:blip r:embed="rId8">
              <a:alphaModFix/>
            </a:blip>
            <a:srcRect/>
            <a:stretch/>
          </p:blipFill>
          <p:spPr>
            <a:xfrm>
              <a:off x="9720549" y="3341168"/>
              <a:ext cx="360000" cy="360000"/>
            </a:xfrm>
            <a:prstGeom prst="rect">
              <a:avLst/>
            </a:prstGeom>
            <a:noFill/>
            <a:ln>
              <a:noFill/>
            </a:ln>
          </p:spPr>
        </p:pic>
        <p:pic>
          <p:nvPicPr>
            <p:cNvPr id="248" name="Google Shape;248;p24"/>
            <p:cNvPicPr preferRelativeResize="0"/>
            <p:nvPr/>
          </p:nvPicPr>
          <p:blipFill rotWithShape="1">
            <a:blip r:embed="rId9">
              <a:alphaModFix/>
            </a:blip>
            <a:srcRect/>
            <a:stretch/>
          </p:blipFill>
          <p:spPr>
            <a:xfrm>
              <a:off x="6629600" y="3125168"/>
              <a:ext cx="792000" cy="792000"/>
            </a:xfrm>
            <a:prstGeom prst="rect">
              <a:avLst/>
            </a:prstGeom>
            <a:noFill/>
            <a:ln>
              <a:noFill/>
            </a:ln>
          </p:spPr>
        </p:pic>
        <p:pic>
          <p:nvPicPr>
            <p:cNvPr id="249" name="Google Shape;249;p24"/>
            <p:cNvPicPr preferRelativeResize="0"/>
            <p:nvPr/>
          </p:nvPicPr>
          <p:blipFill rotWithShape="1">
            <a:blip r:embed="rId10">
              <a:alphaModFix/>
            </a:blip>
            <a:srcRect/>
            <a:stretch/>
          </p:blipFill>
          <p:spPr>
            <a:xfrm>
              <a:off x="8308197" y="3251168"/>
              <a:ext cx="540000" cy="540000"/>
            </a:xfrm>
            <a:prstGeom prst="rect">
              <a:avLst/>
            </a:prstGeom>
            <a:noFill/>
            <a:ln>
              <a:noFill/>
            </a:ln>
          </p:spPr>
        </p:pic>
      </p:grpSp>
      <p:pic>
        <p:nvPicPr>
          <p:cNvPr id="250" name="Google Shape;250;p24"/>
          <p:cNvPicPr preferRelativeResize="0"/>
          <p:nvPr/>
        </p:nvPicPr>
        <p:blipFill rotWithShape="1">
          <a:blip r:embed="rId11">
            <a:alphaModFix/>
          </a:blip>
          <a:srcRect/>
          <a:stretch/>
        </p:blipFill>
        <p:spPr>
          <a:xfrm>
            <a:off x="10989751" y="359062"/>
            <a:ext cx="1027893" cy="1029861"/>
          </a:xfrm>
          <a:prstGeom prst="rect">
            <a:avLst/>
          </a:prstGeom>
          <a:noFill/>
          <a:ln>
            <a:noFill/>
          </a:ln>
        </p:spPr>
      </p:pic>
      <p:pic>
        <p:nvPicPr>
          <p:cNvPr id="251" name="Google Shape;251;p24"/>
          <p:cNvPicPr preferRelativeResize="0"/>
          <p:nvPr/>
        </p:nvPicPr>
        <p:blipFill rotWithShape="1">
          <a:blip r:embed="rId12">
            <a:alphaModFix/>
          </a:blip>
          <a:srcRect r="61260" b="70051"/>
          <a:stretch/>
        </p:blipFill>
        <p:spPr>
          <a:xfrm>
            <a:off x="4583503" y="1306039"/>
            <a:ext cx="2565722" cy="988969"/>
          </a:xfrm>
          <a:prstGeom prst="rect">
            <a:avLst/>
          </a:prstGeom>
          <a:noFill/>
          <a:ln>
            <a:noFill/>
          </a:ln>
        </p:spPr>
      </p:pic>
      <p:sp>
        <p:nvSpPr>
          <p:cNvPr id="252" name="Google Shape;252;p24"/>
          <p:cNvSpPr txBox="1"/>
          <p:nvPr/>
        </p:nvSpPr>
        <p:spPr>
          <a:xfrm>
            <a:off x="4326511" y="878654"/>
            <a:ext cx="3078074" cy="371513"/>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10 cyclistes pendant 1h </a:t>
            </a:r>
            <a:endParaRPr sz="1400" b="0" i="0" u="none" strike="noStrike" cap="none">
              <a:solidFill>
                <a:srgbClr val="000000"/>
              </a:solidFill>
              <a:latin typeface="Arial"/>
              <a:ea typeface="Arial"/>
              <a:cs typeface="Arial"/>
              <a:sym typeface="Arial"/>
            </a:endParaRPr>
          </a:p>
        </p:txBody>
      </p:sp>
      <p:pic>
        <p:nvPicPr>
          <p:cNvPr id="253" name="Google Shape;253;p24" descr="Une image contenant dessin&#10;&#10;Description générée automatiquement"/>
          <p:cNvPicPr preferRelativeResize="0"/>
          <p:nvPr/>
        </p:nvPicPr>
        <p:blipFill rotWithShape="1">
          <a:blip r:embed="rId13">
            <a:alphaModFix/>
          </a:blip>
          <a:srcRect/>
          <a:stretch/>
        </p:blipFill>
        <p:spPr>
          <a:xfrm>
            <a:off x="-1104800" y="180476"/>
            <a:ext cx="800252" cy="8002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25"/>
          <p:cNvSpPr txBox="1">
            <a:spLocks noGrp="1"/>
          </p:cNvSpPr>
          <p:nvPr>
            <p:ph type="title"/>
          </p:nvPr>
        </p:nvSpPr>
        <p:spPr>
          <a:xfrm>
            <a:off x="2027548" y="0"/>
            <a:ext cx="8028892" cy="98072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a:t>Dix cyclistes pendant 1h c’est l’équivalent</a:t>
            </a:r>
            <a:endParaRPr/>
          </a:p>
        </p:txBody>
      </p:sp>
      <p:sp>
        <p:nvSpPr>
          <p:cNvPr id="260" name="Google Shape;260;p25"/>
          <p:cNvSpPr txBox="1"/>
          <p:nvPr/>
        </p:nvSpPr>
        <p:spPr>
          <a:xfrm>
            <a:off x="6214470" y="3144493"/>
            <a:ext cx="437743" cy="6464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6E97"/>
              </a:buClr>
              <a:buSzPts val="3600"/>
              <a:buFont typeface="Noto Sans Symbols"/>
              <a:buNone/>
            </a:pPr>
            <a:r>
              <a:rPr lang="fr-FR" sz="3600" b="0" i="0" u="none" strike="noStrike" cap="none">
                <a:solidFill>
                  <a:srgbClr val="006E97"/>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261" name="Google Shape;261;p25"/>
          <p:cNvSpPr/>
          <p:nvPr/>
        </p:nvSpPr>
        <p:spPr>
          <a:xfrm>
            <a:off x="6264339" y="5042288"/>
            <a:ext cx="1831934" cy="4736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2" name="Google Shape;262;p25"/>
          <p:cNvSpPr txBox="1"/>
          <p:nvPr/>
        </p:nvSpPr>
        <p:spPr>
          <a:xfrm>
            <a:off x="6264339" y="4864848"/>
            <a:ext cx="488684"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6E97"/>
              </a:buClr>
              <a:buSzPts val="3600"/>
              <a:buFont typeface="Noto Sans Symbols"/>
              <a:buNone/>
            </a:pPr>
            <a:r>
              <a:rPr lang="fr-FR" sz="3600" b="0" i="0" u="none" strike="noStrike" cap="none">
                <a:solidFill>
                  <a:srgbClr val="006E97"/>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63" name="Google Shape;263;p25"/>
          <p:cNvPicPr preferRelativeResize="0"/>
          <p:nvPr/>
        </p:nvPicPr>
        <p:blipFill rotWithShape="1">
          <a:blip r:embed="rId3">
            <a:alphaModFix/>
          </a:blip>
          <a:srcRect r="61260" b="70051"/>
          <a:stretch/>
        </p:blipFill>
        <p:spPr>
          <a:xfrm>
            <a:off x="2999656" y="2708921"/>
            <a:ext cx="2565722" cy="988969"/>
          </a:xfrm>
          <a:prstGeom prst="rect">
            <a:avLst/>
          </a:prstGeom>
          <a:noFill/>
          <a:ln>
            <a:noFill/>
          </a:ln>
        </p:spPr>
      </p:pic>
      <p:sp>
        <p:nvSpPr>
          <p:cNvPr id="264" name="Google Shape;264;p25"/>
          <p:cNvSpPr txBox="1"/>
          <p:nvPr/>
        </p:nvSpPr>
        <p:spPr>
          <a:xfrm>
            <a:off x="2038465" y="5506918"/>
            <a:ext cx="4317298"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4E3F2B"/>
                </a:solidFill>
                <a:latin typeface="Arial"/>
                <a:ea typeface="Arial"/>
                <a:cs typeface="Arial"/>
                <a:sym typeface="Arial"/>
              </a:rPr>
              <a:t>Prise électrique</a:t>
            </a:r>
            <a:endParaRPr sz="1400" b="0" i="0" u="none" strike="noStrike" cap="none">
              <a:solidFill>
                <a:srgbClr val="000000"/>
              </a:solidFill>
              <a:latin typeface="Arial"/>
              <a:ea typeface="Arial"/>
              <a:cs typeface="Arial"/>
              <a:sym typeface="Arial"/>
            </a:endParaRPr>
          </a:p>
        </p:txBody>
      </p:sp>
      <p:pic>
        <p:nvPicPr>
          <p:cNvPr id="265" name="Google Shape;265;p25" descr="plug.png"/>
          <p:cNvPicPr preferRelativeResize="0"/>
          <p:nvPr/>
        </p:nvPicPr>
        <p:blipFill rotWithShape="1">
          <a:blip r:embed="rId4">
            <a:alphaModFix/>
          </a:blip>
          <a:srcRect/>
          <a:stretch/>
        </p:blipFill>
        <p:spPr>
          <a:xfrm rot="1834807">
            <a:off x="3209458" y="4224436"/>
            <a:ext cx="1648996" cy="1841758"/>
          </a:xfrm>
          <a:prstGeom prst="rect">
            <a:avLst/>
          </a:prstGeom>
          <a:noFill/>
          <a:ln>
            <a:noFill/>
          </a:ln>
        </p:spPr>
      </p:pic>
      <p:sp>
        <p:nvSpPr>
          <p:cNvPr id="266" name="Google Shape;266;p25"/>
          <p:cNvSpPr txBox="1"/>
          <p:nvPr/>
        </p:nvSpPr>
        <p:spPr>
          <a:xfrm>
            <a:off x="2999656" y="3861049"/>
            <a:ext cx="2448272"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rgbClr val="4E3F2B"/>
                </a:solidFill>
                <a:latin typeface="Century Gothic"/>
                <a:ea typeface="Century Gothic"/>
                <a:cs typeface="Century Gothic"/>
                <a:sym typeface="Century Gothic"/>
              </a:rPr>
              <a:t>10 cyclistes</a:t>
            </a:r>
            <a:endParaRPr sz="1400" b="0" i="0" u="none" strike="noStrike" cap="none">
              <a:solidFill>
                <a:srgbClr val="000000"/>
              </a:solidFill>
              <a:latin typeface="Arial"/>
              <a:ea typeface="Arial"/>
              <a:cs typeface="Arial"/>
              <a:sym typeface="Arial"/>
            </a:endParaRPr>
          </a:p>
        </p:txBody>
      </p:sp>
      <p:pic>
        <p:nvPicPr>
          <p:cNvPr id="267" name="Google Shape;267;p25" descr="money.png"/>
          <p:cNvPicPr preferRelativeResize="0"/>
          <p:nvPr/>
        </p:nvPicPr>
        <p:blipFill rotWithShape="1">
          <a:blip r:embed="rId5">
            <a:alphaModFix/>
          </a:blip>
          <a:srcRect/>
          <a:stretch/>
        </p:blipFill>
        <p:spPr>
          <a:xfrm>
            <a:off x="6960096" y="2780928"/>
            <a:ext cx="1291830" cy="1288702"/>
          </a:xfrm>
          <a:prstGeom prst="rect">
            <a:avLst/>
          </a:prstGeom>
          <a:noFill/>
          <a:ln>
            <a:noFill/>
          </a:ln>
        </p:spPr>
      </p:pic>
      <p:pic>
        <p:nvPicPr>
          <p:cNvPr id="268" name="Google Shape;268;p25" descr="money1.png"/>
          <p:cNvPicPr preferRelativeResize="0"/>
          <p:nvPr/>
        </p:nvPicPr>
        <p:blipFill rotWithShape="1">
          <a:blip r:embed="rId6">
            <a:alphaModFix/>
          </a:blip>
          <a:srcRect/>
          <a:stretch/>
        </p:blipFill>
        <p:spPr>
          <a:xfrm>
            <a:off x="6960097" y="4941169"/>
            <a:ext cx="1330589" cy="770171"/>
          </a:xfrm>
          <a:prstGeom prst="rect">
            <a:avLst/>
          </a:prstGeom>
          <a:noFill/>
          <a:ln>
            <a:noFill/>
          </a:ln>
        </p:spPr>
      </p:pic>
      <p:sp>
        <p:nvSpPr>
          <p:cNvPr id="269" name="Google Shape;269;p25"/>
          <p:cNvSpPr txBox="1"/>
          <p:nvPr/>
        </p:nvSpPr>
        <p:spPr>
          <a:xfrm>
            <a:off x="6888088" y="2708921"/>
            <a:ext cx="4317298" cy="76944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4400"/>
              <a:buFont typeface="Arial"/>
              <a:buNone/>
            </a:pPr>
            <a:r>
              <a:rPr lang="fr-FR" sz="4400" b="1" i="0" u="none" strike="noStrike" cap="none">
                <a:solidFill>
                  <a:schemeClr val="accent6"/>
                </a:solidFill>
                <a:latin typeface="Century Gothic"/>
                <a:ea typeface="Century Gothic"/>
                <a:cs typeface="Century Gothic"/>
                <a:sym typeface="Century Gothic"/>
              </a:rPr>
              <a:t>100 €</a:t>
            </a:r>
            <a:endParaRPr sz="1400" b="0" i="0" u="none" strike="noStrike" cap="none">
              <a:solidFill>
                <a:srgbClr val="000000"/>
              </a:solidFill>
              <a:latin typeface="Arial"/>
              <a:ea typeface="Arial"/>
              <a:cs typeface="Arial"/>
              <a:sym typeface="Arial"/>
            </a:endParaRPr>
          </a:p>
        </p:txBody>
      </p:sp>
      <p:sp>
        <p:nvSpPr>
          <p:cNvPr id="270" name="Google Shape;270;p25"/>
          <p:cNvSpPr txBox="1"/>
          <p:nvPr/>
        </p:nvSpPr>
        <p:spPr>
          <a:xfrm>
            <a:off x="6960096" y="4581129"/>
            <a:ext cx="4317298" cy="76944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4400"/>
              <a:buFont typeface="Arial"/>
              <a:buNone/>
            </a:pPr>
            <a:r>
              <a:rPr lang="fr-FR" sz="4400" b="1" i="0" u="none" strike="noStrike" cap="none">
                <a:solidFill>
                  <a:schemeClr val="accent6"/>
                </a:solidFill>
                <a:latin typeface="Century Gothic"/>
                <a:ea typeface="Century Gothic"/>
                <a:cs typeface="Century Gothic"/>
                <a:sym typeface="Century Gothic"/>
              </a:rPr>
              <a:t>0,10 €</a:t>
            </a:r>
            <a:endParaRPr sz="1400" b="0" i="0" u="none" strike="noStrike" cap="none">
              <a:solidFill>
                <a:srgbClr val="000000"/>
              </a:solidFill>
              <a:latin typeface="Arial"/>
              <a:ea typeface="Arial"/>
              <a:cs typeface="Arial"/>
              <a:sym typeface="Arial"/>
            </a:endParaRPr>
          </a:p>
        </p:txBody>
      </p:sp>
      <p:sp>
        <p:nvSpPr>
          <p:cNvPr id="271" name="Google Shape;271;p25"/>
          <p:cNvSpPr txBox="1">
            <a:spLocks noGrp="1"/>
          </p:cNvSpPr>
          <p:nvPr>
            <p:ph type="sldNum" idx="12"/>
          </p:nvPr>
        </p:nvSpPr>
        <p:spPr>
          <a:xfrm>
            <a:off x="11280576" y="6597352"/>
            <a:ext cx="864096" cy="260648"/>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pic>
        <p:nvPicPr>
          <p:cNvPr id="272" name="Google Shape;272;p25"/>
          <p:cNvPicPr preferRelativeResize="0"/>
          <p:nvPr/>
        </p:nvPicPr>
        <p:blipFill rotWithShape="1">
          <a:blip r:embed="rId3">
            <a:alphaModFix/>
          </a:blip>
          <a:srcRect r="61260" b="70051"/>
          <a:stretch/>
        </p:blipFill>
        <p:spPr>
          <a:xfrm>
            <a:off x="4583503" y="1306039"/>
            <a:ext cx="2565722" cy="988969"/>
          </a:xfrm>
          <a:prstGeom prst="rect">
            <a:avLst/>
          </a:prstGeom>
          <a:noFill/>
          <a:ln>
            <a:noFill/>
          </a:ln>
        </p:spPr>
      </p:pic>
      <p:sp>
        <p:nvSpPr>
          <p:cNvPr id="273" name="Google Shape;273;p25"/>
          <p:cNvSpPr txBox="1"/>
          <p:nvPr/>
        </p:nvSpPr>
        <p:spPr>
          <a:xfrm>
            <a:off x="4326511" y="878654"/>
            <a:ext cx="3078074" cy="371513"/>
          </a:xfrm>
          <a:prstGeom prst="rect">
            <a:avLst/>
          </a:prstGeom>
          <a:solidFill>
            <a:srgbClr val="F6AB38"/>
          </a:solidFill>
          <a:ln>
            <a:noFill/>
          </a:ln>
        </p:spPr>
        <p:txBody>
          <a:bodyPr spcFirstLastPara="1" wrap="square" lIns="90000" tIns="46800" rIns="90000" bIns="46800" anchor="t" anchorCtr="0">
            <a:spAutoFit/>
          </a:bodyPr>
          <a:lstStyle/>
          <a:p>
            <a:pPr marL="0" marR="0" lvl="0" indent="0" algn="ctr" rtl="0">
              <a:lnSpc>
                <a:spcPct val="100000"/>
              </a:lnSpc>
              <a:spcBef>
                <a:spcPts val="0"/>
              </a:spcBef>
              <a:spcAft>
                <a:spcPts val="0"/>
              </a:spcAft>
              <a:buClr>
                <a:srgbClr val="FFFFFF"/>
              </a:buClr>
              <a:buSzPts val="1800"/>
              <a:buFont typeface="Century Gothic"/>
              <a:buNone/>
            </a:pPr>
            <a:r>
              <a:rPr lang="fr-FR" sz="1800" b="1" i="0" u="none" strike="noStrike" cap="none">
                <a:solidFill>
                  <a:srgbClr val="FFFFFF"/>
                </a:solidFill>
                <a:latin typeface="Century Gothic"/>
                <a:ea typeface="Century Gothic"/>
                <a:cs typeface="Century Gothic"/>
                <a:sym typeface="Century Gothic"/>
              </a:rPr>
              <a:t>10 cyclistes pendant 1h </a:t>
            </a:r>
            <a:endParaRPr sz="1400" b="0" i="0" u="none" strike="noStrike" cap="none">
              <a:solidFill>
                <a:srgbClr val="000000"/>
              </a:solidFill>
              <a:latin typeface="Arial"/>
              <a:ea typeface="Arial"/>
              <a:cs typeface="Arial"/>
              <a:sym typeface="Arial"/>
            </a:endParaRPr>
          </a:p>
        </p:txBody>
      </p:sp>
      <p:pic>
        <p:nvPicPr>
          <p:cNvPr id="274" name="Google Shape;274;p25" descr="Résultat de recherche d'images pour &quot;icone horloge&quot;"/>
          <p:cNvPicPr preferRelativeResize="0"/>
          <p:nvPr/>
        </p:nvPicPr>
        <p:blipFill rotWithShape="1">
          <a:blip r:embed="rId7">
            <a:alphaModFix/>
          </a:blip>
          <a:srcRect/>
          <a:stretch/>
        </p:blipFill>
        <p:spPr>
          <a:xfrm>
            <a:off x="-1155368" y="183087"/>
            <a:ext cx="758851" cy="7588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ception personnalisé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11527</Words>
  <Application>Microsoft Office PowerPoint</Application>
  <PresentationFormat>Grand écran</PresentationFormat>
  <Paragraphs>1038</Paragraphs>
  <Slides>60</Slides>
  <Notes>60</Notes>
  <HiddenSlides>4</HiddenSlides>
  <MMClips>0</MMClips>
  <ScaleCrop>false</ScaleCrop>
  <HeadingPairs>
    <vt:vector size="6" baseType="variant">
      <vt:variant>
        <vt:lpstr>Polices utilisées</vt:lpstr>
      </vt:variant>
      <vt:variant>
        <vt:i4>6</vt:i4>
      </vt:variant>
      <vt:variant>
        <vt:lpstr>Thème</vt:lpstr>
      </vt:variant>
      <vt:variant>
        <vt:i4>3</vt:i4>
      </vt:variant>
      <vt:variant>
        <vt:lpstr>Titres des diapositives</vt:lpstr>
      </vt:variant>
      <vt:variant>
        <vt:i4>60</vt:i4>
      </vt:variant>
    </vt:vector>
  </HeadingPairs>
  <TitlesOfParts>
    <vt:vector size="69" baseType="lpstr">
      <vt:lpstr>Arial</vt:lpstr>
      <vt:lpstr>Calibri</vt:lpstr>
      <vt:lpstr>Arial</vt:lpstr>
      <vt:lpstr>Times New Roman</vt:lpstr>
      <vt:lpstr>Noto Sans Symbols</vt:lpstr>
      <vt:lpstr>Century Gothic</vt:lpstr>
      <vt:lpstr>Thème Office</vt:lpstr>
      <vt:lpstr>Conception personnalisée</vt:lpstr>
      <vt:lpstr>1_Thème Office</vt:lpstr>
      <vt:lpstr>Présentation PowerPoint</vt:lpstr>
      <vt:lpstr>Présentation PowerPoint</vt:lpstr>
      <vt:lpstr>Qu’est-ce que l’énergie ?</vt:lpstr>
      <vt:lpstr>Qu’est-ce que l’énergie ?</vt:lpstr>
      <vt:lpstr>Toutes les énergies ne se valent pas</vt:lpstr>
      <vt:lpstr>Toutes les énergies ne se valent pas</vt:lpstr>
      <vt:lpstr>Présentation PowerPoint</vt:lpstr>
      <vt:lpstr>Dix cyclistes pendant 1h c’est l’équivalent</vt:lpstr>
      <vt:lpstr>Dix cyclistes pendant 1h c’est l’équivalent</vt:lpstr>
      <vt:lpstr>Présentation PowerPoint</vt:lpstr>
      <vt:lpstr>Présentation PowerPoint</vt:lpstr>
      <vt:lpstr>A quoi nous sert l’énergie ?</vt:lpstr>
      <vt:lpstr>Présentation PowerPoint</vt:lpstr>
      <vt:lpstr>Présentation PowerPoint</vt:lpstr>
      <vt:lpstr>Présentation PowerPoint</vt:lpstr>
      <vt:lpstr>De l’Homme, à l’animal, à la machine</vt:lpstr>
      <vt:lpstr>Présentation PowerPoint</vt:lpstr>
      <vt:lpstr>Présentation PowerPoint</vt:lpstr>
      <vt:lpstr>Présentation PowerPoint</vt:lpstr>
      <vt:lpstr>Présentation PowerPoint</vt:lpstr>
      <vt:lpstr>Présentation PowerPoint</vt:lpstr>
      <vt:lpstr>Présentation PowerPoint</vt:lpstr>
      <vt:lpstr>Consommation mondiale d’énergie</vt:lpstr>
      <vt:lpstr>Les inégalités énergétiques dans le monde</vt:lpstr>
      <vt:lpstr>Les énergies fossiles sont sous la terre</vt:lpstr>
      <vt:lpstr>Le confort a un coût</vt:lpstr>
      <vt:lpstr>Présentation PowerPoint</vt:lpstr>
      <vt:lpstr>Le CO2 mais pas seulement !</vt:lpstr>
      <vt:lpstr>Présentation PowerPoint</vt:lpstr>
      <vt:lpstr>Présentation PowerPoint</vt:lpstr>
      <vt:lpstr>Présentation PowerPoint</vt:lpstr>
      <vt:lpstr>Climat VS Météo</vt:lpstr>
      <vt:lpstr>Principe de l’effet de serre</vt:lpstr>
      <vt:lpstr>Présentation PowerPoint</vt:lpstr>
      <vt:lpstr>Présentation PowerPoint</vt:lpstr>
      <vt:lpstr>Le système climatique</vt:lpstr>
      <vt:lpstr>Le système climatique</vt:lpstr>
      <vt:lpstr>Présentation PowerPoint</vt:lpstr>
      <vt:lpstr>Présentation PowerPoint</vt:lpstr>
      <vt:lpstr>Quelles sont les conséquences du dérèglement climatique ?</vt:lpstr>
      <vt:lpstr>Des conséquences physiques…  …aux impact sur les sociétés humaines</vt:lpstr>
      <vt:lpstr>Les impacts dans le monde L’injustice climatique</vt:lpstr>
      <vt:lpstr>Présentation PowerPoint</vt:lpstr>
      <vt:lpstr>Présentation PowerPoint</vt:lpstr>
      <vt:lpstr>Présentation PowerPoint</vt:lpstr>
      <vt:lpstr>L’Accord de Paris A la COP21, les états ont fixé le cap</vt:lpstr>
      <vt:lpstr>Présentation PowerPoint</vt:lpstr>
      <vt:lpstr>Présentation PowerPoint</vt:lpstr>
      <vt:lpstr>Pour se donner une idée</vt:lpstr>
      <vt:lpstr>Quelques actions pour agir Alimentation</vt:lpstr>
      <vt:lpstr>Quelques actions pour agir Transports</vt:lpstr>
      <vt:lpstr>Quelques actions pour agir Habitat</vt:lpstr>
      <vt:lpstr>Quelques actions pour agir Biens et services</vt:lpstr>
      <vt:lpstr>La sobriété avant la technologie</vt:lpstr>
      <vt:lpstr>Présentation PowerPoint</vt:lpstr>
      <vt:lpstr>Présentation PowerPoint</vt:lpstr>
      <vt:lpstr>Présentation PowerPoint</vt:lpstr>
      <vt:lpstr>Présentation PowerPoint</vt:lpstr>
      <vt:lpstr>Présentation PowerPoint</vt:lpstr>
      <vt:lpstr>Conclusion L’important c’est d’y trouver son compte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A01272</dc:creator>
  <cp:lastModifiedBy>Marie-Laure BOULANGER</cp:lastModifiedBy>
  <cp:revision>7</cp:revision>
  <dcterms:created xsi:type="dcterms:W3CDTF">2016-01-26T14:37:38Z</dcterms:created>
  <dcterms:modified xsi:type="dcterms:W3CDTF">2020-05-27T15:50:12Z</dcterms:modified>
</cp:coreProperties>
</file>