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5" r:id="rId5"/>
    <p:sldMasterId id="2147483662"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Lst>
  <p:sldSz cy="6858000" cx="12192000"/>
  <p:notesSz cx="6858000" cy="9144000"/>
  <p:embeddedFontLst>
    <p:embeddedFont>
      <p:font typeface="Century Gothic"/>
      <p:regular r:id="rId79"/>
      <p:bold r:id="rId80"/>
      <p:italic r:id="rId81"/>
      <p:boldItalic r:id="rId8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253">
          <p15:clr>
            <a:srgbClr val="A4A3A4"/>
          </p15:clr>
        </p15:guide>
        <p15:guide id="2" pos="3840">
          <p15:clr>
            <a:srgbClr val="A4A3A4"/>
          </p15:clr>
        </p15:guide>
      </p15:sldGuideLst>
    </p:ext>
    <p:ext uri="http://customooxmlschemas.google.com/">
      <go:slidesCustomData xmlns:go="http://customooxmlschemas.google.com/" r:id="rId83" roundtripDataSignature="AMtx7mi8L8qG7jOqljPYl/GdVllwt1zAK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253"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83" Type="http://customschemas.google.com/relationships/presentationmetadata" Target="metadata"/><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80" Type="http://schemas.openxmlformats.org/officeDocument/2006/relationships/font" Target="fonts/CenturyGothic-bold.fntdata"/><Relationship Id="rId82" Type="http://schemas.openxmlformats.org/officeDocument/2006/relationships/font" Target="fonts/CenturyGothic-boldItalic.fntdata"/><Relationship Id="rId81" Type="http://schemas.openxmlformats.org/officeDocument/2006/relationships/font" Target="fonts/CenturyGothic-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notesMaster" Target="notesMasters/notesMaster1.xml"/><Relationship Id="rId8" Type="http://schemas.openxmlformats.org/officeDocument/2006/relationships/slide" Target="slides/slide1.xml"/><Relationship Id="rId73" Type="http://schemas.openxmlformats.org/officeDocument/2006/relationships/slide" Target="slides/slide66.xml"/><Relationship Id="rId72" Type="http://schemas.openxmlformats.org/officeDocument/2006/relationships/slide" Target="slides/slide65.xml"/><Relationship Id="rId31" Type="http://schemas.openxmlformats.org/officeDocument/2006/relationships/slide" Target="slides/slide24.xml"/><Relationship Id="rId75" Type="http://schemas.openxmlformats.org/officeDocument/2006/relationships/slide" Target="slides/slide68.xml"/><Relationship Id="rId30" Type="http://schemas.openxmlformats.org/officeDocument/2006/relationships/slide" Target="slides/slide23.xml"/><Relationship Id="rId74" Type="http://schemas.openxmlformats.org/officeDocument/2006/relationships/slide" Target="slides/slide67.xml"/><Relationship Id="rId33" Type="http://schemas.openxmlformats.org/officeDocument/2006/relationships/slide" Target="slides/slide26.xml"/><Relationship Id="rId77" Type="http://schemas.openxmlformats.org/officeDocument/2006/relationships/slide" Target="slides/slide70.xml"/><Relationship Id="rId32" Type="http://schemas.openxmlformats.org/officeDocument/2006/relationships/slide" Target="slides/slide25.xml"/><Relationship Id="rId76" Type="http://schemas.openxmlformats.org/officeDocument/2006/relationships/slide" Target="slides/slide69.xml"/><Relationship Id="rId35" Type="http://schemas.openxmlformats.org/officeDocument/2006/relationships/slide" Target="slides/slide28.xml"/><Relationship Id="rId79" Type="http://schemas.openxmlformats.org/officeDocument/2006/relationships/font" Target="fonts/CenturyGothic-regular.fntdata"/><Relationship Id="rId34" Type="http://schemas.openxmlformats.org/officeDocument/2006/relationships/slide" Target="slides/slide27.xml"/><Relationship Id="rId78" Type="http://schemas.openxmlformats.org/officeDocument/2006/relationships/slide" Target="slides/slide71.xml"/><Relationship Id="rId71" Type="http://schemas.openxmlformats.org/officeDocument/2006/relationships/slide" Target="slides/slide64.xml"/><Relationship Id="rId70" Type="http://schemas.openxmlformats.org/officeDocument/2006/relationships/slide" Target="slides/slide63.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62" Type="http://schemas.openxmlformats.org/officeDocument/2006/relationships/slide" Target="slides/slide55.xml"/><Relationship Id="rId61" Type="http://schemas.openxmlformats.org/officeDocument/2006/relationships/slide" Target="slides/slide54.xml"/><Relationship Id="rId20" Type="http://schemas.openxmlformats.org/officeDocument/2006/relationships/slide" Target="slides/slide13.xml"/><Relationship Id="rId64" Type="http://schemas.openxmlformats.org/officeDocument/2006/relationships/slide" Target="slides/slide57.xml"/><Relationship Id="rId63" Type="http://schemas.openxmlformats.org/officeDocument/2006/relationships/slide" Target="slides/slide56.xml"/><Relationship Id="rId22" Type="http://schemas.openxmlformats.org/officeDocument/2006/relationships/slide" Target="slides/slide15.xml"/><Relationship Id="rId66" Type="http://schemas.openxmlformats.org/officeDocument/2006/relationships/slide" Target="slides/slide59.xml"/><Relationship Id="rId21" Type="http://schemas.openxmlformats.org/officeDocument/2006/relationships/slide" Target="slides/slide14.xml"/><Relationship Id="rId65" Type="http://schemas.openxmlformats.org/officeDocument/2006/relationships/slide" Target="slides/slide58.xml"/><Relationship Id="rId24" Type="http://schemas.openxmlformats.org/officeDocument/2006/relationships/slide" Target="slides/slide17.xml"/><Relationship Id="rId68" Type="http://schemas.openxmlformats.org/officeDocument/2006/relationships/slide" Target="slides/slide61.xml"/><Relationship Id="rId23" Type="http://schemas.openxmlformats.org/officeDocument/2006/relationships/slide" Target="slides/slide16.xml"/><Relationship Id="rId67" Type="http://schemas.openxmlformats.org/officeDocument/2006/relationships/slide" Target="slides/slide60.xml"/><Relationship Id="rId60" Type="http://schemas.openxmlformats.org/officeDocument/2006/relationships/slide" Target="slides/slide53.xml"/><Relationship Id="rId26" Type="http://schemas.openxmlformats.org/officeDocument/2006/relationships/slide" Target="slides/slide19.xml"/><Relationship Id="rId25" Type="http://schemas.openxmlformats.org/officeDocument/2006/relationships/slide" Target="slides/slide18.xml"/><Relationship Id="rId69" Type="http://schemas.openxmlformats.org/officeDocument/2006/relationships/slide" Target="slides/slide62.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slide" Target="slides/slide46.xml"/><Relationship Id="rId52" Type="http://schemas.openxmlformats.org/officeDocument/2006/relationships/slide" Target="slides/slide45.xml"/><Relationship Id="rId11" Type="http://schemas.openxmlformats.org/officeDocument/2006/relationships/slide" Target="slides/slide4.xml"/><Relationship Id="rId55" Type="http://schemas.openxmlformats.org/officeDocument/2006/relationships/slide" Target="slides/slide48.xml"/><Relationship Id="rId10" Type="http://schemas.openxmlformats.org/officeDocument/2006/relationships/slide" Target="slides/slide3.xml"/><Relationship Id="rId54" Type="http://schemas.openxmlformats.org/officeDocument/2006/relationships/slide" Target="slides/slide47.xml"/><Relationship Id="rId13" Type="http://schemas.openxmlformats.org/officeDocument/2006/relationships/slide" Target="slides/slide6.xml"/><Relationship Id="rId57" Type="http://schemas.openxmlformats.org/officeDocument/2006/relationships/slide" Target="slides/slide50.xml"/><Relationship Id="rId12" Type="http://schemas.openxmlformats.org/officeDocument/2006/relationships/slide" Target="slides/slide5.xml"/><Relationship Id="rId56" Type="http://schemas.openxmlformats.org/officeDocument/2006/relationships/slide" Target="slides/slide49.xml"/><Relationship Id="rId15" Type="http://schemas.openxmlformats.org/officeDocument/2006/relationships/slide" Target="slides/slide8.xml"/><Relationship Id="rId59" Type="http://schemas.openxmlformats.org/officeDocument/2006/relationships/slide" Target="slides/slide52.xml"/><Relationship Id="rId14" Type="http://schemas.openxmlformats.org/officeDocument/2006/relationships/slide" Target="slides/slide7.xml"/><Relationship Id="rId58" Type="http://schemas.openxmlformats.org/officeDocument/2006/relationships/slide" Target="slides/slide51.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fr-F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rte-france.com/analyses-tendances-et-prospectives/bilan-previsionnel-2050-futurs-energetiques" TargetMode="External"/><Relationship Id="rId3" Type="http://schemas.openxmlformats.org/officeDocument/2006/relationships/hyperlink" Target="https://negawatt.org/Scenario-negaWatt-2022"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planete-energies.com/sites/default/files/atoms/files/bp-stats-review-2020-full-report.pdf" TargetMode="External"/><Relationship Id="rId3" Type="http://schemas.openxmlformats.org/officeDocument/2006/relationships/hyperlink" Target="https://petrole-et-medicaments.e-monsite.com/pages/utilisation-du-petrole-dans-les-medicaments-impacts-et-consequences.html" TargetMode="External"/><Relationship Id="rId4" Type="http://schemas.openxmlformats.org/officeDocument/2006/relationships/hyperlink" Target="https://www.regard-sur-les-cosmetiques.fr/nos-regards/les-derives-du-petrole-des-ingredients-surs-ou-dangereux-pour-la-sante-413/" TargetMode="Externa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meteofrance.com/comprendre-climat/monde/le-systeme-climatique-mondial" TargetMode="Externa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pokepedia.fr/Lainergie" TargetMode="Externa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fr.wikipedia.org/wiki/Potentiel_de_r%C3%A9chauffement_global" TargetMode="Externa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xVroWRO0duI" TargetMode="External"/><Relationship Id="rId3" Type="http://schemas.openxmlformats.org/officeDocument/2006/relationships/hyperlink" Target="https://www.youtube.com/watch?v=zjaUqUozwdc" TargetMode="Externa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myco2.fr/fr/empreinte-carbone-francaise-moyenne-comment-est-elle-calculee/" TargetMode="External"/><Relationship Id="rId3" Type="http://schemas.openxmlformats.org/officeDocument/2006/relationships/hyperlink" Target="https://www.hautconseilclimat.fr/publications/maitriser-lempreinte-carbone-de-la-france/" TargetMode="Externa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multimedia.ademe.fr/infographies/infographie_mieux_se_chauffer/" TargetMode="Externa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duclimat.fr/la-mediatheque/" TargetMode="External"/><Relationship Id="rId3" Type="http://schemas.openxmlformats.org/officeDocument/2006/relationships/hyperlink" Target="https://educlimat.fr/pebc/" TargetMode="External"/><Relationship Id="rId4" Type="http://schemas.openxmlformats.org/officeDocument/2006/relationships/hyperlink" Target="https://youthforclimate.fr/" TargetMode="External"/><Relationship Id="rId5" Type="http://schemas.openxmlformats.org/officeDocument/2006/relationships/hyperlink" Target="https://www.littlecitizensforclimate.org/" TargetMode="External"/><Relationship Id="rId6" Type="http://schemas.openxmlformats.org/officeDocument/2006/relationships/hyperlink" Target="https://citoyenspourleclimat.org/" TargetMode="External"/><Relationship Id="rId7" Type="http://schemas.openxmlformats.org/officeDocument/2006/relationships/hyperlink" Target="https://profsentransition.com/"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pokepedia.fr/Lainergie"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9" name="Google Shape;89;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b="1" lang="fr-FR" u="sng"/>
              <a:t>Déroulé Conférencier.e :</a:t>
            </a:r>
            <a:endParaRPr/>
          </a:p>
          <a:p>
            <a:pPr indent="0" lvl="0" marL="0" rtl="0" algn="l">
              <a:lnSpc>
                <a:spcPct val="100000"/>
              </a:lnSpc>
              <a:spcBef>
                <a:spcPts val="360"/>
              </a:spcBef>
              <a:spcAft>
                <a:spcPts val="0"/>
              </a:spcAft>
              <a:buClr>
                <a:schemeClr val="dk1"/>
              </a:buClr>
              <a:buSzPts val="1400"/>
              <a:buFont typeface="Arial"/>
              <a:buNone/>
            </a:pPr>
            <a:r>
              <a:rPr i="1" lang="fr-FR"/>
              <a:t>Bienvenu.e ! The Big Conf’ vous est proposée par le projet ÉduClimat. La conférence que vous visionnez actuellement est la version “Collège-Lycée” de The Big Conf’, qui vous est proposée par l’association Avenir Climatique, dont fait partie le projet ÉduClimat.</a:t>
            </a:r>
            <a:endParaRPr/>
          </a:p>
          <a:p>
            <a:pPr indent="0" lvl="0" marL="0" rtl="0" algn="l">
              <a:lnSpc>
                <a:spcPct val="100000"/>
              </a:lnSpc>
              <a:spcBef>
                <a:spcPts val="360"/>
              </a:spcBef>
              <a:spcAft>
                <a:spcPts val="0"/>
              </a:spcAft>
              <a:buClr>
                <a:schemeClr val="dk1"/>
              </a:buClr>
              <a:buSzPts val="1400"/>
              <a:buFont typeface="Arial"/>
              <a:buNone/>
            </a:pPr>
            <a:r>
              <a:rPr i="1" lang="fr-FR"/>
              <a:t>Pour simplifier sa prise en main, dans le coin en haut à gauche, vous pourrez trouver :</a:t>
            </a:r>
            <a:endParaRPr/>
          </a:p>
          <a:p>
            <a:pPr indent="-171450" lvl="0" marL="171450" rtl="0" algn="l">
              <a:lnSpc>
                <a:spcPct val="100000"/>
              </a:lnSpc>
              <a:spcBef>
                <a:spcPts val="360"/>
              </a:spcBef>
              <a:spcAft>
                <a:spcPts val="0"/>
              </a:spcAft>
              <a:buClr>
                <a:schemeClr val="dk1"/>
              </a:buClr>
              <a:buSzPts val="1200"/>
              <a:buFont typeface="Calibri"/>
              <a:buChar char="-"/>
            </a:pPr>
            <a:r>
              <a:rPr i="1" lang="fr-FR"/>
              <a:t>Une </a:t>
            </a:r>
            <a:r>
              <a:rPr b="1" i="1" lang="fr-FR"/>
              <a:t>étoile</a:t>
            </a:r>
            <a:r>
              <a:rPr i="1" lang="fr-FR"/>
              <a:t>, qui indique que cette diapo est particulièrement importante. Si vous souhaitez faire cette conférence en très peu de temps, nous vous conseillons de vous concentrer sur ces diapos.</a:t>
            </a:r>
            <a:endParaRPr/>
          </a:p>
          <a:p>
            <a:pPr indent="-171450" lvl="0" marL="171450" rtl="0" algn="l">
              <a:lnSpc>
                <a:spcPct val="100000"/>
              </a:lnSpc>
              <a:spcBef>
                <a:spcPts val="360"/>
              </a:spcBef>
              <a:spcAft>
                <a:spcPts val="0"/>
              </a:spcAft>
              <a:buClr>
                <a:schemeClr val="dk1"/>
              </a:buClr>
              <a:buSzPts val="1200"/>
              <a:buFont typeface="Calibri"/>
              <a:buChar char="-"/>
            </a:pPr>
            <a:r>
              <a:rPr i="1" lang="fr-FR"/>
              <a:t>Une </a:t>
            </a:r>
            <a:r>
              <a:rPr b="1" i="1" lang="fr-FR"/>
              <a:t>horloge</a:t>
            </a:r>
            <a:r>
              <a:rPr i="1" lang="fr-FR"/>
              <a:t>, qui indique du contenu supplémentaire qui n’est pas forcément utile pour la compréhension des enjeux mais qui peut être intéressant à creuser ou à présenter devant des publics avertis.</a:t>
            </a:r>
            <a:endParaRPr i="1"/>
          </a:p>
          <a:p>
            <a:pPr indent="0" lvl="0" marL="0" rtl="0" algn="l">
              <a:lnSpc>
                <a:spcPct val="100000"/>
              </a:lnSpc>
              <a:spcBef>
                <a:spcPts val="360"/>
              </a:spcBef>
              <a:spcAft>
                <a:spcPts val="0"/>
              </a:spcAft>
              <a:buSzPts val="1400"/>
              <a:buNone/>
            </a:pPr>
            <a:r>
              <a:rPr i="1" lang="fr-FR"/>
              <a:t>Nous avons fait le choix d’inscrire des explications très fournies dans cette section de commentaires. Vous n’êtes bien évidemment pas obligé de tout dire, c’est fait pour vous aider dans vos explications et pour anticiper certaines questions qui vont être posées par votre auditoire.</a:t>
            </a:r>
            <a:endParaRPr i="1"/>
          </a:p>
          <a:p>
            <a:pPr indent="0" lvl="0" marL="0" rtl="0" algn="l">
              <a:lnSpc>
                <a:spcPct val="100000"/>
              </a:lnSpc>
              <a:spcBef>
                <a:spcPts val="360"/>
              </a:spcBef>
              <a:spcAft>
                <a:spcPts val="0"/>
              </a:spcAft>
              <a:buSzPts val="1400"/>
              <a:buNone/>
            </a:pPr>
            <a:r>
              <a:rPr i="1" lang="fr-FR"/>
              <a:t>Il est également tout à fait possible de ne pas présenter la conférence en entier d’un seul coup, mais de présenter les parties indépendamment les unes des autres.</a:t>
            </a:r>
            <a:endParaRPr i="1"/>
          </a:p>
          <a:p>
            <a:pPr indent="0" lvl="0" marL="0" marR="0" rtl="0" algn="l">
              <a:lnSpc>
                <a:spcPct val="100000"/>
              </a:lnSpc>
              <a:spcBef>
                <a:spcPts val="360"/>
              </a:spcBef>
              <a:spcAft>
                <a:spcPts val="0"/>
              </a:spcAft>
              <a:buClr>
                <a:srgbClr val="000000"/>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b="1" lang="fr-FR" u="sng"/>
              <a:t>Explications :</a:t>
            </a:r>
            <a:endParaRPr/>
          </a:p>
          <a:p>
            <a:pPr indent="0" lvl="0" marL="0" rtl="0" algn="l">
              <a:lnSpc>
                <a:spcPct val="100000"/>
              </a:lnSpc>
              <a:spcBef>
                <a:spcPts val="488"/>
              </a:spcBef>
              <a:spcAft>
                <a:spcPts val="0"/>
              </a:spcAft>
              <a:buClr>
                <a:schemeClr val="dk1"/>
              </a:buClr>
              <a:buSzPts val="1100"/>
              <a:buFont typeface="Arial"/>
              <a:buNone/>
            </a:pPr>
            <a:r>
              <a:rPr lang="fr-FR"/>
              <a:t>À quoi sert l’énergie ? Pourquoi l’énergie est-elle nécessaire pour les activités humaines ? Pourquoi les activités humaines sont-elles responsables du changement climatique ? Comment agir au quotidien ?</a:t>
            </a:r>
            <a:endParaRPr/>
          </a:p>
          <a:p>
            <a:pPr indent="0" lvl="0" marL="0" marR="0" rtl="0" algn="l">
              <a:lnSpc>
                <a:spcPct val="100000"/>
              </a:lnSpc>
              <a:spcBef>
                <a:spcPts val="360"/>
              </a:spcBef>
              <a:spcAft>
                <a:spcPts val="0"/>
              </a:spcAft>
              <a:buClr>
                <a:srgbClr val="000000"/>
              </a:buClr>
              <a:buSzPts val="1400"/>
              <a:buFont typeface="Arial"/>
              <a:buNone/>
            </a:pPr>
            <a:r>
              <a:rPr lang="fr-FR"/>
              <a:t>Cette conférence va permettre de répondre à ces 4 questions !</a:t>
            </a:r>
            <a:endParaRPr/>
          </a:p>
        </p:txBody>
      </p:sp>
      <p:sp>
        <p:nvSpPr>
          <p:cNvPr id="90" name="Google Shape;90;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1254b9e9240_0_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4" name="Google Shape;334;g1254b9e9240_0_4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b="1" lang="fr-FR" u="sng"/>
              <a:t>Explications :</a:t>
            </a:r>
            <a:endParaRPr/>
          </a:p>
          <a:p>
            <a:pPr indent="0" lvl="0" marL="0" rtl="0" algn="l">
              <a:lnSpc>
                <a:spcPct val="100000"/>
              </a:lnSpc>
              <a:spcBef>
                <a:spcPts val="488"/>
              </a:spcBef>
              <a:spcAft>
                <a:spcPts val="0"/>
              </a:spcAft>
              <a:buClr>
                <a:schemeClr val="dk1"/>
              </a:buClr>
              <a:buSzPts val="1100"/>
              <a:buFont typeface="Arial"/>
              <a:buNone/>
            </a:pPr>
            <a:r>
              <a:rPr lang="fr-FR"/>
              <a:t>Mais revenons aux sources d’énergie primaire. Elles ne sont pas toutes identiques, elles ont toutes des avantages et des inconvénients !</a:t>
            </a:r>
            <a:endParaRPr b="1" u="sng"/>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Clr>
                <a:schemeClr val="dk1"/>
              </a:buClr>
              <a:buSzPts val="1400"/>
              <a:buFont typeface="Arial"/>
              <a:buNone/>
            </a:pPr>
            <a:r>
              <a:rPr b="1" lang="fr-FR" u="sng"/>
              <a:t>Déroulé Conférencier.e : </a:t>
            </a:r>
            <a:endParaRPr/>
          </a:p>
          <a:p>
            <a:pPr indent="0" lvl="0" marL="0" rtl="0" algn="l">
              <a:lnSpc>
                <a:spcPct val="100000"/>
              </a:lnSpc>
              <a:spcBef>
                <a:spcPts val="488"/>
              </a:spcBef>
              <a:spcAft>
                <a:spcPts val="0"/>
              </a:spcAft>
              <a:buClr>
                <a:schemeClr val="dk1"/>
              </a:buClr>
              <a:buSzPts val="1400"/>
              <a:buFont typeface="Arial"/>
              <a:buNone/>
            </a:pPr>
            <a:r>
              <a:rPr i="1" lang="fr-FR"/>
              <a:t>Demandez aux élèves s’ils ont une idée des avantages et des inconvénients des différentes sources d’énergie (renouvelables et non renouvelables). L’idée est de leur faire comprendre que les sources d’énergie fossiles sont vraiment très pratiques !</a:t>
            </a:r>
            <a:endParaRPr i="1"/>
          </a:p>
          <a:p>
            <a:pPr indent="0" lvl="0" marL="0" rtl="0" algn="l">
              <a:lnSpc>
                <a:spcPct val="100000"/>
              </a:lnSpc>
              <a:spcBef>
                <a:spcPts val="300"/>
              </a:spcBef>
              <a:spcAft>
                <a:spcPts val="0"/>
              </a:spcAft>
              <a:buClr>
                <a:schemeClr val="dk1"/>
              </a:buClr>
              <a:buSzPts val="1000"/>
              <a:buFont typeface="Arial"/>
              <a:buNone/>
            </a:pPr>
            <a:r>
              <a:rPr i="1" lang="fr-FR"/>
              <a:t>Cette slide va avec la suivante, inutile de s’y attarder !</a:t>
            </a:r>
            <a:endParaRPr b="1" u="sng"/>
          </a:p>
        </p:txBody>
      </p:sp>
      <p:sp>
        <p:nvSpPr>
          <p:cNvPr id="335" name="Google Shape;335;g1254b9e9240_0_4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fr-FR"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g1254b9e9240_0_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0" name="Google Shape;380;g1254b9e9240_0_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b="1" lang="fr-FR" u="sng"/>
              <a:t>Explications :</a:t>
            </a:r>
            <a:endParaRPr b="1"/>
          </a:p>
          <a:p>
            <a:pPr indent="0" lvl="0" marL="0" rtl="0" algn="l">
              <a:lnSpc>
                <a:spcPct val="100000"/>
              </a:lnSpc>
              <a:spcBef>
                <a:spcPts val="488"/>
              </a:spcBef>
              <a:spcAft>
                <a:spcPts val="0"/>
              </a:spcAft>
              <a:buSzPts val="1100"/>
              <a:buNone/>
            </a:pPr>
            <a:r>
              <a:rPr lang="fr-FR"/>
              <a:t>Quels sont les avantages des ressources renouvelables ?</a:t>
            </a:r>
            <a:endParaRPr/>
          </a:p>
          <a:p>
            <a:pPr indent="-317500" lvl="0" marL="457200" rtl="0" algn="l">
              <a:lnSpc>
                <a:spcPct val="100000"/>
              </a:lnSpc>
              <a:spcBef>
                <a:spcPts val="488"/>
              </a:spcBef>
              <a:spcAft>
                <a:spcPts val="0"/>
              </a:spcAft>
              <a:buSzPts val="1400"/>
              <a:buChar char="●"/>
            </a:pPr>
            <a:r>
              <a:rPr lang="fr-FR"/>
              <a:t>Elles sont </a:t>
            </a:r>
            <a:r>
              <a:rPr b="1" lang="fr-FR"/>
              <a:t>quasiment inépuisables</a:t>
            </a:r>
            <a:r>
              <a:rPr lang="fr-FR"/>
              <a:t> à l’échelle humaine, car elles proviennent de phénomènes physiques qui se produisent régulièrement sans intervention humaine.</a:t>
            </a:r>
            <a:endParaRPr/>
          </a:p>
          <a:p>
            <a:pPr indent="0" lvl="0" marL="457200" rtl="0" algn="l">
              <a:lnSpc>
                <a:spcPct val="100000"/>
              </a:lnSpc>
              <a:spcBef>
                <a:spcPts val="488"/>
              </a:spcBef>
              <a:spcAft>
                <a:spcPts val="0"/>
              </a:spcAft>
              <a:buSzPts val="1400"/>
              <a:buNone/>
            </a:pPr>
            <a:r>
              <a:rPr lang="fr-FR"/>
              <a:t>À ce titre, la biomasse doit faire l’objet d’une attention toute particulière, car son caractère renouvelable est tributaire de la gestion du milieu dont il est extrait. Raser toute une forêt pour brûler du bois est un comportement totalement antinomique avec une gestion durable de celle-ci. </a:t>
            </a:r>
            <a:endParaRPr/>
          </a:p>
          <a:p>
            <a:pPr indent="-317500" lvl="0" marL="457200" rtl="0" algn="l">
              <a:lnSpc>
                <a:spcPct val="100000"/>
              </a:lnSpc>
              <a:spcBef>
                <a:spcPts val="488"/>
              </a:spcBef>
              <a:spcAft>
                <a:spcPts val="0"/>
              </a:spcAft>
              <a:buSzPts val="1400"/>
              <a:buChar char="●"/>
            </a:pPr>
            <a:r>
              <a:rPr lang="fr-FR"/>
              <a:t>Elles </a:t>
            </a:r>
            <a:r>
              <a:rPr b="1" lang="fr-FR"/>
              <a:t>engendrent peu de pollution</a:t>
            </a:r>
            <a:r>
              <a:rPr lang="fr-FR"/>
              <a:t> directe (au moment de leur utilisation) et indirecte (principalement au moment de la construction de l’infrastructure). En particulier, les ressources renouvelables émettent très peu de gaz à effet de serre (voir les parties suivantes) ; pour cette raison, elles font l’objet d’une attention particulière pour la transition énergétique. </a:t>
            </a:r>
            <a:endParaRPr/>
          </a:p>
          <a:p>
            <a:pPr indent="0" lvl="0" marL="0" rtl="0" algn="l">
              <a:lnSpc>
                <a:spcPct val="100000"/>
              </a:lnSpc>
              <a:spcBef>
                <a:spcPts val="488"/>
              </a:spcBef>
              <a:spcAft>
                <a:spcPts val="0"/>
              </a:spcAft>
              <a:buSzPts val="1400"/>
              <a:buNone/>
            </a:pPr>
            <a:r>
              <a:t/>
            </a:r>
            <a:endParaRPr/>
          </a:p>
          <a:p>
            <a:pPr indent="0" lvl="0" marL="0" rtl="0" algn="l">
              <a:lnSpc>
                <a:spcPct val="100000"/>
              </a:lnSpc>
              <a:spcBef>
                <a:spcPts val="488"/>
              </a:spcBef>
              <a:spcAft>
                <a:spcPts val="0"/>
              </a:spcAft>
              <a:buSzPts val="1400"/>
              <a:buNone/>
            </a:pPr>
            <a:r>
              <a:rPr lang="fr-FR"/>
              <a:t>Quels sont les inconvénients des ressources renouvelables ?</a:t>
            </a:r>
            <a:endParaRPr/>
          </a:p>
          <a:p>
            <a:pPr indent="-317500" lvl="0" marL="457200" rtl="0" algn="l">
              <a:lnSpc>
                <a:spcPct val="100000"/>
              </a:lnSpc>
              <a:spcBef>
                <a:spcPts val="488"/>
              </a:spcBef>
              <a:spcAft>
                <a:spcPts val="0"/>
              </a:spcAft>
              <a:buSzPts val="1400"/>
              <a:buChar char="●"/>
            </a:pPr>
            <a:r>
              <a:rPr lang="fr-FR"/>
              <a:t>Elles sont </a:t>
            </a:r>
            <a:r>
              <a:rPr b="1" lang="fr-FR"/>
              <a:t>peu concentrées</a:t>
            </a:r>
            <a:r>
              <a:rPr lang="fr-FR"/>
              <a:t>, parce qu’elles sont plus diffuses. Ceci à deux conséquences très importantes :</a:t>
            </a:r>
            <a:endParaRPr/>
          </a:p>
          <a:p>
            <a:pPr indent="-317500" lvl="1" marL="914400" rtl="0" algn="l">
              <a:lnSpc>
                <a:spcPct val="100000"/>
              </a:lnSpc>
              <a:spcBef>
                <a:spcPts val="0"/>
              </a:spcBef>
              <a:spcAft>
                <a:spcPts val="0"/>
              </a:spcAft>
              <a:buSzPts val="1400"/>
              <a:buChar char="○"/>
            </a:pPr>
            <a:r>
              <a:rPr lang="fr-FR"/>
              <a:t>Pour un même volume de matière, les ressources renouvelables ont donc tendance à fournir moins d’énergie que les ressources non renouvelables.</a:t>
            </a:r>
            <a:endParaRPr/>
          </a:p>
          <a:p>
            <a:pPr indent="-317500" lvl="1" marL="914400" rtl="0" algn="l">
              <a:lnSpc>
                <a:spcPct val="100000"/>
              </a:lnSpc>
              <a:spcBef>
                <a:spcPts val="0"/>
              </a:spcBef>
              <a:spcAft>
                <a:spcPts val="0"/>
              </a:spcAft>
              <a:buSzPts val="1400"/>
              <a:buChar char="○"/>
            </a:pPr>
            <a:r>
              <a:rPr lang="fr-FR"/>
              <a:t>Pour une même quantité d’énergie, les infrastructures des ressources renouvelables demandent beaucoup plus d’espace que celles des ressources non renouvelables (voir la slide </a:t>
            </a:r>
            <a:r>
              <a:rPr i="1" lang="fr-FR"/>
              <a:t>Dix cyclistes pendant 1 h, cela équivaut à…</a:t>
            </a:r>
            <a:r>
              <a:rPr lang="fr-FR"/>
              <a:t>). Par exemple, la construction d’un barrage ne demande rien de moins que l’inondation d’une vallée entière ! Cela peut engendrer des problèmes de conflits d’usage, voire d’atteinte aux écosystèmes : par exemple, faut-il consacrer un terrain à l’agriculture ou construire à la place une centrale solaire photovoltaïque ? Notons aussi que certaines ressources renouvelables peuvent rencontrer une certaine hostilité locale qui peut nuire à leurs développements…</a:t>
            </a:r>
            <a:endParaRPr/>
          </a:p>
          <a:p>
            <a:pPr indent="-317500" lvl="0" marL="457200" rtl="0" algn="l">
              <a:lnSpc>
                <a:spcPct val="100000"/>
              </a:lnSpc>
              <a:spcBef>
                <a:spcPts val="0"/>
              </a:spcBef>
              <a:spcAft>
                <a:spcPts val="0"/>
              </a:spcAft>
              <a:buSzPts val="1400"/>
              <a:buChar char="●"/>
            </a:pPr>
            <a:r>
              <a:rPr lang="fr-FR"/>
              <a:t>Elles sont </a:t>
            </a:r>
            <a:r>
              <a:rPr b="1" lang="fr-FR"/>
              <a:t>intermittentes</a:t>
            </a:r>
            <a:r>
              <a:rPr lang="fr-FR"/>
              <a:t> ou </a:t>
            </a:r>
            <a:r>
              <a:rPr b="1" lang="fr-FR"/>
              <a:t>variables</a:t>
            </a:r>
            <a:r>
              <a:rPr lang="fr-FR"/>
              <a:t>, c’est-à-dire qu’elles ne sont pas disponibles en permanence et que leur disponibilité varie très fortement. Par exemple, un panneau solaire ne fonctionne que lors de belles journées ensoleillées et pas la nuit, tandis qu’une éolienne ne fonctionne que lorsqu’il y a du vent pas trop violent…</a:t>
            </a:r>
            <a:endParaRPr/>
          </a:p>
          <a:p>
            <a:pPr indent="0" lvl="0" marL="457200" rtl="0" algn="l">
              <a:lnSpc>
                <a:spcPct val="100000"/>
              </a:lnSpc>
              <a:spcBef>
                <a:spcPts val="488"/>
              </a:spcBef>
              <a:spcAft>
                <a:spcPts val="0"/>
              </a:spcAft>
              <a:buSzPts val="1400"/>
              <a:buNone/>
            </a:pPr>
            <a:r>
              <a:rPr lang="fr-FR"/>
              <a:t>En quoi cela pose problème ? La plupart de ces ressources renouvelables sont utilisées pour produire de l’électricité. Or, étant donné que l’on est aujourd’hui incapable de stocker de l’électricité à grande échelle, il faut qu’à tout moment, la production des centrales électriques doit satisfaire la demande en électricité : c’est ce que l’on appelle la </a:t>
            </a:r>
            <a:r>
              <a:rPr b="1" lang="fr-FR"/>
              <a:t>pilotabilité</a:t>
            </a:r>
            <a:r>
              <a:rPr lang="fr-FR"/>
              <a:t>. En résumé, les ressources renouvelables sont </a:t>
            </a:r>
            <a:r>
              <a:rPr b="1" lang="fr-FR"/>
              <a:t>très peu pilotables</a:t>
            </a:r>
            <a:r>
              <a:rPr lang="fr-FR"/>
              <a:t>, ce qui pose une contrainte sérieuse dans le cas où l’on souhaiterait disposer d’un mix énergétique 100 % nucléaire.</a:t>
            </a:r>
            <a:endParaRPr/>
          </a:p>
          <a:p>
            <a:pPr indent="0" lvl="0" marL="0" rtl="0" algn="l">
              <a:lnSpc>
                <a:spcPct val="100000"/>
              </a:lnSpc>
              <a:spcBef>
                <a:spcPts val="488"/>
              </a:spcBef>
              <a:spcAft>
                <a:spcPts val="0"/>
              </a:spcAft>
              <a:buSzPts val="1100"/>
              <a:buNone/>
            </a:pPr>
            <a:r>
              <a:t/>
            </a:r>
            <a:endParaRPr/>
          </a:p>
          <a:p>
            <a:pPr indent="0" lvl="0" marL="0" rtl="0" algn="l">
              <a:lnSpc>
                <a:spcPct val="100000"/>
              </a:lnSpc>
              <a:spcBef>
                <a:spcPts val="488"/>
              </a:spcBef>
              <a:spcAft>
                <a:spcPts val="0"/>
              </a:spcAft>
              <a:buSzPts val="1100"/>
              <a:buNone/>
            </a:pPr>
            <a:r>
              <a:rPr lang="fr-FR"/>
              <a:t>Quels sont les avantages des ressources non renouvelables ?</a:t>
            </a:r>
            <a:endParaRPr/>
          </a:p>
          <a:p>
            <a:pPr indent="-317500" lvl="0" marL="457200" rtl="0" algn="l">
              <a:lnSpc>
                <a:spcPct val="100000"/>
              </a:lnSpc>
              <a:spcBef>
                <a:spcPts val="488"/>
              </a:spcBef>
              <a:spcAft>
                <a:spcPts val="0"/>
              </a:spcAft>
              <a:buSzPts val="1400"/>
              <a:buChar char="●"/>
            </a:pPr>
            <a:r>
              <a:rPr lang="fr-FR"/>
              <a:t>Elles sont </a:t>
            </a:r>
            <a:r>
              <a:rPr b="1" lang="fr-FR"/>
              <a:t>très concentrées</a:t>
            </a:r>
            <a:r>
              <a:rPr lang="fr-FR"/>
              <a:t> et fournissent donc beaucoup plus d’énergie que les ressources renouvelables. Dans le cas des ressources fossiles, cette concentration est le résultat d’un long processus d’accumulation de matière carbonée.</a:t>
            </a:r>
            <a:endParaRPr/>
          </a:p>
          <a:p>
            <a:pPr indent="-317500" lvl="0" marL="457200" rtl="0" algn="l">
              <a:lnSpc>
                <a:spcPct val="100000"/>
              </a:lnSpc>
              <a:spcBef>
                <a:spcPts val="0"/>
              </a:spcBef>
              <a:spcAft>
                <a:spcPts val="0"/>
              </a:spcAft>
              <a:buSzPts val="1400"/>
              <a:buChar char="●"/>
            </a:pPr>
            <a:r>
              <a:rPr lang="fr-FR"/>
              <a:t>Elles sont </a:t>
            </a:r>
            <a:r>
              <a:rPr b="1" lang="fr-FR"/>
              <a:t>transportables</a:t>
            </a:r>
            <a:r>
              <a:rPr lang="fr-FR"/>
              <a:t> et </a:t>
            </a:r>
            <a:r>
              <a:rPr b="1" lang="fr-FR"/>
              <a:t>stockables</a:t>
            </a:r>
            <a:r>
              <a:rPr lang="fr-FR"/>
              <a:t>. Il est en effet beaucoup plus simple de transporter de la matière solide, liquide ou gazeuse que de transporter un processus physico-chimique ! Les ressources non renouvelables sont ainsi « plus pratiques » à utiliser, et c’est pour cela que nous les utilisons autant :</a:t>
            </a:r>
            <a:endParaRPr/>
          </a:p>
          <a:p>
            <a:pPr indent="-317500" lvl="1" marL="914400" rtl="0" algn="l">
              <a:lnSpc>
                <a:spcPct val="100000"/>
              </a:lnSpc>
              <a:spcBef>
                <a:spcPts val="0"/>
              </a:spcBef>
              <a:spcAft>
                <a:spcPts val="0"/>
              </a:spcAft>
              <a:buSzPts val="1400"/>
              <a:buChar char="○"/>
            </a:pPr>
            <a:r>
              <a:rPr lang="fr-FR"/>
              <a:t>Le pétrole est la matière la plus facile à transporter en raison de sa nature liquide, c’est la raison principale pour laquelle elle est utilisée en tant que carburant.</a:t>
            </a:r>
            <a:endParaRPr/>
          </a:p>
          <a:p>
            <a:pPr indent="-317500" lvl="1" marL="914400" rtl="0" algn="l">
              <a:lnSpc>
                <a:spcPct val="100000"/>
              </a:lnSpc>
              <a:spcBef>
                <a:spcPts val="0"/>
              </a:spcBef>
              <a:spcAft>
                <a:spcPts val="0"/>
              </a:spcAft>
              <a:buSzPts val="1400"/>
              <a:buChar char="○"/>
            </a:pPr>
            <a:r>
              <a:rPr lang="fr-FR"/>
              <a:t>Le gaz peut facilement être transporté en bouteille, mais doit pour cela être compressé pour faciliter son transport. En revanche, il présente des risques de fuite et d’explosion.</a:t>
            </a:r>
            <a:endParaRPr/>
          </a:p>
          <a:p>
            <a:pPr indent="0" lvl="0" marL="457200" rtl="0" algn="l">
              <a:lnSpc>
                <a:spcPct val="100000"/>
              </a:lnSpc>
              <a:spcBef>
                <a:spcPts val="488"/>
              </a:spcBef>
              <a:spcAft>
                <a:spcPts val="0"/>
              </a:spcAft>
              <a:buSzPts val="1400"/>
              <a:buNone/>
            </a:pPr>
            <a:r>
              <a:rPr lang="fr-FR"/>
              <a:t>Cela est moins vrai pour l’uranium qui demande des manipulations lourdes et complexes pour pouvoir être utilisé, mais cela est compensé par son immense concentration en énergie.</a:t>
            </a:r>
            <a:endParaRPr/>
          </a:p>
          <a:p>
            <a:pPr indent="-317500" lvl="0" marL="457200" rtl="0" algn="l">
              <a:lnSpc>
                <a:spcPct val="100000"/>
              </a:lnSpc>
              <a:spcBef>
                <a:spcPts val="488"/>
              </a:spcBef>
              <a:spcAft>
                <a:spcPts val="0"/>
              </a:spcAft>
              <a:buSzPts val="1400"/>
              <a:buChar char="●"/>
            </a:pPr>
            <a:r>
              <a:rPr lang="fr-FR"/>
              <a:t>Elles sont </a:t>
            </a:r>
            <a:r>
              <a:rPr b="1" lang="fr-FR"/>
              <a:t>pilotables</a:t>
            </a:r>
            <a:r>
              <a:rPr lang="fr-FR"/>
              <a:t> : s’il le faut, il n’est pas bien difficile de faire fonctionner une centrale électrique, au gaz, au charbon, au pétrole et même une centrale nucléaire pour répondre à une demande en électricité accrue.</a:t>
            </a:r>
            <a:endParaRPr/>
          </a:p>
          <a:p>
            <a:pPr indent="0" lvl="0" marL="0" rtl="0" algn="l">
              <a:lnSpc>
                <a:spcPct val="100000"/>
              </a:lnSpc>
              <a:spcBef>
                <a:spcPts val="488"/>
              </a:spcBef>
              <a:spcAft>
                <a:spcPts val="0"/>
              </a:spcAft>
              <a:buSzPts val="1400"/>
              <a:buNone/>
            </a:pPr>
            <a:r>
              <a:t/>
            </a:r>
            <a:endParaRPr/>
          </a:p>
          <a:p>
            <a:pPr indent="0" lvl="0" marL="0" rtl="0" algn="l">
              <a:lnSpc>
                <a:spcPct val="100000"/>
              </a:lnSpc>
              <a:spcBef>
                <a:spcPts val="488"/>
              </a:spcBef>
              <a:spcAft>
                <a:spcPts val="0"/>
              </a:spcAft>
              <a:buClr>
                <a:schemeClr val="dk1"/>
              </a:buClr>
              <a:buSzPts val="1100"/>
              <a:buFont typeface="Arial"/>
              <a:buNone/>
            </a:pPr>
            <a:r>
              <a:rPr lang="fr-FR"/>
              <a:t>Quels sont les inconvénients des ressources non renouvelables ?</a:t>
            </a:r>
            <a:endParaRPr/>
          </a:p>
          <a:p>
            <a:pPr indent="-317500" lvl="0" marL="457200" rtl="0" algn="l">
              <a:lnSpc>
                <a:spcPct val="100000"/>
              </a:lnSpc>
              <a:spcBef>
                <a:spcPts val="488"/>
              </a:spcBef>
              <a:spcAft>
                <a:spcPts val="0"/>
              </a:spcAft>
              <a:buSzPts val="1400"/>
              <a:buChar char="●"/>
            </a:pPr>
            <a:r>
              <a:rPr lang="fr-FR"/>
              <a:t>Elles ne sont pas renouvelables à l’échelle humaine : les quantités de gaz naturel, de charbon et de pétrole sont limitées à l’échelle humaine.</a:t>
            </a:r>
            <a:endParaRPr/>
          </a:p>
          <a:p>
            <a:pPr indent="-317500" lvl="0" marL="457200" rtl="0" algn="l">
              <a:lnSpc>
                <a:spcPct val="100000"/>
              </a:lnSpc>
              <a:spcBef>
                <a:spcPts val="0"/>
              </a:spcBef>
              <a:spcAft>
                <a:spcPts val="0"/>
              </a:spcAft>
              <a:buSzPts val="1400"/>
              <a:buChar char="●"/>
            </a:pPr>
            <a:r>
              <a:rPr lang="fr-FR"/>
              <a:t>Elles </a:t>
            </a:r>
            <a:r>
              <a:rPr b="1" lang="fr-FR"/>
              <a:t>engendrent de nombreuses pollutions</a:t>
            </a:r>
            <a:r>
              <a:rPr lang="fr-FR"/>
              <a:t>, de différentes natures selon les ressources :</a:t>
            </a:r>
            <a:endParaRPr/>
          </a:p>
          <a:p>
            <a:pPr indent="-317500" lvl="1" marL="914400" rtl="0" algn="l">
              <a:lnSpc>
                <a:spcPct val="100000"/>
              </a:lnSpc>
              <a:spcBef>
                <a:spcPts val="0"/>
              </a:spcBef>
              <a:spcAft>
                <a:spcPts val="0"/>
              </a:spcAft>
              <a:buSzPts val="1400"/>
              <a:buChar char="○"/>
            </a:pPr>
            <a:r>
              <a:rPr lang="fr-FR"/>
              <a:t>Lors de leur combustion, les sources d’énergie fossiles rejettent des déchets toxiques dans l’air, dans les sols voire dans les eaux. En particulier, leur combustion émet du dioxyde de carbone (CO2) qui a un impact significatif sur le climat (voir les parties suivantes).</a:t>
            </a:r>
            <a:endParaRPr/>
          </a:p>
          <a:p>
            <a:pPr indent="-317500" lvl="1" marL="914400" rtl="0" algn="l">
              <a:lnSpc>
                <a:spcPct val="100000"/>
              </a:lnSpc>
              <a:spcBef>
                <a:spcPts val="0"/>
              </a:spcBef>
              <a:spcAft>
                <a:spcPts val="0"/>
              </a:spcAft>
              <a:buSzPts val="1400"/>
              <a:buChar char="○"/>
            </a:pPr>
            <a:r>
              <a:rPr lang="fr-FR"/>
              <a:t>Les centrales nucléaires rejettent des déchets irradiants et impossibles à éliminer à l’échelle de la vie humaine ; il est indispensable de les stocker dans des lieux sécurisés et difficiles d’accès. Elles peuvent également être le siège d’accidents aux conséquences néfastes… En revanche, les centrales nucléaires n’engendrent pas d’émissions de gaz à effet de serre, et font elles aussi l’objet d’une attention particulière pour la transition énergétique.</a:t>
            </a:r>
            <a:endParaRPr/>
          </a:p>
          <a:p>
            <a:pPr indent="0" lvl="0" marL="0" rtl="0" algn="l">
              <a:lnSpc>
                <a:spcPct val="100000"/>
              </a:lnSpc>
              <a:spcBef>
                <a:spcPts val="488"/>
              </a:spcBef>
              <a:spcAft>
                <a:spcPts val="0"/>
              </a:spcAft>
              <a:buSzPts val="1400"/>
              <a:buNone/>
            </a:pPr>
            <a:r>
              <a:t/>
            </a:r>
            <a:endParaRPr/>
          </a:p>
          <a:p>
            <a:pPr indent="0" lvl="0" marL="0" rtl="0" algn="l">
              <a:lnSpc>
                <a:spcPct val="100000"/>
              </a:lnSpc>
              <a:spcBef>
                <a:spcPts val="488"/>
              </a:spcBef>
              <a:spcAft>
                <a:spcPts val="0"/>
              </a:spcAft>
              <a:buSzPts val="1400"/>
              <a:buNone/>
            </a:pPr>
            <a:r>
              <a:rPr lang="fr-FR"/>
              <a:t>Que retenir de tout cela ? </a:t>
            </a:r>
            <a:r>
              <a:rPr b="1" lang="fr-FR"/>
              <a:t>Aucune énergie n’est parfaite, idéale ou propre</a:t>
            </a:r>
            <a:r>
              <a:rPr lang="fr-FR"/>
              <a:t>, toutes ont des qualités et des défauts. Dans la suite, nous allons voir qu’il y a une urgence, c’est de sortir des sources d’énergie fossiles ; mais il est illusoire de croire qu’il suffit de toutes les remplacer par des sources d’énergie renouvelables pour régler tous les problèmes…</a:t>
            </a:r>
            <a:endParaRPr/>
          </a:p>
          <a:p>
            <a:pPr indent="0" lvl="0" marL="0" rtl="0" algn="l">
              <a:lnSpc>
                <a:spcPct val="100000"/>
              </a:lnSpc>
              <a:spcBef>
                <a:spcPts val="488"/>
              </a:spcBef>
              <a:spcAft>
                <a:spcPts val="0"/>
              </a:spcAft>
              <a:buSzPts val="1400"/>
              <a:buNone/>
            </a:pPr>
            <a:r>
              <a:rPr lang="fr-FR"/>
              <a:t>Pour finir, cette slide peut laisser penser que toutes ces ressources énergétiques permettent servent à la même chose, ce qui est évidemment faux : </a:t>
            </a:r>
            <a:r>
              <a:rPr b="1" lang="fr-FR"/>
              <a:t>les énergies ne sont pas substituables en totalité</a:t>
            </a:r>
            <a:r>
              <a:rPr lang="fr-FR"/>
              <a:t>. Ce point-là est abordé un peu plus en détail dans la slide </a:t>
            </a:r>
            <a:r>
              <a:rPr i="1" lang="fr-FR"/>
              <a:t>À quoi nous sert l’énergie ?</a:t>
            </a:r>
            <a:r>
              <a:rPr lang="fr-FR"/>
              <a:t>.</a:t>
            </a:r>
            <a:endParaRPr/>
          </a:p>
          <a:p>
            <a:pPr indent="0" lvl="0" marL="0" rtl="0" algn="l">
              <a:lnSpc>
                <a:spcPct val="100000"/>
              </a:lnSpc>
              <a:spcBef>
                <a:spcPts val="488"/>
              </a:spcBef>
              <a:spcAft>
                <a:spcPts val="0"/>
              </a:spcAft>
              <a:buSzPts val="1400"/>
              <a:buNone/>
            </a:pPr>
            <a:r>
              <a:t/>
            </a:r>
            <a:endParaRPr/>
          </a:p>
          <a:p>
            <a:pPr indent="0" lvl="0" marL="0" rtl="0" algn="l">
              <a:lnSpc>
                <a:spcPct val="100000"/>
              </a:lnSpc>
              <a:spcBef>
                <a:spcPts val="488"/>
              </a:spcBef>
              <a:spcAft>
                <a:spcPts val="0"/>
              </a:spcAft>
              <a:buClr>
                <a:schemeClr val="dk1"/>
              </a:buClr>
              <a:buSzPts val="1400"/>
              <a:buFont typeface="Arial"/>
              <a:buNone/>
            </a:pPr>
            <a:r>
              <a:rPr b="1" lang="fr-FR" u="sng"/>
              <a:t>Messages-clés :</a:t>
            </a:r>
            <a:endParaRPr/>
          </a:p>
          <a:p>
            <a:pPr indent="-317500" lvl="0" marL="457200" rtl="0" algn="l">
              <a:lnSpc>
                <a:spcPct val="100000"/>
              </a:lnSpc>
              <a:spcBef>
                <a:spcPts val="488"/>
              </a:spcBef>
              <a:spcAft>
                <a:spcPts val="0"/>
              </a:spcAft>
              <a:buClr>
                <a:schemeClr val="dk1"/>
              </a:buClr>
              <a:buSzPts val="1400"/>
              <a:buChar char="●"/>
            </a:pPr>
            <a:r>
              <a:rPr lang="fr-FR"/>
              <a:t>Aucune ressources énergétique n’est parfaite.</a:t>
            </a:r>
            <a:endParaRPr/>
          </a:p>
          <a:p>
            <a:pPr indent="-317500" lvl="0" marL="457200" rtl="0" algn="l">
              <a:lnSpc>
                <a:spcPct val="100000"/>
              </a:lnSpc>
              <a:spcBef>
                <a:spcPts val="488"/>
              </a:spcBef>
              <a:spcAft>
                <a:spcPts val="0"/>
              </a:spcAft>
              <a:buSzPts val="1400"/>
              <a:buChar char="●"/>
            </a:pPr>
            <a:r>
              <a:rPr lang="fr-FR"/>
              <a:t>Les sources d’énergie fossile (pétrole, gaz et charbon) sont beaucoup plus concentrées, polyvalentes ou simples à exploiter que toutes les autres.</a:t>
            </a:r>
            <a:endParaRPr/>
          </a:p>
          <a:p>
            <a:pPr indent="-317500" lvl="0" marL="457200" rtl="0" algn="l">
              <a:lnSpc>
                <a:spcPct val="100000"/>
              </a:lnSpc>
              <a:spcBef>
                <a:spcPts val="0"/>
              </a:spcBef>
              <a:spcAft>
                <a:spcPts val="0"/>
              </a:spcAft>
              <a:buSzPts val="1400"/>
              <a:buChar char="●"/>
            </a:pPr>
            <a:r>
              <a:rPr lang="fr-FR"/>
              <a:t>Certaines ressources énergétiques sont plus polluantes que d’autres.</a:t>
            </a:r>
            <a:endParaRPr/>
          </a:p>
        </p:txBody>
      </p:sp>
      <p:sp>
        <p:nvSpPr>
          <p:cNvPr id="381" name="Google Shape;381;g1254b9e9240_0_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fr-FR"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g10d32b9858b_1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6" name="Google Shape;426;g10d32b9858b_1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b="1" lang="fr-FR" u="sng"/>
              <a:t>Explications :</a:t>
            </a:r>
            <a:endParaRPr/>
          </a:p>
          <a:p>
            <a:pPr indent="0" lvl="0" marL="0" rtl="0" algn="l">
              <a:lnSpc>
                <a:spcPct val="100000"/>
              </a:lnSpc>
              <a:spcBef>
                <a:spcPts val="488"/>
              </a:spcBef>
              <a:spcAft>
                <a:spcPts val="0"/>
              </a:spcAft>
              <a:buSzPts val="1100"/>
              <a:buNone/>
            </a:pPr>
            <a:r>
              <a:rPr lang="fr-FR"/>
              <a:t>L’intérêt principal de l’énergie (en tant que grandeur physique), c’est qu’elle permet de comparer l’efficacité des sources les unes avec les autres.</a:t>
            </a:r>
            <a:endParaRPr/>
          </a:p>
          <a:p>
            <a:pPr indent="0" lvl="0" marL="0" rtl="0" algn="l">
              <a:lnSpc>
                <a:spcPct val="100000"/>
              </a:lnSpc>
              <a:spcBef>
                <a:spcPts val="488"/>
              </a:spcBef>
              <a:spcAft>
                <a:spcPts val="0"/>
              </a:spcAft>
              <a:buSzPts val="1100"/>
              <a:buNone/>
            </a:pPr>
            <a:r>
              <a:rPr lang="fr-FR"/>
              <a:t>Par exemple, on sait que 10 cyclistes pédalant à 20 km/h pendant 1 heure produisent l’énergie nécessaire pour cuire un gâteau au four électrique. Et oui, les êtres humains aussi peuvent produire de l’énergie par leur force musculaire ! Pour cuire le gâteau, il leur suffit pédaler sur un vélo spécialement conçu pour produire de l’électricité, et de le connecter ensuite au four.</a:t>
            </a:r>
            <a:endParaRPr/>
          </a:p>
          <a:p>
            <a:pPr indent="0" lvl="0" marL="0" rtl="0" algn="l">
              <a:lnSpc>
                <a:spcPct val="100000"/>
              </a:lnSpc>
              <a:spcBef>
                <a:spcPts val="488"/>
              </a:spcBef>
              <a:spcAft>
                <a:spcPts val="0"/>
              </a:spcAft>
              <a:buSzPts val="1100"/>
              <a:buNone/>
            </a:pPr>
            <a:r>
              <a:t/>
            </a:r>
            <a:endParaRPr/>
          </a:p>
          <a:p>
            <a:pPr indent="0" lvl="0" marL="0" rtl="0" algn="l">
              <a:lnSpc>
                <a:spcPct val="100000"/>
              </a:lnSpc>
              <a:spcBef>
                <a:spcPts val="0"/>
              </a:spcBef>
              <a:spcAft>
                <a:spcPts val="0"/>
              </a:spcAft>
              <a:buSzPts val="1100"/>
              <a:buNone/>
            </a:pPr>
            <a:r>
              <a:rPr b="1" lang="fr-FR" u="sng"/>
              <a:t>Pour aller plus loin :</a:t>
            </a:r>
            <a:endParaRPr b="1" u="sng"/>
          </a:p>
          <a:p>
            <a:pPr indent="0" lvl="0" marL="0" rtl="0" algn="l">
              <a:lnSpc>
                <a:spcPct val="100000"/>
              </a:lnSpc>
              <a:spcBef>
                <a:spcPts val="488"/>
              </a:spcBef>
              <a:spcAft>
                <a:spcPts val="0"/>
              </a:spcAft>
              <a:buSzPts val="1100"/>
              <a:buNone/>
            </a:pPr>
            <a:r>
              <a:rPr lang="fr-FR"/>
              <a:t>Une unité usuelle de l’énergie est le kWh (kilowattheure) : c’est l’énergie produite par une machine d’une puissance d’1 W pendant 1 heure.</a:t>
            </a:r>
            <a:endParaRPr/>
          </a:p>
          <a:p>
            <a:pPr indent="0" lvl="0" marL="0" rtl="0" algn="l">
              <a:lnSpc>
                <a:spcPct val="100000"/>
              </a:lnSpc>
              <a:spcBef>
                <a:spcPts val="488"/>
              </a:spcBef>
              <a:spcAft>
                <a:spcPts val="0"/>
              </a:spcAft>
              <a:buSzPts val="1100"/>
              <a:buNone/>
            </a:pPr>
            <a:r>
              <a:rPr lang="fr-FR"/>
              <a:t>L’énergie produite par 10 cyclistes pédalant à 20 km/h pendant 1 h vaut donc environ 1 kWh.</a:t>
            </a:r>
            <a:endParaRPr/>
          </a:p>
        </p:txBody>
      </p:sp>
      <p:sp>
        <p:nvSpPr>
          <p:cNvPr id="427" name="Google Shape;427;g10d32b9858b_1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fr-FR"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g10d32b9858b_1_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6" name="Google Shape;446;g10d32b9858b_1_5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chemeClr val="dk1"/>
              </a:buClr>
              <a:buSzPts val="1400"/>
              <a:buFont typeface="Arial"/>
              <a:buNone/>
            </a:pPr>
            <a:r>
              <a:rPr b="1" lang="fr-FR" u="sng"/>
              <a:t>Explications :</a:t>
            </a:r>
            <a:endParaRPr b="1" u="sng"/>
          </a:p>
          <a:p>
            <a:pPr indent="0" lvl="0" marL="0" rtl="0" algn="l">
              <a:lnSpc>
                <a:spcPct val="100000"/>
              </a:lnSpc>
              <a:spcBef>
                <a:spcPts val="488"/>
              </a:spcBef>
              <a:spcAft>
                <a:spcPts val="0"/>
              </a:spcAft>
              <a:buClr>
                <a:schemeClr val="dk1"/>
              </a:buClr>
              <a:buSzPts val="1100"/>
              <a:buFont typeface="Arial"/>
              <a:buNone/>
            </a:pPr>
            <a:r>
              <a:rPr lang="fr-FR"/>
              <a:t>Seulement, à moins que vous ne disposiez d’une armée d’esclaves, vous vous doutez bien que ces cyclistes ne voudront pas pédaler gratuitement pendant une heure ! Au-delà du smic horaire (prenons 10 € brut de l’heure), vous devriez les rémunérer à hauteur de 100 €. Et rien n’est moins sûr qu’ils accepteraient de pédaler dans le seul but de cuire votre gâteau, ils ont bien mieux à faire !</a:t>
            </a:r>
            <a:endParaRPr/>
          </a:p>
          <a:p>
            <a:pPr indent="0" lvl="0" marL="0" rtl="0" algn="l">
              <a:lnSpc>
                <a:spcPct val="100000"/>
              </a:lnSpc>
              <a:spcBef>
                <a:spcPts val="488"/>
              </a:spcBef>
              <a:spcAft>
                <a:spcPts val="0"/>
              </a:spcAft>
              <a:buClr>
                <a:schemeClr val="dk1"/>
              </a:buClr>
              <a:buSzPts val="1100"/>
              <a:buFont typeface="Arial"/>
              <a:buNone/>
            </a:pPr>
            <a:r>
              <a:t/>
            </a:r>
            <a:endParaRPr/>
          </a:p>
          <a:p>
            <a:pPr indent="0" lvl="0" marL="0" rtl="0" algn="l">
              <a:lnSpc>
                <a:spcPct val="100000"/>
              </a:lnSpc>
              <a:spcBef>
                <a:spcPts val="488"/>
              </a:spcBef>
              <a:spcAft>
                <a:spcPts val="0"/>
              </a:spcAft>
              <a:buClr>
                <a:schemeClr val="dk1"/>
              </a:buClr>
              <a:buSzPts val="1100"/>
              <a:buFont typeface="Arial"/>
              <a:buNone/>
            </a:pPr>
            <a:r>
              <a:rPr lang="fr-FR"/>
              <a:t>Or, ce genre de soucis disparaît avec une prise électrique : cela ne vous coûterait que 18 centimes si vous l’utilisiez (au prix de l’électricité en France en 2019). Et c’est tout de même beaucoup moins encombrant !</a:t>
            </a:r>
            <a:endParaRPr/>
          </a:p>
          <a:p>
            <a:pPr indent="0" lvl="0" marL="0" rtl="0" algn="l">
              <a:lnSpc>
                <a:spcPct val="100000"/>
              </a:lnSpc>
              <a:spcBef>
                <a:spcPts val="488"/>
              </a:spcBef>
              <a:spcAft>
                <a:spcPts val="0"/>
              </a:spcAft>
              <a:buClr>
                <a:schemeClr val="dk1"/>
              </a:buClr>
              <a:buSzPts val="1100"/>
              <a:buFont typeface="Arial"/>
              <a:buNone/>
            </a:pPr>
            <a:r>
              <a:t/>
            </a:r>
            <a:endParaRPr/>
          </a:p>
          <a:p>
            <a:pPr indent="0" lvl="0" marL="0" rtl="0" algn="l">
              <a:lnSpc>
                <a:spcPct val="100000"/>
              </a:lnSpc>
              <a:spcBef>
                <a:spcPts val="488"/>
              </a:spcBef>
              <a:spcAft>
                <a:spcPts val="0"/>
              </a:spcAft>
              <a:buClr>
                <a:schemeClr val="dk1"/>
              </a:buClr>
              <a:buSzPts val="1100"/>
              <a:buFont typeface="Arial"/>
              <a:buNone/>
            </a:pPr>
            <a:r>
              <a:rPr lang="fr-FR">
                <a:solidFill>
                  <a:schemeClr val="dk1"/>
                </a:solidFill>
              </a:rPr>
              <a:t>Avec toute </a:t>
            </a:r>
            <a:r>
              <a:rPr lang="fr-FR"/>
              <a:t>la</a:t>
            </a:r>
            <a:r>
              <a:rPr lang="fr-FR">
                <a:solidFill>
                  <a:schemeClr val="dk1"/>
                </a:solidFill>
              </a:rPr>
              <a:t> facilité qu’elle nous offre, on comprend pourquoi l’énergie a pris autant de place dans nos vies. Il est aujourd</a:t>
            </a:r>
            <a:r>
              <a:rPr lang="fr-FR"/>
              <a:t>’hui</a:t>
            </a:r>
            <a:r>
              <a:rPr lang="fr-FR">
                <a:solidFill>
                  <a:schemeClr val="dk1"/>
                </a:solidFill>
              </a:rPr>
              <a:t> impensable </a:t>
            </a:r>
            <a:r>
              <a:rPr lang="fr-FR"/>
              <a:t>de n’utilise</a:t>
            </a:r>
            <a:r>
              <a:rPr lang="fr-FR">
                <a:solidFill>
                  <a:schemeClr val="dk1"/>
                </a:solidFill>
              </a:rPr>
              <a:t>r que </a:t>
            </a:r>
            <a:r>
              <a:rPr lang="fr-FR"/>
              <a:t>nos muscles pour réaliser toutes les activités de notre quotidien. A</a:t>
            </a:r>
            <a:r>
              <a:rPr lang="fr-FR">
                <a:solidFill>
                  <a:schemeClr val="dk1"/>
                </a:solidFill>
              </a:rPr>
              <a:t>vec de l’énergie, tout est permis !</a:t>
            </a:r>
            <a:endParaRPr/>
          </a:p>
        </p:txBody>
      </p:sp>
      <p:sp>
        <p:nvSpPr>
          <p:cNvPr id="447" name="Google Shape;447;g10d32b9858b_1_5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fr-FR"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g114d3a32104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6" name="Google Shape;486;g114d3a32104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SzPts val="1400"/>
              <a:buNone/>
            </a:pPr>
            <a:r>
              <a:rPr b="1" lang="fr-FR" u="sng"/>
              <a:t>Explications :</a:t>
            </a:r>
            <a:endParaRPr b="1" u="sng"/>
          </a:p>
          <a:p>
            <a:pPr indent="0" lvl="0" marL="0" rtl="0" algn="l">
              <a:lnSpc>
                <a:spcPct val="100000"/>
              </a:lnSpc>
              <a:spcBef>
                <a:spcPts val="488"/>
              </a:spcBef>
              <a:spcAft>
                <a:spcPts val="0"/>
              </a:spcAft>
              <a:buClr>
                <a:schemeClr val="dk1"/>
              </a:buClr>
              <a:buSzPts val="1100"/>
              <a:buFont typeface="Arial"/>
              <a:buNone/>
            </a:pPr>
            <a:r>
              <a:rPr lang="fr-FR"/>
              <a:t>Maintenant que l’on a bien compris qu’employer des humains pour produire de l’énergie, c’est globalement une mauvaise idée, on peut se demander ce que valent les ressources renouvelables et non renouvelables !</a:t>
            </a:r>
            <a:endParaRPr/>
          </a:p>
          <a:p>
            <a:pPr indent="0" lvl="0" marL="0" rtl="0" algn="just">
              <a:lnSpc>
                <a:spcPct val="100000"/>
              </a:lnSpc>
              <a:spcBef>
                <a:spcPts val="120"/>
              </a:spcBef>
              <a:spcAft>
                <a:spcPts val="0"/>
              </a:spcAft>
              <a:buSzPts val="1400"/>
              <a:buNone/>
            </a:pPr>
            <a:r>
              <a:t/>
            </a:r>
            <a:endParaRPr/>
          </a:p>
          <a:p>
            <a:pPr indent="0" lvl="0" marL="0" rtl="0" algn="just">
              <a:lnSpc>
                <a:spcPct val="100000"/>
              </a:lnSpc>
              <a:spcBef>
                <a:spcPts val="120"/>
              </a:spcBef>
              <a:spcAft>
                <a:spcPts val="0"/>
              </a:spcAft>
              <a:buSzPts val="1400"/>
              <a:buNone/>
            </a:pPr>
            <a:r>
              <a:rPr lang="fr-FR">
                <a:solidFill>
                  <a:schemeClr val="dk1"/>
                </a:solidFill>
              </a:rPr>
              <a:t>Pour cuire ce gâteau</a:t>
            </a:r>
            <a:r>
              <a:rPr lang="fr-FR"/>
              <a:t>, on</a:t>
            </a:r>
            <a:r>
              <a:rPr lang="fr-FR">
                <a:solidFill>
                  <a:schemeClr val="dk1"/>
                </a:solidFill>
              </a:rPr>
              <a:t> aurait au choix pu utiliser :</a:t>
            </a:r>
            <a:endParaRPr/>
          </a:p>
          <a:p>
            <a:pPr indent="-317500" lvl="0" marL="457200" rtl="0" algn="just">
              <a:lnSpc>
                <a:spcPct val="100000"/>
              </a:lnSpc>
              <a:spcBef>
                <a:spcPts val="120"/>
              </a:spcBef>
              <a:spcAft>
                <a:spcPts val="0"/>
              </a:spcAft>
              <a:buSzPts val="1400"/>
              <a:buChar char="●"/>
            </a:pPr>
            <a:r>
              <a:rPr lang="fr-FR"/>
              <a:t>Des ressources renouvelables</a:t>
            </a:r>
            <a:endParaRPr/>
          </a:p>
          <a:p>
            <a:pPr indent="-317500" lvl="1" marL="914400" marR="0" rtl="0" algn="just">
              <a:lnSpc>
                <a:spcPct val="100000"/>
              </a:lnSpc>
              <a:spcBef>
                <a:spcPts val="0"/>
              </a:spcBef>
              <a:spcAft>
                <a:spcPts val="0"/>
              </a:spcAft>
              <a:buSzPts val="1400"/>
              <a:buChar char="○"/>
            </a:pPr>
            <a:r>
              <a:rPr lang="fr-FR"/>
              <a:t>La chute de 8 000 litres d’eau à</a:t>
            </a:r>
            <a:r>
              <a:rPr lang="fr-FR">
                <a:solidFill>
                  <a:schemeClr val="dk1"/>
                </a:solidFill>
              </a:rPr>
              <a:t> travers la turbine d’un barrage de 50 m de haut ;</a:t>
            </a:r>
            <a:endParaRPr/>
          </a:p>
          <a:p>
            <a:pPr indent="-317500" lvl="1" marL="914400" marR="0" rtl="0" algn="just">
              <a:lnSpc>
                <a:spcPct val="100000"/>
              </a:lnSpc>
              <a:spcBef>
                <a:spcPts val="0"/>
              </a:spcBef>
              <a:spcAft>
                <a:spcPts val="0"/>
              </a:spcAft>
              <a:buSzPts val="1400"/>
              <a:buChar char="○"/>
            </a:pPr>
            <a:r>
              <a:rPr lang="fr-FR">
                <a:solidFill>
                  <a:schemeClr val="dk1"/>
                </a:solidFill>
              </a:rPr>
              <a:t>50 m</a:t>
            </a:r>
            <a:r>
              <a:rPr baseline="30000" lang="fr-FR">
                <a:solidFill>
                  <a:schemeClr val="dk1"/>
                </a:solidFill>
              </a:rPr>
              <a:t>2</a:t>
            </a:r>
            <a:r>
              <a:rPr lang="fr-FR">
                <a:solidFill>
                  <a:schemeClr val="dk1"/>
                </a:solidFill>
              </a:rPr>
              <a:t> de panneaux solaires (</a:t>
            </a:r>
            <a:r>
              <a:rPr lang="fr-FR"/>
              <a:t>l’équivalent d’</a:t>
            </a:r>
            <a:r>
              <a:rPr lang="fr-FR">
                <a:solidFill>
                  <a:schemeClr val="dk1"/>
                </a:solidFill>
              </a:rPr>
              <a:t>un terrain de tennis) dans des condition</a:t>
            </a:r>
            <a:r>
              <a:rPr lang="fr-FR"/>
              <a:t>s climatiques moyennes en France ;</a:t>
            </a:r>
            <a:endParaRPr/>
          </a:p>
          <a:p>
            <a:pPr indent="-317500" lvl="1" marL="914400" marR="0" rtl="0" algn="just">
              <a:lnSpc>
                <a:spcPct val="100000"/>
              </a:lnSpc>
              <a:spcBef>
                <a:spcPts val="0"/>
              </a:spcBef>
              <a:spcAft>
                <a:spcPts val="0"/>
              </a:spcAft>
              <a:buSzPts val="1400"/>
              <a:buChar char="○"/>
            </a:pPr>
            <a:r>
              <a:rPr lang="fr-FR"/>
              <a:t>U</a:t>
            </a:r>
            <a:r>
              <a:rPr lang="fr-FR">
                <a:solidFill>
                  <a:schemeClr val="dk1"/>
                </a:solidFill>
              </a:rPr>
              <a:t>ne éolienne de 5 m de diamètre (c</a:t>
            </a:r>
            <a:r>
              <a:rPr lang="fr-FR"/>
              <a:t>’est une petite éolienne !)</a:t>
            </a:r>
            <a:r>
              <a:rPr lang="fr-FR">
                <a:solidFill>
                  <a:schemeClr val="dk1"/>
                </a:solidFill>
              </a:rPr>
              <a:t> ;</a:t>
            </a:r>
            <a:endParaRPr>
              <a:solidFill>
                <a:schemeClr val="dk1"/>
              </a:solidFill>
            </a:endParaRPr>
          </a:p>
          <a:p>
            <a:pPr indent="-317500" lvl="1" marL="914400" marR="0" rtl="0" algn="just">
              <a:lnSpc>
                <a:spcPct val="100000"/>
              </a:lnSpc>
              <a:spcBef>
                <a:spcPts val="0"/>
              </a:spcBef>
              <a:spcAft>
                <a:spcPts val="0"/>
              </a:spcAft>
              <a:buSzPts val="1400"/>
              <a:buChar char="○"/>
            </a:pPr>
            <a:r>
              <a:rPr lang="fr-FR"/>
              <a:t>Une bûche de bois qu’il faut brûler dans une centrale thermique</a:t>
            </a:r>
            <a:endParaRPr/>
          </a:p>
          <a:p>
            <a:pPr indent="-317500" lvl="0" marL="457200" rtl="0" algn="just">
              <a:lnSpc>
                <a:spcPct val="100000"/>
              </a:lnSpc>
              <a:spcBef>
                <a:spcPts val="0"/>
              </a:spcBef>
              <a:spcAft>
                <a:spcPts val="0"/>
              </a:spcAft>
              <a:buClr>
                <a:schemeClr val="dk1"/>
              </a:buClr>
              <a:buSzPts val="1400"/>
              <a:buChar char="●"/>
            </a:pPr>
            <a:r>
              <a:rPr lang="fr-FR"/>
              <a:t>D</a:t>
            </a:r>
            <a:r>
              <a:rPr lang="fr-FR">
                <a:solidFill>
                  <a:schemeClr val="dk1"/>
                </a:solidFill>
              </a:rPr>
              <a:t>es ressources no</a:t>
            </a:r>
            <a:r>
              <a:rPr lang="fr-FR"/>
              <a:t>n renouvelables</a:t>
            </a:r>
            <a:r>
              <a:rPr lang="fr-FR">
                <a:solidFill>
                  <a:schemeClr val="dk1"/>
                </a:solidFill>
              </a:rPr>
              <a:t> qu’il fa</a:t>
            </a:r>
            <a:r>
              <a:rPr lang="fr-FR"/>
              <a:t>ut</a:t>
            </a:r>
            <a:r>
              <a:rPr lang="fr-FR">
                <a:solidFill>
                  <a:schemeClr val="dk1"/>
                </a:solidFill>
              </a:rPr>
              <a:t> brûler dans une centrale thermique</a:t>
            </a:r>
            <a:endParaRPr/>
          </a:p>
          <a:p>
            <a:pPr indent="-317500" lvl="1" marL="914400" rtl="0" algn="just">
              <a:lnSpc>
                <a:spcPct val="100000"/>
              </a:lnSpc>
              <a:spcBef>
                <a:spcPts val="0"/>
              </a:spcBef>
              <a:spcAft>
                <a:spcPts val="0"/>
              </a:spcAft>
              <a:buSzPts val="1400"/>
              <a:buChar char="○"/>
            </a:pPr>
            <a:r>
              <a:rPr lang="fr-FR"/>
              <a:t>Une bonbonne de 1,5 litres de gaz comprimé</a:t>
            </a:r>
            <a:endParaRPr/>
          </a:p>
          <a:p>
            <a:pPr indent="-317500" lvl="1" marL="914400" rtl="0" algn="just">
              <a:lnSpc>
                <a:spcPct val="100000"/>
              </a:lnSpc>
              <a:spcBef>
                <a:spcPts val="0"/>
              </a:spcBef>
              <a:spcAft>
                <a:spcPts val="0"/>
              </a:spcAft>
              <a:buSzPts val="1400"/>
              <a:buChar char="○"/>
            </a:pPr>
            <a:r>
              <a:rPr lang="fr-FR"/>
              <a:t>Un petit tas de charbon</a:t>
            </a:r>
            <a:endParaRPr/>
          </a:p>
          <a:p>
            <a:pPr indent="-317500" lvl="1" marL="914400" rtl="0" algn="just">
              <a:lnSpc>
                <a:spcPct val="100000"/>
              </a:lnSpc>
              <a:spcBef>
                <a:spcPts val="0"/>
              </a:spcBef>
              <a:spcAft>
                <a:spcPts val="0"/>
              </a:spcAft>
              <a:buSzPts val="1400"/>
              <a:buChar char="○"/>
            </a:pPr>
            <a:r>
              <a:rPr lang="fr-FR"/>
              <a:t>Une canette de 33 cl de pétrole</a:t>
            </a:r>
            <a:endParaRPr/>
          </a:p>
          <a:p>
            <a:pPr indent="0" lvl="0" marL="0" rtl="0" algn="just">
              <a:lnSpc>
                <a:spcPct val="100000"/>
              </a:lnSpc>
              <a:spcBef>
                <a:spcPts val="120"/>
              </a:spcBef>
              <a:spcAft>
                <a:spcPts val="0"/>
              </a:spcAft>
              <a:buSzPts val="1400"/>
              <a:buNone/>
            </a:pPr>
            <a:r>
              <a:rPr lang="fr-FR"/>
              <a:t>Il faut noter ici que les sources d’énergie fossiles ne servent pas uniquement à produire de l’électricité, mais à bien d’autres choses comme nous allons le voir dans les parties suivantes ! Ce n’est pas le cas des autres sources d’énergie.</a:t>
            </a:r>
            <a:endParaRPr/>
          </a:p>
          <a:p>
            <a:pPr indent="-317500" lvl="0" marL="457200" rtl="0" algn="just">
              <a:lnSpc>
                <a:spcPct val="100000"/>
              </a:lnSpc>
              <a:spcBef>
                <a:spcPts val="120"/>
              </a:spcBef>
              <a:spcAft>
                <a:spcPts val="0"/>
              </a:spcAft>
              <a:buSzPts val="1400"/>
              <a:buChar char="●"/>
            </a:pPr>
            <a:r>
              <a:rPr lang="fr-FR"/>
              <a:t>De l’uranium : une petite pincée suffit !</a:t>
            </a:r>
            <a:endParaRPr/>
          </a:p>
          <a:p>
            <a:pPr indent="0" lvl="0" marL="0" rtl="0" algn="l">
              <a:lnSpc>
                <a:spcPct val="100000"/>
              </a:lnSpc>
              <a:spcBef>
                <a:spcPts val="120"/>
              </a:spcBef>
              <a:spcAft>
                <a:spcPts val="0"/>
              </a:spcAft>
              <a:buSzPts val="1400"/>
              <a:buNone/>
            </a:pPr>
            <a:r>
              <a:t/>
            </a:r>
            <a:endParaRPr/>
          </a:p>
          <a:p>
            <a:pPr indent="0" lvl="0" marL="0" rtl="0" algn="l">
              <a:lnSpc>
                <a:spcPct val="100000"/>
              </a:lnSpc>
              <a:spcBef>
                <a:spcPts val="488"/>
              </a:spcBef>
              <a:spcAft>
                <a:spcPts val="0"/>
              </a:spcAft>
              <a:buClr>
                <a:schemeClr val="dk1"/>
              </a:buClr>
              <a:buSzPts val="636"/>
              <a:buFont typeface="Arial"/>
              <a:buNone/>
            </a:pPr>
            <a:r>
              <a:rPr b="1" lang="fr-FR" u="sng"/>
              <a:t>Message-clé : </a:t>
            </a:r>
            <a:endParaRPr/>
          </a:p>
          <a:p>
            <a:pPr indent="0" lvl="0" marL="0" rtl="0" algn="l">
              <a:lnSpc>
                <a:spcPct val="100000"/>
              </a:lnSpc>
              <a:spcBef>
                <a:spcPts val="488"/>
              </a:spcBef>
              <a:spcAft>
                <a:spcPts val="0"/>
              </a:spcAft>
              <a:buSzPts val="182"/>
              <a:buNone/>
            </a:pPr>
            <a:r>
              <a:rPr lang="fr-FR"/>
              <a:t>Les sources d’énergie fossile (pétrole, gaz et charbon) sont beaucoup plus concentrées, polyvalentes ou simples à exploiter que toutes les autres.</a:t>
            </a:r>
            <a:endParaRPr/>
          </a:p>
        </p:txBody>
      </p:sp>
      <p:sp>
        <p:nvSpPr>
          <p:cNvPr id="487" name="Google Shape;487;g114d3a32104_0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fr-FR"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5" name="Google Shape;555;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rPr b="1" lang="fr-FR" u="sng"/>
              <a:t>Déroulé conférencier.e :</a:t>
            </a:r>
            <a:endParaRPr b="1" u="sng"/>
          </a:p>
          <a:p>
            <a:pPr indent="0" lvl="0" marL="0" rtl="0" algn="l">
              <a:lnSpc>
                <a:spcPct val="100000"/>
              </a:lnSpc>
              <a:spcBef>
                <a:spcPts val="488"/>
              </a:spcBef>
              <a:spcAft>
                <a:spcPts val="0"/>
              </a:spcAft>
              <a:buSzPts val="1100"/>
              <a:buNone/>
            </a:pPr>
            <a:r>
              <a:rPr i="1" lang="fr-FR"/>
              <a:t>Voici le résumé de cette partie. Si besoin / possible, vous pouvez prendre un tour de questions / réponses ou demander aux élèves de bien noter leurs questions pour plus tard et enchaîner. </a:t>
            </a:r>
            <a:endParaRPr/>
          </a:p>
        </p:txBody>
      </p:sp>
      <p:sp>
        <p:nvSpPr>
          <p:cNvPr id="556" name="Google Shape;556;p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fr-FR"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8" name="Shape 568"/>
        <p:cNvGrpSpPr/>
        <p:nvPr/>
      </p:nvGrpSpPr>
      <p:grpSpPr>
        <a:xfrm>
          <a:off x="0" y="0"/>
          <a:ext cx="0" cy="0"/>
          <a:chOff x="0" y="0"/>
          <a:chExt cx="0" cy="0"/>
        </a:xfrm>
      </p:grpSpPr>
      <p:sp>
        <p:nvSpPr>
          <p:cNvPr id="569" name="Google Shape;569;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0" name="Google Shape;570;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chemeClr val="dk1"/>
              </a:buClr>
              <a:buSzPts val="1400"/>
              <a:buFont typeface="Arial"/>
              <a:buNone/>
            </a:pPr>
            <a:r>
              <a:rPr b="1" lang="fr-FR" u="sng"/>
              <a:t>Explications :</a:t>
            </a:r>
            <a:endParaRPr b="1" u="sng"/>
          </a:p>
          <a:p>
            <a:pPr indent="0" lvl="0" marL="0" rtl="0" algn="l">
              <a:lnSpc>
                <a:spcPct val="100000"/>
              </a:lnSpc>
              <a:spcBef>
                <a:spcPts val="488"/>
              </a:spcBef>
              <a:spcAft>
                <a:spcPts val="0"/>
              </a:spcAft>
              <a:buClr>
                <a:schemeClr val="dk1"/>
              </a:buClr>
              <a:buSzPts val="1100"/>
              <a:buFont typeface="Arial"/>
              <a:buNone/>
            </a:pPr>
            <a:r>
              <a:rPr lang="fr-FR"/>
              <a:t>Dans cette partie, nous allons enfin parler de notre utilisation quotidienne de l’énergie, via les activités humaines. Nous allons aussi comprendre pourquoi nous en sommes devenu.es aussi dépendant.es. </a:t>
            </a:r>
            <a:endParaRPr/>
          </a:p>
        </p:txBody>
      </p:sp>
      <p:sp>
        <p:nvSpPr>
          <p:cNvPr id="571" name="Google Shape;571;p1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1" name="Shape 591"/>
        <p:cNvGrpSpPr/>
        <p:nvPr/>
      </p:nvGrpSpPr>
      <p:grpSpPr>
        <a:xfrm>
          <a:off x="0" y="0"/>
          <a:ext cx="0" cy="0"/>
          <a:chOff x="0" y="0"/>
          <a:chExt cx="0" cy="0"/>
        </a:xfrm>
      </p:grpSpPr>
      <p:sp>
        <p:nvSpPr>
          <p:cNvPr id="592" name="Google Shape;592;g111f0404552_1_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3" name="Google Shape;593;g111f0404552_1_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None/>
            </a:pPr>
            <a:r>
              <a:rPr b="1" lang="fr-FR" u="sng"/>
              <a:t>Déroulé conférencier.e :</a:t>
            </a:r>
            <a:endParaRPr b="1" u="sng"/>
          </a:p>
          <a:p>
            <a:pPr indent="0" lvl="0" marL="0" rtl="0" algn="l">
              <a:lnSpc>
                <a:spcPct val="100000"/>
              </a:lnSpc>
              <a:spcBef>
                <a:spcPts val="488"/>
              </a:spcBef>
              <a:spcAft>
                <a:spcPts val="0"/>
              </a:spcAft>
              <a:buClr>
                <a:schemeClr val="dk1"/>
              </a:buClr>
              <a:buSzPts val="1100"/>
              <a:buNone/>
            </a:pPr>
            <a:r>
              <a:rPr i="1" lang="fr-FR"/>
              <a:t>Demandez aux élèves ce qu’ils savent de notre usage quotidien de l’énergie.</a:t>
            </a:r>
            <a:endParaRPr/>
          </a:p>
        </p:txBody>
      </p:sp>
      <p:sp>
        <p:nvSpPr>
          <p:cNvPr id="594" name="Google Shape;594;g111f0404552_1_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fr-FR"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9" name="Shape 599"/>
        <p:cNvGrpSpPr/>
        <p:nvPr/>
      </p:nvGrpSpPr>
      <p:grpSpPr>
        <a:xfrm>
          <a:off x="0" y="0"/>
          <a:ext cx="0" cy="0"/>
          <a:chOff x="0" y="0"/>
          <a:chExt cx="0" cy="0"/>
        </a:xfrm>
      </p:grpSpPr>
      <p:sp>
        <p:nvSpPr>
          <p:cNvPr id="600" name="Google Shape;600;g1257b690c3c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1" name="Google Shape;601;g1257b690c3c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chemeClr val="dk1"/>
              </a:buClr>
              <a:buSzPts val="1400"/>
              <a:buFont typeface="Arial"/>
              <a:buNone/>
            </a:pPr>
            <a:r>
              <a:rPr b="1" lang="fr-FR" u="sng"/>
              <a:t>Explications :</a:t>
            </a:r>
            <a:endParaRPr b="1" u="sng"/>
          </a:p>
          <a:p>
            <a:pPr indent="0" lvl="0" marL="0" rtl="0" algn="l">
              <a:lnSpc>
                <a:spcPct val="100000"/>
              </a:lnSpc>
              <a:spcBef>
                <a:spcPts val="488"/>
              </a:spcBef>
              <a:spcAft>
                <a:spcPts val="0"/>
              </a:spcAft>
              <a:buClr>
                <a:schemeClr val="dk1"/>
              </a:buClr>
              <a:buSzPts val="1100"/>
              <a:buFont typeface="Arial"/>
              <a:buNone/>
            </a:pPr>
            <a:r>
              <a:rPr lang="fr-FR"/>
              <a:t>La question n’est pas bien posée. Il faudrait plutôt se demander : à quoi sert chaque source d’énergie ? On ne peut pas faire la même chose avec du vent et avec du pétrole !</a:t>
            </a:r>
            <a:endParaRPr/>
          </a:p>
          <a:p>
            <a:pPr indent="-317500" lvl="0" marL="457200" rtl="0" algn="l">
              <a:lnSpc>
                <a:spcPct val="100000"/>
              </a:lnSpc>
              <a:spcBef>
                <a:spcPts val="360"/>
              </a:spcBef>
              <a:spcAft>
                <a:spcPts val="0"/>
              </a:spcAft>
              <a:buSzPts val="1400"/>
              <a:buChar char="●"/>
            </a:pPr>
            <a:r>
              <a:rPr lang="fr-FR"/>
              <a:t>L’</a:t>
            </a:r>
            <a:r>
              <a:rPr b="1" lang="fr-FR"/>
              <a:t>énergie nucléaire</a:t>
            </a:r>
            <a:r>
              <a:rPr lang="fr-FR"/>
              <a:t>, bien que très concentrée en énergie, est complexe à maîtriser et nécessite de lourds investissements. Pour ces raisons, son emploi est aujourd’hui limité à la production d’</a:t>
            </a:r>
            <a:r>
              <a:rPr b="1" lang="fr-FR"/>
              <a:t>électricité</a:t>
            </a:r>
            <a:r>
              <a:rPr lang="fr-FR"/>
              <a:t> (et à quelques usages militaires et médicaux). En France, le nucléaire représente un peu moins de 70 % de notre production d’électricité.</a:t>
            </a:r>
            <a:endParaRPr/>
          </a:p>
          <a:p>
            <a:pPr indent="0" lvl="0" marL="0" rtl="0" algn="l">
              <a:lnSpc>
                <a:spcPct val="100000"/>
              </a:lnSpc>
              <a:spcBef>
                <a:spcPts val="360"/>
              </a:spcBef>
              <a:spcAft>
                <a:spcPts val="0"/>
              </a:spcAft>
              <a:buSzPts val="1400"/>
              <a:buNone/>
            </a:pPr>
            <a:r>
              <a:rPr b="1" lang="fr-FR"/>
              <a:t>ATTENTION</a:t>
            </a:r>
            <a:r>
              <a:rPr lang="fr-FR"/>
              <a:t> : On entend souvent que grâce au nucléaire (en particulier), le mix énergétique français est bas carbone. C’est absolument faux ! C’est le mix </a:t>
            </a:r>
            <a:r>
              <a:rPr b="1" lang="fr-FR"/>
              <a:t>électrique</a:t>
            </a:r>
            <a:r>
              <a:rPr lang="fr-FR"/>
              <a:t> français qui est relativement bas carbone, mais pas le mix énergétique qui comprend également… tout ce qui suit dans cette slide.</a:t>
            </a:r>
            <a:endParaRPr/>
          </a:p>
          <a:p>
            <a:pPr indent="-317500" lvl="0" marL="457200" rtl="0" algn="l">
              <a:lnSpc>
                <a:spcPct val="100000"/>
              </a:lnSpc>
              <a:spcBef>
                <a:spcPts val="360"/>
              </a:spcBef>
              <a:spcAft>
                <a:spcPts val="0"/>
              </a:spcAft>
              <a:buSzPts val="1400"/>
              <a:buChar char="●"/>
            </a:pPr>
            <a:r>
              <a:rPr lang="fr-FR"/>
              <a:t>Le </a:t>
            </a:r>
            <a:r>
              <a:rPr b="1" lang="fr-FR"/>
              <a:t>gaz</a:t>
            </a:r>
            <a:r>
              <a:rPr lang="fr-FR"/>
              <a:t> est utilisé pour faire de la </a:t>
            </a:r>
            <a:r>
              <a:rPr b="1" lang="fr-FR"/>
              <a:t>cuisine</a:t>
            </a:r>
            <a:r>
              <a:rPr lang="fr-FR"/>
              <a:t> ou pour le </a:t>
            </a:r>
            <a:r>
              <a:rPr b="1" lang="fr-FR"/>
              <a:t>chauffage</a:t>
            </a:r>
            <a:r>
              <a:rPr lang="fr-FR"/>
              <a:t> (essentiellement dans des chaudières qui chauffent de l’eau). Il est également utilisé pour produire de l’</a:t>
            </a:r>
            <a:r>
              <a:rPr b="1" lang="fr-FR"/>
              <a:t>électricité</a:t>
            </a:r>
            <a:r>
              <a:rPr lang="fr-FR"/>
              <a:t>. Il est transporté d’une région à l’autre via des gazoducs, sous forme gazeuse ou liquide.</a:t>
            </a:r>
            <a:endParaRPr/>
          </a:p>
          <a:p>
            <a:pPr indent="-317500" lvl="0" marL="457200" rtl="0" algn="l">
              <a:lnSpc>
                <a:spcPct val="100000"/>
              </a:lnSpc>
              <a:spcBef>
                <a:spcPts val="0"/>
              </a:spcBef>
              <a:spcAft>
                <a:spcPts val="0"/>
              </a:spcAft>
              <a:buSzPts val="1400"/>
              <a:buChar char="●"/>
            </a:pPr>
            <a:r>
              <a:rPr lang="fr-FR"/>
              <a:t>Le </a:t>
            </a:r>
            <a:r>
              <a:rPr b="1" lang="fr-FR"/>
              <a:t>charbon</a:t>
            </a:r>
            <a:r>
              <a:rPr lang="fr-FR"/>
              <a:t> est, avec le fer, l’un des deux éléments nécessaires à la production d’acier, un matériau industriel majeur. Il est encore massivement utilisé pour produire de l’</a:t>
            </a:r>
            <a:r>
              <a:rPr b="1" lang="fr-FR"/>
              <a:t>électricité</a:t>
            </a:r>
            <a:r>
              <a:rPr lang="fr-FR"/>
              <a:t>, comme en Inde, en Chine ou en Allemagne.</a:t>
            </a:r>
            <a:endParaRPr/>
          </a:p>
          <a:p>
            <a:pPr indent="-317500" lvl="0" marL="457200" rtl="0" algn="l">
              <a:lnSpc>
                <a:spcPct val="100000"/>
              </a:lnSpc>
              <a:spcBef>
                <a:spcPts val="0"/>
              </a:spcBef>
              <a:spcAft>
                <a:spcPts val="0"/>
              </a:spcAft>
              <a:buSzPts val="1400"/>
              <a:buChar char="●"/>
            </a:pPr>
            <a:r>
              <a:rPr lang="fr-FR"/>
              <a:t>Le</a:t>
            </a:r>
            <a:r>
              <a:rPr b="1" lang="fr-FR"/>
              <a:t> pétrole</a:t>
            </a:r>
            <a:r>
              <a:rPr lang="fr-FR"/>
              <a:t> a ceci de particulier qu’il sert à (beaucoup) beaucoup de choses, comme nous allons le voir dans une prochaine slide. Liquide et facile à transporter via des oléoducs, il est principalement utilisé en tant que </a:t>
            </a:r>
            <a:r>
              <a:rPr b="1" lang="fr-FR"/>
              <a:t>carburant</a:t>
            </a:r>
            <a:r>
              <a:rPr lang="fr-FR"/>
              <a:t> (après quelques transformations) pour les transports terrestres (voiture, train…), maritimes et aérien. Il est également utilisé pour le </a:t>
            </a:r>
            <a:r>
              <a:rPr b="1" lang="fr-FR"/>
              <a:t>chauffage </a:t>
            </a:r>
            <a:r>
              <a:rPr lang="fr-FR"/>
              <a:t>(au fioul), mais aussi pour produire de l’</a:t>
            </a:r>
            <a:r>
              <a:rPr b="1" lang="fr-FR"/>
              <a:t>électricité</a:t>
            </a:r>
            <a:r>
              <a:rPr lang="fr-FR"/>
              <a:t>.</a:t>
            </a:r>
            <a:endParaRPr/>
          </a:p>
          <a:p>
            <a:pPr indent="0" lvl="0" marL="0" rtl="0" algn="l">
              <a:lnSpc>
                <a:spcPct val="100000"/>
              </a:lnSpc>
              <a:spcBef>
                <a:spcPts val="360"/>
              </a:spcBef>
              <a:spcAft>
                <a:spcPts val="0"/>
              </a:spcAft>
              <a:buSzPts val="1400"/>
              <a:buNone/>
            </a:pPr>
            <a:r>
              <a:rPr lang="fr-FR"/>
              <a:t>Pour tous les usages énergétiques des ressources fossiles (gaz naturel, charbon, pétrole), il est nécessaire de les </a:t>
            </a:r>
            <a:r>
              <a:rPr b="1" lang="fr-FR"/>
              <a:t>brûler</a:t>
            </a:r>
            <a:r>
              <a:rPr lang="fr-FR"/>
              <a:t> (c’est la combustion).</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lang="fr-FR"/>
              <a:t>Ainsi, les activités humaines ont nécessairement besoin d’énergie : cette énergie, on l’appelle l’</a:t>
            </a:r>
            <a:r>
              <a:rPr b="1" lang="fr-FR"/>
              <a:t>énergie finale</a:t>
            </a:r>
            <a:r>
              <a:rPr lang="fr-FR"/>
              <a:t>. Par exemple, il s’agit de l’énergie thermique produite par un radiateur, ou de l’énergie thermique absorbée par un réfrigérateur. L’énergie finale est toujours moins importante en quantité que l’énergie primaire, car il y a toujours des pertes entre la production et la consommation…</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lang="fr-FR"/>
              <a:t>ll apparaît aussi que les sources d’énergie n’offrent pas toutes les mêmes services : certaines ne servent qu’à produire de l’électricité (comme l’uranium), tandis que d’autres ont bien d’autres usages. De ce point de vue, les sources d’énergie fossiles sont de ce point de vue très pratiques, car leurs usages sont très divers. En revanche, les ressources renouvelables ont des usages beaucoup plus restreints et sont souvent limitées à la seule production d’électricité ; les seules exceptions notables sont la lumière du Soleil et la biomasse qui peuvent être également utilisés pour le chauffage…</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488"/>
              </a:spcBef>
              <a:spcAft>
                <a:spcPts val="0"/>
              </a:spcAft>
              <a:buClr>
                <a:schemeClr val="dk1"/>
              </a:buClr>
              <a:buSzPts val="1400"/>
              <a:buFont typeface="Arial"/>
              <a:buNone/>
            </a:pPr>
            <a:r>
              <a:rPr b="1" lang="fr-FR" u="sng"/>
              <a:t>Messages-clés :</a:t>
            </a:r>
            <a:endParaRPr/>
          </a:p>
          <a:p>
            <a:pPr indent="-317500" lvl="0" marL="457200" rtl="0" algn="l">
              <a:lnSpc>
                <a:spcPct val="100000"/>
              </a:lnSpc>
              <a:spcBef>
                <a:spcPts val="488"/>
              </a:spcBef>
              <a:spcAft>
                <a:spcPts val="0"/>
              </a:spcAft>
              <a:buClr>
                <a:schemeClr val="dk1"/>
              </a:buClr>
              <a:buSzPts val="1400"/>
              <a:buChar char="●"/>
            </a:pPr>
            <a:r>
              <a:rPr lang="fr-FR"/>
              <a:t>Les activités humaines ont besoin d’énergie pour fonctionner : on l’appelle d’énergie finale.</a:t>
            </a:r>
            <a:endParaRPr/>
          </a:p>
          <a:p>
            <a:pPr indent="-317500" lvl="0" marL="457200" rtl="0" algn="just">
              <a:lnSpc>
                <a:spcPct val="100000"/>
              </a:lnSpc>
              <a:spcBef>
                <a:spcPts val="0"/>
              </a:spcBef>
              <a:spcAft>
                <a:spcPts val="0"/>
              </a:spcAft>
              <a:buSzPts val="1400"/>
              <a:buChar char="●"/>
            </a:pPr>
            <a:r>
              <a:rPr lang="fr-FR"/>
              <a:t>Les ressources énergétiques sont assez peu substituables entre elles, chacune offre un (ou plusieurs) service(s) particulier(s) pour les activités humaines.</a:t>
            </a:r>
            <a:endParaRPr/>
          </a:p>
          <a:p>
            <a:pPr indent="0" lvl="0" marL="0" rtl="0" algn="l">
              <a:lnSpc>
                <a:spcPct val="100000"/>
              </a:lnSpc>
              <a:spcBef>
                <a:spcPts val="488"/>
              </a:spcBef>
              <a:spcAft>
                <a:spcPts val="0"/>
              </a:spcAft>
              <a:buSzPts val="1400"/>
              <a:buNone/>
            </a:pPr>
            <a:r>
              <a:t/>
            </a:r>
            <a:endParaRPr/>
          </a:p>
          <a:p>
            <a:pPr indent="0" lvl="0" marL="0" rtl="0" algn="just">
              <a:lnSpc>
                <a:spcPct val="100000"/>
              </a:lnSpc>
              <a:spcBef>
                <a:spcPts val="0"/>
              </a:spcBef>
              <a:spcAft>
                <a:spcPts val="0"/>
              </a:spcAft>
              <a:buClr>
                <a:schemeClr val="dk1"/>
              </a:buClr>
              <a:buSzPts val="1400"/>
              <a:buFont typeface="Arial"/>
              <a:buNone/>
            </a:pPr>
            <a:r>
              <a:rPr b="1" lang="fr-FR" u="sng"/>
              <a:t>Sources :</a:t>
            </a:r>
            <a:endParaRPr b="1" u="sng"/>
          </a:p>
          <a:p>
            <a:pPr indent="0" lvl="0" marL="0" rtl="0" algn="l">
              <a:lnSpc>
                <a:spcPct val="100000"/>
              </a:lnSpc>
              <a:spcBef>
                <a:spcPts val="488"/>
              </a:spcBef>
              <a:spcAft>
                <a:spcPts val="0"/>
              </a:spcAft>
              <a:buSzPts val="1400"/>
              <a:buNone/>
            </a:pPr>
            <a:r>
              <a:rPr lang="fr-FR"/>
              <a:t>RTE, </a:t>
            </a:r>
            <a:r>
              <a:rPr i="1" lang="fr-FR"/>
              <a:t>Futurs énergétiques 2050</a:t>
            </a:r>
            <a:r>
              <a:rPr lang="fr-FR"/>
              <a:t> : </a:t>
            </a:r>
            <a:r>
              <a:rPr lang="fr-FR" u="sng">
                <a:solidFill>
                  <a:schemeClr val="hlink"/>
                </a:solidFill>
                <a:hlinkClick r:id="rId2"/>
              </a:rPr>
              <a:t>https://www.rte-france.com/analyses-tendances-et-prospectives/bilan-previsionnel-2050-futurs-energetiques</a:t>
            </a:r>
            <a:endParaRPr/>
          </a:p>
          <a:p>
            <a:pPr indent="0" lvl="0" marL="0" rtl="0" algn="l">
              <a:lnSpc>
                <a:spcPct val="100000"/>
              </a:lnSpc>
              <a:spcBef>
                <a:spcPts val="488"/>
              </a:spcBef>
              <a:spcAft>
                <a:spcPts val="0"/>
              </a:spcAft>
              <a:buClr>
                <a:schemeClr val="dk1"/>
              </a:buClr>
              <a:buSzPts val="1100"/>
              <a:buFont typeface="Arial"/>
              <a:buNone/>
            </a:pPr>
            <a:r>
              <a:rPr lang="fr-FR"/>
              <a:t>Négawatt, </a:t>
            </a:r>
            <a:r>
              <a:rPr i="1" lang="fr-FR"/>
              <a:t>Scénario négaWatt 2022</a:t>
            </a:r>
            <a:r>
              <a:rPr lang="fr-FR"/>
              <a:t> : </a:t>
            </a:r>
            <a:r>
              <a:rPr lang="fr-FR" u="sng">
                <a:solidFill>
                  <a:schemeClr val="hlink"/>
                </a:solidFill>
                <a:hlinkClick r:id="rId3"/>
              </a:rPr>
              <a:t>https://negawatt.org/Scenario-negaWatt-2022</a:t>
            </a:r>
            <a:endParaRPr/>
          </a:p>
        </p:txBody>
      </p:sp>
      <p:sp>
        <p:nvSpPr>
          <p:cNvPr id="602" name="Google Shape;602;g1257b690c3c_0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fr-F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1" name="Shape 651"/>
        <p:cNvGrpSpPr/>
        <p:nvPr/>
      </p:nvGrpSpPr>
      <p:grpSpPr>
        <a:xfrm>
          <a:off x="0" y="0"/>
          <a:ext cx="0" cy="0"/>
          <a:chOff x="0" y="0"/>
          <a:chExt cx="0" cy="0"/>
        </a:xfrm>
      </p:grpSpPr>
      <p:sp>
        <p:nvSpPr>
          <p:cNvPr id="652" name="Google Shape;652;g11637ff1b31_1_9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lang="fr-FR"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653" name="Google Shape;653;g11637ff1b31_1_9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654" name="Google Shape;654;g11637ff1b31_1_90:notes"/>
          <p:cNvSpPr txBox="1"/>
          <p:nvPr>
            <p:ph idx="1" type="body"/>
          </p:nvPr>
        </p:nvSpPr>
        <p:spPr>
          <a:xfrm>
            <a:off x="685800" y="4343400"/>
            <a:ext cx="5486400" cy="4276800"/>
          </a:xfrm>
          <a:prstGeom prst="rect">
            <a:avLst/>
          </a:prstGeom>
          <a:noFill/>
          <a:ln>
            <a:noFill/>
          </a:ln>
        </p:spPr>
        <p:txBody>
          <a:bodyPr anchorCtr="0" anchor="t" bIns="0" lIns="0" spcFirstLastPara="1" rIns="0" wrap="square" tIns="0">
            <a:noAutofit/>
          </a:bodyPr>
          <a:lstStyle/>
          <a:p>
            <a:pPr indent="0" lvl="0" marL="0" rtl="0" algn="just">
              <a:lnSpc>
                <a:spcPct val="100000"/>
              </a:lnSpc>
              <a:spcBef>
                <a:spcPts val="0"/>
              </a:spcBef>
              <a:spcAft>
                <a:spcPts val="0"/>
              </a:spcAft>
              <a:buClr>
                <a:schemeClr val="dk1"/>
              </a:buClr>
              <a:buSzPts val="1400"/>
              <a:buFont typeface="Arial"/>
              <a:buNone/>
            </a:pPr>
            <a:r>
              <a:rPr b="1" lang="fr-FR" u="sng"/>
              <a:t>Explications :</a:t>
            </a:r>
            <a:endParaRPr b="1" u="sng"/>
          </a:p>
          <a:p>
            <a:pPr indent="0" lvl="0" marL="0" rtl="0" algn="l">
              <a:lnSpc>
                <a:spcPct val="100000"/>
              </a:lnSpc>
              <a:spcBef>
                <a:spcPts val="488"/>
              </a:spcBef>
              <a:spcAft>
                <a:spcPts val="0"/>
              </a:spcAft>
              <a:buClr>
                <a:schemeClr val="dk1"/>
              </a:buClr>
              <a:buSzPts val="1100"/>
              <a:buFont typeface="Arial"/>
              <a:buNone/>
            </a:pPr>
            <a:r>
              <a:rPr lang="fr-FR"/>
              <a:t>Dans les sociétés industrialisées, les activités humaines sont réalisées par des </a:t>
            </a:r>
            <a:r>
              <a:rPr b="1" lang="fr-FR"/>
              <a:t>machines</a:t>
            </a:r>
            <a:r>
              <a:rPr lang="fr-FR"/>
              <a:t> nombreuses, différentes et sophistiquées. Le rôle d’une machine est de transformer un système : certaines permettent de déplacer des personnes ou des marchandises, tandis que d’autres permettent de chauffer ou de refroidir un bâtiment… Puisqu’une machine transforme le monde, elle doit donc nécessairement fournir de l’énergie, d’après ce que l’on a vu sur la slide </a:t>
            </a:r>
            <a:r>
              <a:rPr i="1" lang="fr-FR"/>
              <a:t>Qu’est-ce que l’énergie ?</a:t>
            </a:r>
            <a:r>
              <a:rPr lang="fr-FR"/>
              <a:t>.</a:t>
            </a:r>
            <a:endParaRPr/>
          </a:p>
          <a:p>
            <a:pPr indent="0" lvl="0" marL="0" rtl="0" algn="l">
              <a:lnSpc>
                <a:spcPct val="100000"/>
              </a:lnSpc>
              <a:spcBef>
                <a:spcPts val="488"/>
              </a:spcBef>
              <a:spcAft>
                <a:spcPts val="0"/>
              </a:spcAft>
              <a:buClr>
                <a:schemeClr val="dk1"/>
              </a:buClr>
              <a:buSzPts val="1100"/>
              <a:buFont typeface="Arial"/>
              <a:buNone/>
            </a:pPr>
            <a:r>
              <a:rPr lang="fr-FR"/>
              <a:t>Ce qui rend les machines si utiles, c’est la </a:t>
            </a:r>
            <a:r>
              <a:rPr b="1" lang="fr-FR"/>
              <a:t>puissance</a:t>
            </a:r>
            <a:r>
              <a:rPr lang="fr-FR"/>
              <a:t> qu’elles développent, c’est-à-dire la quantité d’énergie par seconde qu’elles sont capables de fournir : la puissance d’une machine bien conçue est en effet beaucoup plus importante que celle des humains ou même des animaux.</a:t>
            </a:r>
            <a:endParaRPr/>
          </a:p>
          <a:p>
            <a:pPr indent="0" lvl="0" marL="0" rtl="0" algn="l">
              <a:lnSpc>
                <a:spcPct val="100000"/>
              </a:lnSpc>
              <a:spcBef>
                <a:spcPts val="488"/>
              </a:spcBef>
              <a:spcAft>
                <a:spcPts val="0"/>
              </a:spcAft>
              <a:buClr>
                <a:schemeClr val="dk1"/>
              </a:buClr>
              <a:buSzPts val="1100"/>
              <a:buFont typeface="Arial"/>
              <a:buNone/>
            </a:pPr>
            <a:r>
              <a:t/>
            </a:r>
            <a:endParaRPr/>
          </a:p>
          <a:p>
            <a:pPr indent="0" lvl="0" marL="0" rtl="0" algn="l">
              <a:lnSpc>
                <a:spcPct val="100000"/>
              </a:lnSpc>
              <a:spcBef>
                <a:spcPts val="488"/>
              </a:spcBef>
              <a:spcAft>
                <a:spcPts val="0"/>
              </a:spcAft>
              <a:buClr>
                <a:schemeClr val="dk1"/>
              </a:buClr>
              <a:buSzPts val="1100"/>
              <a:buFont typeface="Arial"/>
              <a:buNone/>
            </a:pPr>
            <a:r>
              <a:rPr lang="fr-FR"/>
              <a:t>Or, pour développer une telle puissance, ces machines ont besoin de beaucoup d’énergie (voir la partie </a:t>
            </a:r>
            <a:r>
              <a:rPr b="1" lang="fr-FR" u="sng"/>
              <a:t>Pour aller plus loin</a:t>
            </a:r>
            <a:r>
              <a:rPr lang="fr-FR"/>
              <a:t> de la slide </a:t>
            </a:r>
            <a:r>
              <a:rPr i="1" lang="fr-FR"/>
              <a:t>L’énergie mesure les transformations du monde</a:t>
            </a:r>
            <a:r>
              <a:rPr lang="fr-FR"/>
              <a:t> : on ne peut pas “produire” ou “consommer” de l’énergie, on ne peut que convertir une forme d’énergie en une autre forme), qu’il est nécessaire de puiser dans les ressources primaires.</a:t>
            </a:r>
            <a:endParaRPr/>
          </a:p>
          <a:p>
            <a:pPr indent="0" lvl="0" marL="0" rtl="0" algn="l">
              <a:lnSpc>
                <a:spcPct val="100000"/>
              </a:lnSpc>
              <a:spcBef>
                <a:spcPts val="488"/>
              </a:spcBef>
              <a:spcAft>
                <a:spcPts val="0"/>
              </a:spcAft>
              <a:buClr>
                <a:schemeClr val="dk1"/>
              </a:buClr>
              <a:buSzPts val="1100"/>
              <a:buFont typeface="Arial"/>
              <a:buNone/>
            </a:pPr>
            <a:r>
              <a:rPr lang="fr-FR"/>
              <a:t>Au cours de son histoire, l’être humain s’est rendu compte que les sources d’énergie fossiles sont très polyvalentes et fournissent énormément d’énergie (voir la slide </a:t>
            </a:r>
            <a:r>
              <a:rPr i="1" lang="fr-FR"/>
              <a:t>Différentes sources d’énergie, mais pourquoi ?</a:t>
            </a:r>
            <a:r>
              <a:rPr lang="fr-FR"/>
              <a:t>). Dès lors qu’il a su exploiter industriellement les ressources fossiles, il ne s’est pas privé de construire des machines ou des procédés fonctionnant grâce à celles-ci.</a:t>
            </a:r>
            <a:endParaRPr b="1"/>
          </a:p>
          <a:p>
            <a:pPr indent="0" lvl="0" marL="0" rtl="0" algn="l">
              <a:lnSpc>
                <a:spcPct val="100000"/>
              </a:lnSpc>
              <a:spcBef>
                <a:spcPts val="488"/>
              </a:spcBef>
              <a:spcAft>
                <a:spcPts val="0"/>
              </a:spcAft>
              <a:buClr>
                <a:schemeClr val="dk1"/>
              </a:buClr>
              <a:buSzPts val="1100"/>
              <a:buFont typeface="Arial"/>
              <a:buNone/>
            </a:pPr>
            <a:r>
              <a:t/>
            </a:r>
            <a:endParaRPr/>
          </a:p>
          <a:p>
            <a:pPr indent="0" lvl="0" marL="0" rtl="0" algn="l">
              <a:lnSpc>
                <a:spcPct val="100000"/>
              </a:lnSpc>
              <a:spcBef>
                <a:spcPts val="488"/>
              </a:spcBef>
              <a:spcAft>
                <a:spcPts val="0"/>
              </a:spcAft>
              <a:buClr>
                <a:schemeClr val="dk1"/>
              </a:buClr>
              <a:buSzPts val="1100"/>
              <a:buFont typeface="Arial"/>
              <a:buNone/>
            </a:pPr>
            <a:r>
              <a:rPr lang="fr-FR"/>
              <a:t>Les historien.ne.s ont nommé </a:t>
            </a:r>
            <a:r>
              <a:rPr b="1" lang="fr-FR"/>
              <a:t>Révolutions industrielles</a:t>
            </a:r>
            <a:r>
              <a:rPr lang="fr-FR"/>
              <a:t> les périodes de rupture qui ont vu l’émergence de l’exploitation industrielle des ressources fossiles :</a:t>
            </a:r>
            <a:endParaRPr/>
          </a:p>
          <a:p>
            <a:pPr indent="-317500" lvl="0" marL="457200" rtl="0" algn="l">
              <a:lnSpc>
                <a:spcPct val="100000"/>
              </a:lnSpc>
              <a:spcBef>
                <a:spcPts val="488"/>
              </a:spcBef>
              <a:spcAft>
                <a:spcPts val="0"/>
              </a:spcAft>
              <a:buSzPts val="1400"/>
              <a:buChar char="●"/>
            </a:pPr>
            <a:r>
              <a:rPr lang="fr-FR"/>
              <a:t>La 1ère révolution industrielle est associée à l’exploitation industrielle du </a:t>
            </a:r>
            <a:r>
              <a:rPr b="1" lang="fr-FR"/>
              <a:t>charbon</a:t>
            </a:r>
            <a:r>
              <a:rPr lang="fr-FR"/>
              <a:t>.</a:t>
            </a:r>
            <a:endParaRPr/>
          </a:p>
          <a:p>
            <a:pPr indent="-317500" lvl="0" marL="457200" rtl="0" algn="l">
              <a:lnSpc>
                <a:spcPct val="100000"/>
              </a:lnSpc>
              <a:spcBef>
                <a:spcPts val="0"/>
              </a:spcBef>
              <a:spcAft>
                <a:spcPts val="0"/>
              </a:spcAft>
              <a:buSzPts val="1400"/>
              <a:buChar char="●"/>
            </a:pPr>
            <a:r>
              <a:rPr lang="fr-FR"/>
              <a:t>La 2ème révolution industrielle est associée à l’exploitation industrielle du </a:t>
            </a:r>
            <a:r>
              <a:rPr b="1" lang="fr-FR"/>
              <a:t>pétrole</a:t>
            </a:r>
            <a:r>
              <a:rPr lang="fr-FR"/>
              <a:t>.</a:t>
            </a:r>
            <a:endParaRPr/>
          </a:p>
          <a:p>
            <a:pPr indent="0" lvl="0" marL="0" rtl="0" algn="l">
              <a:lnSpc>
                <a:spcPct val="100000"/>
              </a:lnSpc>
              <a:spcBef>
                <a:spcPts val="488"/>
              </a:spcBef>
              <a:spcAft>
                <a:spcPts val="0"/>
              </a:spcAft>
              <a:buSzPts val="1400"/>
              <a:buNone/>
            </a:pPr>
            <a:r>
              <a:rPr lang="fr-FR"/>
              <a:t>Les Révolutions industrielles ont eu de profondes répercussions sur les sociétés qui en ont bénéficié (émergence de nouvelles classes, transfert d’une économie reposant sur l’agriculture à une économie reposant sur l’industrie…), et ont favorisé l’émergence de la </a:t>
            </a:r>
            <a:r>
              <a:rPr b="1" lang="fr-FR"/>
              <a:t>mondialisation</a:t>
            </a:r>
            <a:r>
              <a:rPr lang="fr-FR"/>
              <a:t>.</a:t>
            </a:r>
            <a:endParaRPr/>
          </a:p>
          <a:p>
            <a:pPr indent="0" lvl="0" marL="0" rtl="0" algn="l">
              <a:lnSpc>
                <a:spcPct val="100000"/>
              </a:lnSpc>
              <a:spcBef>
                <a:spcPts val="488"/>
              </a:spcBef>
              <a:spcAft>
                <a:spcPts val="0"/>
              </a:spcAft>
              <a:buClr>
                <a:schemeClr val="dk1"/>
              </a:buClr>
              <a:buSzPts val="1100"/>
              <a:buFont typeface="Arial"/>
              <a:buNone/>
            </a:pPr>
            <a:r>
              <a:t/>
            </a:r>
            <a:endParaRPr/>
          </a:p>
          <a:p>
            <a:pPr indent="0" lvl="0" marL="0" rtl="0" algn="l">
              <a:lnSpc>
                <a:spcPct val="100000"/>
              </a:lnSpc>
              <a:spcBef>
                <a:spcPts val="488"/>
              </a:spcBef>
              <a:spcAft>
                <a:spcPts val="0"/>
              </a:spcAft>
              <a:buClr>
                <a:schemeClr val="dk1"/>
              </a:buClr>
              <a:buSzPts val="1100"/>
              <a:buFont typeface="Arial"/>
              <a:buNone/>
            </a:pPr>
            <a:r>
              <a:rPr lang="fr-FR"/>
              <a:t>Prenons 2 exemples malheureusement très caricaturaux, mais qui illustrent le véritable changement de paradigme :</a:t>
            </a:r>
            <a:endParaRPr/>
          </a:p>
          <a:p>
            <a:pPr indent="-317500" lvl="0" marL="457200" rtl="0" algn="l">
              <a:lnSpc>
                <a:spcPct val="100000"/>
              </a:lnSpc>
              <a:spcBef>
                <a:spcPts val="488"/>
              </a:spcBef>
              <a:spcAft>
                <a:spcPts val="0"/>
              </a:spcAft>
              <a:buSzPts val="1400"/>
              <a:buChar char="●"/>
            </a:pPr>
            <a:r>
              <a:rPr lang="fr-FR"/>
              <a:t>Les </a:t>
            </a:r>
            <a:r>
              <a:rPr b="1" lang="fr-FR"/>
              <a:t>transports </a:t>
            </a:r>
            <a:r>
              <a:rPr lang="fr-FR"/>
              <a:t>:  les machines d’aujourd’hui (automobiles, trains, avions, bateaux…) permettent de nous déplacer plus vite, plus loin et avec beaucoup moins d’effort qu’auparavant.</a:t>
            </a:r>
            <a:endParaRPr/>
          </a:p>
          <a:p>
            <a:pPr indent="-317500" lvl="0" marL="457200" rtl="0" algn="l">
              <a:lnSpc>
                <a:spcPct val="100000"/>
              </a:lnSpc>
              <a:spcBef>
                <a:spcPts val="0"/>
              </a:spcBef>
              <a:spcAft>
                <a:spcPts val="0"/>
              </a:spcAft>
              <a:buSzPts val="1400"/>
              <a:buChar char="●"/>
            </a:pPr>
            <a:r>
              <a:rPr lang="fr-FR"/>
              <a:t>L’</a:t>
            </a:r>
            <a:r>
              <a:rPr b="1" lang="fr-FR"/>
              <a:t>agriculture</a:t>
            </a:r>
            <a:r>
              <a:rPr lang="fr-FR"/>
              <a:t> : les tracteurs et l’utilisation massive d’engrais azotés permettent de cultiver de grandes parcelles et de travailler sur des échelles de temps réduites.</a:t>
            </a:r>
            <a:endParaRPr/>
          </a:p>
          <a:p>
            <a:pPr indent="0" lvl="0" marL="0" rtl="0" algn="l">
              <a:lnSpc>
                <a:spcPct val="100000"/>
              </a:lnSpc>
              <a:spcBef>
                <a:spcPts val="488"/>
              </a:spcBef>
              <a:spcAft>
                <a:spcPts val="0"/>
              </a:spcAft>
              <a:buClr>
                <a:schemeClr val="dk1"/>
              </a:buClr>
              <a:buSzPts val="1100"/>
              <a:buFont typeface="Arial"/>
              <a:buNone/>
            </a:pPr>
            <a:r>
              <a:t/>
            </a:r>
            <a:endParaRPr/>
          </a:p>
          <a:p>
            <a:pPr indent="0" lvl="0" marL="0" rtl="0" algn="l">
              <a:lnSpc>
                <a:spcPct val="100000"/>
              </a:lnSpc>
              <a:spcBef>
                <a:spcPts val="488"/>
              </a:spcBef>
              <a:spcAft>
                <a:spcPts val="0"/>
              </a:spcAft>
              <a:buClr>
                <a:schemeClr val="dk1"/>
              </a:buClr>
              <a:buSzPts val="1100"/>
              <a:buFont typeface="Arial"/>
              <a:buNone/>
            </a:pPr>
            <a:r>
              <a:rPr lang="fr-FR"/>
              <a:t>Mais l’utilisation massive de ces machines a un prix : beaucoup d’entre elles ne fonctionnent qu’avec des sources d’énergie fossiles, pétrole en tête. Nous avons ainsi une première facette de notre grande dépendance aux sources d’énergie fossiles.</a:t>
            </a:r>
            <a:endParaRPr/>
          </a:p>
          <a:p>
            <a:pPr indent="0" lvl="0" marL="0" rtl="0" algn="l">
              <a:lnSpc>
                <a:spcPct val="100000"/>
              </a:lnSpc>
              <a:spcBef>
                <a:spcPts val="488"/>
              </a:spcBef>
              <a:spcAft>
                <a:spcPts val="0"/>
              </a:spcAft>
              <a:buClr>
                <a:schemeClr val="dk1"/>
              </a:buClr>
              <a:buSzPts val="1100"/>
              <a:buFont typeface="Arial"/>
              <a:buNone/>
            </a:pPr>
            <a:r>
              <a:t/>
            </a:r>
            <a:endParaRPr/>
          </a:p>
          <a:p>
            <a:pPr indent="0" lvl="0" marL="0" rtl="0" algn="l">
              <a:lnSpc>
                <a:spcPct val="100000"/>
              </a:lnSpc>
              <a:spcBef>
                <a:spcPts val="488"/>
              </a:spcBef>
              <a:spcAft>
                <a:spcPts val="0"/>
              </a:spcAft>
              <a:buClr>
                <a:schemeClr val="dk1"/>
              </a:buClr>
              <a:buSzPts val="1400"/>
              <a:buFont typeface="Arial"/>
              <a:buNone/>
            </a:pPr>
            <a:r>
              <a:rPr b="1" lang="fr-FR" u="sng"/>
              <a:t>Message-clé :</a:t>
            </a:r>
            <a:endParaRPr/>
          </a:p>
          <a:p>
            <a:pPr indent="-317500" lvl="0" marL="457200" rtl="0" algn="l">
              <a:lnSpc>
                <a:spcPct val="100000"/>
              </a:lnSpc>
              <a:spcBef>
                <a:spcPts val="488"/>
              </a:spcBef>
              <a:spcAft>
                <a:spcPts val="0"/>
              </a:spcAft>
              <a:buClr>
                <a:schemeClr val="dk1"/>
              </a:buClr>
              <a:buSzPts val="1400"/>
              <a:buChar char="●"/>
            </a:pPr>
            <a:r>
              <a:rPr lang="fr-FR"/>
              <a:t>Dans les sociétés industrialisées, les activités humaines reposent sur l’emploi de machines très énergivores, qui nécessitent en très grande majorité des sources d’énergie fossiles pour fonctionner.</a:t>
            </a:r>
            <a:endParaRPr/>
          </a:p>
          <a:p>
            <a:pPr indent="0" lvl="0" marL="0" rtl="0" algn="l">
              <a:lnSpc>
                <a:spcPct val="100000"/>
              </a:lnSpc>
              <a:spcBef>
                <a:spcPts val="488"/>
              </a:spcBef>
              <a:spcAft>
                <a:spcPts val="0"/>
              </a:spcAft>
              <a:buSzPts val="1400"/>
              <a:buNone/>
            </a:pPr>
            <a:r>
              <a:t/>
            </a:r>
            <a:endParaRPr/>
          </a:p>
          <a:p>
            <a:pPr indent="0" lvl="0" marL="0" rtl="0" algn="l">
              <a:lnSpc>
                <a:spcPct val="100000"/>
              </a:lnSpc>
              <a:spcBef>
                <a:spcPts val="488"/>
              </a:spcBef>
              <a:spcAft>
                <a:spcPts val="0"/>
              </a:spcAft>
              <a:buClr>
                <a:schemeClr val="dk1"/>
              </a:buClr>
              <a:buSzPts val="1100"/>
              <a:buFont typeface="Arial"/>
              <a:buNone/>
            </a:pPr>
            <a:r>
              <a:rPr b="1" lang="fr-FR" u="sng"/>
              <a:t>Pour aller plus loin :</a:t>
            </a:r>
            <a:endParaRPr/>
          </a:p>
          <a:p>
            <a:pPr indent="-317500" lvl="0" marL="457200" rtl="0" algn="l">
              <a:lnSpc>
                <a:spcPct val="100000"/>
              </a:lnSpc>
              <a:spcBef>
                <a:spcPts val="488"/>
              </a:spcBef>
              <a:spcAft>
                <a:spcPts val="0"/>
              </a:spcAft>
              <a:buClr>
                <a:schemeClr val="dk1"/>
              </a:buClr>
              <a:buSzPts val="1400"/>
              <a:buChar char="●"/>
            </a:pPr>
            <a:r>
              <a:rPr lang="fr-FR"/>
              <a:t>Dans les slides suivantes, nous allons montrer que les sociétés industrielles reposent massivement sur les sources d’énergie fossiles, y compris la société française. À première vue, cela peut sembler paradoxal, au vu de certaines évolutions qui ont vu la quasi-disparition de l’industrie française de notre paysage :</a:t>
            </a:r>
            <a:endParaRPr/>
          </a:p>
          <a:p>
            <a:pPr indent="-317500" lvl="1" marL="914400" rtl="0" algn="l">
              <a:lnSpc>
                <a:spcPct val="100000"/>
              </a:lnSpc>
              <a:spcBef>
                <a:spcPts val="0"/>
              </a:spcBef>
              <a:spcAft>
                <a:spcPts val="0"/>
              </a:spcAft>
              <a:buClr>
                <a:schemeClr val="dk1"/>
              </a:buClr>
              <a:buSzPts val="1400"/>
              <a:buChar char="○"/>
            </a:pPr>
            <a:r>
              <a:rPr lang="fr-FR"/>
              <a:t>Le phénomène de </a:t>
            </a:r>
            <a:r>
              <a:rPr b="1" lang="fr-FR"/>
              <a:t>mondialisation</a:t>
            </a:r>
            <a:r>
              <a:rPr lang="fr-FR"/>
              <a:t> et la recherche de main d'œuvre bon marché ont provoqué des phénomènes de délocalisation de l’industrie française dans d’autres pays, où les normes de pollution sont moins sévères. Ce sont ces pays qui subissent aujourd’hui les effets néfastes directs de l’industrie.</a:t>
            </a:r>
            <a:endParaRPr/>
          </a:p>
          <a:p>
            <a:pPr indent="-317500" lvl="1" marL="914400" rtl="0" algn="l">
              <a:lnSpc>
                <a:spcPct val="100000"/>
              </a:lnSpc>
              <a:spcBef>
                <a:spcPts val="0"/>
              </a:spcBef>
              <a:spcAft>
                <a:spcPts val="0"/>
              </a:spcAft>
              <a:buClr>
                <a:schemeClr val="dk1"/>
              </a:buClr>
              <a:buSzPts val="1400"/>
              <a:buChar char="○"/>
            </a:pPr>
            <a:r>
              <a:rPr lang="fr-FR"/>
              <a:t>Des améliorations dans les processus industriels ont permis de diminuer les pollutions directes qu’elles provoquent.</a:t>
            </a:r>
            <a:endParaRPr/>
          </a:p>
          <a:p>
            <a:pPr indent="-317500" lvl="1" marL="914400" rtl="0" algn="l">
              <a:lnSpc>
                <a:spcPct val="100000"/>
              </a:lnSpc>
              <a:spcBef>
                <a:spcPts val="0"/>
              </a:spcBef>
              <a:spcAft>
                <a:spcPts val="0"/>
              </a:spcAft>
              <a:buClr>
                <a:schemeClr val="dk1"/>
              </a:buClr>
              <a:buSzPts val="1400"/>
              <a:buChar char="○"/>
            </a:pPr>
            <a:r>
              <a:rPr lang="fr-FR"/>
              <a:t>L’explosion de l’</a:t>
            </a:r>
            <a:r>
              <a:rPr b="1" lang="fr-FR"/>
              <a:t>industrie tertiaire</a:t>
            </a:r>
            <a:r>
              <a:rPr lang="fr-FR"/>
              <a:t> grâce au numérique en particulier.</a:t>
            </a:r>
            <a:endParaRPr/>
          </a:p>
          <a:p>
            <a:pPr indent="0" lvl="0" marL="457200" rtl="0" algn="l">
              <a:lnSpc>
                <a:spcPct val="100000"/>
              </a:lnSpc>
              <a:spcBef>
                <a:spcPts val="488"/>
              </a:spcBef>
              <a:spcAft>
                <a:spcPts val="0"/>
              </a:spcAft>
              <a:buSzPts val="1400"/>
              <a:buNone/>
            </a:pPr>
            <a:r>
              <a:rPr lang="fr-FR"/>
              <a:t>Tous ces phénomènes ont participé à la disparition de l’imaginaire lié aux Révolutions industrielles (pollution directe, mines et industrie lourde, classe ouvrière…) en France. Mais ils n’ont pas effacé pour autant la grande dépendance de notre société aux sources d’énergie fossiles…</a:t>
            </a:r>
            <a:endParaRPr b="1"/>
          </a:p>
          <a:p>
            <a:pPr indent="-317500" lvl="0" marL="457200" rtl="0" algn="l">
              <a:lnSpc>
                <a:spcPct val="100000"/>
              </a:lnSpc>
              <a:spcBef>
                <a:spcPts val="488"/>
              </a:spcBef>
              <a:spcAft>
                <a:spcPts val="0"/>
              </a:spcAft>
              <a:buClr>
                <a:schemeClr val="dk1"/>
              </a:buClr>
              <a:buSzPts val="1400"/>
              <a:buChar char="●"/>
            </a:pPr>
            <a:r>
              <a:rPr lang="fr-FR"/>
              <a:t>Outre la nécessaire diminution de la consommation d’énergie qui est longuement abordée dans cette conférence, l’un des enjeux majeurs de la transition énergétique est l’</a:t>
            </a:r>
            <a:r>
              <a:rPr b="1" lang="fr-FR"/>
              <a:t>électrification des usages</a:t>
            </a:r>
            <a:r>
              <a:rPr lang="fr-FR"/>
              <a:t>, c’est-à-dire la substitution de machines consommant des sources fossiles par des machines fonctionnant à l’électricité pour les mêmes usages (chauffage, transports, procédés industriels…). L’intérêt est double :</a:t>
            </a:r>
            <a:endParaRPr/>
          </a:p>
          <a:p>
            <a:pPr indent="-317500" lvl="1" marL="914400" rtl="0" algn="l">
              <a:lnSpc>
                <a:spcPct val="100000"/>
              </a:lnSpc>
              <a:spcBef>
                <a:spcPts val="0"/>
              </a:spcBef>
              <a:spcAft>
                <a:spcPts val="0"/>
              </a:spcAft>
              <a:buClr>
                <a:schemeClr val="dk1"/>
              </a:buClr>
              <a:buSzPts val="1400"/>
              <a:buChar char="○"/>
            </a:pPr>
            <a:r>
              <a:rPr lang="fr-FR"/>
              <a:t>Une électricité bas carbone garantit des émissions de CO2 plus faibles à consommation d’énergie constante</a:t>
            </a:r>
            <a:endParaRPr/>
          </a:p>
          <a:p>
            <a:pPr indent="-317500" lvl="1" marL="914400" rtl="0" algn="l">
              <a:lnSpc>
                <a:spcPct val="100000"/>
              </a:lnSpc>
              <a:spcBef>
                <a:spcPts val="0"/>
              </a:spcBef>
              <a:spcAft>
                <a:spcPts val="0"/>
              </a:spcAft>
              <a:buClr>
                <a:schemeClr val="dk1"/>
              </a:buClr>
              <a:buSzPts val="1400"/>
              <a:buChar char="○"/>
            </a:pPr>
            <a:r>
              <a:rPr lang="fr-FR"/>
              <a:t>Les machines électriques ont des rendements énergétiques bien supérieurs aux machines thermiques et engendrent donc moins de pertes d’énergie. Toutefois, une exception notable à cela est le chauffage électrique, qui présente des rendements faibles (en comparaison avec la pompe à chaleur par exemple) à cause de son exploitation de l’effet Joule. La multiplication des chauffages électriques en France est d’ailleurs l’une des causes de la précarité énergétique (voir la slide </a:t>
            </a:r>
            <a:r>
              <a:rPr i="1" lang="fr-FR"/>
              <a:t>Votre logement</a:t>
            </a:r>
            <a:r>
              <a:rPr lang="fr-FR"/>
              <a:t> pour plus d’informations à ce sujet).</a:t>
            </a:r>
            <a:endParaRPr/>
          </a:p>
          <a:p>
            <a:pPr indent="-317500" lvl="0" marL="457200" rtl="0" algn="l">
              <a:lnSpc>
                <a:spcPct val="100000"/>
              </a:lnSpc>
              <a:spcBef>
                <a:spcPts val="0"/>
              </a:spcBef>
              <a:spcAft>
                <a:spcPts val="0"/>
              </a:spcAft>
              <a:buClr>
                <a:schemeClr val="dk1"/>
              </a:buClr>
              <a:buSzPts val="1400"/>
              <a:buChar char="●"/>
            </a:pPr>
            <a:r>
              <a:rPr lang="fr-FR"/>
              <a:t>Cependant, il faut rester prudent : l’électricité ne pourra jamais représenter la totalité de notre consommation d’énergie finale, d’autant plus que certains usages sont difficiles à électrifier. Le gestionnaire du réseau électrique français RTE indique dans ses </a:t>
            </a:r>
            <a:r>
              <a:rPr i="1" lang="fr-FR"/>
              <a:t>Futurs énergétiques 2050</a:t>
            </a:r>
            <a:r>
              <a:rPr lang="fr-FR"/>
              <a:t>, des études prospectives sur la transformation du système électrique français pour atteindre la neutralité carbone en 2050, que la neutralité carbone doit passer par une croissance importante de la consommation d’électricité, tout en développant d’autres modes de production d’énergie hors électricité (gaz renouvelable, chaleur renouvelable…) aujourd’hui marginaux. La part de l’électricité dans la consommation d’énergie finale devrait passer de 25% aujourd’hui à 55% en 2050. Toutefois, ces chiffres sont contestés par certaines associations (comme Négawatt) qui considèrent que l’électrification massive des usages est contradictoire avec une démarche de sobriété (voir les slides </a:t>
            </a:r>
            <a:r>
              <a:rPr i="1" lang="fr-FR"/>
              <a:t>Faut-il tout miser sur les technologies ?</a:t>
            </a:r>
            <a:r>
              <a:rPr lang="fr-FR"/>
              <a:t> et </a:t>
            </a:r>
            <a:r>
              <a:rPr i="1" lang="fr-FR"/>
              <a:t>Quelle démarche faut-il adopter ?</a:t>
            </a:r>
            <a:r>
              <a:rPr lang="fr-FR"/>
              <a: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112ba15ac1a_0_2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6" name="Google Shape;126;g112ba15ac1a_0_23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b="1" lang="fr-FR" u="sng"/>
              <a:t>Déroulé Conférencier.e : </a:t>
            </a:r>
            <a:endParaRPr/>
          </a:p>
          <a:p>
            <a:pPr indent="0" lvl="0" marL="0" rtl="0" algn="l">
              <a:lnSpc>
                <a:spcPct val="100000"/>
              </a:lnSpc>
              <a:spcBef>
                <a:spcPts val="360"/>
              </a:spcBef>
              <a:spcAft>
                <a:spcPts val="0"/>
              </a:spcAft>
              <a:buClr>
                <a:schemeClr val="dk1"/>
              </a:buClr>
              <a:buSzPts val="1400"/>
              <a:buFont typeface="Arial"/>
              <a:buNone/>
            </a:pPr>
            <a:r>
              <a:rPr i="1" lang="fr-FR"/>
              <a:t>Le contenu de la conférence a été développé par l’Association Avenir Climatique. Il est libre de droit sous la licence CC BY SA (reproduction à l’identique ou modifications identifiées).</a:t>
            </a:r>
            <a:endParaRPr i="1"/>
          </a:p>
          <a:p>
            <a:pPr indent="0" lvl="0" marL="0" rtl="0" algn="l">
              <a:lnSpc>
                <a:spcPct val="100000"/>
              </a:lnSpc>
              <a:spcBef>
                <a:spcPts val="300"/>
              </a:spcBef>
              <a:spcAft>
                <a:spcPts val="0"/>
              </a:spcAft>
              <a:buClr>
                <a:schemeClr val="dk1"/>
              </a:buClr>
              <a:buSzPts val="1400"/>
              <a:buFont typeface="Arial"/>
              <a:buNone/>
            </a:pPr>
            <a:r>
              <a:rPr i="1" lang="fr-FR"/>
              <a:t>Il s’agit d’une association entièrement bénévole qui peut être soutenue via le lien qui s’affiche sur la diapo. </a:t>
            </a:r>
            <a:endParaRPr i="1"/>
          </a:p>
        </p:txBody>
      </p:sp>
      <p:sp>
        <p:nvSpPr>
          <p:cNvPr id="127" name="Google Shape;127;g112ba15ac1a_0_23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fr-FR"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9" name="Shape 689"/>
        <p:cNvGrpSpPr/>
        <p:nvPr/>
      </p:nvGrpSpPr>
      <p:grpSpPr>
        <a:xfrm>
          <a:off x="0" y="0"/>
          <a:ext cx="0" cy="0"/>
          <a:chOff x="0" y="0"/>
          <a:chExt cx="0" cy="0"/>
        </a:xfrm>
      </p:grpSpPr>
      <p:sp>
        <p:nvSpPr>
          <p:cNvPr id="690" name="Google Shape;690;g114c161e310_0_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chemeClr val="dk1"/>
              </a:buClr>
              <a:buSzPts val="1400"/>
              <a:buFont typeface="Arial"/>
              <a:buNone/>
            </a:pPr>
            <a:r>
              <a:rPr b="1" lang="fr-FR" u="sng"/>
              <a:t>Quizz :</a:t>
            </a:r>
            <a:endParaRPr b="1" u="sng"/>
          </a:p>
          <a:p>
            <a:pPr indent="0" lvl="0" marL="0" rtl="0" algn="l">
              <a:lnSpc>
                <a:spcPct val="100000"/>
              </a:lnSpc>
              <a:spcBef>
                <a:spcPts val="488"/>
              </a:spcBef>
              <a:spcAft>
                <a:spcPts val="0"/>
              </a:spcAft>
              <a:buClr>
                <a:schemeClr val="dk1"/>
              </a:buClr>
              <a:buSzPts val="1100"/>
              <a:buFont typeface="Arial"/>
              <a:buNone/>
            </a:pPr>
            <a:r>
              <a:rPr lang="fr-FR"/>
              <a:t>Pour illustrer la manière dont l’énergie (le pétrole en particulier) a transformé nos vies, nous allons estimer le temps de parcours d’un Paris-Marseille avec différents modes de transport.</a:t>
            </a:r>
            <a:endParaRPr/>
          </a:p>
          <a:p>
            <a:pPr indent="0" lvl="0" marL="0" rtl="0" algn="l">
              <a:lnSpc>
                <a:spcPct val="100000"/>
              </a:lnSpc>
              <a:spcBef>
                <a:spcPts val="360"/>
              </a:spcBef>
              <a:spcAft>
                <a:spcPts val="0"/>
              </a:spcAft>
              <a:buSzPts val="1400"/>
              <a:buNone/>
            </a:pPr>
            <a:r>
              <a:t/>
            </a:r>
            <a:endParaRPr/>
          </a:p>
          <a:p>
            <a:pPr indent="0" lvl="0" marL="0" rtl="0" algn="just">
              <a:lnSpc>
                <a:spcPct val="100000"/>
              </a:lnSpc>
              <a:spcBef>
                <a:spcPts val="0"/>
              </a:spcBef>
              <a:spcAft>
                <a:spcPts val="0"/>
              </a:spcAft>
              <a:buClr>
                <a:schemeClr val="dk1"/>
              </a:buClr>
              <a:buSzPts val="1400"/>
              <a:buFont typeface="Arial"/>
              <a:buNone/>
            </a:pPr>
            <a:r>
              <a:rPr b="1" lang="fr-FR" u="sng"/>
              <a:t>Déroulé conférencier.e :</a:t>
            </a:r>
            <a:endParaRPr b="1" u="sng"/>
          </a:p>
          <a:p>
            <a:pPr indent="0" lvl="0" marL="0" rtl="0" algn="l">
              <a:lnSpc>
                <a:spcPct val="100000"/>
              </a:lnSpc>
              <a:spcBef>
                <a:spcPts val="488"/>
              </a:spcBef>
              <a:spcAft>
                <a:spcPts val="0"/>
              </a:spcAft>
              <a:buSzPts val="1100"/>
              <a:buNone/>
            </a:pPr>
            <a:r>
              <a:rPr i="1" lang="fr-FR"/>
              <a:t>Pour chaque question du quizz, nous vous proposons de procéder comme suit.</a:t>
            </a:r>
            <a:endParaRPr i="1"/>
          </a:p>
          <a:p>
            <a:pPr indent="0" lvl="0" marL="0" rtl="0" algn="l">
              <a:lnSpc>
                <a:spcPct val="100000"/>
              </a:lnSpc>
              <a:spcBef>
                <a:spcPts val="360"/>
              </a:spcBef>
              <a:spcAft>
                <a:spcPts val="0"/>
              </a:spcAft>
              <a:buSzPts val="1400"/>
              <a:buNone/>
            </a:pPr>
            <a:r>
              <a:rPr i="1" lang="fr-FR"/>
              <a:t>Tout d’abord, demandez à tous les participants de lever la main, et donnez vous-mêmes les réponses possibles à l’oral. Les participants doivent baisser la main dès qu’ils estiment que vous venez de donner la bonne réponse.</a:t>
            </a:r>
            <a:endParaRPr i="1"/>
          </a:p>
          <a:p>
            <a:pPr indent="0" lvl="0" marL="0" rtl="0" algn="l">
              <a:lnSpc>
                <a:spcPct val="100000"/>
              </a:lnSpc>
              <a:spcBef>
                <a:spcPts val="360"/>
              </a:spcBef>
              <a:spcAft>
                <a:spcPts val="0"/>
              </a:spcAft>
              <a:buSzPts val="1400"/>
              <a:buNone/>
            </a:pPr>
            <a:r>
              <a:rPr i="1" lang="fr-FR"/>
              <a:t>Posez la question : </a:t>
            </a:r>
            <a:r>
              <a:rPr lang="fr-FR"/>
              <a:t>« Pensez vous que cela se compte en jours ? En semaines ? En mois ? ».</a:t>
            </a:r>
            <a:endParaRPr/>
          </a:p>
          <a:p>
            <a:pPr indent="0" lvl="0" marL="0" rtl="0" algn="l">
              <a:lnSpc>
                <a:spcPct val="100000"/>
              </a:lnSpc>
              <a:spcBef>
                <a:spcPts val="360"/>
              </a:spcBef>
              <a:spcAft>
                <a:spcPts val="0"/>
              </a:spcAft>
              <a:buSzPts val="1400"/>
              <a:buNone/>
            </a:pPr>
            <a:r>
              <a:rPr i="1" lang="fr-FR"/>
              <a:t>Une fois le bon ordre de grandeur T trouvé, posez la question : </a:t>
            </a:r>
            <a:r>
              <a:rPr lang="fr-FR"/>
              <a:t>« Pensez vous qu’il faille 1 T ? 2 T ? 3 T ? 4 T ? ».</a:t>
            </a:r>
            <a:endParaRPr/>
          </a:p>
        </p:txBody>
      </p:sp>
      <p:sp>
        <p:nvSpPr>
          <p:cNvPr id="691" name="Google Shape;691;g114c161e310_0_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9" name="Shape 709"/>
        <p:cNvGrpSpPr/>
        <p:nvPr/>
      </p:nvGrpSpPr>
      <p:grpSpPr>
        <a:xfrm>
          <a:off x="0" y="0"/>
          <a:ext cx="0" cy="0"/>
          <a:chOff x="0" y="0"/>
          <a:chExt cx="0" cy="0"/>
        </a:xfrm>
      </p:grpSpPr>
      <p:sp>
        <p:nvSpPr>
          <p:cNvPr id="710" name="Google Shape;710;g114c161e310_0_4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chemeClr val="dk1"/>
              </a:buClr>
              <a:buSzPts val="1400"/>
              <a:buFont typeface="Arial"/>
              <a:buNone/>
            </a:pPr>
            <a:r>
              <a:rPr b="1" lang="fr-FR" u="sng"/>
              <a:t>Quizz :</a:t>
            </a:r>
            <a:endParaRPr b="1" u="sng"/>
          </a:p>
          <a:p>
            <a:pPr indent="-317500" lvl="0" marL="457200" rtl="0" algn="l">
              <a:lnSpc>
                <a:spcPct val="100000"/>
              </a:lnSpc>
              <a:spcBef>
                <a:spcPts val="488"/>
              </a:spcBef>
              <a:spcAft>
                <a:spcPts val="0"/>
              </a:spcAft>
              <a:buSzPts val="1400"/>
              <a:buChar char="●"/>
            </a:pPr>
            <a:r>
              <a:rPr b="1" lang="fr-FR">
                <a:highlight>
                  <a:srgbClr val="FFFFFF"/>
                </a:highlight>
              </a:rPr>
              <a:t>À</a:t>
            </a:r>
            <a:r>
              <a:rPr b="1" lang="fr-FR"/>
              <a:t> pied</a:t>
            </a:r>
            <a:r>
              <a:rPr lang="fr-FR"/>
              <a:t> (à raison de 5 heures par jour) : Il faut </a:t>
            </a:r>
            <a:r>
              <a:rPr b="1" lang="fr-FR"/>
              <a:t>1 mois</a:t>
            </a:r>
            <a:r>
              <a:rPr lang="fr-FR"/>
              <a:t>.</a:t>
            </a:r>
            <a:endParaRPr/>
          </a:p>
          <a:p>
            <a:pPr indent="0" lvl="0" marL="0" rtl="0" algn="l">
              <a:lnSpc>
                <a:spcPct val="100000"/>
              </a:lnSpc>
              <a:spcBef>
                <a:spcPts val="360"/>
              </a:spcBef>
              <a:spcAft>
                <a:spcPts val="0"/>
              </a:spcAft>
              <a:buSzPts val="1400"/>
              <a:buNone/>
            </a:pPr>
            <a:r>
              <a:rPr lang="fr-FR"/>
              <a:t>Pour un.e parisien.ne qui se rend en vacances d’été dans le sud, à peine le temps d’arriver et se baigner qu’il faut déjà repartir ! </a:t>
            </a:r>
            <a:endParaRPr/>
          </a:p>
          <a:p>
            <a:pPr indent="-317500" lvl="0" marL="457200" rtl="0" algn="l">
              <a:lnSpc>
                <a:spcPct val="100000"/>
              </a:lnSpc>
              <a:spcBef>
                <a:spcPts val="360"/>
              </a:spcBef>
              <a:spcAft>
                <a:spcPts val="0"/>
              </a:spcAft>
              <a:buSzPts val="1400"/>
              <a:buChar char="●"/>
            </a:pPr>
            <a:r>
              <a:rPr b="1" lang="fr-FR">
                <a:highlight>
                  <a:srgbClr val="FFFFFF"/>
                </a:highlight>
              </a:rPr>
              <a:t>À</a:t>
            </a:r>
            <a:r>
              <a:rPr b="1" lang="fr-FR"/>
              <a:t> cheval</a:t>
            </a:r>
            <a:r>
              <a:rPr lang="fr-FR"/>
              <a:t> : Il faut </a:t>
            </a:r>
            <a:r>
              <a:rPr b="1" lang="fr-FR"/>
              <a:t>2 semaines</a:t>
            </a:r>
            <a:r>
              <a:rPr lang="fr-FR"/>
              <a:t>.</a:t>
            </a:r>
            <a:endParaRPr/>
          </a:p>
          <a:p>
            <a:pPr indent="0" lvl="0" marL="0" rtl="0" algn="l">
              <a:lnSpc>
                <a:spcPct val="100000"/>
              </a:lnSpc>
              <a:spcBef>
                <a:spcPts val="360"/>
              </a:spcBef>
              <a:spcAft>
                <a:spcPts val="0"/>
              </a:spcAft>
              <a:buSzPts val="1400"/>
              <a:buNone/>
            </a:pPr>
            <a:r>
              <a:rPr lang="fr-FR"/>
              <a:t>Avant que l’on ne découvre les énergies fossiles et que l’on invente la voiture, voyager à cheval permettait déjà de réduire par 2 la durée du trajet !</a:t>
            </a:r>
            <a:endParaRPr/>
          </a:p>
          <a:p>
            <a:pPr indent="-317500" lvl="0" marL="457200" rtl="0" algn="l">
              <a:lnSpc>
                <a:spcPct val="100000"/>
              </a:lnSpc>
              <a:spcBef>
                <a:spcPts val="360"/>
              </a:spcBef>
              <a:spcAft>
                <a:spcPts val="0"/>
              </a:spcAft>
              <a:buClr>
                <a:schemeClr val="dk1"/>
              </a:buClr>
              <a:buSzPts val="1400"/>
              <a:buChar char="●"/>
            </a:pPr>
            <a:r>
              <a:rPr b="1" lang="fr-FR">
                <a:highlight>
                  <a:srgbClr val="FFFFFF"/>
                </a:highlight>
              </a:rPr>
              <a:t>En voiture</a:t>
            </a:r>
            <a:r>
              <a:rPr lang="fr-FR"/>
              <a:t> : 8 heures.</a:t>
            </a:r>
            <a:endParaRPr/>
          </a:p>
          <a:p>
            <a:pPr indent="0" lvl="0" marL="0" rtl="0" algn="l">
              <a:lnSpc>
                <a:spcPct val="100000"/>
              </a:lnSpc>
              <a:spcBef>
                <a:spcPts val="360"/>
              </a:spcBef>
              <a:spcAft>
                <a:spcPts val="0"/>
              </a:spcAft>
              <a:buSzPts val="1400"/>
              <a:buNone/>
            </a:pPr>
            <a:r>
              <a:rPr lang="fr-FR"/>
              <a:t>Prévoyez quelques ralentissements à l’entrée de l’agglomération lyonnaise.</a:t>
            </a:r>
            <a:endParaRPr/>
          </a:p>
          <a:p>
            <a:pPr indent="-317500" lvl="0" marL="457200" rtl="0" algn="l">
              <a:lnSpc>
                <a:spcPct val="100000"/>
              </a:lnSpc>
              <a:spcBef>
                <a:spcPts val="360"/>
              </a:spcBef>
              <a:spcAft>
                <a:spcPts val="0"/>
              </a:spcAft>
              <a:buClr>
                <a:schemeClr val="dk1"/>
              </a:buClr>
              <a:buSzPts val="1400"/>
              <a:buChar char="●"/>
            </a:pPr>
            <a:r>
              <a:rPr b="1" lang="fr-FR">
                <a:highlight>
                  <a:srgbClr val="FFFFFF"/>
                </a:highlight>
              </a:rPr>
              <a:t>En train</a:t>
            </a:r>
            <a:r>
              <a:rPr lang="fr-FR"/>
              <a:t> : 3 heures 30 minutes.</a:t>
            </a:r>
            <a:endParaRPr/>
          </a:p>
          <a:p>
            <a:pPr indent="0" lvl="0" marL="0" rtl="0" algn="l">
              <a:lnSpc>
                <a:spcPct val="100000"/>
              </a:lnSpc>
              <a:spcBef>
                <a:spcPts val="360"/>
              </a:spcBef>
              <a:spcAft>
                <a:spcPts val="0"/>
              </a:spcAft>
              <a:buSzPts val="1400"/>
              <a:buNone/>
            </a:pPr>
            <a:r>
              <a:rPr lang="fr-FR"/>
              <a:t>Pas de miracle, il faut pour cela prendre le TGV.</a:t>
            </a:r>
            <a:endParaRPr/>
          </a:p>
          <a:p>
            <a:pPr indent="-317500" lvl="0" marL="457200" rtl="0" algn="l">
              <a:lnSpc>
                <a:spcPct val="100000"/>
              </a:lnSpc>
              <a:spcBef>
                <a:spcPts val="360"/>
              </a:spcBef>
              <a:spcAft>
                <a:spcPts val="0"/>
              </a:spcAft>
              <a:buClr>
                <a:schemeClr val="dk1"/>
              </a:buClr>
              <a:buSzPts val="1400"/>
              <a:buChar char="●"/>
            </a:pPr>
            <a:r>
              <a:rPr b="1" lang="fr-FR">
                <a:highlight>
                  <a:srgbClr val="FFFFFF"/>
                </a:highlight>
              </a:rPr>
              <a:t>En avion</a:t>
            </a:r>
            <a:r>
              <a:rPr lang="fr-FR"/>
              <a:t> : 1 heure 15 minutes.</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b="1" lang="fr-FR" u="sng"/>
              <a:t>Explications :</a:t>
            </a:r>
            <a:endParaRPr b="1" u="sng"/>
          </a:p>
          <a:p>
            <a:pPr indent="0" lvl="0" marL="0" rtl="0" algn="l">
              <a:lnSpc>
                <a:spcPct val="100000"/>
              </a:lnSpc>
              <a:spcBef>
                <a:spcPts val="360"/>
              </a:spcBef>
              <a:spcAft>
                <a:spcPts val="0"/>
              </a:spcAft>
              <a:buClr>
                <a:schemeClr val="dk1"/>
              </a:buClr>
              <a:buSzPts val="1400"/>
              <a:buFont typeface="Arial"/>
              <a:buNone/>
            </a:pPr>
            <a:r>
              <a:rPr lang="fr-FR"/>
              <a:t>Que constatons-nous ? Qu’au fil des siècles, l’être humain à trouvé des moyens toujours plus rapides de se déplacer. Ce faisant, ces moyens sont de plus en plus gourmands en énergie, d’une part parce qu’ils transportent beaucoup plus de personnes, et d’autre part parce qu’ils nous permettent d’aller toujours plus loin !</a:t>
            </a:r>
            <a:endParaRPr/>
          </a:p>
        </p:txBody>
      </p:sp>
      <p:sp>
        <p:nvSpPr>
          <p:cNvPr id="711" name="Google Shape;711;g114c161e310_0_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4" name="Shape 734"/>
        <p:cNvGrpSpPr/>
        <p:nvPr/>
      </p:nvGrpSpPr>
      <p:grpSpPr>
        <a:xfrm>
          <a:off x="0" y="0"/>
          <a:ext cx="0" cy="0"/>
          <a:chOff x="0" y="0"/>
          <a:chExt cx="0" cy="0"/>
        </a:xfrm>
      </p:grpSpPr>
      <p:sp>
        <p:nvSpPr>
          <p:cNvPr id="735" name="Google Shape;735;g116f3c8e537_1_10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6" name="Google Shape;736;g116f3c8e537_1_10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chemeClr val="dk1"/>
              </a:buClr>
              <a:buSzPts val="1400"/>
              <a:buFont typeface="Arial"/>
              <a:buNone/>
            </a:pPr>
            <a:r>
              <a:rPr b="1" lang="fr-FR" u="sng"/>
              <a:t>Déroulé conférencier.e :</a:t>
            </a:r>
            <a:endParaRPr b="1" u="sng"/>
          </a:p>
          <a:p>
            <a:pPr indent="0" lvl="0" marL="0" rtl="0" algn="l">
              <a:lnSpc>
                <a:spcPct val="100000"/>
              </a:lnSpc>
              <a:spcBef>
                <a:spcPts val="488"/>
              </a:spcBef>
              <a:spcAft>
                <a:spcPts val="0"/>
              </a:spcAft>
              <a:buClr>
                <a:schemeClr val="dk1"/>
              </a:buClr>
              <a:buSzPts val="1100"/>
              <a:buFont typeface="Arial"/>
              <a:buNone/>
            </a:pPr>
            <a:r>
              <a:rPr i="1" lang="fr-FR"/>
              <a:t>Demandez aux élèves s’ils ont une idée de ce que représente ce graphique.</a:t>
            </a:r>
            <a:endParaRPr i="1"/>
          </a:p>
          <a:p>
            <a:pPr indent="0" lvl="0" marL="0" rtl="0" algn="l">
              <a:lnSpc>
                <a:spcPct val="100000"/>
              </a:lnSpc>
              <a:spcBef>
                <a:spcPts val="488"/>
              </a:spcBef>
              <a:spcAft>
                <a:spcPts val="0"/>
              </a:spcAft>
              <a:buClr>
                <a:schemeClr val="dk1"/>
              </a:buClr>
              <a:buSzPts val="1100"/>
              <a:buFont typeface="Arial"/>
              <a:buNone/>
            </a:pPr>
            <a:r>
              <a:rPr i="1" lang="fr-FR"/>
              <a:t>Pour que tout le monde puisse suivre ce qui suit, il est très important de bien expliquer les axes.</a:t>
            </a:r>
            <a:endParaRPr i="1"/>
          </a:p>
          <a:p>
            <a:pPr indent="0" lvl="0" marL="0" rtl="0" algn="l">
              <a:lnSpc>
                <a:spcPct val="100000"/>
              </a:lnSpc>
              <a:spcBef>
                <a:spcPts val="488"/>
              </a:spcBef>
              <a:spcAft>
                <a:spcPts val="0"/>
              </a:spcAft>
              <a:buClr>
                <a:schemeClr val="dk1"/>
              </a:buClr>
              <a:buSzPts val="1100"/>
              <a:buFont typeface="Arial"/>
              <a:buNone/>
            </a:pPr>
            <a:r>
              <a:t/>
            </a:r>
            <a:endParaRPr/>
          </a:p>
          <a:p>
            <a:pPr indent="0" lvl="0" marL="0" rtl="0" algn="just">
              <a:lnSpc>
                <a:spcPct val="100000"/>
              </a:lnSpc>
              <a:spcBef>
                <a:spcPts val="0"/>
              </a:spcBef>
              <a:spcAft>
                <a:spcPts val="0"/>
              </a:spcAft>
              <a:buClr>
                <a:schemeClr val="dk1"/>
              </a:buClr>
              <a:buSzPts val="1400"/>
              <a:buFont typeface="Arial"/>
              <a:buNone/>
            </a:pPr>
            <a:r>
              <a:rPr b="1" lang="fr-FR" u="sng"/>
              <a:t>Explications :</a:t>
            </a:r>
            <a:endParaRPr b="1" u="sng"/>
          </a:p>
          <a:p>
            <a:pPr indent="0" lvl="0" marL="0" rtl="0" algn="l">
              <a:lnSpc>
                <a:spcPct val="100000"/>
              </a:lnSpc>
              <a:spcBef>
                <a:spcPts val="488"/>
              </a:spcBef>
              <a:spcAft>
                <a:spcPts val="0"/>
              </a:spcAft>
              <a:buClr>
                <a:schemeClr val="dk1"/>
              </a:buClr>
              <a:buSzPts val="1100"/>
              <a:buFont typeface="Arial"/>
              <a:buNone/>
            </a:pPr>
            <a:r>
              <a:rPr lang="fr-FR"/>
              <a:t>Ce graphique représente la </a:t>
            </a:r>
            <a:r>
              <a:rPr b="1" lang="fr-FR"/>
              <a:t>consommation annuelle d’énergie primaire dans le monde</a:t>
            </a:r>
            <a:r>
              <a:rPr lang="fr-FR"/>
              <a:t> depuis 1800, aux environs du début de la première révolution industrielle (on y vient juste après !).</a:t>
            </a:r>
            <a:endParaRPr/>
          </a:p>
          <a:p>
            <a:pPr indent="0" lvl="0" marL="0" rtl="0" algn="l">
              <a:lnSpc>
                <a:spcPct val="100000"/>
              </a:lnSpc>
              <a:spcBef>
                <a:spcPts val="488"/>
              </a:spcBef>
              <a:spcAft>
                <a:spcPts val="0"/>
              </a:spcAft>
              <a:buClr>
                <a:schemeClr val="dk1"/>
              </a:buClr>
              <a:buSzPts val="1100"/>
              <a:buFont typeface="Arial"/>
              <a:buNone/>
            </a:pPr>
            <a:r>
              <a:rPr lang="fr-FR"/>
              <a:t>Il faut déjà expliciter les termes du titre :</a:t>
            </a:r>
            <a:endParaRPr/>
          </a:p>
          <a:p>
            <a:pPr indent="-317500" lvl="0" marL="457200" rtl="0" algn="l">
              <a:lnSpc>
                <a:spcPct val="100000"/>
              </a:lnSpc>
              <a:spcBef>
                <a:spcPts val="488"/>
              </a:spcBef>
              <a:spcAft>
                <a:spcPts val="0"/>
              </a:spcAft>
              <a:buSzPts val="1400"/>
              <a:buChar char="●"/>
            </a:pPr>
            <a:r>
              <a:rPr lang="fr-FR"/>
              <a:t>Il s’agit de la </a:t>
            </a:r>
            <a:r>
              <a:rPr b="1" lang="fr-FR"/>
              <a:t>consommation annuelle</a:t>
            </a:r>
            <a:r>
              <a:rPr lang="fr-FR"/>
              <a:t>, c’est-à-dire la consommation pour l’année considérée (donnée sur l’axe horizontal). Ce graphique n’affiche donc pas la totalité de l’énergie consommée depuis 1800, mais la “dérivée” de cette grandeur par rapport au temps !</a:t>
            </a:r>
            <a:endParaRPr/>
          </a:p>
          <a:p>
            <a:pPr indent="-317500" lvl="0" marL="457200" rtl="0" algn="l">
              <a:lnSpc>
                <a:spcPct val="100000"/>
              </a:lnSpc>
              <a:spcBef>
                <a:spcPts val="0"/>
              </a:spcBef>
              <a:spcAft>
                <a:spcPts val="0"/>
              </a:spcAft>
              <a:buSzPts val="1400"/>
              <a:buChar char="●"/>
            </a:pPr>
            <a:r>
              <a:rPr lang="fr-FR"/>
              <a:t>On comptabilise la consommation de </a:t>
            </a:r>
            <a:r>
              <a:rPr b="1" lang="fr-FR"/>
              <a:t>sources d’énergie primaire</a:t>
            </a:r>
            <a:r>
              <a:rPr lang="fr-FR"/>
              <a:t>, c’est-à-dire celles présentes naturellement dans la nature. Pour plus d’informations à ce sujet, voir la slide </a:t>
            </a:r>
            <a:r>
              <a:rPr i="1" lang="fr-FR"/>
              <a:t>Les différentes sources d’énergie</a:t>
            </a:r>
            <a:r>
              <a:rPr lang="fr-FR"/>
              <a:t>.</a:t>
            </a:r>
            <a:endParaRPr/>
          </a:p>
          <a:p>
            <a:pPr indent="0" lvl="0" marL="0" rtl="0" algn="l">
              <a:lnSpc>
                <a:spcPct val="100000"/>
              </a:lnSpc>
              <a:spcBef>
                <a:spcPts val="488"/>
              </a:spcBef>
              <a:spcAft>
                <a:spcPts val="0"/>
              </a:spcAft>
              <a:buClr>
                <a:schemeClr val="dk1"/>
              </a:buClr>
              <a:buSzPts val="1100"/>
              <a:buFont typeface="Arial"/>
              <a:buNone/>
            </a:pPr>
            <a:r>
              <a:rPr lang="fr-FR"/>
              <a:t>Explicitons maintenant les axes :</a:t>
            </a:r>
            <a:endParaRPr/>
          </a:p>
          <a:p>
            <a:pPr indent="-317500" lvl="0" marL="457200" rtl="0" algn="l">
              <a:lnSpc>
                <a:spcPct val="100000"/>
              </a:lnSpc>
              <a:spcBef>
                <a:spcPts val="488"/>
              </a:spcBef>
              <a:spcAft>
                <a:spcPts val="0"/>
              </a:spcAft>
              <a:buSzPts val="1400"/>
              <a:buChar char="●"/>
            </a:pPr>
            <a:r>
              <a:rPr lang="fr-FR"/>
              <a:t>L’axe horizontal représente les années.</a:t>
            </a:r>
            <a:endParaRPr b="1"/>
          </a:p>
          <a:p>
            <a:pPr indent="-317500" lvl="0" marL="457200" rtl="0" algn="l">
              <a:lnSpc>
                <a:spcPct val="100000"/>
              </a:lnSpc>
              <a:spcBef>
                <a:spcPts val="0"/>
              </a:spcBef>
              <a:spcAft>
                <a:spcPts val="0"/>
              </a:spcAft>
              <a:buSzPts val="1400"/>
              <a:buChar char="●"/>
            </a:pPr>
            <a:r>
              <a:rPr lang="fr-FR"/>
              <a:t>L’axe vertical représente la consommation d’énergie primaire</a:t>
            </a:r>
            <a:r>
              <a:rPr b="1" lang="fr-FR"/>
              <a:t> </a:t>
            </a:r>
            <a:r>
              <a:rPr lang="fr-FR"/>
              <a:t>pour l’année considérée. L’unité utilisée est le </a:t>
            </a:r>
            <a:r>
              <a:rPr b="1" lang="fr-FR"/>
              <a:t>Gtep </a:t>
            </a:r>
            <a:r>
              <a:rPr lang="fr-FR"/>
              <a:t>(</a:t>
            </a:r>
            <a:r>
              <a:rPr b="1" lang="fr-FR"/>
              <a:t>Giga tonne équivalent pétrole</a:t>
            </a:r>
            <a:r>
              <a:rPr lang="fr-FR"/>
              <a:t>), qui mesure l’énergie libérée par l’équivalent de la combustion d’un milliard de tonnes de pétrole “standard”. Il s’agit d’une autre unité de l’énergie, beaucoup plus pratique à cette échelle que le kilowattheure (kWh).</a:t>
            </a:r>
            <a:endParaRPr/>
          </a:p>
          <a:p>
            <a:pPr indent="0" lvl="0" marL="0" rtl="0" algn="l">
              <a:lnSpc>
                <a:spcPct val="100000"/>
              </a:lnSpc>
              <a:spcBef>
                <a:spcPts val="300"/>
              </a:spcBef>
              <a:spcAft>
                <a:spcPts val="0"/>
              </a:spcAft>
              <a:buSzPts val="1100"/>
              <a:buNone/>
            </a:pPr>
            <a:r>
              <a:t/>
            </a:r>
            <a:endParaRPr b="1"/>
          </a:p>
          <a:p>
            <a:pPr indent="0" lvl="0" marL="0" rtl="0" algn="l">
              <a:lnSpc>
                <a:spcPct val="115000"/>
              </a:lnSpc>
              <a:spcBef>
                <a:spcPts val="400"/>
              </a:spcBef>
              <a:spcAft>
                <a:spcPts val="0"/>
              </a:spcAft>
              <a:buClr>
                <a:schemeClr val="dk1"/>
              </a:buClr>
              <a:buSzPts val="1100"/>
              <a:buFont typeface="Arial"/>
              <a:buNone/>
            </a:pPr>
            <a:r>
              <a:rPr lang="fr-FR"/>
              <a:t>Que dire maintenant de cette courbe grise ? On peut affirmer sans trop de risque que l’</a:t>
            </a:r>
            <a:r>
              <a:rPr b="1" lang="fr-FR"/>
              <a:t>on consomme de plus en plus d’énergie chaque année</a:t>
            </a:r>
            <a:r>
              <a:rPr lang="fr-FR"/>
              <a:t>.</a:t>
            </a:r>
            <a:endParaRPr/>
          </a:p>
          <a:p>
            <a:pPr indent="0" lvl="0" marL="0" rtl="0" algn="l">
              <a:lnSpc>
                <a:spcPct val="115000"/>
              </a:lnSpc>
              <a:spcBef>
                <a:spcPts val="400"/>
              </a:spcBef>
              <a:spcAft>
                <a:spcPts val="0"/>
              </a:spcAft>
              <a:buClr>
                <a:schemeClr val="dk1"/>
              </a:buClr>
              <a:buSzPts val="1100"/>
              <a:buFont typeface="Arial"/>
              <a:buNone/>
            </a:pPr>
            <a:r>
              <a:t/>
            </a:r>
            <a:endParaRPr/>
          </a:p>
          <a:p>
            <a:pPr indent="0" lvl="0" marL="0" rtl="0" algn="l">
              <a:lnSpc>
                <a:spcPct val="115000"/>
              </a:lnSpc>
              <a:spcBef>
                <a:spcPts val="400"/>
              </a:spcBef>
              <a:spcAft>
                <a:spcPts val="0"/>
              </a:spcAft>
              <a:buClr>
                <a:schemeClr val="dk1"/>
              </a:buClr>
              <a:buSzPts val="1100"/>
              <a:buFont typeface="Arial"/>
              <a:buNone/>
            </a:pPr>
            <a:r>
              <a:rPr lang="fr-FR"/>
              <a:t>Après toutes ces explications, il est temps de dévoiler les énergies qui se cachent sous cette zone grise ! On va les faire apparaître par ordre d’apparition historique.</a:t>
            </a:r>
            <a:endParaRPr/>
          </a:p>
          <a:p>
            <a:pPr indent="0" lvl="0" marL="0" rtl="0" algn="l">
              <a:lnSpc>
                <a:spcPct val="115000"/>
              </a:lnSpc>
              <a:spcBef>
                <a:spcPts val="400"/>
              </a:spcBef>
              <a:spcAft>
                <a:spcPts val="0"/>
              </a:spcAft>
              <a:buClr>
                <a:schemeClr val="dk1"/>
              </a:buClr>
              <a:buSzPts val="1100"/>
              <a:buFont typeface="Arial"/>
              <a:buNone/>
            </a:pPr>
            <a:r>
              <a:t/>
            </a:r>
            <a:endParaRPr/>
          </a:p>
          <a:p>
            <a:pPr indent="0" lvl="0" marL="0" rtl="0" algn="just">
              <a:lnSpc>
                <a:spcPct val="100000"/>
              </a:lnSpc>
              <a:spcBef>
                <a:spcPts val="0"/>
              </a:spcBef>
              <a:spcAft>
                <a:spcPts val="0"/>
              </a:spcAft>
              <a:buClr>
                <a:schemeClr val="dk1"/>
              </a:buClr>
              <a:buSzPts val="1400"/>
              <a:buFont typeface="Arial"/>
              <a:buNone/>
            </a:pPr>
            <a:r>
              <a:rPr b="1" lang="fr-FR" u="sng"/>
              <a:t>Pour aller plus loin :</a:t>
            </a:r>
            <a:endParaRPr b="1" u="sng"/>
          </a:p>
          <a:p>
            <a:pPr indent="0" lvl="0" marL="0" rtl="0" algn="l">
              <a:lnSpc>
                <a:spcPct val="100000"/>
              </a:lnSpc>
              <a:spcBef>
                <a:spcPts val="488"/>
              </a:spcBef>
              <a:spcAft>
                <a:spcPts val="0"/>
              </a:spcAft>
              <a:buSzPts val="1400"/>
              <a:buNone/>
            </a:pPr>
            <a:r>
              <a:rPr lang="fr-FR"/>
              <a:t>Les élèves assidus en mathématiques auront remarqué que la courbe ressemble à celle d’une exponentielle. C’est le cas ! Et en vertu d’une propriété mathématique de l’exponentielle, on peut en déduire que la courbe de la totalité de l’énergie mondiale consommée depuis 1800 a également la forme d’une exponentielle.</a:t>
            </a:r>
            <a:endParaRPr/>
          </a:p>
        </p:txBody>
      </p:sp>
      <p:sp>
        <p:nvSpPr>
          <p:cNvPr id="737" name="Google Shape;737;g116f3c8e537_1_10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fr-FR"/>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8" name="Shape 748"/>
        <p:cNvGrpSpPr/>
        <p:nvPr/>
      </p:nvGrpSpPr>
      <p:grpSpPr>
        <a:xfrm>
          <a:off x="0" y="0"/>
          <a:ext cx="0" cy="0"/>
          <a:chOff x="0" y="0"/>
          <a:chExt cx="0" cy="0"/>
        </a:xfrm>
      </p:grpSpPr>
      <p:sp>
        <p:nvSpPr>
          <p:cNvPr id="749" name="Google Shape;749;g11e081425e8_2_4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0" name="Google Shape;750;g11e081425e8_2_43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chemeClr val="dk1"/>
              </a:buClr>
              <a:buSzPts val="1400"/>
              <a:buFont typeface="Arial"/>
              <a:buNone/>
            </a:pPr>
            <a:r>
              <a:rPr b="1" lang="fr-FR" u="sng"/>
              <a:t>Explications :</a:t>
            </a:r>
            <a:endParaRPr b="1" u="sng"/>
          </a:p>
          <a:p>
            <a:pPr indent="0" lvl="0" marL="0" rtl="0" algn="l">
              <a:lnSpc>
                <a:spcPct val="100000"/>
              </a:lnSpc>
              <a:spcBef>
                <a:spcPts val="488"/>
              </a:spcBef>
              <a:spcAft>
                <a:spcPts val="0"/>
              </a:spcAft>
              <a:buClr>
                <a:schemeClr val="dk1"/>
              </a:buClr>
              <a:buSzPts val="1100"/>
              <a:buFont typeface="Arial"/>
              <a:buNone/>
            </a:pPr>
            <a:r>
              <a:rPr lang="fr-FR"/>
              <a:t>Il y a d’abord le </a:t>
            </a:r>
            <a:r>
              <a:rPr b="1" lang="fr-FR"/>
              <a:t>bois</a:t>
            </a:r>
            <a:r>
              <a:rPr lang="fr-FR"/>
              <a:t>, qui représente aujourd’hui 6% de la consommation mondiale d’énergie.</a:t>
            </a:r>
            <a:endParaRPr/>
          </a:p>
          <a:p>
            <a:pPr indent="0" lvl="0" marL="0" rtl="0" algn="l">
              <a:lnSpc>
                <a:spcPct val="100000"/>
              </a:lnSpc>
              <a:spcBef>
                <a:spcPts val="488"/>
              </a:spcBef>
              <a:spcAft>
                <a:spcPts val="0"/>
              </a:spcAft>
              <a:buClr>
                <a:schemeClr val="dk1"/>
              </a:buClr>
              <a:buSzPts val="1100"/>
              <a:buFont typeface="Arial"/>
              <a:buNone/>
            </a:pPr>
            <a:r>
              <a:rPr lang="fr-FR"/>
              <a:t>Le bois est la ressource énergétique historique de l’humanité, utilisée en tant que combustible pour la cuisine et le chauffage. Il reste toujours très utilisé en tant que ressource énergétique dans le monde (même si ce n’est pas son utilisation principale), en particulier dans les pays en voie de développement mais aussi dans des centrales thermiques à biomasse.</a:t>
            </a:r>
            <a:endParaRPr/>
          </a:p>
          <a:p>
            <a:pPr indent="0" lvl="0" marL="0" rtl="0" algn="l">
              <a:lnSpc>
                <a:spcPct val="100000"/>
              </a:lnSpc>
              <a:spcBef>
                <a:spcPts val="488"/>
              </a:spcBef>
              <a:spcAft>
                <a:spcPts val="0"/>
              </a:spcAft>
              <a:buClr>
                <a:schemeClr val="dk1"/>
              </a:buClr>
              <a:buSzPts val="1100"/>
              <a:buFont typeface="Arial"/>
              <a:buNone/>
            </a:pPr>
            <a:r>
              <a:rPr lang="fr-FR"/>
              <a:t>Précisons qu’une utilisation du bois dans de mauvaises conditions peut engendrer des problèmes de santé, dans les pays en voie de développement comme dans les pays industrialisés. Par exemple, les feux de cheminées à foyer ouvert sont une cause importante de pollution aux particules fines dans les villes françaises.</a:t>
            </a:r>
            <a:endParaRPr/>
          </a:p>
          <a:p>
            <a:pPr indent="0" lvl="0" marL="0" rtl="0" algn="l">
              <a:lnSpc>
                <a:spcPct val="100000"/>
              </a:lnSpc>
              <a:spcBef>
                <a:spcPts val="488"/>
              </a:spcBef>
              <a:spcAft>
                <a:spcPts val="0"/>
              </a:spcAft>
              <a:buClr>
                <a:schemeClr val="dk1"/>
              </a:buClr>
              <a:buSzPts val="1100"/>
              <a:buFont typeface="Arial"/>
              <a:buNone/>
            </a:pPr>
            <a:r>
              <a:t/>
            </a:r>
            <a:endParaRPr/>
          </a:p>
          <a:p>
            <a:pPr indent="0" lvl="0" marL="0" rtl="0" algn="just">
              <a:lnSpc>
                <a:spcPct val="100000"/>
              </a:lnSpc>
              <a:spcBef>
                <a:spcPts val="0"/>
              </a:spcBef>
              <a:spcAft>
                <a:spcPts val="0"/>
              </a:spcAft>
              <a:buClr>
                <a:schemeClr val="dk1"/>
              </a:buClr>
              <a:buSzPts val="1400"/>
              <a:buFont typeface="Arial"/>
              <a:buNone/>
            </a:pPr>
            <a:r>
              <a:rPr b="1" lang="fr-FR" u="sng"/>
              <a:t>Pour aller plus loin :</a:t>
            </a:r>
            <a:endParaRPr b="1" u="sng"/>
          </a:p>
          <a:p>
            <a:pPr indent="0" lvl="0" marL="0" rtl="0" algn="l">
              <a:lnSpc>
                <a:spcPct val="100000"/>
              </a:lnSpc>
              <a:spcBef>
                <a:spcPts val="488"/>
              </a:spcBef>
              <a:spcAft>
                <a:spcPts val="0"/>
              </a:spcAft>
              <a:buClr>
                <a:schemeClr val="dk1"/>
              </a:buClr>
              <a:buSzPts val="1100"/>
              <a:buFont typeface="Arial"/>
              <a:buNone/>
            </a:pPr>
            <a:r>
              <a:rPr lang="fr-FR"/>
              <a:t>En anticipant sur la prochaine partie, la combustion du bois (et plus généralement la biomasse) n’a en théorie pas d’impact sur les émissions de CO2 anthropiques. Pour quelle raison ?</a:t>
            </a:r>
            <a:endParaRPr/>
          </a:p>
          <a:p>
            <a:pPr indent="0" lvl="0" marL="0" rtl="0" algn="l">
              <a:lnSpc>
                <a:spcPct val="100000"/>
              </a:lnSpc>
              <a:spcBef>
                <a:spcPts val="488"/>
              </a:spcBef>
              <a:spcAft>
                <a:spcPts val="0"/>
              </a:spcAft>
              <a:buClr>
                <a:schemeClr val="dk1"/>
              </a:buClr>
              <a:buSzPts val="1100"/>
              <a:buFont typeface="Arial"/>
              <a:buNone/>
            </a:pPr>
            <a:r>
              <a:rPr lang="fr-FR"/>
              <a:t>La combustion du bois, qui contient du carbone, dégage bien du CO2. Mais l’arbre duquel le bois provient a absorbé tout au long de sa vie du CO2, via le phénomène de photosynthèse. Pour que la balance en CO2 soit à l’équilibre, il faut donc que le bois soit extrait dans une forêt bien gérée, dans laquelle la capture de carbone des plantations compense correctement le carbone qui en a été extrait puis brûlé. Cela n’est pas une mince affaire, sans même évoquer les suppressions des forêts primaires et des impacts sur la biodiversité d’une mauvaise gestion des forêts. Précisons enfin que le long temps de repousse des arbres ne font pas du bois une solution miracle face à nos problèmes énergétiques.</a:t>
            </a:r>
            <a:br>
              <a:rPr lang="fr-FR"/>
            </a:br>
            <a:endParaRPr/>
          </a:p>
          <a:p>
            <a:pPr indent="0" lvl="0" marL="0" rtl="0" algn="l">
              <a:lnSpc>
                <a:spcPct val="100000"/>
              </a:lnSpc>
              <a:spcBef>
                <a:spcPts val="488"/>
              </a:spcBef>
              <a:spcAft>
                <a:spcPts val="0"/>
              </a:spcAft>
              <a:buClr>
                <a:schemeClr val="dk1"/>
              </a:buClr>
              <a:buSzPts val="1100"/>
              <a:buFont typeface="Arial"/>
              <a:buNone/>
            </a:pPr>
            <a:r>
              <a:rPr lang="fr-FR"/>
              <a:t>Les forêts, c’est bien plus que du carbone : services écosystémiques, forêts primaires…</a:t>
            </a:r>
            <a:endParaRPr/>
          </a:p>
          <a:p>
            <a:pPr indent="0" lvl="0" marL="0" rtl="0" algn="l">
              <a:lnSpc>
                <a:spcPct val="100000"/>
              </a:lnSpc>
              <a:spcBef>
                <a:spcPts val="488"/>
              </a:spcBef>
              <a:spcAft>
                <a:spcPts val="0"/>
              </a:spcAft>
              <a:buClr>
                <a:schemeClr val="dk1"/>
              </a:buClr>
              <a:buSzPts val="1100"/>
              <a:buFont typeface="Arial"/>
              <a:buNone/>
            </a:pPr>
            <a:r>
              <a:t/>
            </a:r>
            <a:endParaRPr/>
          </a:p>
          <a:p>
            <a:pPr indent="0" lvl="0" marL="0" rtl="0" algn="l">
              <a:lnSpc>
                <a:spcPct val="100000"/>
              </a:lnSpc>
              <a:spcBef>
                <a:spcPts val="360"/>
              </a:spcBef>
              <a:spcAft>
                <a:spcPts val="0"/>
              </a:spcAft>
              <a:buClr>
                <a:schemeClr val="dk1"/>
              </a:buClr>
              <a:buSzPts val="1400"/>
              <a:buFont typeface="Arial"/>
              <a:buNone/>
            </a:pPr>
            <a:r>
              <a:rPr b="1" lang="fr-FR"/>
              <a:t>Tribune :</a:t>
            </a:r>
            <a:r>
              <a:rPr lang="fr-FR"/>
              <a:t> “Pour le climat, brûler du bois n’est pas une alternative à la combustion fossile, alertent 500 scientifiques“ : </a:t>
            </a:r>
            <a:r>
              <a:rPr i="1" lang="fr-FR"/>
              <a:t>https://www.lemonde.fr/planete/article/2021/02/11/pour-le-climat-bruler-du-bois-n-est-pas-une-alternative-a-la-combustion-fossile-alertent-500-scientifiques_6069636_3244.html</a:t>
            </a:r>
            <a:endParaRPr/>
          </a:p>
        </p:txBody>
      </p:sp>
      <p:sp>
        <p:nvSpPr>
          <p:cNvPr id="751" name="Google Shape;751;g11e081425e8_2_43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5" name="Shape 765"/>
        <p:cNvGrpSpPr/>
        <p:nvPr/>
      </p:nvGrpSpPr>
      <p:grpSpPr>
        <a:xfrm>
          <a:off x="0" y="0"/>
          <a:ext cx="0" cy="0"/>
          <a:chOff x="0" y="0"/>
          <a:chExt cx="0" cy="0"/>
        </a:xfrm>
      </p:grpSpPr>
      <p:sp>
        <p:nvSpPr>
          <p:cNvPr id="766" name="Google Shape;766;g11e081425e8_2_38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7" name="Google Shape;767;g11e081425e8_2_38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chemeClr val="dk1"/>
              </a:buClr>
              <a:buSzPts val="1400"/>
              <a:buFont typeface="Arial"/>
              <a:buNone/>
            </a:pPr>
            <a:r>
              <a:rPr b="1" lang="fr-FR" u="sng"/>
              <a:t>Explications :</a:t>
            </a:r>
            <a:endParaRPr b="1" u="sng"/>
          </a:p>
          <a:p>
            <a:pPr indent="0" lvl="0" marL="0" rtl="0" algn="l">
              <a:lnSpc>
                <a:spcPct val="100000"/>
              </a:lnSpc>
              <a:spcBef>
                <a:spcPts val="488"/>
              </a:spcBef>
              <a:spcAft>
                <a:spcPts val="0"/>
              </a:spcAft>
              <a:buClr>
                <a:schemeClr val="dk1"/>
              </a:buClr>
              <a:buSzPts val="1100"/>
              <a:buFont typeface="Arial"/>
              <a:buNone/>
            </a:pPr>
            <a:r>
              <a:rPr lang="fr-FR"/>
              <a:t>Viennent ensuite les énergies stars des 19ème et 20ème siècles, les </a:t>
            </a:r>
            <a:r>
              <a:rPr b="1" lang="fr-FR"/>
              <a:t>sources d’énergie fossiles</a:t>
            </a:r>
            <a:r>
              <a:rPr lang="fr-FR"/>
              <a:t>, que sont, par ordre chronologique d’exploitation industrielle, le charbon, le pétrole et le gaz.</a:t>
            </a:r>
            <a:endParaRPr/>
          </a:p>
          <a:p>
            <a:pPr indent="-317500" lvl="0" marL="457200" rtl="0" algn="l">
              <a:lnSpc>
                <a:spcPct val="100000"/>
              </a:lnSpc>
              <a:spcBef>
                <a:spcPts val="488"/>
              </a:spcBef>
              <a:spcAft>
                <a:spcPts val="0"/>
              </a:spcAft>
              <a:buSzPts val="1400"/>
              <a:buChar char="●"/>
            </a:pPr>
            <a:r>
              <a:rPr lang="fr-FR"/>
              <a:t>Le </a:t>
            </a:r>
            <a:r>
              <a:rPr b="1" lang="fr-FR"/>
              <a:t>charbon</a:t>
            </a:r>
            <a:r>
              <a:rPr lang="fr-FR"/>
              <a:t>, qui représente aujourd’hui </a:t>
            </a:r>
            <a:r>
              <a:rPr b="1" lang="fr-FR"/>
              <a:t>1/4</a:t>
            </a:r>
            <a:r>
              <a:rPr lang="fr-FR"/>
              <a:t> de la consommation mondiale d’énergie. Le début de son exploitation à l’échelle industrielle a marqué la première révolution industrielle, qui a débuté à la fin du 18ème siècle (</a:t>
            </a:r>
            <a:r>
              <a:rPr i="1" lang="fr-FR"/>
              <a:t>il est impossible de dater précisément le début des révolutions industrielles, qui se sont déroulées progressivement</a:t>
            </a:r>
            <a:r>
              <a:rPr lang="fr-FR"/>
              <a:t>). Il est ainsi le principal combustible de la machine à vapeur et des locomotives pendant une très longue période. Si les industries lourdes et les mines qui ont émergé grâce à ce minerai ont aujourd’hui disparu des paysages des pays industrialisés, ce n’est pas le cas dans les pays en voie de développement, et les pays industrialisés continuent à en importer pour produire de l’électricité ou pour des procédés industriels.</a:t>
            </a:r>
            <a:endParaRPr/>
          </a:p>
          <a:p>
            <a:pPr indent="-317500" lvl="0" marL="457200" rtl="0" algn="l">
              <a:lnSpc>
                <a:spcPct val="100000"/>
              </a:lnSpc>
              <a:spcBef>
                <a:spcPts val="0"/>
              </a:spcBef>
              <a:spcAft>
                <a:spcPts val="0"/>
              </a:spcAft>
              <a:buSzPts val="1400"/>
              <a:buChar char="●"/>
            </a:pPr>
            <a:r>
              <a:rPr lang="fr-FR"/>
              <a:t>Le </a:t>
            </a:r>
            <a:r>
              <a:rPr b="1" lang="fr-FR"/>
              <a:t>pétrole</a:t>
            </a:r>
            <a:r>
              <a:rPr lang="fr-FR"/>
              <a:t>, qu’on ne présente plus et qui représente aujourd’hui </a:t>
            </a:r>
            <a:r>
              <a:rPr b="1" lang="fr-FR"/>
              <a:t>à elle seule près d’1/3</a:t>
            </a:r>
            <a:r>
              <a:rPr lang="fr-FR"/>
              <a:t> de la consommation mondiale d’énergie. C’est, avec l’électricité, l’énergie de la deuxième révolution industrielle qui a débuté à la fin du 19ème siècle.</a:t>
            </a:r>
            <a:endParaRPr/>
          </a:p>
          <a:p>
            <a:pPr indent="-317500" lvl="0" marL="457200" rtl="0" algn="l">
              <a:lnSpc>
                <a:spcPct val="100000"/>
              </a:lnSpc>
              <a:spcBef>
                <a:spcPts val="0"/>
              </a:spcBef>
              <a:spcAft>
                <a:spcPts val="0"/>
              </a:spcAft>
              <a:buSzPts val="1400"/>
              <a:buChar char="●"/>
            </a:pPr>
            <a:r>
              <a:rPr lang="fr-FR"/>
              <a:t>Le </a:t>
            </a:r>
            <a:r>
              <a:rPr b="1" lang="fr-FR"/>
              <a:t>gaz naturel</a:t>
            </a:r>
            <a:r>
              <a:rPr lang="fr-FR"/>
              <a:t>, qui représente aujourd’hui </a:t>
            </a:r>
            <a:r>
              <a:rPr b="1" lang="fr-FR"/>
              <a:t>1/5</a:t>
            </a:r>
            <a:r>
              <a:rPr lang="fr-FR"/>
              <a:t> de la consommation mondiale.</a:t>
            </a:r>
            <a:endParaRPr/>
          </a:p>
          <a:p>
            <a:pPr indent="0" lvl="0" marL="0" rtl="0" algn="l">
              <a:lnSpc>
                <a:spcPct val="115000"/>
              </a:lnSpc>
              <a:spcBef>
                <a:spcPts val="0"/>
              </a:spcBef>
              <a:spcAft>
                <a:spcPts val="0"/>
              </a:spcAft>
              <a:buClr>
                <a:schemeClr val="dk1"/>
              </a:buClr>
              <a:buSzPts val="1100"/>
              <a:buFont typeface="Arial"/>
              <a:buNone/>
            </a:pPr>
            <a:r>
              <a:t/>
            </a:r>
            <a:endParaRPr b="1" u="sng"/>
          </a:p>
          <a:p>
            <a:pPr indent="0" lvl="0" marL="0" rtl="0" algn="just">
              <a:lnSpc>
                <a:spcPct val="100000"/>
              </a:lnSpc>
              <a:spcBef>
                <a:spcPts val="0"/>
              </a:spcBef>
              <a:spcAft>
                <a:spcPts val="0"/>
              </a:spcAft>
              <a:buClr>
                <a:schemeClr val="dk1"/>
              </a:buClr>
              <a:buSzPts val="1400"/>
              <a:buFont typeface="Arial"/>
              <a:buNone/>
            </a:pPr>
            <a:r>
              <a:rPr b="1" lang="fr-FR" u="sng"/>
              <a:t>Pour aller plus loin :</a:t>
            </a:r>
            <a:endParaRPr b="1" u="sng"/>
          </a:p>
          <a:p>
            <a:pPr indent="0" lvl="0" marL="0" rtl="0" algn="l">
              <a:lnSpc>
                <a:spcPct val="100000"/>
              </a:lnSpc>
              <a:spcBef>
                <a:spcPts val="488"/>
              </a:spcBef>
              <a:spcAft>
                <a:spcPts val="0"/>
              </a:spcAft>
              <a:buClr>
                <a:schemeClr val="dk1"/>
              </a:buClr>
              <a:buSzPts val="1100"/>
              <a:buFont typeface="Arial"/>
              <a:buNone/>
            </a:pPr>
            <a:r>
              <a:rPr lang="fr-FR"/>
              <a:t>Il est peut-être temps de revenir en détail à l’unité de la consommation d’énergie sur l’axe vertical, le Gtep (Giga tonne équivalent pétrole). Pourquoi se baser sur le pétrole ? La réponse est sur ce graphe : depuis les années 1950, le pétrole est l’énergie la plus utilisée dans le monde, et toutes les autres sources d’énergie lui sont donc rapportées. Par exemple, brûler une tonne de charbon libère la même énergie que brûler 0,66 tonne de pétrole (cela a été explicité dans la slide 14).</a:t>
            </a:r>
            <a:endParaRPr/>
          </a:p>
          <a:p>
            <a:pPr indent="0" lvl="0" marL="0" rtl="0" algn="l">
              <a:lnSpc>
                <a:spcPct val="100000"/>
              </a:lnSpc>
              <a:spcBef>
                <a:spcPts val="488"/>
              </a:spcBef>
              <a:spcAft>
                <a:spcPts val="0"/>
              </a:spcAft>
              <a:buClr>
                <a:schemeClr val="dk1"/>
              </a:buClr>
              <a:buSzPts val="1100"/>
              <a:buFont typeface="Arial"/>
              <a:buNone/>
            </a:pPr>
            <a:r>
              <a:rPr lang="fr-FR"/>
              <a:t>On retrouvera cette même logique dans les émissions de gaz à effet de serre avec le teqCO2 (tonne équivalent CO2).</a:t>
            </a:r>
            <a:endParaRPr/>
          </a:p>
        </p:txBody>
      </p:sp>
      <p:sp>
        <p:nvSpPr>
          <p:cNvPr id="768" name="Google Shape;768;g11e081425e8_2_38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0" name="Shape 800"/>
        <p:cNvGrpSpPr/>
        <p:nvPr/>
      </p:nvGrpSpPr>
      <p:grpSpPr>
        <a:xfrm>
          <a:off x="0" y="0"/>
          <a:ext cx="0" cy="0"/>
          <a:chOff x="0" y="0"/>
          <a:chExt cx="0" cy="0"/>
        </a:xfrm>
      </p:grpSpPr>
      <p:sp>
        <p:nvSpPr>
          <p:cNvPr id="801" name="Google Shape;801;g11e081425e8_2_3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02" name="Google Shape;802;g11e081425e8_2_32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chemeClr val="dk1"/>
              </a:buClr>
              <a:buSzPts val="1400"/>
              <a:buFont typeface="Arial"/>
              <a:buNone/>
            </a:pPr>
            <a:r>
              <a:rPr b="1" lang="fr-FR" u="sng"/>
              <a:t>Explications :</a:t>
            </a:r>
            <a:endParaRPr b="1" u="sng"/>
          </a:p>
          <a:p>
            <a:pPr indent="0" lvl="0" marL="0" rtl="0" algn="l">
              <a:lnSpc>
                <a:spcPct val="100000"/>
              </a:lnSpc>
              <a:spcBef>
                <a:spcPts val="488"/>
              </a:spcBef>
              <a:spcAft>
                <a:spcPts val="0"/>
              </a:spcAft>
              <a:buClr>
                <a:schemeClr val="dk1"/>
              </a:buClr>
              <a:buSzPts val="1100"/>
              <a:buFont typeface="Arial"/>
              <a:buNone/>
            </a:pPr>
            <a:r>
              <a:rPr lang="fr-FR"/>
              <a:t>À elles seules, les sources d’énergies fossiles que sont le pétrole, le gaz et le charbon représentent </a:t>
            </a:r>
            <a:r>
              <a:rPr b="1" lang="fr-FR"/>
              <a:t>plus de</a:t>
            </a:r>
            <a:r>
              <a:rPr lang="fr-FR"/>
              <a:t> </a:t>
            </a:r>
            <a:r>
              <a:rPr b="1" lang="fr-FR"/>
              <a:t>3/4 </a:t>
            </a:r>
            <a:r>
              <a:rPr lang="fr-FR"/>
              <a:t>de la consommation mondiale d’énergie (</a:t>
            </a:r>
            <a:r>
              <a:rPr i="1" lang="fr-FR"/>
              <a:t>l’ordre de grandeur à retenir est de </a:t>
            </a:r>
            <a:r>
              <a:rPr b="1" i="1" lang="fr-FR"/>
              <a:t>80 %</a:t>
            </a:r>
            <a:r>
              <a:rPr lang="fr-FR"/>
              <a:t>) ! C’est peu dire si le monde d’aujourd’hui repose massivement sur les sources d’énergie fossiles.</a:t>
            </a:r>
            <a:endParaRPr/>
          </a:p>
        </p:txBody>
      </p:sp>
      <p:sp>
        <p:nvSpPr>
          <p:cNvPr id="803" name="Google Shape;803;g11e081425e8_2_32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1" name="Shape 831"/>
        <p:cNvGrpSpPr/>
        <p:nvPr/>
      </p:nvGrpSpPr>
      <p:grpSpPr>
        <a:xfrm>
          <a:off x="0" y="0"/>
          <a:ext cx="0" cy="0"/>
          <a:chOff x="0" y="0"/>
          <a:chExt cx="0" cy="0"/>
        </a:xfrm>
      </p:grpSpPr>
      <p:sp>
        <p:nvSpPr>
          <p:cNvPr id="832" name="Google Shape;832;g11e081425e8_2_27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33" name="Google Shape;833;g11e081425e8_2_27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chemeClr val="dk1"/>
              </a:buClr>
              <a:buSzPts val="1400"/>
              <a:buFont typeface="Arial"/>
              <a:buNone/>
            </a:pPr>
            <a:r>
              <a:rPr b="1" lang="fr-FR" u="sng"/>
              <a:t>Explications :</a:t>
            </a:r>
            <a:endParaRPr b="1" u="sng"/>
          </a:p>
          <a:p>
            <a:pPr indent="0" lvl="0" marL="0" rtl="0" algn="l">
              <a:lnSpc>
                <a:spcPct val="100000"/>
              </a:lnSpc>
              <a:spcBef>
                <a:spcPts val="488"/>
              </a:spcBef>
              <a:spcAft>
                <a:spcPts val="0"/>
              </a:spcAft>
              <a:buClr>
                <a:schemeClr val="dk1"/>
              </a:buClr>
              <a:buSzPts val="1100"/>
              <a:buFont typeface="Arial"/>
              <a:buNone/>
            </a:pPr>
            <a:r>
              <a:rPr lang="fr-FR"/>
              <a:t>Et les autres sources d’énergie primaires dans tout ça ? Elles sont apparues beaucoup plus récemment, et sont assez </a:t>
            </a:r>
            <a:r>
              <a:rPr b="1" lang="fr-FR"/>
              <a:t>négligeables</a:t>
            </a:r>
            <a:r>
              <a:rPr lang="fr-FR"/>
              <a:t> par rapport à celles que l’on vient de traiter.</a:t>
            </a:r>
            <a:endParaRPr/>
          </a:p>
          <a:p>
            <a:pPr indent="-317500" lvl="0" marL="457200" rtl="0" algn="l">
              <a:lnSpc>
                <a:spcPct val="100000"/>
              </a:lnSpc>
              <a:spcBef>
                <a:spcPts val="488"/>
              </a:spcBef>
              <a:spcAft>
                <a:spcPts val="0"/>
              </a:spcAft>
              <a:buClr>
                <a:schemeClr val="dk1"/>
              </a:buClr>
              <a:buSzPts val="1400"/>
              <a:buChar char="●"/>
            </a:pPr>
            <a:r>
              <a:rPr lang="fr-FR"/>
              <a:t>Les </a:t>
            </a:r>
            <a:r>
              <a:rPr b="1" lang="fr-FR"/>
              <a:t>sources d’énergies renouvelables</a:t>
            </a:r>
            <a:r>
              <a:rPr lang="fr-FR"/>
              <a:t> ne représentent que 7% de la consommation mondiale d’énergie. Ce faible chiffre peut sembler paradoxal au vu de la couverture médiatique dont elles font preuve lorsque les thématiques énergétiques sont abordées dans les médias. Il faut noter ici la place singulière de l’</a:t>
            </a:r>
            <a:r>
              <a:rPr b="1" lang="fr-FR"/>
              <a:t>hydraulique</a:t>
            </a:r>
            <a:r>
              <a:rPr lang="fr-FR"/>
              <a:t>, qui a été employé bien avant toutes les autres ressources renouvelables (solaire, éolien, géothermie…).</a:t>
            </a:r>
            <a:endParaRPr/>
          </a:p>
          <a:p>
            <a:pPr indent="-317500" lvl="0" marL="457200" rtl="0" algn="l">
              <a:lnSpc>
                <a:spcPct val="100000"/>
              </a:lnSpc>
              <a:spcBef>
                <a:spcPts val="0"/>
              </a:spcBef>
              <a:spcAft>
                <a:spcPts val="0"/>
              </a:spcAft>
              <a:buClr>
                <a:schemeClr val="dk1"/>
              </a:buClr>
              <a:buSzPts val="1400"/>
              <a:buChar char="●"/>
            </a:pPr>
            <a:r>
              <a:rPr lang="fr-FR"/>
              <a:t>Le </a:t>
            </a:r>
            <a:r>
              <a:rPr b="1" lang="fr-FR"/>
              <a:t>nucléaire</a:t>
            </a:r>
            <a:r>
              <a:rPr lang="fr-FR"/>
              <a:t>, utilisé dans la production d’électricité, compte pour 4% de la consommation mondiale d’énergie. Il faut dire que la consommation d’énergie ne se limite pas qu’à la consommation d’électricité !</a:t>
            </a:r>
            <a:endParaRPr b="1" u="sng"/>
          </a:p>
        </p:txBody>
      </p:sp>
      <p:sp>
        <p:nvSpPr>
          <p:cNvPr id="834" name="Google Shape;834;g11e081425e8_2_27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5" name="Shape 885"/>
        <p:cNvGrpSpPr/>
        <p:nvPr/>
      </p:nvGrpSpPr>
      <p:grpSpPr>
        <a:xfrm>
          <a:off x="0" y="0"/>
          <a:ext cx="0" cy="0"/>
          <a:chOff x="0" y="0"/>
          <a:chExt cx="0" cy="0"/>
        </a:xfrm>
      </p:grpSpPr>
      <p:sp>
        <p:nvSpPr>
          <p:cNvPr id="886" name="Google Shape;886;g116f3c8e537_1_2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7" name="Google Shape;887;g116f3c8e537_1_2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chemeClr val="dk1"/>
              </a:buClr>
              <a:buSzPts val="1400"/>
              <a:buFont typeface="Arial"/>
              <a:buNone/>
            </a:pPr>
            <a:r>
              <a:rPr b="1" lang="fr-FR" u="sng"/>
              <a:t>Explications :</a:t>
            </a:r>
            <a:endParaRPr b="1" u="sng"/>
          </a:p>
          <a:p>
            <a:pPr indent="0" lvl="0" marL="0" rtl="0" algn="l">
              <a:lnSpc>
                <a:spcPct val="100000"/>
              </a:lnSpc>
              <a:spcBef>
                <a:spcPts val="488"/>
              </a:spcBef>
              <a:spcAft>
                <a:spcPts val="0"/>
              </a:spcAft>
              <a:buClr>
                <a:schemeClr val="dk1"/>
              </a:buClr>
              <a:buSzPts val="1100"/>
              <a:buFont typeface="Arial"/>
              <a:buNone/>
            </a:pPr>
            <a:r>
              <a:rPr lang="fr-FR"/>
              <a:t>Que retenir de ce graphique ? Il y a 3 messages-clés.</a:t>
            </a:r>
            <a:endParaRPr/>
          </a:p>
          <a:p>
            <a:pPr indent="-317500" lvl="0" marL="457200" rtl="0" algn="l">
              <a:lnSpc>
                <a:spcPct val="100000"/>
              </a:lnSpc>
              <a:spcBef>
                <a:spcPts val="488"/>
              </a:spcBef>
              <a:spcAft>
                <a:spcPts val="0"/>
              </a:spcAft>
              <a:buSzPts val="1400"/>
              <a:buChar char="●"/>
            </a:pPr>
            <a:r>
              <a:rPr lang="fr-FR"/>
              <a:t>1er constat : </a:t>
            </a:r>
            <a:r>
              <a:rPr b="1" lang="fr-FR"/>
              <a:t>Le monde actuel repose sur les sources d’énergie fossiles.</a:t>
            </a:r>
            <a:r>
              <a:rPr lang="fr-FR"/>
              <a:t> Ce sont des énergies exploitées depuis la Révolution industrielle,, pour l’abondance énergétique qu’elles offrent et leur facilité d’exploitation.</a:t>
            </a:r>
            <a:endParaRPr/>
          </a:p>
          <a:p>
            <a:pPr indent="-317500" lvl="0" marL="457200" rtl="0" algn="l">
              <a:lnSpc>
                <a:spcPct val="100000"/>
              </a:lnSpc>
              <a:spcBef>
                <a:spcPts val="0"/>
              </a:spcBef>
              <a:spcAft>
                <a:spcPts val="0"/>
              </a:spcAft>
              <a:buSzPts val="1400"/>
              <a:buChar char="●"/>
            </a:pPr>
            <a:r>
              <a:rPr lang="fr-FR"/>
              <a:t>2ème constat : </a:t>
            </a:r>
            <a:r>
              <a:rPr b="1" lang="fr-FR"/>
              <a:t>On consomme toujours plus de chaque ressource énergétique</a:t>
            </a:r>
            <a:r>
              <a:rPr lang="fr-FR"/>
              <a:t>. En effet, on a déjà vu que l’on consomme toujours plus d’énergie tout court. Mais il faut ajouter ici que c’est également vrai pour toutes les sources d’énergie présentes dans ce graphe !</a:t>
            </a:r>
            <a:endParaRPr/>
          </a:p>
          <a:p>
            <a:pPr indent="-317500" lvl="0" marL="457200" rtl="0" algn="l">
              <a:lnSpc>
                <a:spcPct val="100000"/>
              </a:lnSpc>
              <a:spcBef>
                <a:spcPts val="0"/>
              </a:spcBef>
              <a:spcAft>
                <a:spcPts val="0"/>
              </a:spcAft>
              <a:buSzPts val="1400"/>
              <a:buChar char="●"/>
            </a:pPr>
            <a:r>
              <a:rPr lang="fr-FR"/>
              <a:t>3ème constat : </a:t>
            </a:r>
            <a:r>
              <a:rPr b="1" lang="fr-FR"/>
              <a:t>Jusqu’à présent, aucune source d’énergie n’en a remplacé une autre</a:t>
            </a:r>
            <a:r>
              <a:rPr lang="fr-FR"/>
              <a:t>.</a:t>
            </a:r>
            <a:r>
              <a:rPr b="1" lang="fr-FR"/>
              <a:t> </a:t>
            </a:r>
            <a:r>
              <a:rPr lang="fr-FR"/>
              <a:t>À l’échelle planétaire, les ressources énergétiques se sont empilées, sans qu’aucune n’ait disparu au profit d’une autre.</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lang="fr-FR"/>
              <a:t>Or, la </a:t>
            </a:r>
            <a:r>
              <a:rPr b="1" lang="fr-FR"/>
              <a:t>transition énergétique</a:t>
            </a:r>
            <a:r>
              <a:rPr lang="fr-FR"/>
              <a:t> nécessite de substituer l’ensemble des sources d’énergie fossiles consommées aujourd’hui par d’autres sources (la raison est donnée dans la 3ème consacrée au climat)… Avec ce que vous venez d’apprendre dans cette 2ème partie, vous avez maintenant toutes les clés en main pour comprendre les difficultés structurelles d’un tel projet.</a:t>
            </a:r>
            <a:endParaRPr/>
          </a:p>
          <a:p>
            <a:pPr indent="0" lvl="0" marL="0" rtl="0" algn="l">
              <a:lnSpc>
                <a:spcPct val="100000"/>
              </a:lnSpc>
              <a:spcBef>
                <a:spcPts val="360"/>
              </a:spcBef>
              <a:spcAft>
                <a:spcPts val="0"/>
              </a:spcAft>
              <a:buSzPts val="1400"/>
              <a:buNone/>
            </a:pPr>
            <a:r>
              <a:t/>
            </a:r>
            <a:endParaRPr/>
          </a:p>
          <a:p>
            <a:pPr indent="0" lvl="0" marL="0" rtl="0" algn="just">
              <a:lnSpc>
                <a:spcPct val="100000"/>
              </a:lnSpc>
              <a:spcBef>
                <a:spcPts val="0"/>
              </a:spcBef>
              <a:spcAft>
                <a:spcPts val="0"/>
              </a:spcAft>
              <a:buClr>
                <a:schemeClr val="dk1"/>
              </a:buClr>
              <a:buSzPts val="1400"/>
              <a:buFont typeface="Arial"/>
              <a:buNone/>
            </a:pPr>
            <a:r>
              <a:rPr b="1" lang="fr-FR" u="sng"/>
              <a:t>Pour aller plus loin :</a:t>
            </a:r>
            <a:endParaRPr/>
          </a:p>
          <a:p>
            <a:pPr indent="0" lvl="0" marL="0" rtl="0" algn="l">
              <a:lnSpc>
                <a:spcPct val="100000"/>
              </a:lnSpc>
              <a:spcBef>
                <a:spcPts val="360"/>
              </a:spcBef>
              <a:spcAft>
                <a:spcPts val="0"/>
              </a:spcAft>
              <a:buSzPts val="1400"/>
              <a:buNone/>
            </a:pPr>
            <a:r>
              <a:rPr lang="fr-FR"/>
              <a:t>L’historien des sciences Jean-Baptiste Fressoz écrit ceci :</a:t>
            </a:r>
            <a:r>
              <a:rPr lang="fr-FR">
                <a:solidFill>
                  <a:srgbClr val="202122"/>
                </a:solidFill>
                <a:highlight>
                  <a:srgbClr val="FFFFFF"/>
                </a:highlight>
              </a:rPr>
              <a:t> </a:t>
            </a:r>
            <a:r>
              <a:rPr i="1" lang="fr-FR">
                <a:solidFill>
                  <a:srgbClr val="202122"/>
                </a:solidFill>
                <a:highlight>
                  <a:srgbClr val="FFFFFF"/>
                </a:highlight>
              </a:rPr>
              <a:t>« si l’histoire nous apprend bien une chose, c’est qu’il n’y a en fait jamais eu de transition énergétique. On ne passe pas du bois au charbon, puis du charbon au pétrole, puis du pétrole au nucléaire. </a:t>
            </a:r>
            <a:r>
              <a:rPr b="1" i="1" lang="fr-FR">
                <a:solidFill>
                  <a:srgbClr val="202122"/>
                </a:solidFill>
                <a:highlight>
                  <a:srgbClr val="FFFFFF"/>
                </a:highlight>
              </a:rPr>
              <a:t>L’histoire de l’énergie n’est pas celle de transitions, mais celle d’additions successives de nouvelles sources d’énergie primaire.</a:t>
            </a:r>
            <a:r>
              <a:rPr i="1" lang="fr-FR">
                <a:solidFill>
                  <a:srgbClr val="202122"/>
                </a:solidFill>
                <a:highlight>
                  <a:srgbClr val="FFFFFF"/>
                </a:highlight>
              </a:rPr>
              <a:t> L’erreur de perspective tient à la confusion entre relatif et absolu, entre local et global : si, au XXème siècle, l’usage du charbon décroît relativement au pétrole, il reste que sa consommation croît continûment, et que globalement, on n’en a jamais autant brûlé qu’en 2013. »</a:t>
            </a:r>
            <a:r>
              <a:rPr lang="fr-FR">
                <a:solidFill>
                  <a:srgbClr val="202122"/>
                </a:solidFill>
                <a:highlight>
                  <a:srgbClr val="FFFFFF"/>
                </a:highlight>
              </a:rPr>
              <a:t> (Jean-Baptiste Fressoz, “Pour une histoire désorientée de l’énergie”, 25èmes Journées Scientifiques de l’Environnement - L’économie verte en question, février 2014, Créteil)</a:t>
            </a:r>
            <a:endParaRPr/>
          </a:p>
        </p:txBody>
      </p:sp>
      <p:sp>
        <p:nvSpPr>
          <p:cNvPr id="888" name="Google Shape;888;g116f3c8e537_1_2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2" name="Shape 942"/>
        <p:cNvGrpSpPr/>
        <p:nvPr/>
      </p:nvGrpSpPr>
      <p:grpSpPr>
        <a:xfrm>
          <a:off x="0" y="0"/>
          <a:ext cx="0" cy="0"/>
          <a:chOff x="0" y="0"/>
          <a:chExt cx="0" cy="0"/>
        </a:xfrm>
      </p:grpSpPr>
      <p:sp>
        <p:nvSpPr>
          <p:cNvPr id="943" name="Google Shape;943;g12236df0981_0_1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4" name="Google Shape;944;g12236df0981_0_14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b="1" lang="fr-FR" u="sng"/>
              <a:t>Explications :</a:t>
            </a:r>
            <a:endParaRPr/>
          </a:p>
          <a:p>
            <a:pPr indent="0" lvl="0" marL="0" rtl="0" algn="l">
              <a:lnSpc>
                <a:spcPct val="100000"/>
              </a:lnSpc>
              <a:spcBef>
                <a:spcPts val="360"/>
              </a:spcBef>
              <a:spcAft>
                <a:spcPts val="0"/>
              </a:spcAft>
              <a:buSzPts val="1400"/>
              <a:buNone/>
            </a:pPr>
            <a:r>
              <a:rPr lang="fr-FR"/>
              <a:t>Jusqu’à présent dans cette partie, nous avons seulement parlé de l’utilisation </a:t>
            </a:r>
            <a:r>
              <a:rPr b="1" lang="fr-FR"/>
              <a:t>énergétique</a:t>
            </a:r>
            <a:r>
              <a:rPr lang="fr-FR"/>
              <a:t> que l’on peut faire de certaines ressources, c’est-à-dire leur faculté à transformer leur environnement. En particulier, nous avons précisé qu’il est nécessaire de brûler les ressources fossiles pour les utiliser en tant que sources d’énergie.</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lang="fr-FR"/>
              <a:t>Or, certaines de ces ressources peuvent aussi être utilisées pour fabriquer des produits. Cela peut se faire de deux manières différentes :</a:t>
            </a:r>
            <a:endParaRPr/>
          </a:p>
          <a:p>
            <a:pPr indent="-317500" lvl="0" marL="457200" rtl="0" algn="l">
              <a:lnSpc>
                <a:spcPct val="100000"/>
              </a:lnSpc>
              <a:spcBef>
                <a:spcPts val="360"/>
              </a:spcBef>
              <a:spcAft>
                <a:spcPts val="0"/>
              </a:spcAft>
              <a:buSzPts val="1400"/>
              <a:buChar char="●"/>
            </a:pPr>
            <a:r>
              <a:rPr lang="fr-FR"/>
              <a:t>Certaines étapes dans la conception des produits nécessitent des procédés qui ont besoin de beaucoup d’énergie : l’extraction des matériaux, la fabrication et le transport des composantes… Dans ce cas, nous n’avons pas d’autre choix que d’utiliser à nouveau des sources d’énergie pour pouvoir effectuer toutes ces étapes, mais dans ce cas, on parle toujours de l’</a:t>
            </a:r>
            <a:r>
              <a:rPr b="1" lang="fr-FR"/>
              <a:t>utilisation énergétique</a:t>
            </a:r>
            <a:r>
              <a:rPr lang="fr-FR"/>
              <a:t> de ces ressources. En fait, la plupart des produits que l’on achète au quotidien ont nécessité de l’énergie à un moment de leur vie !</a:t>
            </a:r>
            <a:endParaRPr/>
          </a:p>
          <a:p>
            <a:pPr indent="-317500" lvl="0" marL="457200" rtl="0" algn="l">
              <a:lnSpc>
                <a:spcPct val="100000"/>
              </a:lnSpc>
              <a:spcBef>
                <a:spcPts val="0"/>
              </a:spcBef>
              <a:spcAft>
                <a:spcPts val="0"/>
              </a:spcAft>
              <a:buSzPts val="1400"/>
              <a:buChar char="●"/>
            </a:pPr>
            <a:r>
              <a:rPr lang="fr-FR"/>
              <a:t>Certaines sources d’énergie peuvent entrer dans la composition de produits, et c’est le sujet de cette slide. Mais dans ce cas, on ne parle plus de l’utilisation énergétique de ces ressources, et on ne peut donc plus les appeler des “sources d’énergie”… Plus précisément, on ne parle plus de consommation d’énergie, mais simplement de consommation de ressources.</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lang="fr-FR"/>
              <a:t>Ce second point concerne tout particulièrement les </a:t>
            </a:r>
            <a:r>
              <a:rPr b="1" lang="fr-FR"/>
              <a:t>hydrocarbures</a:t>
            </a:r>
            <a:r>
              <a:rPr lang="fr-FR"/>
              <a:t>, des molécules composées exclusivement d’atomes de carbone et d’hydrogène dont le </a:t>
            </a:r>
            <a:r>
              <a:rPr b="1" lang="fr-FR"/>
              <a:t>pétrole</a:t>
            </a:r>
            <a:r>
              <a:rPr lang="fr-FR"/>
              <a:t> est un fier représentant. En raison des remarquables propriétés physico-chimiques, le pétrole entre dans la composition d’innombrables produits devenus omniprésents dans notre vie quotidienne :</a:t>
            </a:r>
            <a:endParaRPr/>
          </a:p>
          <a:p>
            <a:pPr indent="-317500" lvl="0" marL="457200" rtl="0" algn="l">
              <a:lnSpc>
                <a:spcPct val="100000"/>
              </a:lnSpc>
              <a:spcBef>
                <a:spcPts val="360"/>
              </a:spcBef>
              <a:spcAft>
                <a:spcPts val="0"/>
              </a:spcAft>
              <a:buSzPts val="1400"/>
              <a:buChar char="●"/>
            </a:pPr>
            <a:r>
              <a:rPr lang="fr-FR"/>
              <a:t>Dans le textile, le pétrole se retrouve dans la composition des </a:t>
            </a:r>
            <a:r>
              <a:rPr b="1" lang="fr-FR"/>
              <a:t>fibres synthétiques</a:t>
            </a:r>
            <a:r>
              <a:rPr lang="fr-FR"/>
              <a:t>, que l’on peut trouver dans de nombreux vêtements, comme les chaussures, les combinaisons sportives…</a:t>
            </a:r>
            <a:endParaRPr/>
          </a:p>
          <a:p>
            <a:pPr indent="-317500" lvl="0" marL="457200" rtl="0" algn="l">
              <a:lnSpc>
                <a:spcPct val="100000"/>
              </a:lnSpc>
              <a:spcBef>
                <a:spcPts val="0"/>
              </a:spcBef>
              <a:spcAft>
                <a:spcPts val="0"/>
              </a:spcAft>
              <a:buSzPts val="1400"/>
              <a:buChar char="●"/>
            </a:pPr>
            <a:r>
              <a:rPr lang="fr-FR"/>
              <a:t>Le pétrole est à la base des </a:t>
            </a:r>
            <a:r>
              <a:rPr b="1" lang="fr-FR"/>
              <a:t>plastiques</a:t>
            </a:r>
            <a:r>
              <a:rPr lang="fr-FR"/>
              <a:t> que l’on trouve absolument partout en raison de ses propriétés de conservation et de stérilisation : emballages alimentaires, jouets…</a:t>
            </a:r>
            <a:endParaRPr/>
          </a:p>
          <a:p>
            <a:pPr indent="-317500" lvl="0" marL="457200" rtl="0" algn="l">
              <a:lnSpc>
                <a:spcPct val="100000"/>
              </a:lnSpc>
              <a:spcBef>
                <a:spcPts val="0"/>
              </a:spcBef>
              <a:spcAft>
                <a:spcPts val="0"/>
              </a:spcAft>
              <a:buSzPts val="1400"/>
              <a:buChar char="●"/>
            </a:pPr>
            <a:r>
              <a:rPr lang="fr-FR"/>
              <a:t>Le secteur médical nécessite beaucoup de plastiques, encore une fois pour ses propriétés stérilisantes : masques, poches, seringues… L’industrie pharmaceutique utilise certains dérivés du pétrole pour synthétiser de nombreux </a:t>
            </a:r>
            <a:r>
              <a:rPr b="1" lang="fr-FR"/>
              <a:t>médicaments</a:t>
            </a:r>
            <a:r>
              <a:rPr lang="fr-FR"/>
              <a:t> comme la paracétamol ou l’aspirine…</a:t>
            </a:r>
            <a:endParaRPr/>
          </a:p>
          <a:p>
            <a:pPr indent="-317500" lvl="0" marL="457200" rtl="0" algn="l">
              <a:lnSpc>
                <a:spcPct val="100000"/>
              </a:lnSpc>
              <a:spcBef>
                <a:spcPts val="0"/>
              </a:spcBef>
              <a:spcAft>
                <a:spcPts val="0"/>
              </a:spcAft>
              <a:buSzPts val="1400"/>
              <a:buChar char="●"/>
            </a:pPr>
            <a:r>
              <a:rPr lang="fr-FR"/>
              <a:t>De nombreux produits </a:t>
            </a:r>
            <a:r>
              <a:rPr b="1" lang="fr-FR"/>
              <a:t>cosmétiques</a:t>
            </a:r>
            <a:r>
              <a:rPr lang="fr-FR"/>
              <a:t>, tels que la paraffine ou la vaseline, sont synthétisés à partir de dérivés de pétrole.</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lang="fr-FR"/>
              <a:t>On voit donc que les ressources fossiles sont présentes dans tous les domaines de notre quotidien, même lorsque l’on ne les utilise pas en tant que sources d’énergie. Parce qu’elle Les multiples usages des fossiles sont donc à la base , nos sociétés industrialisées ne seraient absolument pas celles que nous connaissons aujourd’hui. Le </a:t>
            </a:r>
            <a:r>
              <a:rPr b="1" lang="fr-FR"/>
              <a:t>confort de nos modes de vie</a:t>
            </a:r>
            <a:r>
              <a:rPr lang="fr-FR"/>
              <a:t> actuels repose en très grande partie à l’</a:t>
            </a:r>
            <a:r>
              <a:rPr b="1" lang="fr-FR"/>
              <a:t>exploitation de pétrole</a:t>
            </a:r>
            <a:r>
              <a:rPr lang="fr-FR"/>
              <a:t>.</a:t>
            </a:r>
            <a:endParaRPr/>
          </a:p>
          <a:p>
            <a:pPr indent="0" lvl="0" marL="0" rtl="0" algn="l">
              <a:lnSpc>
                <a:spcPct val="100000"/>
              </a:lnSpc>
              <a:spcBef>
                <a:spcPts val="188"/>
              </a:spcBef>
              <a:spcAft>
                <a:spcPts val="0"/>
              </a:spcAft>
              <a:buSzPts val="1400"/>
              <a:buNone/>
            </a:pPr>
            <a:r>
              <a:t/>
            </a:r>
            <a:endParaRPr sz="1100"/>
          </a:p>
          <a:p>
            <a:pPr indent="0" lvl="0" marL="0" rtl="0" algn="l">
              <a:lnSpc>
                <a:spcPct val="100000"/>
              </a:lnSpc>
              <a:spcBef>
                <a:spcPts val="0"/>
              </a:spcBef>
              <a:spcAft>
                <a:spcPts val="0"/>
              </a:spcAft>
              <a:buClr>
                <a:schemeClr val="dk1"/>
              </a:buClr>
              <a:buSzPts val="1400"/>
              <a:buFont typeface="Arial"/>
              <a:buNone/>
            </a:pPr>
            <a:r>
              <a:rPr b="1" lang="fr-FR" u="sng"/>
              <a:t>Messages-clés :</a:t>
            </a:r>
            <a:endParaRPr b="1" i="1" u="sng"/>
          </a:p>
          <a:p>
            <a:pPr indent="-317500" lvl="0" marL="457200" rtl="0" algn="l">
              <a:lnSpc>
                <a:spcPct val="100000"/>
              </a:lnSpc>
              <a:spcBef>
                <a:spcPts val="360"/>
              </a:spcBef>
              <a:spcAft>
                <a:spcPts val="0"/>
              </a:spcAft>
              <a:buSzPts val="1400"/>
              <a:buChar char="●"/>
            </a:pPr>
            <a:r>
              <a:rPr lang="fr-FR"/>
              <a:t>Nos modes de vie reposent sur la consommation de ressources fossiles, pétrole en tête.</a:t>
            </a:r>
            <a:endParaRPr/>
          </a:p>
          <a:p>
            <a:pPr indent="-317500" lvl="0" marL="457200" rtl="0" algn="l">
              <a:lnSpc>
                <a:spcPct val="100000"/>
              </a:lnSpc>
              <a:spcBef>
                <a:spcPts val="0"/>
              </a:spcBef>
              <a:spcAft>
                <a:spcPts val="0"/>
              </a:spcAft>
              <a:buSzPts val="1400"/>
              <a:buChar char="●"/>
            </a:pPr>
            <a:r>
              <a:rPr lang="fr-FR"/>
              <a:t>Remettre en question notre consommation de ressources fossiles revient à remettre en question le fonctionnement même de nos sociétés et de nos modes de vie.</a:t>
            </a:r>
            <a:endParaRPr/>
          </a:p>
          <a:p>
            <a:pPr indent="0" lvl="0" marL="0" rtl="0" algn="l">
              <a:lnSpc>
                <a:spcPct val="100000"/>
              </a:lnSpc>
              <a:spcBef>
                <a:spcPts val="360"/>
              </a:spcBef>
              <a:spcAft>
                <a:spcPts val="0"/>
              </a:spcAft>
              <a:buSzPts val="1100"/>
              <a:buNone/>
            </a:pPr>
            <a:r>
              <a:t/>
            </a:r>
            <a:endParaRPr/>
          </a:p>
          <a:p>
            <a:pPr indent="0" lvl="0" marL="0" rtl="0" algn="l">
              <a:lnSpc>
                <a:spcPct val="100000"/>
              </a:lnSpc>
              <a:spcBef>
                <a:spcPts val="0"/>
              </a:spcBef>
              <a:spcAft>
                <a:spcPts val="0"/>
              </a:spcAft>
              <a:buClr>
                <a:schemeClr val="dk1"/>
              </a:buClr>
              <a:buSzPts val="1400"/>
              <a:buFont typeface="Arial"/>
              <a:buNone/>
            </a:pPr>
            <a:r>
              <a:rPr b="1" lang="fr-FR" u="sng"/>
              <a:t>Pour aller plus loin : </a:t>
            </a:r>
            <a:endParaRPr/>
          </a:p>
          <a:p>
            <a:pPr indent="0" lvl="0" marL="0" rtl="0" algn="l">
              <a:lnSpc>
                <a:spcPct val="100000"/>
              </a:lnSpc>
              <a:spcBef>
                <a:spcPts val="360"/>
              </a:spcBef>
              <a:spcAft>
                <a:spcPts val="0"/>
              </a:spcAft>
              <a:buClr>
                <a:schemeClr val="dk1"/>
              </a:buClr>
              <a:buSzPts val="1100"/>
              <a:buFont typeface="Arial"/>
              <a:buNone/>
            </a:pPr>
            <a:r>
              <a:rPr lang="fr-FR"/>
              <a:t>On appelle </a:t>
            </a:r>
            <a:r>
              <a:rPr b="1" lang="fr-FR"/>
              <a:t>énergie grise</a:t>
            </a:r>
            <a:r>
              <a:rPr lang="fr-FR"/>
              <a:t> la quantité d’énergie consommée sur l’ensemble du cycle de vie d’un produit, hors utilisation directe de celui-ci. Ce n’est donc pas le sujet principal de cette slide, qui aborde la consommation de ressources en tant que composantes de produits.</a:t>
            </a:r>
            <a:endParaRPr/>
          </a:p>
          <a:p>
            <a:pPr indent="0" lvl="0" marL="0" rtl="0" algn="l">
              <a:lnSpc>
                <a:spcPct val="100000"/>
              </a:lnSpc>
              <a:spcBef>
                <a:spcPts val="360"/>
              </a:spcBef>
              <a:spcAft>
                <a:spcPts val="0"/>
              </a:spcAft>
              <a:buClr>
                <a:schemeClr val="dk1"/>
              </a:buClr>
              <a:buSzPts val="1100"/>
              <a:buFont typeface="Arial"/>
              <a:buNone/>
            </a:pPr>
            <a:r>
              <a:rPr lang="fr-FR"/>
              <a:t>Vous trouverez plus d’information à ce sujet dans la slide </a:t>
            </a:r>
            <a:r>
              <a:rPr i="1" lang="fr-FR"/>
              <a:t>Quand émettons-nous des gaz à effet de serre ?</a:t>
            </a:r>
            <a:endParaRPr i="1"/>
          </a:p>
          <a:p>
            <a:pPr indent="0" lvl="0" marL="0" rtl="0" algn="l">
              <a:lnSpc>
                <a:spcPct val="100000"/>
              </a:lnSpc>
              <a:spcBef>
                <a:spcPts val="360"/>
              </a:spcBef>
              <a:spcAft>
                <a:spcPts val="0"/>
              </a:spcAft>
              <a:buSzPts val="1100"/>
              <a:buNone/>
            </a:pPr>
            <a:r>
              <a:t/>
            </a:r>
            <a:endParaRPr/>
          </a:p>
          <a:p>
            <a:pPr indent="0" lvl="0" marL="0" rtl="0" algn="l">
              <a:lnSpc>
                <a:spcPct val="100000"/>
              </a:lnSpc>
              <a:spcBef>
                <a:spcPts val="0"/>
              </a:spcBef>
              <a:spcAft>
                <a:spcPts val="0"/>
              </a:spcAft>
              <a:buSzPts val="1400"/>
              <a:buNone/>
            </a:pPr>
            <a:r>
              <a:rPr b="1" lang="fr-FR" u="sng"/>
              <a:t>Sources : </a:t>
            </a:r>
            <a:endParaRPr/>
          </a:p>
          <a:p>
            <a:pPr indent="0" lvl="0" marL="0" rtl="0" algn="l">
              <a:lnSpc>
                <a:spcPct val="100000"/>
              </a:lnSpc>
              <a:spcBef>
                <a:spcPts val="450"/>
              </a:spcBef>
              <a:spcAft>
                <a:spcPts val="0"/>
              </a:spcAft>
              <a:buSzPts val="1400"/>
              <a:buNone/>
            </a:pPr>
            <a:r>
              <a:rPr lang="fr-FR" u="sng">
                <a:solidFill>
                  <a:schemeClr val="hlink"/>
                </a:solidFill>
                <a:hlinkClick r:id="rId2"/>
              </a:rPr>
              <a:t>https://www.planete-energies.com/sites/default/files/atoms/files/bp-stats-review-2020-full-report.pdf</a:t>
            </a:r>
            <a:endParaRPr i="1"/>
          </a:p>
          <a:p>
            <a:pPr indent="0" lvl="0" marL="0" rtl="0" algn="l">
              <a:lnSpc>
                <a:spcPct val="100000"/>
              </a:lnSpc>
              <a:spcBef>
                <a:spcPts val="450"/>
              </a:spcBef>
              <a:spcAft>
                <a:spcPts val="0"/>
              </a:spcAft>
              <a:buSzPts val="1400"/>
              <a:buNone/>
            </a:pPr>
            <a:r>
              <a:rPr lang="fr-FR" u="sng">
                <a:solidFill>
                  <a:schemeClr val="hlink"/>
                </a:solidFill>
                <a:hlinkClick r:id="rId3"/>
              </a:rPr>
              <a:t>https://petrole-et-medicaments.e-monsite.com/pages/utilisation-du-petrole-dans-les-medicaments-impacts-et-consequences.html</a:t>
            </a:r>
            <a:endParaRPr/>
          </a:p>
          <a:p>
            <a:pPr indent="0" lvl="0" marL="0" rtl="0" algn="l">
              <a:lnSpc>
                <a:spcPct val="100000"/>
              </a:lnSpc>
              <a:spcBef>
                <a:spcPts val="450"/>
              </a:spcBef>
              <a:spcAft>
                <a:spcPts val="0"/>
              </a:spcAft>
              <a:buSzPts val="1400"/>
              <a:buNone/>
            </a:pPr>
            <a:r>
              <a:rPr lang="fr-FR" u="sng">
                <a:solidFill>
                  <a:schemeClr val="hlink"/>
                </a:solidFill>
                <a:hlinkClick r:id="rId4"/>
              </a:rPr>
              <a:t>https://www.regard-sur-les-cosmetiques.fr/nos-regards/les-derives-du-petrole-des-ingredients-surs-ou-dangereux-pour-la-sante-413</a:t>
            </a:r>
            <a:endParaRPr/>
          </a:p>
        </p:txBody>
      </p:sp>
      <p:sp>
        <p:nvSpPr>
          <p:cNvPr id="945" name="Google Shape;945;g12236df0981_0_14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fr-F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1" name="Shape 971"/>
        <p:cNvGrpSpPr/>
        <p:nvPr/>
      </p:nvGrpSpPr>
      <p:grpSpPr>
        <a:xfrm>
          <a:off x="0" y="0"/>
          <a:ext cx="0" cy="0"/>
          <a:chOff x="0" y="0"/>
          <a:chExt cx="0" cy="0"/>
        </a:xfrm>
      </p:grpSpPr>
      <p:sp>
        <p:nvSpPr>
          <p:cNvPr id="972" name="Google Shape;972;g11637ff1b31_1_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73" name="Google Shape;973;g11637ff1b31_1_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chemeClr val="dk1"/>
              </a:buClr>
              <a:buSzPts val="1400"/>
              <a:buFont typeface="Arial"/>
              <a:buNone/>
            </a:pPr>
            <a:r>
              <a:rPr b="1" lang="fr-FR" u="sng"/>
              <a:t>Explications :</a:t>
            </a:r>
            <a:endParaRPr b="1" u="sng"/>
          </a:p>
          <a:p>
            <a:pPr indent="0" lvl="0" marL="0" rtl="0" algn="l">
              <a:lnSpc>
                <a:spcPct val="100000"/>
              </a:lnSpc>
              <a:spcBef>
                <a:spcPts val="488"/>
              </a:spcBef>
              <a:spcAft>
                <a:spcPts val="0"/>
              </a:spcAft>
              <a:buSzPts val="1100"/>
              <a:buNone/>
            </a:pPr>
            <a:r>
              <a:rPr lang="fr-FR"/>
              <a:t>À ce stade de la conférence, il faut avoir saisi l’importance de l’énergie dans le monde d’aujourd’hui. Notre quotidien repose sur l’</a:t>
            </a:r>
            <a:r>
              <a:rPr b="1" lang="fr-FR"/>
              <a:t>abondance énergétique</a:t>
            </a:r>
            <a:r>
              <a:rPr lang="fr-FR"/>
              <a:t>, c’est-à-dire une consommation d’énergie importante et qui n’a cessé de croître depuis la Révolution industrielle grâce à l’exploitation de ressources fossiles.</a:t>
            </a:r>
            <a:endParaRPr/>
          </a:p>
          <a:p>
            <a:pPr indent="0" lvl="0" marL="0" rtl="0" algn="l">
              <a:lnSpc>
                <a:spcPct val="100000"/>
              </a:lnSpc>
              <a:spcBef>
                <a:spcPts val="488"/>
              </a:spcBef>
              <a:spcAft>
                <a:spcPts val="0"/>
              </a:spcAft>
              <a:buSzPts val="1100"/>
              <a:buNone/>
            </a:pPr>
            <a:r>
              <a:rPr lang="fr-FR"/>
              <a:t>Toutefois, ceci est vrai pour les pays qui ont pu bénéficier de la Révolution industrielle, c’est-à-dire les pays industrialisés. Ceux-ci bénéficient du </a:t>
            </a:r>
            <a:r>
              <a:rPr b="1" lang="fr-FR"/>
              <a:t>confort</a:t>
            </a:r>
            <a:r>
              <a:rPr lang="fr-FR"/>
              <a:t> apporté par l’abondance énergétique, qui permet de diversifier les activités et les loisirs de toute une population. En revanche, ceci n’est pas vrai pour les pays en voie de développement, qui sont encore aujourd’hui très contraints dans les activités et les services qu’ils proposent à leur population.</a:t>
            </a:r>
            <a:endParaRPr/>
          </a:p>
          <a:p>
            <a:pPr indent="0" lvl="0" marL="0" rtl="0" algn="l">
              <a:lnSpc>
                <a:spcPct val="100000"/>
              </a:lnSpc>
              <a:spcBef>
                <a:spcPts val="488"/>
              </a:spcBef>
              <a:spcAft>
                <a:spcPts val="0"/>
              </a:spcAft>
              <a:buSzPts val="1100"/>
              <a:buNone/>
            </a:pPr>
            <a:r>
              <a:rPr lang="fr-FR"/>
              <a:t>En ce sens, la consommation d’énergie est un marqueur de confort de vie, et est donc inégalement répartie dans le monde.</a:t>
            </a:r>
            <a:endParaRPr/>
          </a:p>
          <a:p>
            <a:pPr indent="0" lvl="0" marL="0" rtl="0" algn="l">
              <a:lnSpc>
                <a:spcPct val="100000"/>
              </a:lnSpc>
              <a:spcBef>
                <a:spcPts val="488"/>
              </a:spcBef>
              <a:spcAft>
                <a:spcPts val="0"/>
              </a:spcAft>
              <a:buSzPts val="1100"/>
              <a:buNone/>
            </a:pPr>
            <a:r>
              <a:t/>
            </a:r>
            <a:endParaRPr sz="1230"/>
          </a:p>
          <a:p>
            <a:pPr indent="0" lvl="0" marL="0" rtl="0" algn="l">
              <a:lnSpc>
                <a:spcPct val="100000"/>
              </a:lnSpc>
              <a:spcBef>
                <a:spcPts val="488"/>
              </a:spcBef>
              <a:spcAft>
                <a:spcPts val="0"/>
              </a:spcAft>
              <a:buSzPts val="1100"/>
              <a:buNone/>
            </a:pPr>
            <a:r>
              <a:rPr lang="fr-FR" sz="1230"/>
              <a:t>La </a:t>
            </a:r>
            <a:r>
              <a:rPr lang="fr-FR" sz="1230">
                <a:solidFill>
                  <a:schemeClr val="dk1"/>
                </a:solidFill>
              </a:rPr>
              <a:t>consommation d’énergie moyenne mondiale par habitant est d</a:t>
            </a:r>
            <a:r>
              <a:rPr lang="fr-FR" sz="1230"/>
              <a:t>’environ</a:t>
            </a:r>
            <a:r>
              <a:rPr lang="fr-FR" sz="1230">
                <a:solidFill>
                  <a:schemeClr val="dk1"/>
                </a:solidFill>
              </a:rPr>
              <a:t> </a:t>
            </a:r>
            <a:r>
              <a:rPr lang="fr-FR" sz="1230"/>
              <a:t>2</a:t>
            </a:r>
            <a:r>
              <a:rPr lang="fr-FR" sz="1230">
                <a:solidFill>
                  <a:schemeClr val="dk1"/>
                </a:solidFill>
              </a:rPr>
              <a:t> tonnes pétrole équivalent (Tep) (</a:t>
            </a:r>
            <a:r>
              <a:rPr i="1" lang="fr-FR" sz="1230"/>
              <a:t>Si vous n’avez pas utilisé les slides précédentes et si vous estimez cela nécessaire, n’hésitez pas à définir cette unité</a:t>
            </a:r>
            <a:r>
              <a:rPr lang="fr-FR" sz="1230"/>
              <a:t>)</a:t>
            </a:r>
            <a:r>
              <a:rPr lang="fr-FR" sz="1230">
                <a:solidFill>
                  <a:schemeClr val="dk1"/>
                </a:solidFill>
              </a:rPr>
              <a:t>. </a:t>
            </a:r>
            <a:r>
              <a:rPr lang="fr-FR" sz="1230"/>
              <a:t>Dans un pays en voie de développement comme le Sénégal, on consomme plus de 6 fois moins d’énergie, alors que dans un pays développé comme la France, on en consomme 2 fois plus. La consommation d’énergie est bien un marqueur criant d’inégalités.</a:t>
            </a:r>
            <a:endParaRPr sz="1230"/>
          </a:p>
          <a:p>
            <a:pPr indent="0" lvl="0" marL="0" rtl="0" algn="l">
              <a:lnSpc>
                <a:spcPct val="100000"/>
              </a:lnSpc>
              <a:spcBef>
                <a:spcPts val="488"/>
              </a:spcBef>
              <a:spcAft>
                <a:spcPts val="0"/>
              </a:spcAft>
              <a:buSzPts val="1100"/>
              <a:buNone/>
            </a:pPr>
            <a:r>
              <a:t/>
            </a:r>
            <a:endParaRPr sz="1230"/>
          </a:p>
          <a:p>
            <a:pPr indent="0" lvl="0" marL="0" rtl="0" algn="l">
              <a:lnSpc>
                <a:spcPct val="100000"/>
              </a:lnSpc>
              <a:spcBef>
                <a:spcPts val="488"/>
              </a:spcBef>
              <a:spcAft>
                <a:spcPts val="0"/>
              </a:spcAft>
              <a:buSzPts val="1100"/>
              <a:buNone/>
            </a:pPr>
            <a:r>
              <a:rPr lang="fr-FR" sz="1230"/>
              <a:t>Dans une perspective égalitaire, il est normal de considérer que</a:t>
            </a:r>
            <a:r>
              <a:rPr lang="fr-FR" sz="1230">
                <a:solidFill>
                  <a:schemeClr val="dk1"/>
                </a:solidFill>
              </a:rPr>
              <a:t> les pays en voie de développement</a:t>
            </a:r>
            <a:r>
              <a:rPr lang="fr-FR" sz="1230"/>
              <a:t> aspirent </a:t>
            </a:r>
            <a:r>
              <a:rPr lang="fr-FR" sz="1230">
                <a:solidFill>
                  <a:schemeClr val="dk1"/>
                </a:solidFill>
              </a:rPr>
              <a:t>à consommer plus d’énergie pour </a:t>
            </a:r>
            <a:r>
              <a:rPr lang="fr-FR" sz="1230"/>
              <a:t>améliorer la qualité de vie</a:t>
            </a:r>
            <a:r>
              <a:rPr lang="fr-FR" sz="1230">
                <a:solidFill>
                  <a:schemeClr val="dk1"/>
                </a:solidFill>
              </a:rPr>
              <a:t>. Disposer d’un accès à l’énergie, c’est un droit humain !</a:t>
            </a:r>
            <a:endParaRPr sz="1230"/>
          </a:p>
          <a:p>
            <a:pPr indent="0" lvl="0" marL="0" rtl="0" algn="l">
              <a:lnSpc>
                <a:spcPct val="100000"/>
              </a:lnSpc>
              <a:spcBef>
                <a:spcPts val="488"/>
              </a:spcBef>
              <a:spcAft>
                <a:spcPts val="0"/>
              </a:spcAft>
              <a:buSzPts val="1100"/>
              <a:buNone/>
            </a:pPr>
            <a:r>
              <a:rPr lang="fr-FR" sz="1230">
                <a:solidFill>
                  <a:schemeClr val="dk1"/>
                </a:solidFill>
              </a:rPr>
              <a:t>Cependant, il y a s</a:t>
            </a:r>
            <a:r>
              <a:rPr lang="fr-FR" sz="1230"/>
              <a:t>û</a:t>
            </a:r>
            <a:r>
              <a:rPr lang="fr-FR" sz="1230">
                <a:solidFill>
                  <a:schemeClr val="dk1"/>
                </a:solidFill>
              </a:rPr>
              <a:t>rement un équilibre à trouver entre cette situation précaire et le gaspillage énergétique qu’on observe dans les pays développés. De fait, l</a:t>
            </a:r>
            <a:r>
              <a:rPr lang="fr-FR" sz="1230"/>
              <a:t>’un</a:t>
            </a:r>
            <a:r>
              <a:rPr lang="fr-FR" sz="1230">
                <a:solidFill>
                  <a:schemeClr val="dk1"/>
                </a:solidFill>
              </a:rPr>
              <a:t> des enjeux à venir est d’aider les pays en voie de développement à accéder aux services de bases dont ils ont besoin, sans reproduire</a:t>
            </a:r>
            <a:r>
              <a:rPr lang="fr-FR" sz="1230"/>
              <a:t> les </a:t>
            </a:r>
            <a:r>
              <a:rPr lang="fr-FR" sz="1230">
                <a:solidFill>
                  <a:schemeClr val="dk1"/>
                </a:solidFill>
              </a:rPr>
              <a:t>modèles de développement des pays </a:t>
            </a:r>
            <a:r>
              <a:rPr lang="fr-FR" sz="1230"/>
              <a:t>développés </a:t>
            </a:r>
            <a:r>
              <a:rPr lang="fr-FR" sz="1230">
                <a:solidFill>
                  <a:schemeClr val="dk1"/>
                </a:solidFill>
              </a:rPr>
              <a:t>fortement énergivores.</a:t>
            </a:r>
            <a:endParaRPr sz="1230"/>
          </a:p>
          <a:p>
            <a:pPr indent="0" lvl="0" marL="0" rtl="0" algn="l">
              <a:lnSpc>
                <a:spcPct val="100000"/>
              </a:lnSpc>
              <a:spcBef>
                <a:spcPts val="488"/>
              </a:spcBef>
              <a:spcAft>
                <a:spcPts val="0"/>
              </a:spcAft>
              <a:buSzPts val="1100"/>
              <a:buNone/>
            </a:pPr>
            <a:r>
              <a:t/>
            </a:r>
            <a:endParaRPr sz="1230"/>
          </a:p>
          <a:p>
            <a:pPr indent="0" lvl="0" marL="0" rtl="0" algn="just">
              <a:lnSpc>
                <a:spcPct val="100000"/>
              </a:lnSpc>
              <a:spcBef>
                <a:spcPts val="0"/>
              </a:spcBef>
              <a:spcAft>
                <a:spcPts val="0"/>
              </a:spcAft>
              <a:buClr>
                <a:schemeClr val="dk1"/>
              </a:buClr>
              <a:buSzPts val="1400"/>
              <a:buFont typeface="Arial"/>
              <a:buNone/>
            </a:pPr>
            <a:r>
              <a:rPr b="1" lang="fr-FR" u="sng"/>
              <a:t>Message-clé :</a:t>
            </a:r>
            <a:endParaRPr b="1" u="sng"/>
          </a:p>
          <a:p>
            <a:pPr indent="0" lvl="0" marL="0" rtl="0" algn="l">
              <a:lnSpc>
                <a:spcPct val="100000"/>
              </a:lnSpc>
              <a:spcBef>
                <a:spcPts val="488"/>
              </a:spcBef>
              <a:spcAft>
                <a:spcPts val="0"/>
              </a:spcAft>
              <a:buSzPts val="1100"/>
              <a:buNone/>
            </a:pPr>
            <a:r>
              <a:rPr lang="fr-FR"/>
              <a:t>Les sociétés industrialisées ont tendance à pratiquer du gaspillage énergétique, tandis que d’autres sociétés aspirent à consommer plus d’énergie.</a:t>
            </a:r>
            <a:endParaRPr sz="1230"/>
          </a:p>
          <a:p>
            <a:pPr indent="0" lvl="0" marL="0" rtl="0" algn="l">
              <a:lnSpc>
                <a:spcPct val="100000"/>
              </a:lnSpc>
              <a:spcBef>
                <a:spcPts val="488"/>
              </a:spcBef>
              <a:spcAft>
                <a:spcPts val="0"/>
              </a:spcAft>
              <a:buSzPts val="1100"/>
              <a:buNone/>
            </a:pPr>
            <a:r>
              <a:t/>
            </a:r>
            <a:endParaRPr sz="1230"/>
          </a:p>
          <a:p>
            <a:pPr indent="0" lvl="0" marL="0" rtl="0" algn="l">
              <a:lnSpc>
                <a:spcPct val="100000"/>
              </a:lnSpc>
              <a:spcBef>
                <a:spcPts val="0"/>
              </a:spcBef>
              <a:spcAft>
                <a:spcPts val="0"/>
              </a:spcAft>
              <a:buClr>
                <a:schemeClr val="dk1"/>
              </a:buClr>
              <a:buSzPts val="1400"/>
              <a:buFont typeface="Arial"/>
              <a:buNone/>
            </a:pPr>
            <a:r>
              <a:rPr b="1" lang="fr-FR" u="sng"/>
              <a:t>Sources : </a:t>
            </a:r>
            <a:endParaRPr/>
          </a:p>
          <a:p>
            <a:pPr indent="0" lvl="0" marL="0" rtl="0" algn="l">
              <a:lnSpc>
                <a:spcPct val="100000"/>
              </a:lnSpc>
              <a:spcBef>
                <a:spcPts val="450"/>
              </a:spcBef>
              <a:spcAft>
                <a:spcPts val="0"/>
              </a:spcAft>
              <a:buSzPts val="1400"/>
              <a:buNone/>
            </a:pPr>
            <a:r>
              <a:rPr lang="fr-FR" sz="1230" u="sng">
                <a:solidFill>
                  <a:schemeClr val="hlink"/>
                </a:solidFill>
              </a:rPr>
              <a:t>https://www.connaissancedesenergies.org/laie-publie-ledition-2020-de-ses-key-world-energy-statistics-220218</a:t>
            </a:r>
            <a:endParaRPr sz="930"/>
          </a:p>
        </p:txBody>
      </p:sp>
      <p:sp>
        <p:nvSpPr>
          <p:cNvPr id="974" name="Google Shape;974;g11637ff1b31_1_2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fr-FR"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2" name="Google Shape;142;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b="1" lang="fr-FR" u="sng"/>
              <a:t>Explications :</a:t>
            </a:r>
            <a:endParaRPr/>
          </a:p>
          <a:p>
            <a:pPr indent="0" lvl="0" marL="0" rtl="0" algn="l">
              <a:lnSpc>
                <a:spcPct val="100000"/>
              </a:lnSpc>
              <a:spcBef>
                <a:spcPts val="488"/>
              </a:spcBef>
              <a:spcAft>
                <a:spcPts val="0"/>
              </a:spcAft>
              <a:buSzPts val="1100"/>
              <a:buNone/>
            </a:pPr>
            <a:r>
              <a:rPr lang="fr-FR"/>
              <a:t>Dans cette première partie, nous allons parler d’énergie ! On va répondre aux deux questions fondamentales suivantes :</a:t>
            </a:r>
            <a:endParaRPr/>
          </a:p>
          <a:p>
            <a:pPr indent="-317500" lvl="0" marL="457200" rtl="0" algn="l">
              <a:lnSpc>
                <a:spcPct val="100000"/>
              </a:lnSpc>
              <a:spcBef>
                <a:spcPts val="360"/>
              </a:spcBef>
              <a:spcAft>
                <a:spcPts val="0"/>
              </a:spcAft>
              <a:buSzPts val="1400"/>
              <a:buChar char="●"/>
            </a:pPr>
            <a:r>
              <a:rPr lang="fr-FR"/>
              <a:t>Qu’est ce que c’est que l’énergie ?</a:t>
            </a:r>
            <a:endParaRPr/>
          </a:p>
          <a:p>
            <a:pPr indent="-317500" lvl="0" marL="457200" rtl="0" algn="l">
              <a:lnSpc>
                <a:spcPct val="100000"/>
              </a:lnSpc>
              <a:spcBef>
                <a:spcPts val="0"/>
              </a:spcBef>
              <a:spcAft>
                <a:spcPts val="0"/>
              </a:spcAft>
              <a:buSzPts val="1400"/>
              <a:buChar char="●"/>
            </a:pPr>
            <a:r>
              <a:rPr lang="fr-FR"/>
              <a:t>Pourquoi y a-t-il des sources d’énergie différentes (et qu’est-ce qu’une source d’énergie, accessoirement) ?</a:t>
            </a:r>
            <a:endParaRPr/>
          </a:p>
        </p:txBody>
      </p:sp>
      <p:sp>
        <p:nvSpPr>
          <p:cNvPr id="143" name="Google Shape;143;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3" name="Shape 993"/>
        <p:cNvGrpSpPr/>
        <p:nvPr/>
      </p:nvGrpSpPr>
      <p:grpSpPr>
        <a:xfrm>
          <a:off x="0" y="0"/>
          <a:ext cx="0" cy="0"/>
          <a:chOff x="0" y="0"/>
          <a:chExt cx="0" cy="0"/>
        </a:xfrm>
      </p:grpSpPr>
      <p:sp>
        <p:nvSpPr>
          <p:cNvPr id="994" name="Google Shape;994;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95" name="Google Shape;995;p2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chemeClr val="dk1"/>
              </a:buClr>
              <a:buSzPts val="1400"/>
              <a:buFont typeface="Arial"/>
              <a:buNone/>
            </a:pPr>
            <a:r>
              <a:rPr b="1" lang="fr-FR" u="sng"/>
              <a:t>Déroulé conférencier.e : </a:t>
            </a:r>
            <a:endParaRPr b="1" u="sng"/>
          </a:p>
          <a:p>
            <a:pPr indent="0" lvl="0" marL="0" rtl="0" algn="l">
              <a:lnSpc>
                <a:spcPct val="100000"/>
              </a:lnSpc>
              <a:spcBef>
                <a:spcPts val="488"/>
              </a:spcBef>
              <a:spcAft>
                <a:spcPts val="0"/>
              </a:spcAft>
              <a:buSzPts val="1100"/>
              <a:buNone/>
            </a:pPr>
            <a:r>
              <a:rPr i="1" lang="fr-FR"/>
              <a:t>Voici le résumé de cette partie. Si besoin / possible, vous pouvez prendre un tour de questions / réponses ou demander aux élèves de bien noter leurs questions pour plus tard et enchaîner.</a:t>
            </a:r>
            <a:endParaRPr/>
          </a:p>
        </p:txBody>
      </p:sp>
      <p:sp>
        <p:nvSpPr>
          <p:cNvPr id="996" name="Google Shape;996;p2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fr-FR"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8" name="Shape 1008"/>
        <p:cNvGrpSpPr/>
        <p:nvPr/>
      </p:nvGrpSpPr>
      <p:grpSpPr>
        <a:xfrm>
          <a:off x="0" y="0"/>
          <a:ext cx="0" cy="0"/>
          <a:chOff x="0" y="0"/>
          <a:chExt cx="0" cy="0"/>
        </a:xfrm>
      </p:grpSpPr>
      <p:sp>
        <p:nvSpPr>
          <p:cNvPr id="1009" name="Google Shape;1009;g12236df0981_0_3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10" name="Google Shape;1010;g12236df0981_0_34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chemeClr val="dk1"/>
              </a:buClr>
              <a:buSzPts val="1400"/>
              <a:buFont typeface="Arial"/>
              <a:buNone/>
            </a:pPr>
            <a:r>
              <a:rPr b="1" lang="fr-FR" u="sng"/>
              <a:t>Explications :</a:t>
            </a:r>
            <a:endParaRPr b="1" u="sng"/>
          </a:p>
          <a:p>
            <a:pPr indent="0" lvl="0" marL="0" rtl="0" algn="l">
              <a:lnSpc>
                <a:spcPct val="100000"/>
              </a:lnSpc>
              <a:spcBef>
                <a:spcPts val="488"/>
              </a:spcBef>
              <a:spcAft>
                <a:spcPts val="0"/>
              </a:spcAft>
              <a:buClr>
                <a:schemeClr val="dk1"/>
              </a:buClr>
              <a:buSzPts val="1100"/>
              <a:buFont typeface="Arial"/>
              <a:buNone/>
            </a:pPr>
            <a:r>
              <a:rPr lang="fr-FR"/>
              <a:t>Dans cette partie, nous avons vu que nous consommons de plus en plus d’énergie, que nos modes de vie reposent sur les ressources fossiles (charbon, pétrole, gaz) et que, pour exploiter ces dernières, il est nécessaire de les brûler.</a:t>
            </a:r>
            <a:endParaRPr/>
          </a:p>
          <a:p>
            <a:pPr indent="0" lvl="0" marL="0" rtl="0" algn="l">
              <a:lnSpc>
                <a:spcPct val="100000"/>
              </a:lnSpc>
              <a:spcBef>
                <a:spcPts val="488"/>
              </a:spcBef>
              <a:spcAft>
                <a:spcPts val="0"/>
              </a:spcAft>
              <a:buClr>
                <a:schemeClr val="dk1"/>
              </a:buClr>
              <a:buSzPts val="1100"/>
              <a:buFont typeface="Arial"/>
              <a:buNone/>
            </a:pPr>
            <a:r>
              <a:rPr lang="fr-FR"/>
              <a:t>Or, cette combustion à un impact majeur : </a:t>
            </a:r>
            <a:r>
              <a:rPr b="1" lang="fr-FR"/>
              <a:t>elle émet des gaz à effet de serre, le dioxyde de carbone (CO2) en tête</a:t>
            </a:r>
            <a:r>
              <a:rPr lang="fr-FR"/>
              <a:t>, qui constituent la cause principale du changement climatique, comme nous allons le voir dans la 3ème partie de la conférence consacrée au climat.</a:t>
            </a:r>
            <a:endParaRPr/>
          </a:p>
          <a:p>
            <a:pPr indent="0" lvl="0" marL="0" rtl="0" algn="l">
              <a:lnSpc>
                <a:spcPct val="100000"/>
              </a:lnSpc>
              <a:spcBef>
                <a:spcPts val="488"/>
              </a:spcBef>
              <a:spcAft>
                <a:spcPts val="0"/>
              </a:spcAft>
              <a:buClr>
                <a:schemeClr val="dk1"/>
              </a:buClr>
              <a:buSzPts val="1100"/>
              <a:buFont typeface="Arial"/>
              <a:buNone/>
            </a:pPr>
            <a:r>
              <a:t/>
            </a:r>
            <a:endParaRPr/>
          </a:p>
          <a:p>
            <a:pPr indent="0" lvl="0" marL="0" rtl="0" algn="l">
              <a:lnSpc>
                <a:spcPct val="100000"/>
              </a:lnSpc>
              <a:spcBef>
                <a:spcPts val="488"/>
              </a:spcBef>
              <a:spcAft>
                <a:spcPts val="0"/>
              </a:spcAft>
              <a:buClr>
                <a:schemeClr val="dk1"/>
              </a:buClr>
              <a:buSzPts val="1100"/>
              <a:buFont typeface="Arial"/>
              <a:buNone/>
            </a:pPr>
            <a:r>
              <a:rPr lang="fr-FR"/>
              <a:t>Profitons de cette slide pour énoncer deux points importants :</a:t>
            </a:r>
            <a:endParaRPr/>
          </a:p>
          <a:p>
            <a:pPr indent="-317500" lvl="0" marL="457200" rtl="0" algn="l">
              <a:lnSpc>
                <a:spcPct val="100000"/>
              </a:lnSpc>
              <a:spcBef>
                <a:spcPts val="488"/>
              </a:spcBef>
              <a:spcAft>
                <a:spcPts val="0"/>
              </a:spcAft>
              <a:buSzPts val="1400"/>
              <a:buChar char="●"/>
            </a:pPr>
            <a:r>
              <a:rPr lang="fr-FR"/>
              <a:t>L’</a:t>
            </a:r>
            <a:r>
              <a:rPr b="1" lang="fr-FR"/>
              <a:t>énergie nucléaire</a:t>
            </a:r>
            <a:r>
              <a:rPr lang="fr-FR"/>
              <a:t> </a:t>
            </a:r>
            <a:r>
              <a:rPr b="1" lang="fr-FR"/>
              <a:t>émet très peu de gaz à effet de serre</a:t>
            </a:r>
            <a:r>
              <a:rPr lang="fr-FR"/>
              <a:t>, car l’uranium n’est pas une ressource fossile (voir la slide </a:t>
            </a:r>
            <a:r>
              <a:rPr i="1" lang="fr-FR"/>
              <a:t>Les différentes sources d’énergie</a:t>
            </a:r>
            <a:r>
              <a:rPr lang="fr-FR"/>
              <a:t>). En fait, parmi toutes les ressources énergétiques connues à ce jour, l’uranium est celle qui émet le moins de gaz à effet de serre tout au long de son cycle de vie.</a:t>
            </a:r>
            <a:endParaRPr/>
          </a:p>
          <a:p>
            <a:pPr indent="-317500" lvl="0" marL="457200" rtl="0" algn="l">
              <a:lnSpc>
                <a:spcPct val="100000"/>
              </a:lnSpc>
              <a:spcBef>
                <a:spcPts val="0"/>
              </a:spcBef>
              <a:spcAft>
                <a:spcPts val="0"/>
              </a:spcAft>
              <a:buSzPts val="1400"/>
              <a:buChar char="●"/>
            </a:pPr>
            <a:r>
              <a:rPr lang="fr-FR"/>
              <a:t>Les petites icônes de nuages de CO2 à côté des icônes des ressources fossiles donne une indication (qui n’est pas à l’échelle) des émissions de gaz à effet de serre qu’elles engendrent, pour une même quantité d’énergie produite. Le charbon émet ainsi plus que le pétrole, qui émet plus que le gaz fossile.</a:t>
            </a:r>
            <a:endParaRPr/>
          </a:p>
          <a:p>
            <a:pPr indent="0" lvl="0" marL="0" rtl="0" algn="l">
              <a:lnSpc>
                <a:spcPct val="100000"/>
              </a:lnSpc>
              <a:spcBef>
                <a:spcPts val="488"/>
              </a:spcBef>
              <a:spcAft>
                <a:spcPts val="0"/>
              </a:spcAft>
              <a:buSzPts val="1400"/>
              <a:buNone/>
            </a:pPr>
            <a:r>
              <a:t/>
            </a:r>
            <a:endParaRPr/>
          </a:p>
          <a:p>
            <a:pPr indent="0" lvl="0" marL="0" rtl="0" algn="just">
              <a:lnSpc>
                <a:spcPct val="100000"/>
              </a:lnSpc>
              <a:spcBef>
                <a:spcPts val="0"/>
              </a:spcBef>
              <a:spcAft>
                <a:spcPts val="0"/>
              </a:spcAft>
              <a:buClr>
                <a:schemeClr val="dk1"/>
              </a:buClr>
              <a:buSzPts val="1400"/>
              <a:buFont typeface="Arial"/>
              <a:buNone/>
            </a:pPr>
            <a:r>
              <a:rPr b="1" lang="fr-FR" u="sng"/>
              <a:t>Message-clé :</a:t>
            </a:r>
            <a:endParaRPr b="1" u="sng"/>
          </a:p>
          <a:p>
            <a:pPr indent="0" lvl="0" marL="0" rtl="0" algn="l">
              <a:lnSpc>
                <a:spcPct val="100000"/>
              </a:lnSpc>
              <a:spcBef>
                <a:spcPts val="488"/>
              </a:spcBef>
              <a:spcAft>
                <a:spcPts val="0"/>
              </a:spcAft>
              <a:buSzPts val="1400"/>
              <a:buNone/>
            </a:pPr>
            <a:r>
              <a:rPr lang="fr-FR"/>
              <a:t>La combustion de sources d’énergie fossiles émet des gaz à effet de serre, qui ont un impact majeur sur le climat.</a:t>
            </a:r>
            <a:endParaRPr/>
          </a:p>
        </p:txBody>
      </p:sp>
      <p:sp>
        <p:nvSpPr>
          <p:cNvPr id="1011" name="Google Shape;1011;g12236df0981_0_34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fr-F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3" name="Shape 1043"/>
        <p:cNvGrpSpPr/>
        <p:nvPr/>
      </p:nvGrpSpPr>
      <p:grpSpPr>
        <a:xfrm>
          <a:off x="0" y="0"/>
          <a:ext cx="0" cy="0"/>
          <a:chOff x="0" y="0"/>
          <a:chExt cx="0" cy="0"/>
        </a:xfrm>
      </p:grpSpPr>
      <p:sp>
        <p:nvSpPr>
          <p:cNvPr id="1044" name="Google Shape;1044;g1026765e788_0_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45" name="Google Shape;1045;g1026765e788_0_3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SzPts val="1400"/>
              <a:buNone/>
            </a:pPr>
            <a:r>
              <a:rPr b="1" lang="fr-FR" u="sng"/>
              <a:t>Explications :</a:t>
            </a:r>
            <a:endParaRPr b="1" u="sng"/>
          </a:p>
          <a:p>
            <a:pPr indent="0" lvl="0" marL="0" rtl="0" algn="l">
              <a:lnSpc>
                <a:spcPct val="100000"/>
              </a:lnSpc>
              <a:spcBef>
                <a:spcPts val="488"/>
              </a:spcBef>
              <a:spcAft>
                <a:spcPts val="0"/>
              </a:spcAft>
              <a:buSzPts val="1100"/>
              <a:buNone/>
            </a:pPr>
            <a:r>
              <a:rPr lang="fr-FR"/>
              <a:t>Passons maintenant à la troisième partie de la conférence : le climat !</a:t>
            </a:r>
            <a:endParaRPr/>
          </a:p>
          <a:p>
            <a:pPr indent="0" lvl="0" marL="0" rtl="0" algn="l">
              <a:lnSpc>
                <a:spcPct val="100000"/>
              </a:lnSpc>
              <a:spcBef>
                <a:spcPts val="360"/>
              </a:spcBef>
              <a:spcAft>
                <a:spcPts val="0"/>
              </a:spcAft>
              <a:buSzPts val="1400"/>
              <a:buNone/>
            </a:pPr>
            <a:r>
              <a:rPr lang="fr-FR"/>
              <a:t>On va d’abord voir comment fonctionne le système climatique avant de comprendre en quoi les activités humaines le perturbent profondément : après tout, ce n’est pas pour rien que nous avons abordé l’énergie et les activités humaines dans les parties précédentes.</a:t>
            </a:r>
            <a:endParaRPr b="1" u="sng"/>
          </a:p>
        </p:txBody>
      </p:sp>
      <p:sp>
        <p:nvSpPr>
          <p:cNvPr id="1046" name="Google Shape;1046;g1026765e788_0_3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6" name="Shape 1066"/>
        <p:cNvGrpSpPr/>
        <p:nvPr/>
      </p:nvGrpSpPr>
      <p:grpSpPr>
        <a:xfrm>
          <a:off x="0" y="0"/>
          <a:ext cx="0" cy="0"/>
          <a:chOff x="0" y="0"/>
          <a:chExt cx="0" cy="0"/>
        </a:xfrm>
      </p:grpSpPr>
      <p:sp>
        <p:nvSpPr>
          <p:cNvPr id="1067" name="Google Shape;1067;g12be3af8fb9_0_1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8" name="Google Shape;1068;g12be3af8fb9_0_13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b="1" lang="fr-FR" u="sng"/>
              <a:t>Déroulé conférencier.e :</a:t>
            </a:r>
            <a:endParaRPr b="1" u="sng"/>
          </a:p>
          <a:p>
            <a:pPr indent="0" lvl="0" marL="0" rtl="0" algn="l">
              <a:lnSpc>
                <a:spcPct val="100000"/>
              </a:lnSpc>
              <a:spcBef>
                <a:spcPts val="488"/>
              </a:spcBef>
              <a:spcAft>
                <a:spcPts val="0"/>
              </a:spcAft>
              <a:buClr>
                <a:schemeClr val="dk1"/>
              </a:buClr>
              <a:buSzPts val="1100"/>
              <a:buFont typeface="Arial"/>
              <a:buNone/>
            </a:pPr>
            <a:r>
              <a:rPr i="1" lang="fr-FR"/>
              <a:t>Demandez aux élèves ce que cette image évoque pour eux.</a:t>
            </a:r>
            <a:endParaRPr/>
          </a:p>
          <a:p>
            <a:pPr indent="0" lvl="0" marL="0" rtl="0" algn="just">
              <a:lnSpc>
                <a:spcPct val="100000"/>
              </a:lnSpc>
              <a:spcBef>
                <a:spcPts val="0"/>
              </a:spcBef>
              <a:spcAft>
                <a:spcPts val="0"/>
              </a:spcAft>
              <a:buClr>
                <a:schemeClr val="dk1"/>
              </a:buClr>
              <a:buSzPts val="1400"/>
              <a:buFont typeface="Arial"/>
              <a:buNone/>
            </a:pPr>
            <a:r>
              <a:t/>
            </a:r>
            <a:endParaRPr/>
          </a:p>
          <a:p>
            <a:pPr indent="0" lvl="0" marL="0" rtl="0" algn="just">
              <a:lnSpc>
                <a:spcPct val="100000"/>
              </a:lnSpc>
              <a:spcBef>
                <a:spcPts val="0"/>
              </a:spcBef>
              <a:spcAft>
                <a:spcPts val="0"/>
              </a:spcAft>
              <a:buClr>
                <a:schemeClr val="dk1"/>
              </a:buClr>
              <a:buSzPts val="1400"/>
              <a:buFont typeface="Arial"/>
              <a:buNone/>
            </a:pPr>
            <a:r>
              <a:rPr b="1" lang="fr-FR" u="sng"/>
              <a:t>Explications :</a:t>
            </a:r>
            <a:endParaRPr b="1" u="sng"/>
          </a:p>
          <a:p>
            <a:pPr indent="0" lvl="0" marL="0" rtl="0" algn="l">
              <a:lnSpc>
                <a:spcPct val="100000"/>
              </a:lnSpc>
              <a:spcBef>
                <a:spcPts val="488"/>
              </a:spcBef>
              <a:spcAft>
                <a:spcPts val="0"/>
              </a:spcAft>
              <a:buClr>
                <a:schemeClr val="dk1"/>
              </a:buClr>
              <a:buSzPts val="1100"/>
              <a:buFont typeface="Arial"/>
              <a:buNone/>
            </a:pPr>
            <a:r>
              <a:rPr lang="fr-FR"/>
              <a:t>Cette image est une représentation de l’évolution de la température moyenne sur Terre entre l’an 1 et l’année 2019.</a:t>
            </a:r>
            <a:endParaRPr/>
          </a:p>
          <a:p>
            <a:pPr indent="0" lvl="0" marL="0" rtl="0" algn="l">
              <a:lnSpc>
                <a:spcPct val="100000"/>
              </a:lnSpc>
              <a:spcBef>
                <a:spcPts val="488"/>
              </a:spcBef>
              <a:spcAft>
                <a:spcPts val="0"/>
              </a:spcAft>
              <a:buClr>
                <a:schemeClr val="dk1"/>
              </a:buClr>
              <a:buSzPts val="1100"/>
              <a:buFont typeface="Arial"/>
              <a:buNone/>
            </a:pPr>
            <a:r>
              <a:rPr lang="fr-FR"/>
              <a:t>Plus précisément, il s’agit d’une représentation de l’écart de température moyenne sur Terre entre l’an 1 et l’année 2019 par rapport aux moyennes relevées entre 1971 et 2000. Un trait bleu foncé marque une température moyenne valant 1°C de moins, tandis qu’un trait rouge foncé marque une température moyenne valant 1°C de plus.</a:t>
            </a:r>
            <a:endParaRPr/>
          </a:p>
          <a:p>
            <a:pPr indent="0" lvl="0" marL="0" rtl="0" algn="l">
              <a:lnSpc>
                <a:spcPct val="100000"/>
              </a:lnSpc>
              <a:spcBef>
                <a:spcPts val="488"/>
              </a:spcBef>
              <a:spcAft>
                <a:spcPts val="0"/>
              </a:spcAft>
              <a:buClr>
                <a:schemeClr val="dk1"/>
              </a:buClr>
              <a:buSzPts val="1100"/>
              <a:buFont typeface="Arial"/>
              <a:buNone/>
            </a:pPr>
            <a:r>
              <a:t/>
            </a:r>
            <a:endParaRPr/>
          </a:p>
          <a:p>
            <a:pPr indent="0" lvl="0" marL="0" rtl="0" algn="l">
              <a:lnSpc>
                <a:spcPct val="100000"/>
              </a:lnSpc>
              <a:spcBef>
                <a:spcPts val="488"/>
              </a:spcBef>
              <a:spcAft>
                <a:spcPts val="0"/>
              </a:spcAft>
              <a:buClr>
                <a:schemeClr val="dk1"/>
              </a:buClr>
              <a:buSzPts val="1100"/>
              <a:buFont typeface="Arial"/>
              <a:buNone/>
            </a:pPr>
            <a:r>
              <a:rPr lang="fr-FR"/>
              <a:t>Le milieu du 20ème est clairement marqué par une élévation brutale des températures qui s’est même intensifiée à partir du tout début du 21ème siècle. Cette élévation des températures marque une véritable rupture avec les variations des températures des siècles précédents.</a:t>
            </a:r>
            <a:endParaRPr/>
          </a:p>
          <a:p>
            <a:pPr indent="0" lvl="0" marL="0" rtl="0" algn="l">
              <a:lnSpc>
                <a:spcPct val="100000"/>
              </a:lnSpc>
              <a:spcBef>
                <a:spcPts val="488"/>
              </a:spcBef>
              <a:spcAft>
                <a:spcPts val="0"/>
              </a:spcAft>
              <a:buClr>
                <a:schemeClr val="dk1"/>
              </a:buClr>
              <a:buSzPts val="1100"/>
              <a:buFont typeface="Arial"/>
              <a:buNone/>
            </a:pPr>
            <a:r>
              <a:rPr lang="fr-FR"/>
              <a:t>Dans cette partie, nous allons tâcher de comprendre ce phénomène, mais le message principal est déjà sur cette slide : le changement climatique est un phénomène brutal et inédit depuis des milliers d’années.</a:t>
            </a:r>
            <a:endParaRPr/>
          </a:p>
          <a:p>
            <a:pPr indent="0" lvl="0" marL="0" rtl="0" algn="l">
              <a:lnSpc>
                <a:spcPct val="100000"/>
              </a:lnSpc>
              <a:spcBef>
                <a:spcPts val="488"/>
              </a:spcBef>
              <a:spcAft>
                <a:spcPts val="0"/>
              </a:spcAft>
              <a:buClr>
                <a:schemeClr val="dk1"/>
              </a:buClr>
              <a:buSzPts val="1100"/>
              <a:buFont typeface="Arial"/>
              <a:buNone/>
            </a:pPr>
            <a:r>
              <a:t/>
            </a:r>
            <a:endParaRPr/>
          </a:p>
          <a:p>
            <a:pPr indent="0" lvl="0" marL="0" rtl="0" algn="just">
              <a:lnSpc>
                <a:spcPct val="100000"/>
              </a:lnSpc>
              <a:spcBef>
                <a:spcPts val="0"/>
              </a:spcBef>
              <a:spcAft>
                <a:spcPts val="0"/>
              </a:spcAft>
              <a:buClr>
                <a:schemeClr val="dk1"/>
              </a:buClr>
              <a:buSzPts val="1400"/>
              <a:buFont typeface="Arial"/>
              <a:buNone/>
            </a:pPr>
            <a:r>
              <a:rPr b="1" lang="fr-FR" u="sng"/>
              <a:t>Pour aller plus loin :</a:t>
            </a:r>
            <a:endParaRPr b="1" u="sng"/>
          </a:p>
          <a:p>
            <a:pPr indent="0" lvl="0" marL="0" rtl="0" algn="l">
              <a:lnSpc>
                <a:spcPct val="100000"/>
              </a:lnSpc>
              <a:spcBef>
                <a:spcPts val="488"/>
              </a:spcBef>
              <a:spcAft>
                <a:spcPts val="0"/>
              </a:spcAft>
              <a:buSzPts val="1400"/>
              <a:buNone/>
            </a:pPr>
            <a:r>
              <a:rPr lang="fr-FR"/>
              <a:t>La période en bleu foncé sur cette image, allant approximativement de la fin du 13ème siècle au milieu du 19ème siècle, se nomme le </a:t>
            </a:r>
            <a:r>
              <a:rPr b="1" lang="fr-FR"/>
              <a:t>petit âge glaciaire</a:t>
            </a:r>
            <a:r>
              <a:rPr lang="fr-FR"/>
              <a:t>. Il s’agit d’une période climatique froide qui s’est manifestée par une série d’hivers longs et froids. </a:t>
            </a:r>
            <a:endParaRPr/>
          </a:p>
        </p:txBody>
      </p:sp>
      <p:sp>
        <p:nvSpPr>
          <p:cNvPr id="1069" name="Google Shape;1069;g12be3af8fb9_0_13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fr-FR"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6" name="Shape 1106"/>
        <p:cNvGrpSpPr/>
        <p:nvPr/>
      </p:nvGrpSpPr>
      <p:grpSpPr>
        <a:xfrm>
          <a:off x="0" y="0"/>
          <a:ext cx="0" cy="0"/>
          <a:chOff x="0" y="0"/>
          <a:chExt cx="0" cy="0"/>
        </a:xfrm>
      </p:grpSpPr>
      <p:sp>
        <p:nvSpPr>
          <p:cNvPr id="1107" name="Google Shape;1107;g12940e1a142_0_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08" name="Google Shape;1108;g12940e1a142_0_4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None/>
            </a:pPr>
            <a:r>
              <a:rPr b="1" lang="fr-FR" u="sng"/>
              <a:t>Déroulé conférencier.e :</a:t>
            </a:r>
            <a:endParaRPr b="1" u="sng"/>
          </a:p>
          <a:p>
            <a:pPr indent="0" lvl="0" marL="0" rtl="0" algn="l">
              <a:lnSpc>
                <a:spcPct val="100000"/>
              </a:lnSpc>
              <a:spcBef>
                <a:spcPts val="488"/>
              </a:spcBef>
              <a:spcAft>
                <a:spcPts val="0"/>
              </a:spcAft>
              <a:buClr>
                <a:schemeClr val="dk1"/>
              </a:buClr>
              <a:buSzPts val="1100"/>
              <a:buNone/>
            </a:pPr>
            <a:r>
              <a:rPr i="1" lang="fr-FR"/>
              <a:t>Demandez aux élèves s’ils savent faire la distinction entre le climat et la météo.</a:t>
            </a:r>
            <a:endParaRPr/>
          </a:p>
        </p:txBody>
      </p:sp>
      <p:sp>
        <p:nvSpPr>
          <p:cNvPr id="1109" name="Google Shape;1109;g12940e1a142_0_4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fr-FR"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4" name="Shape 1114"/>
        <p:cNvGrpSpPr/>
        <p:nvPr/>
      </p:nvGrpSpPr>
      <p:grpSpPr>
        <a:xfrm>
          <a:off x="0" y="0"/>
          <a:ext cx="0" cy="0"/>
          <a:chOff x="0" y="0"/>
          <a:chExt cx="0" cy="0"/>
        </a:xfrm>
      </p:grpSpPr>
      <p:sp>
        <p:nvSpPr>
          <p:cNvPr id="1115" name="Google Shape;1115;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6" name="Google Shape;1116;p3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just">
              <a:lnSpc>
                <a:spcPct val="100000"/>
              </a:lnSpc>
              <a:spcBef>
                <a:spcPts val="0"/>
              </a:spcBef>
              <a:spcAft>
                <a:spcPts val="0"/>
              </a:spcAft>
              <a:buClr>
                <a:schemeClr val="dk1"/>
              </a:buClr>
              <a:buSzPts val="1400"/>
              <a:buFont typeface="Arial"/>
              <a:buNone/>
            </a:pPr>
            <a:r>
              <a:rPr b="1" lang="fr-FR" u="sng"/>
              <a:t>Explications :</a:t>
            </a:r>
            <a:endParaRPr b="1" u="sng"/>
          </a:p>
          <a:p>
            <a:pPr indent="0" lvl="0" marL="0" rtl="0" algn="l">
              <a:lnSpc>
                <a:spcPct val="100000"/>
              </a:lnSpc>
              <a:spcBef>
                <a:spcPts val="488"/>
              </a:spcBef>
              <a:spcAft>
                <a:spcPts val="0"/>
              </a:spcAft>
              <a:buClr>
                <a:schemeClr val="dk1"/>
              </a:buClr>
              <a:buSzPts val="1100"/>
              <a:buFont typeface="Arial"/>
              <a:buNone/>
            </a:pPr>
            <a:r>
              <a:rPr lang="fr-FR"/>
              <a:t>La confusion entre le climat et la météo est régulièrement entretenue. La météorologie (l’étude de la météo) et la climatologie (l’étude du climat) ne s’intéressent pas aux mêmes échelles spatio-temporelles.</a:t>
            </a:r>
            <a:endParaRPr/>
          </a:p>
          <a:p>
            <a:pPr indent="-317500" lvl="0" marL="457200" rtl="0" algn="l">
              <a:lnSpc>
                <a:spcPct val="100000"/>
              </a:lnSpc>
              <a:spcBef>
                <a:spcPts val="488"/>
              </a:spcBef>
              <a:spcAft>
                <a:spcPts val="0"/>
              </a:spcAft>
              <a:buSzPts val="1400"/>
              <a:buChar char="●"/>
            </a:pPr>
            <a:r>
              <a:rPr lang="fr-FR"/>
              <a:t>La </a:t>
            </a:r>
            <a:r>
              <a:rPr b="1" lang="fr-FR"/>
              <a:t>météo</a:t>
            </a:r>
            <a:r>
              <a:rPr lang="fr-FR"/>
              <a:t>, c’est l’évolution locale  du comportement de l’atmosphère sur une période très courte (quelques jours tout au plus…)</a:t>
            </a:r>
            <a:endParaRPr/>
          </a:p>
          <a:p>
            <a:pPr indent="-317500" lvl="0" marL="457200" rtl="0" algn="l">
              <a:lnSpc>
                <a:spcPct val="100000"/>
              </a:lnSpc>
              <a:spcBef>
                <a:spcPts val="0"/>
              </a:spcBef>
              <a:spcAft>
                <a:spcPts val="0"/>
              </a:spcAft>
              <a:buSzPts val="1400"/>
              <a:buChar char="●"/>
            </a:pPr>
            <a:r>
              <a:rPr lang="fr-FR"/>
              <a:t>Le </a:t>
            </a:r>
            <a:r>
              <a:rPr b="1" lang="fr-FR"/>
              <a:t>climat</a:t>
            </a:r>
            <a:r>
              <a:rPr lang="fr-FR"/>
              <a:t>, c’est l’évolution du comportement de l’atmosphère sur de grandes zones géographiques, comme des pays ou des continents, et sur de longues périodes</a:t>
            </a:r>
            <a:endParaRPr/>
          </a:p>
          <a:p>
            <a:pPr indent="0" lvl="0" marL="0" rtl="0" algn="l">
              <a:lnSpc>
                <a:spcPct val="100000"/>
              </a:lnSpc>
              <a:spcBef>
                <a:spcPts val="488"/>
              </a:spcBef>
              <a:spcAft>
                <a:spcPts val="0"/>
              </a:spcAft>
              <a:buClr>
                <a:schemeClr val="dk1"/>
              </a:buClr>
              <a:buSzPts val="1100"/>
              <a:buFont typeface="Arial"/>
              <a:buNone/>
            </a:pPr>
            <a:r>
              <a:rPr lang="fr-FR">
                <a:solidFill>
                  <a:schemeClr val="dk1"/>
                </a:solidFill>
              </a:rPr>
              <a:t>Pour faire une analogie, prenons une classe de collège par exemple. Eh bien, la météo correspond à la note d’un élève à un devoir là où le climat correspond à la moyenne annuelle de la classe toutes matières confondues.</a:t>
            </a:r>
            <a:endParaRPr/>
          </a:p>
          <a:p>
            <a:pPr indent="0" lvl="0" marL="0" rtl="0" algn="l">
              <a:lnSpc>
                <a:spcPct val="100000"/>
              </a:lnSpc>
              <a:spcBef>
                <a:spcPts val="488"/>
              </a:spcBef>
              <a:spcAft>
                <a:spcPts val="0"/>
              </a:spcAft>
              <a:buClr>
                <a:schemeClr val="dk1"/>
              </a:buClr>
              <a:buSzPts val="1100"/>
              <a:buFont typeface="Arial"/>
              <a:buNone/>
            </a:pPr>
            <a:r>
              <a:t/>
            </a:r>
            <a:endParaRPr/>
          </a:p>
          <a:p>
            <a:pPr indent="0" lvl="0" marL="0" rtl="0" algn="l">
              <a:lnSpc>
                <a:spcPct val="100000"/>
              </a:lnSpc>
              <a:spcBef>
                <a:spcPts val="488"/>
              </a:spcBef>
              <a:spcAft>
                <a:spcPts val="0"/>
              </a:spcAft>
              <a:buClr>
                <a:schemeClr val="dk1"/>
              </a:buClr>
              <a:buSzPts val="1100"/>
              <a:buFont typeface="Arial"/>
              <a:buNone/>
            </a:pPr>
            <a:r>
              <a:rPr lang="fr-FR"/>
              <a:t>La différence entre ces deux concepts est importante. On entend souvent des confusions entre les deux lorsque quelqu’un s’étonne qu’il fasse froid en mars, alors que l’on parle de changement climatique. Il est de même tout aussi délicat d’argumenter pour le réchauffement climatique parce qu’il fait chaud au mois de novembre. Dans les deux cas, il s’agit de phénomènes ponctuels et locaux dont la seule observation ne permet pas de conclure sur l’évolution de tout un système.</a:t>
            </a:r>
            <a:endParaRPr/>
          </a:p>
          <a:p>
            <a:pPr indent="0" lvl="0" marL="0" rtl="0" algn="l">
              <a:lnSpc>
                <a:spcPct val="100000"/>
              </a:lnSpc>
              <a:spcBef>
                <a:spcPts val="488"/>
              </a:spcBef>
              <a:spcAft>
                <a:spcPts val="0"/>
              </a:spcAft>
              <a:buClr>
                <a:schemeClr val="dk1"/>
              </a:buClr>
              <a:buSzPts val="1100"/>
              <a:buFont typeface="Arial"/>
              <a:buNone/>
            </a:pPr>
            <a:r>
              <a:t/>
            </a:r>
            <a:endParaRPr/>
          </a:p>
          <a:p>
            <a:pPr indent="0" lvl="0" marL="0" rtl="0" algn="just">
              <a:lnSpc>
                <a:spcPct val="100000"/>
              </a:lnSpc>
              <a:spcBef>
                <a:spcPts val="0"/>
              </a:spcBef>
              <a:spcAft>
                <a:spcPts val="0"/>
              </a:spcAft>
              <a:buClr>
                <a:schemeClr val="dk1"/>
              </a:buClr>
              <a:buSzPts val="1400"/>
              <a:buFont typeface="Arial"/>
              <a:buNone/>
            </a:pPr>
            <a:r>
              <a:rPr b="1" lang="fr-FR" u="sng"/>
              <a:t>Messages-clés :</a:t>
            </a:r>
            <a:endParaRPr b="1" u="sng"/>
          </a:p>
          <a:p>
            <a:pPr indent="-317500" lvl="0" marL="457200" rtl="0" algn="l">
              <a:lnSpc>
                <a:spcPct val="100000"/>
              </a:lnSpc>
              <a:spcBef>
                <a:spcPts val="488"/>
              </a:spcBef>
              <a:spcAft>
                <a:spcPts val="0"/>
              </a:spcAft>
              <a:buSzPts val="1400"/>
              <a:buChar char="●"/>
            </a:pPr>
            <a:r>
              <a:rPr lang="fr-FR"/>
              <a:t>La météorologie et la climatologie ne s’intéressent pas aux mêmes échelles spatio-temporelles.</a:t>
            </a:r>
            <a:endParaRPr/>
          </a:p>
          <a:p>
            <a:pPr indent="-317500" lvl="0" marL="457200" rtl="0" algn="l">
              <a:lnSpc>
                <a:spcPct val="100000"/>
              </a:lnSpc>
              <a:spcBef>
                <a:spcPts val="0"/>
              </a:spcBef>
              <a:spcAft>
                <a:spcPts val="0"/>
              </a:spcAft>
              <a:buSzPts val="1400"/>
              <a:buChar char="●"/>
            </a:pPr>
            <a:r>
              <a:rPr lang="fr-FR"/>
              <a:t>La météo, c’est l’évolution locale de l’atmosphère sur quelques jours.</a:t>
            </a:r>
            <a:endParaRPr/>
          </a:p>
          <a:p>
            <a:pPr indent="-317500" lvl="0" marL="457200" rtl="0" algn="l">
              <a:lnSpc>
                <a:spcPct val="100000"/>
              </a:lnSpc>
              <a:spcBef>
                <a:spcPts val="0"/>
              </a:spcBef>
              <a:spcAft>
                <a:spcPts val="0"/>
              </a:spcAft>
              <a:buSzPts val="1400"/>
              <a:buChar char="●"/>
            </a:pPr>
            <a:r>
              <a:rPr lang="fr-FR"/>
              <a:t>Le climat, c’est l’étude de grandes zones géographiques (pays, continent, système Terre) sur de longues périodes.</a:t>
            </a:r>
            <a:endParaRPr/>
          </a:p>
          <a:p>
            <a:pPr indent="0" lvl="0" marL="0" rtl="0" algn="l">
              <a:lnSpc>
                <a:spcPct val="100000"/>
              </a:lnSpc>
              <a:spcBef>
                <a:spcPts val="488"/>
              </a:spcBef>
              <a:spcAft>
                <a:spcPts val="0"/>
              </a:spcAft>
              <a:buClr>
                <a:schemeClr val="dk1"/>
              </a:buClr>
              <a:buSzPts val="1100"/>
              <a:buFont typeface="Arial"/>
              <a:buNone/>
            </a:pPr>
            <a:r>
              <a:t/>
            </a:r>
            <a:endParaRPr/>
          </a:p>
          <a:p>
            <a:pPr indent="0" lvl="0" marL="0" rtl="0" algn="just">
              <a:lnSpc>
                <a:spcPct val="100000"/>
              </a:lnSpc>
              <a:spcBef>
                <a:spcPts val="0"/>
              </a:spcBef>
              <a:spcAft>
                <a:spcPts val="0"/>
              </a:spcAft>
              <a:buClr>
                <a:schemeClr val="dk1"/>
              </a:buClr>
              <a:buSzPts val="1400"/>
              <a:buFont typeface="Arial"/>
              <a:buNone/>
            </a:pPr>
            <a:r>
              <a:rPr b="1" lang="fr-FR" u="sng"/>
              <a:t>Pour aller plus loin :</a:t>
            </a:r>
            <a:endParaRPr b="1" u="sng"/>
          </a:p>
          <a:p>
            <a:pPr indent="-317500" lvl="0" marL="457200" rtl="0" algn="l">
              <a:lnSpc>
                <a:spcPct val="100000"/>
              </a:lnSpc>
              <a:spcBef>
                <a:spcPts val="488"/>
              </a:spcBef>
              <a:spcAft>
                <a:spcPts val="0"/>
              </a:spcAft>
              <a:buClr>
                <a:schemeClr val="dk1"/>
              </a:buClr>
              <a:buSzPts val="1400"/>
              <a:buChar char="●"/>
            </a:pPr>
            <a:r>
              <a:rPr lang="fr-FR">
                <a:solidFill>
                  <a:schemeClr val="dk1"/>
                </a:solidFill>
              </a:rPr>
              <a:t>La météo, c’est le temps qu’il fait « tout de suite », ou dans pas très longtemps, et « devant ma porte ». Elle se traduit par des valeurs instantanées et locales de la température, des précipitations, de la pression, de la nébulosité, etc. Pour faire de la météo, il suffit, pour l’essentiel, de regarder ce qui se passe dans l’atmosphère.</a:t>
            </a:r>
            <a:endParaRPr/>
          </a:p>
          <a:p>
            <a:pPr indent="-317500" lvl="0" marL="457200" rtl="0" algn="l">
              <a:lnSpc>
                <a:spcPct val="100000"/>
              </a:lnSpc>
              <a:spcBef>
                <a:spcPts val="0"/>
              </a:spcBef>
              <a:spcAft>
                <a:spcPts val="0"/>
              </a:spcAft>
              <a:buSzPts val="1400"/>
              <a:buChar char="●"/>
            </a:pPr>
            <a:r>
              <a:rPr lang="fr-FR">
                <a:solidFill>
                  <a:schemeClr val="dk1"/>
                </a:solidFill>
              </a:rPr>
              <a:t>La climatologie étudie de grandes zones géographique (pays, continent, voire la Terre entière) sur de longues périodes (une ou plusieurs décennies)</a:t>
            </a:r>
            <a:r>
              <a:rPr lang="fr-FR"/>
              <a:t>.</a:t>
            </a:r>
            <a:r>
              <a:rPr lang="fr-FR">
                <a:solidFill>
                  <a:schemeClr val="dk1"/>
                </a:solidFill>
              </a:rPr>
              <a:t> Par exemple, quand les climatologues disent que la température de la terre </a:t>
            </a:r>
            <a:r>
              <a:rPr lang="fr-FR"/>
              <a:t>a</a:t>
            </a:r>
            <a:r>
              <a:rPr lang="fr-FR">
                <a:solidFill>
                  <a:schemeClr val="dk1"/>
                </a:solidFill>
              </a:rPr>
              <a:t> augmenté de plus de 1°C depuis la révolution industrielle, c’est une moyenne des températures mesurées sur toute la surface de la terre </a:t>
            </a:r>
            <a:r>
              <a:rPr lang="fr-FR"/>
              <a:t>pendant</a:t>
            </a:r>
            <a:r>
              <a:rPr lang="fr-FR">
                <a:solidFill>
                  <a:schemeClr val="dk1"/>
                </a:solidFill>
              </a:rPr>
              <a:t> au moins 30 ans. </a:t>
            </a:r>
            <a:r>
              <a:rPr lang="fr-FR"/>
              <a:t>Des paramètres qui peuvent être considérés comme constants pour prévoir la météo ne peuvent plus l’être concernant l’étude du climat : </a:t>
            </a:r>
            <a:r>
              <a:rPr lang="fr-FR">
                <a:solidFill>
                  <a:schemeClr val="dk1"/>
                </a:solidFill>
              </a:rPr>
              <a:t>il ne suffit donc pas de regarder ce qui se passe dans l’atmosphère, il faut aussi s’intéresser </a:t>
            </a:r>
            <a:r>
              <a:rPr lang="fr-FR"/>
              <a:t>à l’astre solaire,</a:t>
            </a:r>
            <a:r>
              <a:rPr lang="fr-FR">
                <a:solidFill>
                  <a:schemeClr val="dk1"/>
                </a:solidFill>
              </a:rPr>
              <a:t> océans, aux glaces polaires, aux volcans, à la dérive des continents, à la végétation</a:t>
            </a:r>
            <a:r>
              <a:rPr lang="fr-FR"/>
              <a:t>, même à l’inclinaison de la Terre sur son orbite… mais aussi</a:t>
            </a:r>
            <a:r>
              <a:rPr lang="fr-FR">
                <a:solidFill>
                  <a:schemeClr val="dk1"/>
                </a:solidFill>
              </a:rPr>
              <a:t> et surtout à l</a:t>
            </a:r>
            <a:r>
              <a:rPr lang="fr-FR"/>
              <a:t>’être h</a:t>
            </a:r>
            <a:r>
              <a:rPr lang="fr-FR">
                <a:solidFill>
                  <a:schemeClr val="dk1"/>
                </a:solidFill>
              </a:rPr>
              <a:t>umain qui est devenu depuis peu </a:t>
            </a:r>
            <a:r>
              <a:rPr lang="fr-FR"/>
              <a:t>l’</a:t>
            </a:r>
            <a:r>
              <a:rPr lang="fr-FR">
                <a:solidFill>
                  <a:schemeClr val="dk1"/>
                </a:solidFill>
              </a:rPr>
              <a:t>agent majeur de perturbation du climat, en modifiant de manière très rapide la composition chimique de l'atmosphère.</a:t>
            </a:r>
            <a:endParaRPr/>
          </a:p>
        </p:txBody>
      </p:sp>
      <p:sp>
        <p:nvSpPr>
          <p:cNvPr id="1117" name="Google Shape;1117;p3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fr-FR"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0" name="Shape 1140"/>
        <p:cNvGrpSpPr/>
        <p:nvPr/>
      </p:nvGrpSpPr>
      <p:grpSpPr>
        <a:xfrm>
          <a:off x="0" y="0"/>
          <a:ext cx="0" cy="0"/>
          <a:chOff x="0" y="0"/>
          <a:chExt cx="0" cy="0"/>
        </a:xfrm>
      </p:grpSpPr>
      <p:sp>
        <p:nvSpPr>
          <p:cNvPr id="1141" name="Google Shape;1141;g11e081425e8_2_7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42" name="Google Shape;1142;g11e081425e8_2_74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chemeClr val="dk1"/>
              </a:buClr>
              <a:buSzPts val="1400"/>
              <a:buFont typeface="Arial"/>
              <a:buNone/>
            </a:pPr>
            <a:r>
              <a:rPr b="1" lang="fr-FR" u="sng"/>
              <a:t>Explications :</a:t>
            </a:r>
            <a:endParaRPr b="1" u="sng"/>
          </a:p>
          <a:p>
            <a:pPr indent="0" lvl="0" marL="0" rtl="0" algn="l">
              <a:lnSpc>
                <a:spcPct val="100000"/>
              </a:lnSpc>
              <a:spcBef>
                <a:spcPts val="488"/>
              </a:spcBef>
              <a:spcAft>
                <a:spcPts val="0"/>
              </a:spcAft>
              <a:buSzPts val="1100"/>
              <a:buNone/>
            </a:pPr>
            <a:r>
              <a:rPr lang="fr-FR">
                <a:solidFill>
                  <a:schemeClr val="dk1"/>
                </a:solidFill>
              </a:rPr>
              <a:t>Un autre concept à comprendre avant d’aller plus loin est celui de </a:t>
            </a:r>
            <a:r>
              <a:rPr b="1" lang="fr-FR">
                <a:solidFill>
                  <a:schemeClr val="dk1"/>
                </a:solidFill>
              </a:rPr>
              <a:t>l’effet de serre</a:t>
            </a:r>
            <a:r>
              <a:rPr lang="fr-FR">
                <a:solidFill>
                  <a:schemeClr val="dk1"/>
                </a:solidFill>
              </a:rPr>
              <a:t>. L’effet de serre</a:t>
            </a:r>
            <a:r>
              <a:rPr lang="fr-FR"/>
              <a:t> est un phénomène physique agissant</a:t>
            </a:r>
            <a:r>
              <a:rPr lang="fr-FR">
                <a:solidFill>
                  <a:schemeClr val="dk1"/>
                </a:solidFill>
              </a:rPr>
              <a:t> comme une couverture pour la Terre : il lui permet de </a:t>
            </a:r>
            <a:r>
              <a:rPr lang="fr-FR"/>
              <a:t>conserver</a:t>
            </a:r>
            <a:r>
              <a:rPr lang="fr-FR">
                <a:solidFill>
                  <a:schemeClr val="dk1"/>
                </a:solidFill>
              </a:rPr>
              <a:t> la chaleur fournie par les rayonne</a:t>
            </a:r>
            <a:r>
              <a:rPr lang="fr-FR"/>
              <a:t>ments du</a:t>
            </a:r>
            <a:r>
              <a:rPr lang="fr-FR">
                <a:solidFill>
                  <a:schemeClr val="dk1"/>
                </a:solidFill>
              </a:rPr>
              <a:t> Soleil</a:t>
            </a:r>
            <a:r>
              <a:rPr lang="fr-FR"/>
              <a:t>. Il faut bien comprendre qu’il s’agit d’un phénomène </a:t>
            </a:r>
            <a:r>
              <a:rPr b="1" lang="fr-FR"/>
              <a:t>naturel</a:t>
            </a:r>
            <a:r>
              <a:rPr lang="fr-FR"/>
              <a:t> et </a:t>
            </a:r>
            <a:r>
              <a:rPr b="1" lang="fr-FR"/>
              <a:t>indispensable au maintien des conditions permettant la vie sur Terre</a:t>
            </a:r>
            <a:r>
              <a:rPr lang="fr-FR"/>
              <a:t>.</a:t>
            </a:r>
            <a:endParaRPr/>
          </a:p>
          <a:p>
            <a:pPr indent="0" lvl="0" marL="0" rtl="0" algn="l">
              <a:lnSpc>
                <a:spcPct val="100000"/>
              </a:lnSpc>
              <a:spcBef>
                <a:spcPts val="488"/>
              </a:spcBef>
              <a:spcAft>
                <a:spcPts val="0"/>
              </a:spcAft>
              <a:buSzPts val="1100"/>
              <a:buNone/>
            </a:pPr>
            <a:r>
              <a:t/>
            </a:r>
            <a:endParaRPr/>
          </a:p>
          <a:p>
            <a:pPr indent="0" lvl="0" marL="0" rtl="0" algn="l">
              <a:lnSpc>
                <a:spcPct val="100000"/>
              </a:lnSpc>
              <a:spcBef>
                <a:spcPts val="488"/>
              </a:spcBef>
              <a:spcAft>
                <a:spcPts val="0"/>
              </a:spcAft>
              <a:buSzPts val="1100"/>
              <a:buNone/>
            </a:pPr>
            <a:r>
              <a:rPr lang="fr-FR"/>
              <a:t>Mais alors, l’effet de serre, comment ça marche ? En fait… encore ici, tout est une question d’énergie. Pour bien comprendre le phénomène, il faut avoir à l’esprit que tout corps “chaud”, qui a une certaine température, émet des rayonnements qui peuvent chauffer d’autres corps.</a:t>
            </a:r>
            <a:endParaRPr/>
          </a:p>
          <a:p>
            <a:pPr indent="-317500" lvl="0" marL="457200" rtl="0" algn="l">
              <a:lnSpc>
                <a:spcPct val="100000"/>
              </a:lnSpc>
              <a:spcBef>
                <a:spcPts val="488"/>
              </a:spcBef>
              <a:spcAft>
                <a:spcPts val="0"/>
              </a:spcAft>
              <a:buSzPts val="1400"/>
              <a:buChar char="●"/>
            </a:pPr>
            <a:r>
              <a:rPr lang="fr-FR"/>
              <a:t>La Terre possède une atmosphère, et dans cette atmosphère se trouvent des gaz particuliers que l’on nomme des </a:t>
            </a:r>
            <a:r>
              <a:rPr b="1" lang="fr-FR"/>
              <a:t>gaz à effet de serre</a:t>
            </a:r>
            <a:r>
              <a:rPr lang="fr-FR"/>
              <a:t>. Le plus connu d’entre eux est le dioxyde de carbone (CO2), mais il n’est pas le seul.</a:t>
            </a:r>
            <a:endParaRPr/>
          </a:p>
          <a:p>
            <a:pPr indent="-317500" lvl="0" marL="457200" rtl="0" algn="l">
              <a:lnSpc>
                <a:spcPct val="100000"/>
              </a:lnSpc>
              <a:spcBef>
                <a:spcPts val="0"/>
              </a:spcBef>
              <a:spcAft>
                <a:spcPts val="0"/>
              </a:spcAft>
              <a:buSzPts val="1400"/>
              <a:buChar char="●"/>
            </a:pPr>
            <a:r>
              <a:rPr lang="fr-FR"/>
              <a:t>Le Soleil, qui est très chaud, émet des rayonnements visibles (de la lumière). Au moment d’arriver sur Terre, l’atmosphère diffuse et réémet une partie de ce rayonnement dans toutes les directions, y compris vers l’espace ! Toutefois, une grande partie des rayons du soleil traverse l’atmosphère jusqu’aux sols terrestres, et…</a:t>
            </a:r>
            <a:endParaRPr/>
          </a:p>
          <a:p>
            <a:pPr indent="-317500" lvl="0" marL="457200" rtl="0" algn="l">
              <a:lnSpc>
                <a:spcPct val="100000"/>
              </a:lnSpc>
              <a:spcBef>
                <a:spcPts val="0"/>
              </a:spcBef>
              <a:spcAft>
                <a:spcPts val="0"/>
              </a:spcAft>
              <a:buSzPts val="1400"/>
              <a:buChar char="●"/>
            </a:pPr>
            <a:r>
              <a:rPr lang="fr-FR"/>
              <a:t>…Les sols terrestres absorbent une très grande partie de ces rayons solaires, ce qui les chauffent. En s’échauffant, le sol va émettre à son tour des rayonnements (ceux-là ne sont pas des rayons solaires !), situés cette fois dans l’infrarouge étant donné que le sol est beaucoup moins chaud que la surface du soleil (et heureusement pour nous !).</a:t>
            </a:r>
            <a:endParaRPr/>
          </a:p>
          <a:p>
            <a:pPr indent="-317500" lvl="0" marL="457200" rtl="0" algn="l">
              <a:lnSpc>
                <a:spcPct val="100000"/>
              </a:lnSpc>
              <a:spcBef>
                <a:spcPts val="0"/>
              </a:spcBef>
              <a:spcAft>
                <a:spcPts val="0"/>
              </a:spcAft>
              <a:buSzPts val="1400"/>
              <a:buChar char="●"/>
            </a:pPr>
            <a:r>
              <a:rPr lang="fr-FR"/>
              <a:t>C’est ici qu’interviennent les gaz à effet de serre. Leur composition chimique est telle qu’ils absorbent une partie du rayonnement infrarouge émis par le sol terrestre, ce qui provoque un échauffement de l’atmosphère. En outre, ils ont la capacité de réémettre une partie de ce qu’ils ont absorbé dans toutes les directions, y compris vers le sol : de fait, une partie du rayonnement est piégé et contribue lui aussi à réchauffer l’atmosphère.</a:t>
            </a:r>
            <a:endParaRPr/>
          </a:p>
          <a:p>
            <a:pPr indent="0" lvl="0" marL="0" rtl="0" algn="l">
              <a:lnSpc>
                <a:spcPct val="100000"/>
              </a:lnSpc>
              <a:spcBef>
                <a:spcPts val="488"/>
              </a:spcBef>
              <a:spcAft>
                <a:spcPts val="0"/>
              </a:spcAft>
              <a:buSzPts val="1100"/>
              <a:buNone/>
            </a:pPr>
            <a:r>
              <a:t/>
            </a:r>
            <a:endParaRPr/>
          </a:p>
          <a:p>
            <a:pPr indent="0" lvl="0" marL="0" rtl="0" algn="l">
              <a:lnSpc>
                <a:spcPct val="100000"/>
              </a:lnSpc>
              <a:spcBef>
                <a:spcPts val="488"/>
              </a:spcBef>
              <a:spcAft>
                <a:spcPts val="0"/>
              </a:spcAft>
              <a:buSzPts val="1100"/>
              <a:buNone/>
            </a:pPr>
            <a:r>
              <a:rPr lang="fr-FR"/>
              <a:t>En résumé, l’effet de serre est un phénomène naturel qui contribue à </a:t>
            </a:r>
            <a:r>
              <a:rPr b="1" lang="fr-FR"/>
              <a:t>capturer une partie de l’énergie reçue par le soleil</a:t>
            </a:r>
            <a:r>
              <a:rPr lang="fr-FR"/>
              <a:t>, ce qui permet de </a:t>
            </a:r>
            <a:r>
              <a:rPr b="1" lang="fr-FR"/>
              <a:t>maintenir la Terre dans des conditions climatiques moyennes propices à la vie</a:t>
            </a:r>
            <a:r>
              <a:rPr lang="fr-FR"/>
              <a:t>. Quand on vous dit que tout est une question d’énergie !</a:t>
            </a:r>
            <a:endParaRPr/>
          </a:p>
          <a:p>
            <a:pPr indent="0" lvl="0" marL="0" rtl="0" algn="l">
              <a:lnSpc>
                <a:spcPct val="100000"/>
              </a:lnSpc>
              <a:spcBef>
                <a:spcPts val="488"/>
              </a:spcBef>
              <a:spcAft>
                <a:spcPts val="0"/>
              </a:spcAft>
              <a:buSzPts val="1100"/>
              <a:buNone/>
            </a:pPr>
            <a:r>
              <a:t/>
            </a:r>
            <a:endParaRPr/>
          </a:p>
          <a:p>
            <a:pPr indent="0" lvl="0" marL="0" rtl="0" algn="l">
              <a:lnSpc>
                <a:spcPct val="100000"/>
              </a:lnSpc>
              <a:spcBef>
                <a:spcPts val="488"/>
              </a:spcBef>
              <a:spcAft>
                <a:spcPts val="0"/>
              </a:spcAft>
              <a:buSzPts val="1100"/>
              <a:buNone/>
            </a:pPr>
            <a:r>
              <a:rPr b="1" lang="fr-FR" u="sng"/>
              <a:t>Messages-clés :</a:t>
            </a:r>
            <a:endParaRPr/>
          </a:p>
          <a:p>
            <a:pPr indent="-317500" lvl="0" marL="457200" rtl="0" algn="l">
              <a:lnSpc>
                <a:spcPct val="100000"/>
              </a:lnSpc>
              <a:spcBef>
                <a:spcPts val="488"/>
              </a:spcBef>
              <a:spcAft>
                <a:spcPts val="0"/>
              </a:spcAft>
              <a:buSzPts val="1400"/>
              <a:buChar char="●"/>
            </a:pPr>
            <a:r>
              <a:rPr lang="fr-FR"/>
              <a:t>L’atmosphère diffuse une partie du rayonnement solaire dans toutes les directions, mais une proportion importante est transmise vers la Terre. </a:t>
            </a:r>
            <a:endParaRPr/>
          </a:p>
          <a:p>
            <a:pPr indent="-317500" lvl="0" marL="457200" rtl="0" algn="l">
              <a:lnSpc>
                <a:spcPct val="100000"/>
              </a:lnSpc>
              <a:spcBef>
                <a:spcPts val="0"/>
              </a:spcBef>
              <a:spcAft>
                <a:spcPts val="0"/>
              </a:spcAft>
              <a:buSzPts val="1400"/>
              <a:buChar char="●"/>
            </a:pPr>
            <a:r>
              <a:rPr lang="fr-FR"/>
              <a:t>Celle-ci s’échauffe, et émet à son tour un rayonnement (infrarouge). </a:t>
            </a:r>
            <a:endParaRPr/>
          </a:p>
          <a:p>
            <a:pPr indent="-317500" lvl="0" marL="457200" rtl="0" algn="l">
              <a:lnSpc>
                <a:spcPct val="100000"/>
              </a:lnSpc>
              <a:spcBef>
                <a:spcPts val="0"/>
              </a:spcBef>
              <a:spcAft>
                <a:spcPts val="0"/>
              </a:spcAft>
              <a:buSzPts val="1400"/>
              <a:buChar char="●"/>
            </a:pPr>
            <a:r>
              <a:rPr lang="fr-FR"/>
              <a:t>Les gaz à effet de serre présents dans l’atmosphère piègent ce rayonnement et réchauffent l’atmosphère.</a:t>
            </a:r>
            <a:endParaRPr/>
          </a:p>
          <a:p>
            <a:pPr indent="0" lvl="0" marL="0" rtl="0" algn="l">
              <a:lnSpc>
                <a:spcPct val="100000"/>
              </a:lnSpc>
              <a:spcBef>
                <a:spcPts val="488"/>
              </a:spcBef>
              <a:spcAft>
                <a:spcPts val="0"/>
              </a:spcAft>
              <a:buSzPts val="1100"/>
              <a:buNone/>
            </a:pPr>
            <a:r>
              <a:t/>
            </a:r>
            <a:endParaRPr/>
          </a:p>
          <a:p>
            <a:pPr indent="0" lvl="0" marL="0" rtl="0" algn="just">
              <a:lnSpc>
                <a:spcPct val="100000"/>
              </a:lnSpc>
              <a:spcBef>
                <a:spcPts val="0"/>
              </a:spcBef>
              <a:spcAft>
                <a:spcPts val="0"/>
              </a:spcAft>
              <a:buClr>
                <a:schemeClr val="dk1"/>
              </a:buClr>
              <a:buSzPts val="1400"/>
              <a:buFont typeface="Arial"/>
              <a:buNone/>
            </a:pPr>
            <a:r>
              <a:rPr b="1" lang="fr-FR" u="sng"/>
              <a:t>Pour aller plus loin :</a:t>
            </a:r>
            <a:endParaRPr b="1" u="sng"/>
          </a:p>
          <a:p>
            <a:pPr indent="-317500" lvl="0" marL="457200" rtl="0" algn="l">
              <a:lnSpc>
                <a:spcPct val="100000"/>
              </a:lnSpc>
              <a:spcBef>
                <a:spcPts val="488"/>
              </a:spcBef>
              <a:spcAft>
                <a:spcPts val="0"/>
              </a:spcAft>
              <a:buClr>
                <a:schemeClr val="dk1"/>
              </a:buClr>
              <a:buSzPts val="1400"/>
              <a:buChar char="●"/>
            </a:pPr>
            <a:r>
              <a:rPr lang="fr-FR"/>
              <a:t>On dit souvent que sans effet de serre, la température moyenne sur Terre ne serait pas de 15°C mais de -18°C ! C’est en réalité plus compliqué que cela. -18°C est en fait la température mesurée à la surface de la Lune lorsqu’elle est éclairée par les rayons solaires : on devrait donc s’attendre à avoir cette température sur Terre aussi (car cette température dépend au premier ordre de la distance du Soleil à la planète). Mais à cette température, toute l’eau présente sur Terre serait gelée, ce qui aurait pour conséquence d’abaisser la température terrestre à environ -110°C.</a:t>
            </a:r>
            <a:endParaRPr/>
          </a:p>
          <a:p>
            <a:pPr indent="-317500" lvl="0" marL="457200" rtl="0" algn="l">
              <a:lnSpc>
                <a:spcPct val="100000"/>
              </a:lnSpc>
              <a:spcBef>
                <a:spcPts val="488"/>
              </a:spcBef>
              <a:spcAft>
                <a:spcPts val="0"/>
              </a:spcAft>
              <a:buClr>
                <a:schemeClr val="dk1"/>
              </a:buClr>
              <a:buSzPts val="1400"/>
              <a:buChar char="●"/>
            </a:pPr>
            <a:r>
              <a:rPr lang="fr-FR"/>
              <a:t>En climatologie, le mécanisme selon lequel la Terre absorbe en moyenne plus de rayons lumineux qu’il n’en réémet se nomme le </a:t>
            </a:r>
            <a:r>
              <a:rPr b="1" lang="fr-FR"/>
              <a:t>forçage radiatif</a:t>
            </a:r>
            <a:r>
              <a:rPr lang="fr-FR"/>
              <a:t> (il est positif en l’occurrence).</a:t>
            </a:r>
            <a:endParaRPr/>
          </a:p>
          <a:p>
            <a:pPr indent="-317500" lvl="0" marL="457200" rtl="0" algn="l">
              <a:lnSpc>
                <a:spcPct val="100000"/>
              </a:lnSpc>
              <a:spcBef>
                <a:spcPts val="0"/>
              </a:spcBef>
              <a:spcAft>
                <a:spcPts val="0"/>
              </a:spcAft>
              <a:buClr>
                <a:schemeClr val="dk1"/>
              </a:buClr>
              <a:buSzPts val="1400"/>
              <a:buChar char="●"/>
            </a:pPr>
            <a:r>
              <a:rPr lang="fr-FR"/>
              <a:t>En physique, le mécanisme selon lequel tout corps ayant chaud rayonne est appelé </a:t>
            </a:r>
            <a:r>
              <a:rPr b="1" lang="fr-FR"/>
              <a:t>rayonnement du corps noir</a:t>
            </a:r>
            <a:r>
              <a:rPr lang="fr-FR"/>
              <a:t>. Un corps quelconque ayant une température donnée émet des ondes électromagnétiques dont la longueur d’onde ne dépend que de la température. Le surface du Soleil dont la température est d’environ 5800°C, émet dans le visible, tandis que la Terre, dont la température moyenne est de 15°C, émet un rayonnement infrarouge (tout comme le corps humain). Si tout cela vous paraît très ennuyeux, il est à noter que l’étude du rayonnement du corps noir est à l’origine de la physique quantique.</a:t>
            </a:r>
            <a:endParaRPr/>
          </a:p>
        </p:txBody>
      </p:sp>
      <p:sp>
        <p:nvSpPr>
          <p:cNvPr id="1143" name="Google Shape;1143;g11e081425e8_2_74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fr-FR"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4" name="Shape 1174"/>
        <p:cNvGrpSpPr/>
        <p:nvPr/>
      </p:nvGrpSpPr>
      <p:grpSpPr>
        <a:xfrm>
          <a:off x="0" y="0"/>
          <a:ext cx="0" cy="0"/>
          <a:chOff x="0" y="0"/>
          <a:chExt cx="0" cy="0"/>
        </a:xfrm>
      </p:grpSpPr>
      <p:sp>
        <p:nvSpPr>
          <p:cNvPr id="1175" name="Google Shape;1175;g11f9f2ef531_0_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76" name="Google Shape;1176;g11f9f2ef531_0_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chemeClr val="dk1"/>
              </a:buClr>
              <a:buSzPts val="1400"/>
              <a:buFont typeface="Arial"/>
              <a:buNone/>
            </a:pPr>
            <a:r>
              <a:rPr b="1" lang="fr-FR" u="sng"/>
              <a:t>Explications :</a:t>
            </a:r>
            <a:endParaRPr b="1" u="sng"/>
          </a:p>
          <a:p>
            <a:pPr indent="0" lvl="0" marL="0" rtl="0" algn="l">
              <a:lnSpc>
                <a:spcPct val="100000"/>
              </a:lnSpc>
              <a:spcBef>
                <a:spcPts val="488"/>
              </a:spcBef>
              <a:spcAft>
                <a:spcPts val="0"/>
              </a:spcAft>
              <a:buClr>
                <a:schemeClr val="dk1"/>
              </a:buClr>
              <a:buSzPts val="1100"/>
              <a:buFont typeface="Arial"/>
              <a:buNone/>
            </a:pPr>
            <a:r>
              <a:rPr lang="fr-FR"/>
              <a:t>Si l’effet de serre est un phénomène naturel et essentiel à la vie, pourquoi en parlons-nous autant aujourd’hui ?</a:t>
            </a:r>
            <a:endParaRPr/>
          </a:p>
          <a:p>
            <a:pPr indent="0" lvl="0" marL="0" rtl="0" algn="l">
              <a:lnSpc>
                <a:spcPct val="100000"/>
              </a:lnSpc>
              <a:spcBef>
                <a:spcPts val="488"/>
              </a:spcBef>
              <a:spcAft>
                <a:spcPts val="0"/>
              </a:spcAft>
              <a:buClr>
                <a:schemeClr val="dk1"/>
              </a:buClr>
              <a:buSzPts val="1100"/>
              <a:buFont typeface="Arial"/>
              <a:buNone/>
            </a:pPr>
            <a:r>
              <a:rPr lang="fr-FR"/>
              <a:t>Avant d’entrer dans le vif du sujet, il est important de noter que lorsque l’on parle de climat, on ne parle pas que de l’atmosphère. On parle en fait système très complexe avec tout un tas d’interactions que l’on appelle le </a:t>
            </a:r>
            <a:r>
              <a:rPr b="1" lang="fr-FR"/>
              <a:t>système climatique</a:t>
            </a:r>
            <a:r>
              <a:rPr lang="fr-FR"/>
              <a:t>. Ce système comporte 5 composantes principales :</a:t>
            </a:r>
            <a:endParaRPr/>
          </a:p>
          <a:p>
            <a:pPr indent="-317500" lvl="0" marL="457200" rtl="0" algn="l">
              <a:lnSpc>
                <a:spcPct val="100000"/>
              </a:lnSpc>
              <a:spcBef>
                <a:spcPts val="488"/>
              </a:spcBef>
              <a:spcAft>
                <a:spcPts val="0"/>
              </a:spcAft>
              <a:buSzPts val="1400"/>
              <a:buChar char="●"/>
            </a:pPr>
            <a:r>
              <a:rPr lang="fr-FR"/>
              <a:t>Les </a:t>
            </a:r>
            <a:r>
              <a:rPr b="1" lang="fr-FR"/>
              <a:t>sols</a:t>
            </a:r>
            <a:r>
              <a:rPr lang="fr-FR"/>
              <a:t>, c’est-à-dire l’ensemble de tous les sols à la surface des continents émergés.</a:t>
            </a:r>
            <a:endParaRPr/>
          </a:p>
          <a:p>
            <a:pPr indent="-317500" lvl="0" marL="457200" rtl="0" algn="l">
              <a:lnSpc>
                <a:spcPct val="100000"/>
              </a:lnSpc>
              <a:spcBef>
                <a:spcPts val="0"/>
              </a:spcBef>
              <a:spcAft>
                <a:spcPts val="0"/>
              </a:spcAft>
              <a:buSzPts val="1400"/>
              <a:buChar char="●"/>
            </a:pPr>
            <a:r>
              <a:rPr lang="fr-FR"/>
              <a:t>L'</a:t>
            </a:r>
            <a:r>
              <a:rPr b="1" lang="fr-FR"/>
              <a:t>atmosphère</a:t>
            </a:r>
            <a:r>
              <a:rPr lang="fr-FR"/>
              <a:t>. C’est l’enveloppe gazeuse de la Terre qui est le siège des phénomènes météorologiques.</a:t>
            </a:r>
            <a:endParaRPr/>
          </a:p>
          <a:p>
            <a:pPr indent="-317500" lvl="0" marL="457200" rtl="0" algn="l">
              <a:lnSpc>
                <a:spcPct val="100000"/>
              </a:lnSpc>
              <a:spcBef>
                <a:spcPts val="0"/>
              </a:spcBef>
              <a:spcAft>
                <a:spcPts val="0"/>
              </a:spcAft>
              <a:buSzPts val="1400"/>
              <a:buChar char="●"/>
            </a:pPr>
            <a:r>
              <a:rPr lang="fr-FR"/>
              <a:t>L'</a:t>
            </a:r>
            <a:r>
              <a:rPr b="1" lang="fr-FR"/>
              <a:t>hydrosphère</a:t>
            </a:r>
            <a:r>
              <a:rPr lang="fr-FR"/>
              <a:t>. C’est l’ensemble des océans, des lacs, des rivières, des nappes d'eau souterraines…</a:t>
            </a:r>
            <a:endParaRPr/>
          </a:p>
          <a:p>
            <a:pPr indent="-317500" lvl="0" marL="457200" rtl="0" algn="l">
              <a:lnSpc>
                <a:spcPct val="100000"/>
              </a:lnSpc>
              <a:spcBef>
                <a:spcPts val="0"/>
              </a:spcBef>
              <a:spcAft>
                <a:spcPts val="0"/>
              </a:spcAft>
              <a:buSzPts val="1400"/>
              <a:buChar char="●"/>
            </a:pPr>
            <a:r>
              <a:rPr lang="fr-FR"/>
              <a:t>La </a:t>
            </a:r>
            <a:r>
              <a:rPr b="1" lang="fr-FR"/>
              <a:t>cryosphère</a:t>
            </a:r>
            <a:r>
              <a:rPr lang="fr-FR"/>
              <a:t>. C’est l’ensemble des glaces terrestres ou marines, mais aussi le manteau neigeux…</a:t>
            </a:r>
            <a:endParaRPr/>
          </a:p>
          <a:p>
            <a:pPr indent="-317500" lvl="0" marL="457200" rtl="0" algn="l">
              <a:lnSpc>
                <a:spcPct val="100000"/>
              </a:lnSpc>
              <a:spcBef>
                <a:spcPts val="0"/>
              </a:spcBef>
              <a:spcAft>
                <a:spcPts val="0"/>
              </a:spcAft>
              <a:buSzPts val="1400"/>
              <a:buChar char="●"/>
            </a:pPr>
            <a:r>
              <a:rPr lang="fr-FR"/>
              <a:t>La </a:t>
            </a:r>
            <a:r>
              <a:rPr b="1" lang="fr-FR"/>
              <a:t>biosphère</a:t>
            </a:r>
            <a:r>
              <a:rPr lang="fr-FR"/>
              <a:t>. C’est l’ensemble des organismes vivant dans l'air, sur terre et dans les mers.</a:t>
            </a:r>
            <a:endParaRPr/>
          </a:p>
          <a:p>
            <a:pPr indent="0" lvl="0" marL="0" rtl="0" algn="l">
              <a:lnSpc>
                <a:spcPct val="100000"/>
              </a:lnSpc>
              <a:spcBef>
                <a:spcPts val="488"/>
              </a:spcBef>
              <a:spcAft>
                <a:spcPts val="0"/>
              </a:spcAft>
              <a:buSzPts val="1400"/>
              <a:buNone/>
            </a:pPr>
            <a:r>
              <a:rPr lang="fr-FR"/>
              <a:t>C’est la chaleur reçue par le Soleil et l’ensemble du système climatique et de ses interactions qui détermine les conditions climatiques sur Terre (Pour plus d’informations, voir la section</a:t>
            </a:r>
            <a:r>
              <a:rPr i="1" lang="fr-FR"/>
              <a:t> </a:t>
            </a:r>
            <a:r>
              <a:rPr b="1" lang="fr-FR" u="sng"/>
              <a:t>Pour aller plus loin</a:t>
            </a:r>
            <a:r>
              <a:rPr lang="fr-FR"/>
              <a:t> de la deuxième slide </a:t>
            </a:r>
            <a:r>
              <a:rPr i="1" lang="fr-FR"/>
              <a:t>Le changement climatique</a:t>
            </a:r>
            <a:r>
              <a:rPr lang="fr-FR"/>
              <a:t>) ! De fait, les modèles de climat s'efforcent de simuler au mieux son fonctionnement.</a:t>
            </a:r>
            <a:endParaRPr/>
          </a:p>
          <a:p>
            <a:pPr indent="0" lvl="0" marL="0" rtl="0" algn="l">
              <a:lnSpc>
                <a:spcPct val="100000"/>
              </a:lnSpc>
              <a:spcBef>
                <a:spcPts val="488"/>
              </a:spcBef>
              <a:spcAft>
                <a:spcPts val="0"/>
              </a:spcAft>
              <a:buSzPts val="1400"/>
              <a:buNone/>
            </a:pPr>
            <a:r>
              <a:t/>
            </a:r>
            <a:endParaRPr/>
          </a:p>
          <a:p>
            <a:pPr indent="0" lvl="0" marL="0" rtl="0" algn="l">
              <a:lnSpc>
                <a:spcPct val="100000"/>
              </a:lnSpc>
              <a:spcBef>
                <a:spcPts val="488"/>
              </a:spcBef>
              <a:spcAft>
                <a:spcPts val="0"/>
              </a:spcAft>
              <a:buSzPts val="1400"/>
              <a:buNone/>
            </a:pPr>
            <a:r>
              <a:rPr lang="fr-FR"/>
              <a:t>Au cours de l’histoire de la Terre, ce système climatique a beaucoup évolué sous l’effet de processus internes et externes (la dérive des continents, l’évolution des écosystèmes…). Sur des échelles de temps relativement courtes (1 000 ans, c’est un bon ordre de grandeur), ce système climatique est </a:t>
            </a:r>
            <a:r>
              <a:rPr b="1" lang="fr-FR"/>
              <a:t>stable</a:t>
            </a:r>
            <a:r>
              <a:rPr lang="fr-FR"/>
              <a:t> : les variations naturelles que peuvent subir l’une des composantes sont compensées sur un plus long terme par les variations des autres composantes, de sorte que sans nous, les humains, le climat d’aujourd’hui ressemble à peu près au climat d’il y a 1 000 ans, à quelques légères variations près.</a:t>
            </a:r>
            <a:endParaRPr/>
          </a:p>
          <a:p>
            <a:pPr indent="0" lvl="0" marL="0" rtl="0" algn="l">
              <a:lnSpc>
                <a:spcPct val="80000"/>
              </a:lnSpc>
              <a:spcBef>
                <a:spcPts val="188"/>
              </a:spcBef>
              <a:spcAft>
                <a:spcPts val="0"/>
              </a:spcAft>
              <a:buClr>
                <a:schemeClr val="dk1"/>
              </a:buClr>
              <a:buSzPts val="1400"/>
              <a:buFont typeface="Arial"/>
              <a:buNone/>
            </a:pPr>
            <a:r>
              <a:t/>
            </a:r>
            <a:endParaRPr/>
          </a:p>
          <a:p>
            <a:pPr indent="0" lvl="0" marL="0" rtl="0" algn="l">
              <a:lnSpc>
                <a:spcPct val="80000"/>
              </a:lnSpc>
              <a:spcBef>
                <a:spcPts val="188"/>
              </a:spcBef>
              <a:spcAft>
                <a:spcPts val="0"/>
              </a:spcAft>
              <a:buClr>
                <a:schemeClr val="dk1"/>
              </a:buClr>
              <a:buSzPts val="1400"/>
              <a:buFont typeface="Arial"/>
              <a:buNone/>
            </a:pPr>
            <a:r>
              <a:rPr lang="fr-FR"/>
              <a:t>Système climatique : 5 compartiments principaux - qui ont des relations très complexe entre elles </a:t>
            </a:r>
            <a:endParaRPr/>
          </a:p>
          <a:p>
            <a:pPr indent="-317500" lvl="0" marL="457200" rtl="0" algn="l">
              <a:lnSpc>
                <a:spcPct val="80000"/>
              </a:lnSpc>
              <a:spcBef>
                <a:spcPts val="188"/>
              </a:spcBef>
              <a:spcAft>
                <a:spcPts val="0"/>
              </a:spcAft>
              <a:buSzPts val="1400"/>
              <a:buChar char="-"/>
            </a:pPr>
            <a:r>
              <a:rPr lang="fr-FR"/>
              <a:t>les </a:t>
            </a:r>
            <a:endParaRPr/>
          </a:p>
          <a:p>
            <a:pPr indent="-317500" lvl="0" marL="457200" rtl="0" algn="l">
              <a:lnSpc>
                <a:spcPct val="80000"/>
              </a:lnSpc>
              <a:spcBef>
                <a:spcPts val="0"/>
              </a:spcBef>
              <a:spcAft>
                <a:spcPts val="0"/>
              </a:spcAft>
              <a:buSzPts val="1400"/>
              <a:buChar char="-"/>
            </a:pPr>
            <a:r>
              <a:rPr lang="fr-FR"/>
              <a:t>les océans absorbe </a:t>
            </a:r>
            <a:r>
              <a:rPr lang="fr-FR"/>
              <a:t>l'immense</a:t>
            </a:r>
            <a:r>
              <a:rPr lang="fr-FR"/>
              <a:t> majorité - montée des eau </a:t>
            </a:r>
            <a:endParaRPr/>
          </a:p>
          <a:p>
            <a:pPr indent="-317500" lvl="0" marL="457200" rtl="0" algn="l">
              <a:lnSpc>
                <a:spcPct val="80000"/>
              </a:lnSpc>
              <a:spcBef>
                <a:spcPts val="0"/>
              </a:spcBef>
              <a:spcAft>
                <a:spcPts val="0"/>
              </a:spcAft>
              <a:buSzPts val="1400"/>
              <a:buChar char="-"/>
            </a:pPr>
            <a:r>
              <a:rPr lang="fr-FR"/>
              <a:t>photosynthèse </a:t>
            </a:r>
            <a:endParaRPr/>
          </a:p>
          <a:p>
            <a:pPr indent="0" lvl="0" marL="0" rtl="0" algn="l">
              <a:lnSpc>
                <a:spcPct val="80000"/>
              </a:lnSpc>
              <a:spcBef>
                <a:spcPts val="188"/>
              </a:spcBef>
              <a:spcAft>
                <a:spcPts val="0"/>
              </a:spcAft>
              <a:buNone/>
            </a:pPr>
            <a:r>
              <a:rPr lang="fr-FR"/>
              <a:t>Si on modifie un grand bloc : on déséquilibre l’ensemble des milieux </a:t>
            </a:r>
            <a:endParaRPr/>
          </a:p>
          <a:p>
            <a:pPr indent="0" lvl="0" marL="0" rtl="0" algn="l">
              <a:lnSpc>
                <a:spcPct val="80000"/>
              </a:lnSpc>
              <a:spcBef>
                <a:spcPts val="188"/>
              </a:spcBef>
              <a:spcAft>
                <a:spcPts val="0"/>
              </a:spcAft>
              <a:buNone/>
            </a:pPr>
            <a:r>
              <a:t/>
            </a:r>
            <a:endParaRPr/>
          </a:p>
          <a:p>
            <a:pPr indent="0" lvl="0" marL="0" rtl="0" algn="l">
              <a:lnSpc>
                <a:spcPct val="80000"/>
              </a:lnSpc>
              <a:spcBef>
                <a:spcPts val="188"/>
              </a:spcBef>
              <a:spcAft>
                <a:spcPts val="0"/>
              </a:spcAft>
              <a:buNone/>
            </a:pPr>
            <a:r>
              <a:t/>
            </a:r>
            <a:endParaRPr/>
          </a:p>
          <a:p>
            <a:pPr indent="0" lvl="0" marL="0" rtl="0" algn="l">
              <a:lnSpc>
                <a:spcPct val="80000"/>
              </a:lnSpc>
              <a:spcBef>
                <a:spcPts val="188"/>
              </a:spcBef>
              <a:spcAft>
                <a:spcPts val="0"/>
              </a:spcAft>
              <a:buNone/>
            </a:pPr>
            <a:r>
              <a:t/>
            </a:r>
            <a:endParaRPr/>
          </a:p>
          <a:p>
            <a:pPr indent="0" lvl="0" marL="0" rtl="0" algn="l">
              <a:lnSpc>
                <a:spcPct val="100000"/>
              </a:lnSpc>
              <a:spcBef>
                <a:spcPts val="488"/>
              </a:spcBef>
              <a:spcAft>
                <a:spcPts val="0"/>
              </a:spcAft>
              <a:buClr>
                <a:schemeClr val="dk1"/>
              </a:buClr>
              <a:buSzPts val="1100"/>
              <a:buFont typeface="Arial"/>
              <a:buNone/>
            </a:pPr>
            <a:r>
              <a:rPr b="1" lang="fr-FR" u="sng"/>
              <a:t>Messages-clés :</a:t>
            </a:r>
            <a:endParaRPr/>
          </a:p>
          <a:p>
            <a:pPr indent="-317500" lvl="0" marL="457200" rtl="0" algn="l">
              <a:lnSpc>
                <a:spcPct val="100000"/>
              </a:lnSpc>
              <a:spcBef>
                <a:spcPts val="488"/>
              </a:spcBef>
              <a:spcAft>
                <a:spcPts val="0"/>
              </a:spcAft>
              <a:buClr>
                <a:schemeClr val="dk1"/>
              </a:buClr>
              <a:buSzPts val="1400"/>
              <a:buChar char="●"/>
            </a:pPr>
            <a:r>
              <a:rPr lang="fr-FR"/>
              <a:t>Le système climatique est un ensemble d’engrenages qui sont interconnectés et dépendent les uns des autres. </a:t>
            </a:r>
            <a:endParaRPr/>
          </a:p>
          <a:p>
            <a:pPr indent="-317500" lvl="0" marL="457200" rtl="0" algn="l">
              <a:lnSpc>
                <a:spcPct val="100000"/>
              </a:lnSpc>
              <a:spcBef>
                <a:spcPts val="0"/>
              </a:spcBef>
              <a:spcAft>
                <a:spcPts val="0"/>
              </a:spcAft>
              <a:buClr>
                <a:schemeClr val="dk1"/>
              </a:buClr>
              <a:buSzPts val="1400"/>
              <a:buChar char="●"/>
            </a:pPr>
            <a:r>
              <a:rPr lang="fr-FR"/>
              <a:t>Sans l’intervention des êtres humains, ce système est stable ou évolue très lentement au regard de la vie humaine.</a:t>
            </a:r>
            <a:endParaRPr/>
          </a:p>
          <a:p>
            <a:pPr indent="0" lvl="0" marL="0" rtl="0" algn="l">
              <a:lnSpc>
                <a:spcPct val="100000"/>
              </a:lnSpc>
              <a:spcBef>
                <a:spcPts val="488"/>
              </a:spcBef>
              <a:spcAft>
                <a:spcPts val="0"/>
              </a:spcAft>
              <a:buSzPts val="1400"/>
              <a:buNone/>
            </a:pPr>
            <a:r>
              <a:t/>
            </a:r>
            <a:endParaRPr/>
          </a:p>
          <a:p>
            <a:pPr indent="0" lvl="0" marL="0" rtl="0" algn="l">
              <a:lnSpc>
                <a:spcPct val="100000"/>
              </a:lnSpc>
              <a:spcBef>
                <a:spcPts val="0"/>
              </a:spcBef>
              <a:spcAft>
                <a:spcPts val="0"/>
              </a:spcAft>
              <a:buClr>
                <a:schemeClr val="dk1"/>
              </a:buClr>
              <a:buSzPts val="1400"/>
              <a:buFont typeface="Arial"/>
              <a:buNone/>
            </a:pPr>
            <a:r>
              <a:rPr b="1" lang="fr-FR" u="sng"/>
              <a:t>Sources :</a:t>
            </a:r>
            <a:endParaRPr/>
          </a:p>
          <a:p>
            <a:pPr indent="0" lvl="0" marL="0" rtl="0" algn="l">
              <a:lnSpc>
                <a:spcPct val="100000"/>
              </a:lnSpc>
              <a:spcBef>
                <a:spcPts val="450"/>
              </a:spcBef>
              <a:spcAft>
                <a:spcPts val="0"/>
              </a:spcAft>
              <a:buClr>
                <a:schemeClr val="dk1"/>
              </a:buClr>
              <a:buSzPts val="1400"/>
              <a:buFont typeface="Arial"/>
              <a:buNone/>
            </a:pPr>
            <a:r>
              <a:rPr lang="fr-FR" u="sng">
                <a:solidFill>
                  <a:schemeClr val="hlink"/>
                </a:solidFill>
                <a:hlinkClick r:id="rId2"/>
              </a:rPr>
              <a:t>https://meteofrance.com/comprendre-climat/monde/le-systeme-climatique-mondial</a:t>
            </a:r>
            <a:endParaRPr/>
          </a:p>
        </p:txBody>
      </p:sp>
      <p:sp>
        <p:nvSpPr>
          <p:cNvPr id="1177" name="Google Shape;1177;g11f9f2ef531_0_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fr-FR"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1" name="Shape 1201"/>
        <p:cNvGrpSpPr/>
        <p:nvPr/>
      </p:nvGrpSpPr>
      <p:grpSpPr>
        <a:xfrm>
          <a:off x="0" y="0"/>
          <a:ext cx="0" cy="0"/>
          <a:chOff x="0" y="0"/>
          <a:chExt cx="0" cy="0"/>
        </a:xfrm>
      </p:grpSpPr>
      <p:sp>
        <p:nvSpPr>
          <p:cNvPr id="1202" name="Google Shape;1202;g11baa13982d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03" name="Google Shape;1203;g11baa13982d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chemeClr val="dk1"/>
              </a:buClr>
              <a:buSzPts val="1400"/>
              <a:buFont typeface="Arial"/>
              <a:buNone/>
            </a:pPr>
            <a:r>
              <a:rPr b="1" lang="fr-FR" u="sng"/>
              <a:t>Explications :</a:t>
            </a:r>
            <a:endParaRPr b="1" u="sng"/>
          </a:p>
          <a:p>
            <a:pPr indent="0" lvl="0" marL="0" rtl="0" algn="l">
              <a:lnSpc>
                <a:spcPct val="100000"/>
              </a:lnSpc>
              <a:spcBef>
                <a:spcPts val="488"/>
              </a:spcBef>
              <a:spcAft>
                <a:spcPts val="0"/>
              </a:spcAft>
              <a:buClr>
                <a:schemeClr val="dk1"/>
              </a:buClr>
              <a:buSzPts val="1100"/>
              <a:buFont typeface="Arial"/>
              <a:buNone/>
            </a:pPr>
            <a:r>
              <a:rPr lang="fr-FR"/>
              <a:t>Toute modification durable de l’un des engrenages du système climatique peut avoir de lourdes répercussions sur tous les autres.</a:t>
            </a:r>
            <a:endParaRPr/>
          </a:p>
          <a:p>
            <a:pPr indent="0" lvl="0" marL="0" rtl="0" algn="l">
              <a:lnSpc>
                <a:spcPct val="100000"/>
              </a:lnSpc>
              <a:spcBef>
                <a:spcPts val="488"/>
              </a:spcBef>
              <a:spcAft>
                <a:spcPts val="0"/>
              </a:spcAft>
              <a:buClr>
                <a:schemeClr val="dk1"/>
              </a:buClr>
              <a:buSzPts val="1100"/>
              <a:buFont typeface="Arial"/>
              <a:buNone/>
            </a:pPr>
            <a:r>
              <a:rPr lang="fr-FR"/>
              <a:t>Or, depuis peu, les être humains perturbent très fortement l’ensemble de ces engrenages. Nous sommes en train de détraquer complètement la machine à cause de nos activités qui nous sont essentielles (l’agriculture, le commerce, l’industrie, les transports…) mais qui produisent des déchets avec des impacts locaux mais aussi globaux considérables.</a:t>
            </a:r>
            <a:endParaRPr/>
          </a:p>
          <a:p>
            <a:pPr indent="0" lvl="0" marL="0" rtl="0" algn="l">
              <a:lnSpc>
                <a:spcPct val="100000"/>
              </a:lnSpc>
              <a:spcBef>
                <a:spcPts val="488"/>
              </a:spcBef>
              <a:spcAft>
                <a:spcPts val="0"/>
              </a:spcAft>
              <a:buClr>
                <a:schemeClr val="dk1"/>
              </a:buClr>
              <a:buSzPts val="1100"/>
              <a:buFont typeface="Arial"/>
              <a:buNone/>
            </a:pPr>
            <a:r>
              <a:t/>
            </a:r>
            <a:endParaRPr/>
          </a:p>
          <a:p>
            <a:pPr indent="0" lvl="0" marL="0" rtl="0" algn="l">
              <a:lnSpc>
                <a:spcPct val="100000"/>
              </a:lnSpc>
              <a:spcBef>
                <a:spcPts val="488"/>
              </a:spcBef>
              <a:spcAft>
                <a:spcPts val="0"/>
              </a:spcAft>
              <a:buClr>
                <a:schemeClr val="dk1"/>
              </a:buClr>
              <a:buSzPts val="1100"/>
              <a:buFont typeface="Arial"/>
              <a:buNone/>
            </a:pPr>
            <a:r>
              <a:rPr lang="fr-FR"/>
              <a:t>En effet, comme nous l’avons vu dans la deuxième partie de la conférence, les activités humaines consomment de plus en plus de sources d’énergie fossiles, et que la consommation d’une source d’énergie fossile occasionne des émissions de gaz à effet de serre.</a:t>
            </a:r>
            <a:endParaRPr/>
          </a:p>
          <a:p>
            <a:pPr indent="0" lvl="0" marL="0" rtl="0" algn="l">
              <a:lnSpc>
                <a:spcPct val="100000"/>
              </a:lnSpc>
              <a:spcBef>
                <a:spcPts val="488"/>
              </a:spcBef>
              <a:spcAft>
                <a:spcPts val="0"/>
              </a:spcAft>
              <a:buClr>
                <a:schemeClr val="dk1"/>
              </a:buClr>
              <a:buSzPts val="1100"/>
              <a:buFont typeface="Arial"/>
              <a:buNone/>
            </a:pPr>
            <a:r>
              <a:rPr lang="fr-FR"/>
              <a:t>Ainsi, les activités humaines émettent de plus en plus de gaz à effet de serre, et ces émissions provoquent donc un </a:t>
            </a:r>
            <a:r>
              <a:rPr b="1" lang="fr-FR"/>
              <a:t>effet de serre additionnel</a:t>
            </a:r>
            <a:r>
              <a:rPr lang="fr-FR"/>
              <a:t> à l’effet de serre naturel évoqué dans la slide </a:t>
            </a:r>
            <a:r>
              <a:rPr i="1" lang="fr-FR"/>
              <a:t>Le principe de l’effet de serre</a:t>
            </a:r>
            <a:r>
              <a:rPr lang="fr-FR"/>
              <a:t>.</a:t>
            </a:r>
            <a:endParaRPr/>
          </a:p>
          <a:p>
            <a:pPr indent="0" lvl="0" marL="0" rtl="0" algn="l">
              <a:lnSpc>
                <a:spcPct val="100000"/>
              </a:lnSpc>
              <a:spcBef>
                <a:spcPts val="488"/>
              </a:spcBef>
              <a:spcAft>
                <a:spcPts val="0"/>
              </a:spcAft>
              <a:buClr>
                <a:schemeClr val="dk1"/>
              </a:buClr>
              <a:buSzPts val="1100"/>
              <a:buFont typeface="Arial"/>
              <a:buNone/>
            </a:pPr>
            <a:r>
              <a:t/>
            </a:r>
            <a:endParaRPr/>
          </a:p>
          <a:p>
            <a:pPr indent="0" lvl="0" marL="0" rtl="0" algn="just">
              <a:lnSpc>
                <a:spcPct val="100000"/>
              </a:lnSpc>
              <a:spcBef>
                <a:spcPts val="0"/>
              </a:spcBef>
              <a:spcAft>
                <a:spcPts val="0"/>
              </a:spcAft>
              <a:buClr>
                <a:schemeClr val="dk1"/>
              </a:buClr>
              <a:buSzPts val="1400"/>
              <a:buFont typeface="Arial"/>
              <a:buNone/>
            </a:pPr>
            <a:r>
              <a:rPr b="1" lang="fr-FR" u="sng"/>
              <a:t>Pour aller plus loin :</a:t>
            </a:r>
            <a:endParaRPr b="1" u="sng"/>
          </a:p>
          <a:p>
            <a:pPr indent="-317500" lvl="0" marL="457200" rtl="0" algn="l">
              <a:lnSpc>
                <a:spcPct val="100000"/>
              </a:lnSpc>
              <a:spcBef>
                <a:spcPts val="488"/>
              </a:spcBef>
              <a:spcAft>
                <a:spcPts val="0"/>
              </a:spcAft>
              <a:buSzPts val="1400"/>
              <a:buChar char="●"/>
            </a:pPr>
            <a:r>
              <a:rPr lang="fr-FR"/>
              <a:t>Nous n’avons pas jugé utile de donner ici la courbe des émissions de gaz à effet de serre mondiales depuis l’ère préindustrielle, car elle suit en tout point celle de la consommation d’énergie mondiale que nous avons présenté sur les slides </a:t>
            </a:r>
            <a:r>
              <a:rPr i="1" lang="fr-FR"/>
              <a:t>La consommation d’énergie mondiale</a:t>
            </a:r>
            <a:r>
              <a:rPr lang="fr-FR"/>
              <a:t> : les émissions de gaz à effet de serre n’ont jamais cessé de croître, sauf à quelques moments très précis et très réduits qui correspondent à des crises économiques et énergétiques mondiales.</a:t>
            </a:r>
            <a:endParaRPr/>
          </a:p>
          <a:p>
            <a:pPr indent="-317500" lvl="0" marL="457200" rtl="0" algn="l">
              <a:lnSpc>
                <a:spcPct val="100000"/>
              </a:lnSpc>
              <a:spcBef>
                <a:spcPts val="0"/>
              </a:spcBef>
              <a:spcAft>
                <a:spcPts val="0"/>
              </a:spcAft>
              <a:buSzPts val="1400"/>
              <a:buChar char="●"/>
            </a:pPr>
            <a:r>
              <a:rPr lang="fr-FR"/>
              <a:t>Au cours de la période précédant la première Révolution industrielle, la concentration de dioxyde de carbone s’élevait à 280 ppm (parties par million, c’est-à-dire le nombre de molécules de CO2 sur un million de molécules présentes dans l’air). En 2019, ce chiffre s’élève à 415 ppm, ce qui représente une multiplication par 1,5 en plus de 150 ans. Notons également que l’humanité n’a jamais émis autant de gaz à effet de serre que sur la décennie 2010 - 2019.</a:t>
            </a:r>
            <a:endParaRPr/>
          </a:p>
        </p:txBody>
      </p:sp>
      <p:sp>
        <p:nvSpPr>
          <p:cNvPr id="1204" name="Google Shape;1204;g11baa13982d_0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fr-FR"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1" name="Shape 1241"/>
        <p:cNvGrpSpPr/>
        <p:nvPr/>
      </p:nvGrpSpPr>
      <p:grpSpPr>
        <a:xfrm>
          <a:off x="0" y="0"/>
          <a:ext cx="0" cy="0"/>
          <a:chOff x="0" y="0"/>
          <a:chExt cx="0" cy="0"/>
        </a:xfrm>
      </p:grpSpPr>
      <p:sp>
        <p:nvSpPr>
          <p:cNvPr id="1242" name="Google Shape;1242;g11b2e996873_0_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43" name="Google Shape;1243;g11b2e996873_0_4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chemeClr val="dk1"/>
              </a:buClr>
              <a:buSzPts val="1400"/>
              <a:buFont typeface="Arial"/>
              <a:buNone/>
            </a:pPr>
            <a:r>
              <a:rPr b="1" lang="fr-FR" u="sng"/>
              <a:t>Explications :</a:t>
            </a:r>
            <a:endParaRPr b="1" u="sng"/>
          </a:p>
          <a:p>
            <a:pPr indent="0" lvl="0" marL="0" rtl="0" algn="l">
              <a:lnSpc>
                <a:spcPct val="100000"/>
              </a:lnSpc>
              <a:spcBef>
                <a:spcPts val="488"/>
              </a:spcBef>
              <a:spcAft>
                <a:spcPts val="0"/>
              </a:spcAft>
              <a:buClr>
                <a:schemeClr val="dk1"/>
              </a:buClr>
              <a:buSzPts val="1100"/>
              <a:buFont typeface="Arial"/>
              <a:buNone/>
            </a:pPr>
            <a:r>
              <a:rPr lang="fr-FR"/>
              <a:t>Cette forte perturbation de l’atmosphère a deux conséquences majeures :</a:t>
            </a:r>
            <a:endParaRPr/>
          </a:p>
          <a:p>
            <a:pPr indent="-317500" lvl="0" marL="457200" rtl="0" algn="l">
              <a:lnSpc>
                <a:spcPct val="100000"/>
              </a:lnSpc>
              <a:spcBef>
                <a:spcPts val="488"/>
              </a:spcBef>
              <a:spcAft>
                <a:spcPts val="0"/>
              </a:spcAft>
              <a:buClr>
                <a:schemeClr val="dk1"/>
              </a:buClr>
              <a:buSzPts val="1400"/>
              <a:buChar char="●"/>
            </a:pPr>
            <a:r>
              <a:rPr lang="fr-FR"/>
              <a:t>En raison de l’effet de serre additionnel, les </a:t>
            </a:r>
            <a:r>
              <a:rPr b="1" lang="fr-FR"/>
              <a:t>températures moyennes sur Terre augmentent</a:t>
            </a:r>
            <a:r>
              <a:rPr lang="fr-FR"/>
              <a:t>. Depuis l’ère pré-industrielle, la température moyenne sur Terre a augmenté de 1,1°C.</a:t>
            </a:r>
            <a:endParaRPr/>
          </a:p>
          <a:p>
            <a:pPr indent="-317500" lvl="0" marL="457200" rtl="0" algn="l">
              <a:lnSpc>
                <a:spcPct val="100000"/>
              </a:lnSpc>
              <a:spcBef>
                <a:spcPts val="0"/>
              </a:spcBef>
              <a:spcAft>
                <a:spcPts val="0"/>
              </a:spcAft>
              <a:buClr>
                <a:schemeClr val="dk1"/>
              </a:buClr>
              <a:buSzPts val="1400"/>
              <a:buChar char="●"/>
            </a:pPr>
            <a:r>
              <a:rPr lang="fr-FR"/>
              <a:t>Il y a de lourdes répercussions irréversibles sur les autres composantes du système climatique.</a:t>
            </a:r>
            <a:endParaRPr/>
          </a:p>
          <a:p>
            <a:pPr indent="0" lvl="0" marL="0" rtl="0" algn="l">
              <a:lnSpc>
                <a:spcPct val="100000"/>
              </a:lnSpc>
              <a:spcBef>
                <a:spcPts val="488"/>
              </a:spcBef>
              <a:spcAft>
                <a:spcPts val="0"/>
              </a:spcAft>
              <a:buClr>
                <a:schemeClr val="dk1"/>
              </a:buClr>
              <a:buSzPts val="1100"/>
              <a:buFont typeface="Arial"/>
              <a:buNone/>
            </a:pPr>
            <a:r>
              <a:rPr lang="fr-FR"/>
              <a:t>L’être humain a donc un impact indéniable sur le climat. Le 1er volet (Groupe de travail I) du 6ème Rapport d’évaluation du GIEC, publié en août 2021, est sans équivoque (reformulation de Bon Pote) :</a:t>
            </a:r>
            <a:endParaRPr/>
          </a:p>
          <a:p>
            <a:pPr indent="0" lvl="0" marL="0" rtl="0" algn="l">
              <a:lnSpc>
                <a:spcPct val="100000"/>
              </a:lnSpc>
              <a:spcBef>
                <a:spcPts val="488"/>
              </a:spcBef>
              <a:spcAft>
                <a:spcPts val="0"/>
              </a:spcAft>
              <a:buClr>
                <a:schemeClr val="dk1"/>
              </a:buClr>
              <a:buSzPts val="1100"/>
              <a:buFont typeface="Arial"/>
              <a:buNone/>
            </a:pPr>
            <a:r>
              <a:rPr b="1" i="1" lang="fr-FR">
                <a:solidFill>
                  <a:srgbClr val="333333"/>
                </a:solidFill>
                <a:highlight>
                  <a:schemeClr val="lt1"/>
                </a:highlight>
              </a:rPr>
              <a:t>“Il est indéniable que l’homme a réchauffé l’atmosphère, les océans et les terres. Des changements généralisés et rapides se sont produits dans l’atmosphère, les océans, la cryosphère et la biosphère.”</a:t>
            </a:r>
            <a:endParaRPr/>
          </a:p>
          <a:p>
            <a:pPr indent="0" lvl="0" marL="0" rtl="0" algn="l">
              <a:lnSpc>
                <a:spcPct val="100000"/>
              </a:lnSpc>
              <a:spcBef>
                <a:spcPts val="300"/>
              </a:spcBef>
              <a:spcAft>
                <a:spcPts val="0"/>
              </a:spcAft>
              <a:buClr>
                <a:schemeClr val="dk1"/>
              </a:buClr>
              <a:buSzPts val="1100"/>
              <a:buFont typeface="Arial"/>
              <a:buNone/>
            </a:pPr>
            <a:r>
              <a:t/>
            </a:r>
            <a:endParaRPr/>
          </a:p>
          <a:p>
            <a:pPr indent="0" lvl="0" marL="0" rtl="0" algn="l">
              <a:lnSpc>
                <a:spcPct val="100000"/>
              </a:lnSpc>
              <a:spcBef>
                <a:spcPts val="300"/>
              </a:spcBef>
              <a:spcAft>
                <a:spcPts val="0"/>
              </a:spcAft>
              <a:buClr>
                <a:schemeClr val="dk1"/>
              </a:buClr>
              <a:buSzPts val="1100"/>
              <a:buFont typeface="Arial"/>
              <a:buNone/>
            </a:pPr>
            <a:r>
              <a:rPr lang="fr-FR"/>
              <a:t>Ce n’est pas tant la hausse des températures moyennes qui est remarquable mais plutôt sa </a:t>
            </a:r>
            <a:r>
              <a:rPr b="1" lang="fr-FR"/>
              <a:t>rapidité</a:t>
            </a:r>
            <a:r>
              <a:rPr lang="fr-FR"/>
              <a:t>, son </a:t>
            </a:r>
            <a:r>
              <a:rPr b="1" lang="fr-FR"/>
              <a:t>caractère abrupt</a:t>
            </a:r>
            <a:r>
              <a:rPr lang="fr-FR"/>
              <a:t> au regard des variations naturelles du climat (voir la slide </a:t>
            </a:r>
            <a:r>
              <a:rPr i="1" lang="fr-FR"/>
              <a:t>Le changement climatique est brutal et mondial</a:t>
            </a:r>
            <a:r>
              <a:rPr lang="fr-FR"/>
              <a:t>).</a:t>
            </a:r>
            <a:endParaRPr/>
          </a:p>
          <a:p>
            <a:pPr indent="0" lvl="0" marL="0" rtl="0" algn="l">
              <a:lnSpc>
                <a:spcPct val="100000"/>
              </a:lnSpc>
              <a:spcBef>
                <a:spcPts val="300"/>
              </a:spcBef>
              <a:spcAft>
                <a:spcPts val="0"/>
              </a:spcAft>
              <a:buClr>
                <a:schemeClr val="dk1"/>
              </a:buClr>
              <a:buSzPts val="1100"/>
              <a:buFont typeface="Arial"/>
              <a:buNone/>
            </a:pPr>
            <a:r>
              <a:t/>
            </a:r>
            <a:endParaRPr/>
          </a:p>
          <a:p>
            <a:pPr indent="0" lvl="0" marL="0" rtl="0" algn="just">
              <a:lnSpc>
                <a:spcPct val="100000"/>
              </a:lnSpc>
              <a:spcBef>
                <a:spcPts val="0"/>
              </a:spcBef>
              <a:spcAft>
                <a:spcPts val="0"/>
              </a:spcAft>
              <a:buClr>
                <a:schemeClr val="dk1"/>
              </a:buClr>
              <a:buSzPts val="1100"/>
              <a:buFont typeface="Arial"/>
              <a:buNone/>
            </a:pPr>
            <a:r>
              <a:rPr b="1" lang="fr-FR" u="sng"/>
              <a:t>Messages-clés :</a:t>
            </a:r>
            <a:endParaRPr/>
          </a:p>
          <a:p>
            <a:pPr indent="-317500" lvl="0" marL="457200" rtl="0" algn="l">
              <a:lnSpc>
                <a:spcPct val="100000"/>
              </a:lnSpc>
              <a:spcBef>
                <a:spcPts val="488"/>
              </a:spcBef>
              <a:spcAft>
                <a:spcPts val="0"/>
              </a:spcAft>
              <a:buSzPts val="1400"/>
              <a:buChar char="●"/>
            </a:pPr>
            <a:r>
              <a:rPr lang="fr-FR"/>
              <a:t>Les activités humaines, en émettant des gaz à effet de serre, perturbent fortement le système climatique et entraînent une élévation des températures moyennes sur Terre.</a:t>
            </a:r>
            <a:endParaRPr/>
          </a:p>
          <a:p>
            <a:pPr indent="-317500" lvl="0" marL="457200" rtl="0" algn="l">
              <a:lnSpc>
                <a:spcPct val="100000"/>
              </a:lnSpc>
              <a:spcBef>
                <a:spcPts val="0"/>
              </a:spcBef>
              <a:spcAft>
                <a:spcPts val="0"/>
              </a:spcAft>
              <a:buSzPts val="1400"/>
              <a:buChar char="●"/>
            </a:pPr>
            <a:r>
              <a:rPr lang="fr-FR"/>
              <a:t>Depuis l’ère pré-industrielle, les températures moyennes sur Terre ont augmenté de 1,1°C.</a:t>
            </a:r>
            <a:endParaRPr/>
          </a:p>
          <a:p>
            <a:pPr indent="0" lvl="0" marL="0" rtl="0" algn="l">
              <a:lnSpc>
                <a:spcPct val="100000"/>
              </a:lnSpc>
              <a:spcBef>
                <a:spcPts val="300"/>
              </a:spcBef>
              <a:spcAft>
                <a:spcPts val="0"/>
              </a:spcAft>
              <a:buClr>
                <a:schemeClr val="dk1"/>
              </a:buClr>
              <a:buSzPts val="1100"/>
              <a:buFont typeface="Arial"/>
              <a:buNone/>
            </a:pPr>
            <a:r>
              <a:t/>
            </a:r>
            <a:endParaRPr/>
          </a:p>
          <a:p>
            <a:pPr indent="0" lvl="0" marL="0" rtl="0" algn="just">
              <a:lnSpc>
                <a:spcPct val="100000"/>
              </a:lnSpc>
              <a:spcBef>
                <a:spcPts val="0"/>
              </a:spcBef>
              <a:spcAft>
                <a:spcPts val="0"/>
              </a:spcAft>
              <a:buClr>
                <a:schemeClr val="dk1"/>
              </a:buClr>
              <a:buSzPts val="1100"/>
              <a:buFont typeface="Arial"/>
              <a:buNone/>
            </a:pPr>
            <a:r>
              <a:rPr b="1" lang="fr-FR" u="sng"/>
              <a:t>Pour aller plus loin :</a:t>
            </a:r>
            <a:endParaRPr/>
          </a:p>
          <a:p>
            <a:pPr indent="-317500" lvl="0" marL="457200" rtl="0" algn="l">
              <a:lnSpc>
                <a:spcPct val="100000"/>
              </a:lnSpc>
              <a:spcBef>
                <a:spcPts val="488"/>
              </a:spcBef>
              <a:spcAft>
                <a:spcPts val="0"/>
              </a:spcAft>
              <a:buSzPts val="1400"/>
              <a:buChar char="●"/>
            </a:pPr>
            <a:r>
              <a:rPr lang="fr-FR"/>
              <a:t>Lorsque l’on parle de climat, on fait souvent référence aux perturbations de l’atmosphère par les activités humaines. Mais l’être humain à également un impact très important sur toutes les autres composantes du système climatique. Ces modifications sont autant de perturbations supplémentaires de l’ensemble de ce système…</a:t>
            </a:r>
            <a:endParaRPr/>
          </a:p>
          <a:p>
            <a:pPr indent="0" lvl="0" marL="457200" rtl="0" algn="l">
              <a:lnSpc>
                <a:spcPct val="100000"/>
              </a:lnSpc>
              <a:spcBef>
                <a:spcPts val="488"/>
              </a:spcBef>
              <a:spcAft>
                <a:spcPts val="0"/>
              </a:spcAft>
              <a:buSzPts val="1400"/>
              <a:buNone/>
            </a:pPr>
            <a:r>
              <a:rPr lang="fr-FR"/>
              <a:t>Donnons un exemple qui concerne la biosphère. Les forêts primaires comme l’Amazonie, en plus d’abriter une richesse écosystémique exceptionnelle, sont d’excellents </a:t>
            </a:r>
            <a:r>
              <a:rPr b="1" lang="fr-FR"/>
              <a:t>puits de carbone</a:t>
            </a:r>
            <a:r>
              <a:rPr lang="fr-FR"/>
              <a:t> (voir la slide </a:t>
            </a:r>
            <a:r>
              <a:rPr i="1" lang="fr-FR"/>
              <a:t>La neutralité carbone</a:t>
            </a:r>
            <a:r>
              <a:rPr lang="fr-FR"/>
              <a:t>) : en effet, grâce à la photosynthèse, les végétaux qui s’y trouvent capturent le CO2 présent dans l’atmosphère. La déforestation à donc 2 effets néfastes sur le climat : d’une part, la combustion des végétaux relâche dans l’atmosphère le carbone qu’ils ont stocké ; d’autre part, l’absence de végétaux par la suite ne permet plus de capturer efficacement le CO2.</a:t>
            </a:r>
            <a:endParaRPr/>
          </a:p>
          <a:p>
            <a:pPr indent="-317500" lvl="0" marL="457200" rtl="0" algn="l">
              <a:lnSpc>
                <a:spcPct val="100000"/>
              </a:lnSpc>
              <a:spcBef>
                <a:spcPts val="488"/>
              </a:spcBef>
              <a:spcAft>
                <a:spcPts val="0"/>
              </a:spcAft>
              <a:buSzPts val="1400"/>
              <a:buChar char="●"/>
            </a:pPr>
            <a:r>
              <a:rPr lang="fr-FR"/>
              <a:t>Le système climatique agit de façon spectaculaire sur la répartition de l’énergie réémise par les sols terrestres (voir slide </a:t>
            </a:r>
            <a:r>
              <a:rPr i="1" lang="fr-FR"/>
              <a:t>Le principe de l’effet de serre</a:t>
            </a:r>
            <a:r>
              <a:rPr lang="fr-FR"/>
              <a:t>) lorsqu’ils absorbent l’énergie solaire. Par exemple, </a:t>
            </a:r>
            <a:r>
              <a:rPr b="1" lang="fr-FR"/>
              <a:t>91%</a:t>
            </a:r>
            <a:r>
              <a:rPr lang="fr-FR"/>
              <a:t> de l’énergie additionnelle due à l’augmentation de la concentration en gaz à effet de serre est </a:t>
            </a:r>
            <a:r>
              <a:rPr b="1" lang="fr-FR"/>
              <a:t>absorbée par les océans et contribue à les réchauffer fortement</a:t>
            </a:r>
            <a:r>
              <a:rPr lang="fr-FR"/>
              <a:t>. En comparaison, seul 1% de cette énergie additionnelle contribue à réchauffer l’atmosphère : l’élévation des températures moyennes n’est donc qu’une matérialisation mineure du déséquilibre radiatif qui à l'œuvre… Notons que le réchauffement des océans a de très lourdes conséquences (voir la slide </a:t>
            </a:r>
            <a:r>
              <a:rPr i="1" lang="fr-FR"/>
              <a:t>Les conséquences du changement climatique</a:t>
            </a:r>
            <a:r>
              <a:rPr lang="fr-FR"/>
              <a:t>).</a:t>
            </a:r>
            <a:endParaRPr/>
          </a:p>
        </p:txBody>
      </p:sp>
      <p:sp>
        <p:nvSpPr>
          <p:cNvPr id="1244" name="Google Shape;1244;g11b2e996873_0_4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fr-FR"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112ba15ac1a_0_28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5" name="Google Shape;165;g112ba15ac1a_0_28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None/>
            </a:pPr>
            <a:r>
              <a:rPr b="1" lang="fr-FR" u="sng"/>
              <a:t>Déroulé Conférencier.e : </a:t>
            </a:r>
            <a:endParaRPr/>
          </a:p>
          <a:p>
            <a:pPr indent="0" lvl="0" marL="0" rtl="0" algn="l">
              <a:lnSpc>
                <a:spcPct val="100000"/>
              </a:lnSpc>
              <a:spcBef>
                <a:spcPts val="488"/>
              </a:spcBef>
              <a:spcAft>
                <a:spcPts val="0"/>
              </a:spcAft>
              <a:buClr>
                <a:schemeClr val="dk1"/>
              </a:buClr>
              <a:buSzPts val="1400"/>
              <a:buNone/>
            </a:pPr>
            <a:r>
              <a:rPr i="1" lang="fr-FR"/>
              <a:t>Demandez aux élèves la définition de l’énergie ! Vous pouvez donner un point bonus à celui ou celle qui répond que c’est l’évolution de Wattouat : </a:t>
            </a:r>
            <a:r>
              <a:rPr i="1" lang="fr-FR" u="sng">
                <a:solidFill>
                  <a:schemeClr val="hlink"/>
                </a:solidFill>
                <a:hlinkClick r:id="rId2"/>
              </a:rPr>
              <a:t>https://www.pokepedia.fr/Lainergie</a:t>
            </a:r>
            <a:endParaRPr i="1"/>
          </a:p>
          <a:p>
            <a:pPr indent="0" lvl="0" marL="0" rtl="0" algn="l">
              <a:lnSpc>
                <a:spcPct val="100000"/>
              </a:lnSpc>
              <a:spcBef>
                <a:spcPts val="300"/>
              </a:spcBef>
              <a:spcAft>
                <a:spcPts val="0"/>
              </a:spcAft>
              <a:buClr>
                <a:schemeClr val="dk1"/>
              </a:buClr>
              <a:buSzPts val="1000"/>
              <a:buFont typeface="Arial"/>
              <a:buNone/>
            </a:pPr>
            <a:r>
              <a:rPr i="1" lang="fr-FR"/>
              <a:t>Cette slide va avec la suivante, inutile de s’y attarder !</a:t>
            </a:r>
            <a:endParaRPr/>
          </a:p>
        </p:txBody>
      </p:sp>
      <p:sp>
        <p:nvSpPr>
          <p:cNvPr id="166" name="Google Shape;166;g112ba15ac1a_0_28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fr-FR"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8" name="Shape 1288"/>
        <p:cNvGrpSpPr/>
        <p:nvPr/>
      </p:nvGrpSpPr>
      <p:grpSpPr>
        <a:xfrm>
          <a:off x="0" y="0"/>
          <a:ext cx="0" cy="0"/>
          <a:chOff x="0" y="0"/>
          <a:chExt cx="0" cy="0"/>
        </a:xfrm>
      </p:grpSpPr>
      <p:sp>
        <p:nvSpPr>
          <p:cNvPr id="1289" name="Google Shape;1289;g128d4af2262_0_60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fr-FR"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1290" name="Google Shape;1290;g128d4af2262_0_607:notes"/>
          <p:cNvSpPr/>
          <p:nvPr>
            <p:ph idx="2" type="sldImg"/>
          </p:nvPr>
        </p:nvSpPr>
        <p:spPr>
          <a:xfrm>
            <a:off x="388938" y="695325"/>
            <a:ext cx="6056400" cy="3408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91" name="Google Shape;1291;g128d4af2262_0_607:notes"/>
          <p:cNvSpPr txBox="1"/>
          <p:nvPr>
            <p:ph idx="1" type="body"/>
          </p:nvPr>
        </p:nvSpPr>
        <p:spPr>
          <a:xfrm>
            <a:off x="685800" y="4343400"/>
            <a:ext cx="5465700" cy="409410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chemeClr val="dk1"/>
              </a:buClr>
              <a:buSzPts val="1400"/>
              <a:buFont typeface="Arial"/>
              <a:buNone/>
            </a:pPr>
            <a:r>
              <a:rPr b="1" lang="fr-FR" u="sng"/>
              <a:t>Explications :</a:t>
            </a:r>
            <a:endParaRPr b="1" u="sng"/>
          </a:p>
          <a:p>
            <a:pPr indent="0" lvl="0" marL="0" rtl="0" algn="l">
              <a:lnSpc>
                <a:spcPct val="100000"/>
              </a:lnSpc>
              <a:spcBef>
                <a:spcPts val="488"/>
              </a:spcBef>
              <a:spcAft>
                <a:spcPts val="0"/>
              </a:spcAft>
              <a:buSzPts val="1100"/>
              <a:buNone/>
            </a:pPr>
            <a:r>
              <a:rPr lang="fr-FR"/>
              <a:t>Quels sont ces fameux gaz à effet de serre (GES) qui sont émis par les activités humaines ? La première chose à savoir est que ce sont des </a:t>
            </a:r>
            <a:r>
              <a:rPr b="1" lang="fr-FR"/>
              <a:t>molécules chimiques</a:t>
            </a:r>
            <a:r>
              <a:rPr lang="fr-FR"/>
              <a:t>. On ne parle souvent que du CO2, mais il y en a en réalité bien plus que cela, et nous allons vous les présenter sur ce diagramme circulaire.</a:t>
            </a:r>
            <a:endParaRPr/>
          </a:p>
          <a:p>
            <a:pPr indent="0" lvl="0" marL="0" rtl="0" algn="l">
              <a:lnSpc>
                <a:spcPct val="100000"/>
              </a:lnSpc>
              <a:spcBef>
                <a:spcPts val="488"/>
              </a:spcBef>
              <a:spcAft>
                <a:spcPts val="0"/>
              </a:spcAft>
              <a:buSzPts val="1100"/>
              <a:buNone/>
            </a:pPr>
            <a:r>
              <a:rPr lang="fr-FR"/>
              <a:t>Ce diagramme présente la décomposition de l’effet de serre additionnel dû aux gaz à effet de serre émis par l’Homme chaque année à l’échelle mondiale. Les différents gaz ne sont pas comparés en termes de volumes d’émissions mais bien </a:t>
            </a:r>
            <a:r>
              <a:rPr b="1" lang="fr-FR"/>
              <a:t>par rapport à leur impact sur le réchauffement climatique</a:t>
            </a:r>
            <a:r>
              <a:rPr lang="fr-FR"/>
              <a:t>, en incluant à la fois le volume d’émissions et le potentiel de réchauffement global (PRG) (voir la section </a:t>
            </a:r>
            <a:r>
              <a:rPr b="1" lang="fr-FR" u="sng"/>
              <a:t>Pour aller plus loin</a:t>
            </a:r>
            <a:r>
              <a:rPr lang="fr-FR"/>
              <a:t> de la slide </a:t>
            </a:r>
            <a:r>
              <a:rPr i="1" lang="fr-FR"/>
              <a:t>Les gaz à effet de serre n’ont pas tous le même impact</a:t>
            </a:r>
            <a:r>
              <a:rPr lang="fr-FR"/>
              <a:t> pour plus de détails à ce sujet).</a:t>
            </a:r>
            <a:endParaRPr/>
          </a:p>
          <a:p>
            <a:pPr indent="0" lvl="0" marL="0" rtl="0" algn="l">
              <a:lnSpc>
                <a:spcPct val="100000"/>
              </a:lnSpc>
              <a:spcBef>
                <a:spcPts val="488"/>
              </a:spcBef>
              <a:spcAft>
                <a:spcPts val="0"/>
              </a:spcAft>
              <a:buSzPts val="1100"/>
              <a:buNone/>
            </a:pPr>
            <a:r>
              <a:t/>
            </a:r>
            <a:endParaRPr/>
          </a:p>
          <a:p>
            <a:pPr indent="0" lvl="0" marL="0" rtl="0" algn="l">
              <a:lnSpc>
                <a:spcPct val="100000"/>
              </a:lnSpc>
              <a:spcBef>
                <a:spcPts val="488"/>
              </a:spcBef>
              <a:spcAft>
                <a:spcPts val="0"/>
              </a:spcAft>
              <a:buSzPts val="1100"/>
              <a:buNone/>
            </a:pPr>
            <a:r>
              <a:rPr lang="fr-FR"/>
              <a:t>Passons maintenant aux différents gaz à effet de serre :</a:t>
            </a:r>
            <a:endParaRPr/>
          </a:p>
          <a:p>
            <a:pPr indent="-317500" lvl="0" marL="457200" rtl="0" algn="l">
              <a:lnSpc>
                <a:spcPct val="100000"/>
              </a:lnSpc>
              <a:spcBef>
                <a:spcPts val="488"/>
              </a:spcBef>
              <a:spcAft>
                <a:spcPts val="0"/>
              </a:spcAft>
              <a:buSzPts val="1400"/>
              <a:buChar char="●"/>
            </a:pPr>
            <a:r>
              <a:rPr lang="fr-FR"/>
              <a:t>Le </a:t>
            </a:r>
            <a:r>
              <a:rPr b="1" lang="fr-FR"/>
              <a:t>dioxyde de carbone (CO2)</a:t>
            </a:r>
            <a:r>
              <a:rPr lang="fr-FR"/>
              <a:t> représente à lui seul les </a:t>
            </a:r>
            <a:r>
              <a:rPr b="1" lang="fr-FR"/>
              <a:t>3/4</a:t>
            </a:r>
            <a:r>
              <a:rPr lang="fr-FR"/>
              <a:t> des émissions annuelles de gaz à effet de serre par les activités humaines. Les émissions de cette molécule proviennent essentiellement de la combustion de sources fossiles (pétrole, charbon et gaz), mais aussi de la déforestation (car la combustion du bois libère également du CO2), ainsi que de processus industriels employés dans les aciéries et les cimenteries par exemple.</a:t>
            </a:r>
            <a:endParaRPr/>
          </a:p>
          <a:p>
            <a:pPr indent="-317500" lvl="0" marL="457200" rtl="0" algn="l">
              <a:lnSpc>
                <a:spcPct val="100000"/>
              </a:lnSpc>
              <a:spcBef>
                <a:spcPts val="0"/>
              </a:spcBef>
              <a:spcAft>
                <a:spcPts val="0"/>
              </a:spcAft>
              <a:buSzPts val="1400"/>
              <a:buChar char="●"/>
            </a:pPr>
            <a:r>
              <a:rPr lang="fr-FR"/>
              <a:t>Le </a:t>
            </a:r>
            <a:r>
              <a:rPr b="1" lang="fr-FR"/>
              <a:t>méthane (CH4)</a:t>
            </a:r>
            <a:r>
              <a:rPr lang="fr-FR"/>
              <a:t> est une molécule produite par la décomposition de matière organique dans un milieu avec peu d’oxygène. Par la fermentation dans leurs estomacs, les bovins émettent du méthane en ruminant (et uniquement en ruminant !) : pour cette raison, la consommation de viande rouge émet beaucoup de gaz à effet de serre. Du méthane est également produit dans les rizières, les décharges, les brûlis…</a:t>
            </a:r>
            <a:endParaRPr/>
          </a:p>
          <a:p>
            <a:pPr indent="-317500" lvl="0" marL="457200" rtl="0" algn="l">
              <a:lnSpc>
                <a:spcPct val="100000"/>
              </a:lnSpc>
              <a:spcBef>
                <a:spcPts val="0"/>
              </a:spcBef>
              <a:spcAft>
                <a:spcPts val="0"/>
              </a:spcAft>
              <a:buSzPts val="1400"/>
              <a:buChar char="●"/>
            </a:pPr>
            <a:r>
              <a:rPr lang="fr-FR"/>
              <a:t>Le </a:t>
            </a:r>
            <a:r>
              <a:rPr b="1" lang="fr-FR"/>
              <a:t>protoxyde d’azote (N2O)</a:t>
            </a:r>
            <a:r>
              <a:rPr lang="fr-FR"/>
              <a:t>, aussi connu sous le nom de </a:t>
            </a:r>
            <a:r>
              <a:rPr b="1" lang="fr-FR"/>
              <a:t>gaz hilarant</a:t>
            </a:r>
            <a:r>
              <a:rPr lang="fr-FR"/>
              <a:t>, provient en large majorité des engrais azotés utilisés dans l’agriculture et de certains rejets de l’industrie chimique. Il contribue par ailleurs à la destruction de la couche d’ozone, bien que ce n’en soit pas l’agent principal.</a:t>
            </a:r>
            <a:endParaRPr/>
          </a:p>
          <a:p>
            <a:pPr indent="0" lvl="0" marL="0" rtl="0" algn="l">
              <a:lnSpc>
                <a:spcPct val="100000"/>
              </a:lnSpc>
              <a:spcBef>
                <a:spcPts val="279"/>
              </a:spcBef>
              <a:spcAft>
                <a:spcPts val="0"/>
              </a:spcAft>
              <a:buSzPts val="1400"/>
              <a:buNone/>
            </a:pPr>
            <a:r>
              <a:rPr lang="fr-FR"/>
              <a:t>Comme le montre la slide suivante nommée </a:t>
            </a:r>
            <a:r>
              <a:rPr i="1" lang="fr-FR"/>
              <a:t>Les gaz à effet de serre n’ont pas tous le même impact</a:t>
            </a:r>
            <a:r>
              <a:rPr lang="fr-FR"/>
              <a:t>, les autres gaz à effet de serre ont un impact bien plus important que le CO2 sur le changement climatique.</a:t>
            </a:r>
            <a:endParaRPr/>
          </a:p>
          <a:p>
            <a:pPr indent="0" lvl="0" marL="0" rtl="0" algn="l">
              <a:lnSpc>
                <a:spcPct val="100000"/>
              </a:lnSpc>
              <a:spcBef>
                <a:spcPts val="279"/>
              </a:spcBef>
              <a:spcAft>
                <a:spcPts val="0"/>
              </a:spcAft>
              <a:buSzPts val="1400"/>
              <a:buNone/>
            </a:pPr>
            <a:r>
              <a:t/>
            </a:r>
            <a:endParaRPr/>
          </a:p>
          <a:p>
            <a:pPr indent="0" lvl="0" marL="0" rtl="0" algn="l">
              <a:lnSpc>
                <a:spcPct val="100000"/>
              </a:lnSpc>
              <a:spcBef>
                <a:spcPts val="488"/>
              </a:spcBef>
              <a:spcAft>
                <a:spcPts val="0"/>
              </a:spcAft>
              <a:buSzPts val="1100"/>
              <a:buNone/>
            </a:pPr>
            <a:r>
              <a:rPr b="1" lang="fr-FR" u="sng"/>
              <a:t>Messages-clés :</a:t>
            </a:r>
            <a:endParaRPr/>
          </a:p>
          <a:p>
            <a:pPr indent="-317500" lvl="0" marL="457200" rtl="0" algn="l">
              <a:lnSpc>
                <a:spcPct val="100000"/>
              </a:lnSpc>
              <a:spcBef>
                <a:spcPts val="488"/>
              </a:spcBef>
              <a:spcAft>
                <a:spcPts val="0"/>
              </a:spcAft>
              <a:buClr>
                <a:schemeClr val="dk1"/>
              </a:buClr>
              <a:buSzPts val="1400"/>
              <a:buChar char="●"/>
            </a:pPr>
            <a:r>
              <a:rPr lang="fr-FR"/>
              <a:t>On parle beaucoup de CO2, car il s’agit du gaz à effet de serre le plus émis par les activités humaines. </a:t>
            </a:r>
            <a:endParaRPr/>
          </a:p>
          <a:p>
            <a:pPr indent="-317500" lvl="0" marL="457200" rtl="0" algn="l">
              <a:lnSpc>
                <a:spcPct val="100000"/>
              </a:lnSpc>
              <a:spcBef>
                <a:spcPts val="0"/>
              </a:spcBef>
              <a:spcAft>
                <a:spcPts val="0"/>
              </a:spcAft>
              <a:buClr>
                <a:schemeClr val="dk1"/>
              </a:buClr>
              <a:buSzPts val="1400"/>
              <a:buChar char="●"/>
            </a:pPr>
            <a:r>
              <a:rPr lang="fr-FR"/>
              <a:t>D’autres gaz à effet de serre existent. S’ils sont émis en quantités bien moindres, leur impact sur le climat est bien plus important.</a:t>
            </a:r>
            <a:endParaRPr/>
          </a:p>
          <a:p>
            <a:pPr indent="0" lvl="0" marL="0" rtl="0" algn="l">
              <a:lnSpc>
                <a:spcPct val="100000"/>
              </a:lnSpc>
              <a:spcBef>
                <a:spcPts val="488"/>
              </a:spcBef>
              <a:spcAft>
                <a:spcPts val="0"/>
              </a:spcAft>
              <a:buSzPts val="1400"/>
              <a:buNone/>
            </a:pPr>
            <a:r>
              <a:t/>
            </a:r>
            <a:endParaRPr/>
          </a:p>
          <a:p>
            <a:pPr indent="0" lvl="0" marL="0" rtl="0" algn="just">
              <a:lnSpc>
                <a:spcPct val="100000"/>
              </a:lnSpc>
              <a:spcBef>
                <a:spcPts val="0"/>
              </a:spcBef>
              <a:spcAft>
                <a:spcPts val="0"/>
              </a:spcAft>
              <a:buSzPts val="1400"/>
              <a:buNone/>
            </a:pPr>
            <a:r>
              <a:rPr b="1" lang="fr-FR" u="sng"/>
              <a:t>Pour aller plus loin :</a:t>
            </a:r>
            <a:endParaRPr/>
          </a:p>
          <a:p>
            <a:pPr indent="-317500" lvl="0" marL="457200" rtl="0" algn="l">
              <a:lnSpc>
                <a:spcPct val="100000"/>
              </a:lnSpc>
              <a:spcBef>
                <a:spcPts val="488"/>
              </a:spcBef>
              <a:spcAft>
                <a:spcPts val="0"/>
              </a:spcAft>
              <a:buSzPts val="1400"/>
              <a:buChar char="●"/>
            </a:pPr>
            <a:r>
              <a:rPr lang="fr-FR"/>
              <a:t>L’unité d’impact d’un volume de gaz à effet de serre est la </a:t>
            </a:r>
            <a:r>
              <a:rPr b="1" lang="fr-FR"/>
              <a:t>tonne de CO2 équivalent</a:t>
            </a:r>
            <a:r>
              <a:rPr lang="fr-FR"/>
              <a:t> (voir la section </a:t>
            </a:r>
            <a:r>
              <a:rPr b="1" lang="fr-FR" u="sng"/>
              <a:t>Pour aller plus loin</a:t>
            </a:r>
            <a:r>
              <a:rPr lang="fr-FR"/>
              <a:t> de la slide </a:t>
            </a:r>
            <a:r>
              <a:rPr i="1" lang="fr-FR"/>
              <a:t>Les gaz à effet de serre n’ont pas tous le même impact</a:t>
            </a:r>
            <a:r>
              <a:rPr lang="fr-FR"/>
              <a:t>).</a:t>
            </a:r>
            <a:endParaRPr/>
          </a:p>
          <a:p>
            <a:pPr indent="-317500" lvl="0" marL="457200" rtl="0" algn="l">
              <a:lnSpc>
                <a:spcPct val="100000"/>
              </a:lnSpc>
              <a:spcBef>
                <a:spcPts val="0"/>
              </a:spcBef>
              <a:spcAft>
                <a:spcPts val="0"/>
              </a:spcAft>
              <a:buSzPts val="1400"/>
              <a:buChar char="●"/>
            </a:pPr>
            <a:r>
              <a:rPr lang="fr-FR"/>
              <a:t>Des études publiées en 2022 montrent que le dihydrogène (</a:t>
            </a:r>
            <a:r>
              <a:rPr b="1" lang="fr-FR"/>
              <a:t>H2</a:t>
            </a:r>
            <a:r>
              <a:rPr lang="fr-FR"/>
              <a:t>) est aussi un gaz à effet de serre, dont l’impact avait été négligé jusqu’à présent.</a:t>
            </a:r>
            <a:endParaRPr/>
          </a:p>
          <a:p>
            <a:pPr indent="-304800" lvl="0" marL="457200" rtl="0" algn="l">
              <a:lnSpc>
                <a:spcPct val="100000"/>
              </a:lnSpc>
              <a:spcBef>
                <a:spcPts val="279"/>
              </a:spcBef>
              <a:spcAft>
                <a:spcPts val="0"/>
              </a:spcAft>
              <a:buClr>
                <a:schemeClr val="dk1"/>
              </a:buClr>
              <a:buSzPts val="1200"/>
              <a:buFont typeface="Calibri"/>
              <a:buChar char="●"/>
            </a:pPr>
            <a:r>
              <a:rPr lang="fr-FR"/>
              <a:t>Il existe une dernière catégorie de gaz à effet de serre que l’on n’a pas jugé utile de représenter sur ce graphe : les </a:t>
            </a:r>
            <a:r>
              <a:rPr b="1" lang="fr-FR"/>
              <a:t>gaz fluorés</a:t>
            </a:r>
            <a:r>
              <a:rPr lang="fr-FR"/>
              <a:t>, des molécules possédant des atomes de fluor. Citons ici les CFC (chlorofluorocarbures), les HFC (hydrofluorocarbures), le SF6 (hexafluorure de soufre)... Leurs propriétés physico-chimiques très intéressantes leur ont valu d’être massivement utilisés dans certains procédés industriels : les CFC ont été très utilisés dans l’industrie du froid, notamment dans les réfrigérateurs. Mais c’est justement leur grande stabilité dans l’atmosphère qui font d’eux des gaz à effet de serre extrêmement puissants, il ne faut donc pas les négliger.</a:t>
            </a:r>
            <a:endParaRPr/>
          </a:p>
          <a:p>
            <a:pPr indent="0" lvl="0" marL="457200" rtl="0" algn="l">
              <a:lnSpc>
                <a:spcPct val="100000"/>
              </a:lnSpc>
              <a:spcBef>
                <a:spcPts val="279"/>
              </a:spcBef>
              <a:spcAft>
                <a:spcPts val="0"/>
              </a:spcAft>
              <a:buSzPts val="1400"/>
              <a:buNone/>
            </a:pPr>
            <a:r>
              <a:rPr lang="fr-FR"/>
              <a:t>Notons toutefois que les CFC ont été interdits dans les années 1980, car ils ont été identifiés comme les principaux agents de la dégradation de la couche d’ozone. Cela a été possible pour deux raisons principales : d’une part, leurs applications industrielles étaient relativement limités, et d’autre part, des substituts ont été trouvés rapidement et relativement facilement. Malheureusement, il s’est avéré beaucoup plus difficile d’interdire les sources d’énergie fossiles, les slides </a:t>
            </a:r>
            <a:r>
              <a:rPr i="1" lang="fr-FR"/>
              <a:t>La consommation mondiale d’énergie</a:t>
            </a:r>
            <a:r>
              <a:rPr lang="fr-FR"/>
              <a:t> en donnent la raison…</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2" name="Shape 1332"/>
        <p:cNvGrpSpPr/>
        <p:nvPr/>
      </p:nvGrpSpPr>
      <p:grpSpPr>
        <a:xfrm>
          <a:off x="0" y="0"/>
          <a:ext cx="0" cy="0"/>
          <a:chOff x="0" y="0"/>
          <a:chExt cx="0" cy="0"/>
        </a:xfrm>
      </p:grpSpPr>
      <p:sp>
        <p:nvSpPr>
          <p:cNvPr id="1333" name="Google Shape;1333;g12940e1a142_0_5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fr-FR"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1334" name="Google Shape;1334;g12940e1a142_0_50:notes"/>
          <p:cNvSpPr/>
          <p:nvPr>
            <p:ph idx="2" type="sldImg"/>
          </p:nvPr>
        </p:nvSpPr>
        <p:spPr>
          <a:xfrm>
            <a:off x="388938" y="695325"/>
            <a:ext cx="6056400" cy="3408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35" name="Google Shape;1335;g12940e1a142_0_50:notes"/>
          <p:cNvSpPr txBox="1"/>
          <p:nvPr>
            <p:ph idx="1" type="body"/>
          </p:nvPr>
        </p:nvSpPr>
        <p:spPr>
          <a:xfrm>
            <a:off x="685800" y="4343400"/>
            <a:ext cx="5465700" cy="409410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chemeClr val="dk1"/>
              </a:buClr>
              <a:buSzPts val="1400"/>
              <a:buFont typeface="Arial"/>
              <a:buNone/>
            </a:pPr>
            <a:r>
              <a:rPr b="1" lang="fr-FR" u="sng"/>
              <a:t>Explications :</a:t>
            </a:r>
            <a:endParaRPr b="1" u="sng"/>
          </a:p>
          <a:p>
            <a:pPr indent="0" lvl="0" marL="0" rtl="0" algn="l">
              <a:lnSpc>
                <a:spcPct val="100000"/>
              </a:lnSpc>
              <a:spcBef>
                <a:spcPts val="488"/>
              </a:spcBef>
              <a:spcAft>
                <a:spcPts val="0"/>
              </a:spcAft>
              <a:buSzPts val="1400"/>
              <a:buNone/>
            </a:pPr>
            <a:r>
              <a:rPr lang="fr-FR"/>
              <a:t>Dans la première partie de la conférence, on avait vu que toutes les sources d’énergie ne renferment pas la même quantité d’énergie, pour un même volume de ressource. Dans la deuxième partie, pour pouvoir les comparer, nous les avions ramenées à l’énergie la plus utilisée dans le monde, c’est-à-dire le pétrole, ce qui nous a conduit à utiliser la tonne équivalent pétrole comme unité d’énergie.</a:t>
            </a:r>
            <a:endParaRPr/>
          </a:p>
          <a:p>
            <a:pPr indent="0" lvl="0" marL="0" rtl="0" algn="l">
              <a:lnSpc>
                <a:spcPct val="100000"/>
              </a:lnSpc>
              <a:spcBef>
                <a:spcPts val="488"/>
              </a:spcBef>
              <a:spcAft>
                <a:spcPts val="0"/>
              </a:spcAft>
              <a:buSzPts val="1400"/>
              <a:buNone/>
            </a:pPr>
            <a:r>
              <a:rPr lang="fr-FR"/>
              <a:t>Une logique similaire à celle-ci est à l’</a:t>
            </a:r>
            <a:r>
              <a:rPr lang="fr-FR">
                <a:solidFill>
                  <a:srgbClr val="202124"/>
                </a:solidFill>
                <a:highlight>
                  <a:srgbClr val="FFFFFF"/>
                </a:highlight>
              </a:rPr>
              <a:t>œuvre pour les gaz à effet de serre, car tous n’ont pas le même impact sur le réchauffement climatique. Pour cela, il est nécessaire de définir une nouvelle grandeur, le potentiel de réchauffement global, qui rapporte les gaz aux </a:t>
            </a:r>
            <a:endParaRPr/>
          </a:p>
          <a:p>
            <a:pPr indent="0" lvl="0" marL="0" rtl="0" algn="l">
              <a:lnSpc>
                <a:spcPct val="100000"/>
              </a:lnSpc>
              <a:spcBef>
                <a:spcPts val="488"/>
              </a:spcBef>
              <a:spcAft>
                <a:spcPts val="0"/>
              </a:spcAft>
              <a:buSzPts val="1400"/>
              <a:buNone/>
            </a:pPr>
            <a:r>
              <a:t/>
            </a:r>
            <a:endParaRPr/>
          </a:p>
          <a:p>
            <a:pPr indent="0" lvl="0" marL="0" rtl="0" algn="l">
              <a:lnSpc>
                <a:spcPct val="100000"/>
              </a:lnSpc>
              <a:spcBef>
                <a:spcPts val="488"/>
              </a:spcBef>
              <a:spcAft>
                <a:spcPts val="0"/>
              </a:spcAft>
              <a:buSzPts val="1400"/>
              <a:buNone/>
            </a:pPr>
            <a:r>
              <a:rPr lang="fr-FR"/>
              <a:t>Le </a:t>
            </a:r>
            <a:r>
              <a:rPr b="1" lang="fr-FR"/>
              <a:t>potentiel de réchauffement global</a:t>
            </a:r>
            <a:r>
              <a:rPr lang="fr-FR"/>
              <a:t> (</a:t>
            </a:r>
            <a:r>
              <a:rPr b="1" lang="fr-FR"/>
              <a:t>PRG</a:t>
            </a:r>
            <a:r>
              <a:rPr lang="fr-FR"/>
              <a:t>) mesure le pouvoir réchauffant d’une masse d’un gaz à effet de serre, par rapport à la même masse de CO2. En d’autres termes, il mesure la participation d’une masse de gaz au forçage radiatif (voir la slide </a:t>
            </a:r>
            <a:r>
              <a:rPr i="1" lang="fr-FR"/>
              <a:t>Le principe de l’effet de serre</a:t>
            </a:r>
            <a:r>
              <a:rPr lang="fr-FR"/>
              <a:t>) et donc au réchauffement climatique.</a:t>
            </a:r>
            <a:endParaRPr/>
          </a:p>
          <a:p>
            <a:pPr indent="0" lvl="0" marL="0" rtl="0" algn="l">
              <a:lnSpc>
                <a:spcPct val="100000"/>
              </a:lnSpc>
              <a:spcBef>
                <a:spcPts val="488"/>
              </a:spcBef>
              <a:spcAft>
                <a:spcPts val="0"/>
              </a:spcAft>
              <a:buSzPts val="1400"/>
              <a:buNone/>
            </a:pPr>
            <a:r>
              <a:rPr lang="fr-FR"/>
              <a:t>Soyons précis : pour pouvoir définir un PRG, il est nécessaire de prendre en compte une durée d’observation fixe, car les gaz ont tendance à disparaître dans l’atmosphère par réactions chimiques.</a:t>
            </a:r>
            <a:endParaRPr/>
          </a:p>
          <a:p>
            <a:pPr indent="0" lvl="0" marL="0" rtl="0" algn="l">
              <a:lnSpc>
                <a:spcPct val="100000"/>
              </a:lnSpc>
              <a:spcBef>
                <a:spcPts val="488"/>
              </a:spcBef>
              <a:spcAft>
                <a:spcPts val="0"/>
              </a:spcAft>
              <a:buSzPts val="1400"/>
              <a:buNone/>
            </a:pPr>
            <a:r>
              <a:rPr lang="fr-FR"/>
              <a:t>Avec une durée d’observation de 100 ans (la durée usuelle), on a les résultats suivants :</a:t>
            </a:r>
            <a:endParaRPr/>
          </a:p>
          <a:p>
            <a:pPr indent="-317500" lvl="0" marL="457200" rtl="0" algn="l">
              <a:lnSpc>
                <a:spcPct val="100000"/>
              </a:lnSpc>
              <a:spcBef>
                <a:spcPts val="488"/>
              </a:spcBef>
              <a:spcAft>
                <a:spcPts val="0"/>
              </a:spcAft>
              <a:buClr>
                <a:schemeClr val="dk1"/>
              </a:buClr>
              <a:buSzPts val="1400"/>
              <a:buChar char="●"/>
            </a:pPr>
            <a:r>
              <a:rPr lang="fr-FR"/>
              <a:t>Le PRG du dioxyde de carbone (</a:t>
            </a:r>
            <a:r>
              <a:rPr b="1" lang="fr-FR"/>
              <a:t>CO2)</a:t>
            </a:r>
            <a:r>
              <a:rPr lang="fr-FR"/>
              <a:t> vaut </a:t>
            </a:r>
            <a:r>
              <a:rPr b="1" lang="fr-FR"/>
              <a:t>1</a:t>
            </a:r>
            <a:r>
              <a:rPr lang="fr-FR"/>
              <a:t> (et ça, peut importe la période considérée, parce le CO2 est le gaz de référence).</a:t>
            </a:r>
            <a:endParaRPr/>
          </a:p>
          <a:p>
            <a:pPr indent="-317500" lvl="0" marL="457200" rtl="0" algn="l">
              <a:lnSpc>
                <a:spcPct val="100000"/>
              </a:lnSpc>
              <a:spcBef>
                <a:spcPts val="0"/>
              </a:spcBef>
              <a:spcAft>
                <a:spcPts val="0"/>
              </a:spcAft>
              <a:buClr>
                <a:schemeClr val="dk1"/>
              </a:buClr>
              <a:buSzPts val="1400"/>
              <a:buChar char="●"/>
            </a:pPr>
            <a:r>
              <a:rPr lang="fr-FR"/>
              <a:t>Le PRG du dihydrogène (</a:t>
            </a:r>
            <a:r>
              <a:rPr b="1" lang="fr-FR"/>
              <a:t>H2</a:t>
            </a:r>
            <a:r>
              <a:rPr lang="fr-FR"/>
              <a:t>) vaut </a:t>
            </a:r>
            <a:r>
              <a:rPr b="1" lang="fr-FR"/>
              <a:t>10</a:t>
            </a:r>
            <a:r>
              <a:rPr lang="fr-FR"/>
              <a:t> (11 pour être précis).</a:t>
            </a:r>
            <a:endParaRPr/>
          </a:p>
          <a:p>
            <a:pPr indent="-317500" lvl="0" marL="457200" rtl="0" algn="l">
              <a:lnSpc>
                <a:spcPct val="100000"/>
              </a:lnSpc>
              <a:spcBef>
                <a:spcPts val="0"/>
              </a:spcBef>
              <a:spcAft>
                <a:spcPts val="0"/>
              </a:spcAft>
              <a:buClr>
                <a:schemeClr val="dk1"/>
              </a:buClr>
              <a:buSzPts val="1400"/>
              <a:buChar char="●"/>
            </a:pPr>
            <a:r>
              <a:rPr lang="fr-FR"/>
              <a:t>Le PRG du méthane (</a:t>
            </a:r>
            <a:r>
              <a:rPr b="1" lang="fr-FR"/>
              <a:t>CH4)</a:t>
            </a:r>
            <a:r>
              <a:rPr lang="fr-FR"/>
              <a:t> vaut environ </a:t>
            </a:r>
            <a:r>
              <a:rPr b="1" lang="fr-FR"/>
              <a:t>25</a:t>
            </a:r>
            <a:r>
              <a:rPr lang="fr-FR"/>
              <a:t>.</a:t>
            </a:r>
            <a:endParaRPr/>
          </a:p>
          <a:p>
            <a:pPr indent="-317500" lvl="0" marL="457200" rtl="0" algn="l">
              <a:lnSpc>
                <a:spcPct val="100000"/>
              </a:lnSpc>
              <a:spcBef>
                <a:spcPts val="0"/>
              </a:spcBef>
              <a:spcAft>
                <a:spcPts val="0"/>
              </a:spcAft>
              <a:buClr>
                <a:schemeClr val="dk1"/>
              </a:buClr>
              <a:buSzPts val="1400"/>
              <a:buChar char="●"/>
            </a:pPr>
            <a:r>
              <a:rPr lang="fr-FR"/>
              <a:t>Le PRG du protoxyde d’azote (</a:t>
            </a:r>
            <a:r>
              <a:rPr b="1" lang="fr-FR"/>
              <a:t>NO2)</a:t>
            </a:r>
            <a:r>
              <a:rPr lang="fr-FR"/>
              <a:t> vaut environ </a:t>
            </a:r>
            <a:r>
              <a:rPr b="1" lang="fr-FR"/>
              <a:t>300</a:t>
            </a:r>
            <a:r>
              <a:rPr lang="fr-FR"/>
              <a:t> (298 pour être précis).</a:t>
            </a:r>
            <a:endParaRPr/>
          </a:p>
          <a:p>
            <a:pPr indent="-317500" lvl="0" marL="457200" rtl="0" algn="l">
              <a:lnSpc>
                <a:spcPct val="100000"/>
              </a:lnSpc>
              <a:spcBef>
                <a:spcPts val="0"/>
              </a:spcBef>
              <a:spcAft>
                <a:spcPts val="0"/>
              </a:spcAft>
              <a:buClr>
                <a:schemeClr val="dk1"/>
              </a:buClr>
              <a:buSzPts val="1400"/>
              <a:buChar char="●"/>
            </a:pPr>
            <a:r>
              <a:rPr lang="fr-FR"/>
              <a:t>Le PRG du </a:t>
            </a:r>
            <a:r>
              <a:rPr b="1" lang="fr-FR"/>
              <a:t>SF6</a:t>
            </a:r>
            <a:r>
              <a:rPr lang="fr-FR"/>
              <a:t> (voir le point </a:t>
            </a:r>
            <a:r>
              <a:rPr b="1" lang="fr-FR" u="sng"/>
              <a:t>Pour aller plus loin</a:t>
            </a:r>
            <a:r>
              <a:rPr lang="fr-FR"/>
              <a:t> de la slide </a:t>
            </a:r>
            <a:r>
              <a:rPr i="1" lang="fr-FR"/>
              <a:t>Le CO2 n’est pas le seul gaz à effet de serre</a:t>
            </a:r>
            <a:r>
              <a:rPr lang="fr-FR"/>
              <a:t>) vaut environ </a:t>
            </a:r>
            <a:r>
              <a:rPr b="1" lang="fr-FR"/>
              <a:t>22 000</a:t>
            </a:r>
            <a:r>
              <a:rPr lang="fr-FR"/>
              <a:t> (22 200 pour être précis).</a:t>
            </a:r>
            <a:endParaRPr/>
          </a:p>
          <a:p>
            <a:pPr indent="0" lvl="0" marL="0" rtl="0" algn="l">
              <a:lnSpc>
                <a:spcPct val="100000"/>
              </a:lnSpc>
              <a:spcBef>
                <a:spcPts val="488"/>
              </a:spcBef>
              <a:spcAft>
                <a:spcPts val="0"/>
              </a:spcAft>
              <a:buSzPts val="1400"/>
              <a:buNone/>
            </a:pPr>
            <a:r>
              <a:t/>
            </a:r>
            <a:endParaRPr/>
          </a:p>
          <a:p>
            <a:pPr indent="0" lvl="0" marL="0" rtl="0" algn="l">
              <a:lnSpc>
                <a:spcPct val="100000"/>
              </a:lnSpc>
              <a:spcBef>
                <a:spcPts val="488"/>
              </a:spcBef>
              <a:spcAft>
                <a:spcPts val="0"/>
              </a:spcAft>
              <a:buSzPts val="1400"/>
              <a:buNone/>
            </a:pPr>
            <a:r>
              <a:rPr lang="fr-FR"/>
              <a:t>C’est à partir du PRG de tous les gaz que l’on peut définir une unité d’émissions de gaz à effet de serre : la </a:t>
            </a:r>
            <a:r>
              <a:rPr b="1" lang="fr-FR"/>
              <a:t>tonne de CO2 équivalent</a:t>
            </a:r>
            <a:r>
              <a:rPr lang="fr-FR"/>
              <a:t>. C’est cette grandeur qui est représentée sur la slide </a:t>
            </a:r>
            <a:r>
              <a:rPr i="1" lang="fr-FR"/>
              <a:t>Les gaz à effet de serre, ce n’est pas que le CO2</a:t>
            </a:r>
            <a:r>
              <a:rPr lang="fr-FR"/>
              <a:t>. Cette slide montre que lorsque l’on pondère les volumes d’émissions annuelles de tous les gaz à effet de serre par leur PRG, le CO2 reste le gaz le plus émis.</a:t>
            </a:r>
            <a:endParaRPr/>
          </a:p>
          <a:p>
            <a:pPr indent="0" lvl="0" marL="0" rtl="0" algn="l">
              <a:lnSpc>
                <a:spcPct val="100000"/>
              </a:lnSpc>
              <a:spcBef>
                <a:spcPts val="488"/>
              </a:spcBef>
              <a:spcAft>
                <a:spcPts val="0"/>
              </a:spcAft>
              <a:buSzPts val="1400"/>
              <a:buNone/>
            </a:pPr>
            <a:r>
              <a:t/>
            </a:r>
            <a:endParaRPr/>
          </a:p>
          <a:p>
            <a:pPr indent="0" lvl="0" marL="0" rtl="0" algn="l">
              <a:lnSpc>
                <a:spcPct val="100000"/>
              </a:lnSpc>
              <a:spcBef>
                <a:spcPts val="488"/>
              </a:spcBef>
              <a:spcAft>
                <a:spcPts val="0"/>
              </a:spcAft>
              <a:buSzPts val="1400"/>
              <a:buNone/>
            </a:pPr>
            <a:r>
              <a:rPr b="1" lang="fr-FR" u="sng"/>
              <a:t>Pour aller plus loin</a:t>
            </a:r>
            <a:endParaRPr/>
          </a:p>
          <a:p>
            <a:pPr indent="0" lvl="0" marL="0" rtl="0" algn="l">
              <a:lnSpc>
                <a:spcPct val="100000"/>
              </a:lnSpc>
              <a:spcBef>
                <a:spcPts val="488"/>
              </a:spcBef>
              <a:spcAft>
                <a:spcPts val="0"/>
              </a:spcAft>
              <a:buSzPts val="1100"/>
              <a:buNone/>
            </a:pPr>
            <a:r>
              <a:rPr lang="fr-FR"/>
              <a:t>Un gaz à effet de serre ayant un grand pouvoir de réchauffement mais qui disparaît “rapidement” (en quelques années) de l’atmosphère a un PRG très important sur des temps courts (10 ans) mais beaucoup plus faible sur des temps longs (500 ans). Le méthane est un exemple de tel gaz.</a:t>
            </a:r>
            <a:endParaRPr/>
          </a:p>
          <a:p>
            <a:pPr indent="0" lvl="0" marL="0" rtl="0" algn="l">
              <a:lnSpc>
                <a:spcPct val="100000"/>
              </a:lnSpc>
              <a:spcBef>
                <a:spcPts val="488"/>
              </a:spcBef>
              <a:spcAft>
                <a:spcPts val="0"/>
              </a:spcAft>
              <a:buSzPts val="1100"/>
              <a:buNone/>
            </a:pPr>
            <a:r>
              <a:t/>
            </a:r>
            <a:endParaRPr/>
          </a:p>
          <a:p>
            <a:pPr indent="0" lvl="0" marL="0" rtl="0" algn="l">
              <a:lnSpc>
                <a:spcPct val="100000"/>
              </a:lnSpc>
              <a:spcBef>
                <a:spcPts val="488"/>
              </a:spcBef>
              <a:spcAft>
                <a:spcPts val="0"/>
              </a:spcAft>
              <a:buSzPts val="1100"/>
              <a:buNone/>
            </a:pPr>
            <a:r>
              <a:rPr b="1" lang="fr-FR" u="sng"/>
              <a:t>Source</a:t>
            </a:r>
            <a:endParaRPr/>
          </a:p>
          <a:p>
            <a:pPr indent="0" lvl="0" marL="0" rtl="0" algn="l">
              <a:lnSpc>
                <a:spcPct val="100000"/>
              </a:lnSpc>
              <a:spcBef>
                <a:spcPts val="488"/>
              </a:spcBef>
              <a:spcAft>
                <a:spcPts val="0"/>
              </a:spcAft>
              <a:buClr>
                <a:schemeClr val="dk1"/>
              </a:buClr>
              <a:buSzPts val="1100"/>
              <a:buFont typeface="Arial"/>
              <a:buNone/>
            </a:pPr>
            <a:r>
              <a:rPr lang="fr-FR" u="sng">
                <a:solidFill>
                  <a:schemeClr val="hlink"/>
                </a:solidFill>
                <a:hlinkClick r:id="rId2"/>
              </a:rPr>
              <a:t>https://fr.wikipedia.org/wiki/Potentiel_de_réchauffement_global</a:t>
            </a:r>
            <a:r>
              <a:rPr lang="fr-FR"/>
              <a:t>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8" name="Shape 1358"/>
        <p:cNvGrpSpPr/>
        <p:nvPr/>
      </p:nvGrpSpPr>
      <p:grpSpPr>
        <a:xfrm>
          <a:off x="0" y="0"/>
          <a:ext cx="0" cy="0"/>
          <a:chOff x="0" y="0"/>
          <a:chExt cx="0" cy="0"/>
        </a:xfrm>
      </p:grpSpPr>
      <p:sp>
        <p:nvSpPr>
          <p:cNvPr id="1359" name="Google Shape;1359;g117e89eff40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60" name="Google Shape;1360;g117e89eff40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None/>
            </a:pPr>
            <a:r>
              <a:rPr b="1" lang="fr-FR" u="sng"/>
              <a:t>Déroulé conférencier.e :</a:t>
            </a:r>
            <a:endParaRPr b="1" u="sng"/>
          </a:p>
          <a:p>
            <a:pPr indent="0" lvl="0" marL="0" rtl="0" algn="l">
              <a:lnSpc>
                <a:spcPct val="100000"/>
              </a:lnSpc>
              <a:spcBef>
                <a:spcPts val="488"/>
              </a:spcBef>
              <a:spcAft>
                <a:spcPts val="0"/>
              </a:spcAft>
              <a:buClr>
                <a:schemeClr val="dk1"/>
              </a:buClr>
              <a:buSzPts val="1100"/>
              <a:buNone/>
            </a:pPr>
            <a:r>
              <a:rPr i="1" lang="fr-FR"/>
              <a:t>Demandez aux élèves ce qu’ils savent des conséquences du changement climatique.</a:t>
            </a:r>
            <a:endParaRPr/>
          </a:p>
        </p:txBody>
      </p:sp>
      <p:sp>
        <p:nvSpPr>
          <p:cNvPr id="1361" name="Google Shape;1361;g117e89eff40_0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fr-FR"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6" name="Shape 1366"/>
        <p:cNvGrpSpPr/>
        <p:nvPr/>
      </p:nvGrpSpPr>
      <p:grpSpPr>
        <a:xfrm>
          <a:off x="0" y="0"/>
          <a:ext cx="0" cy="0"/>
          <a:chOff x="0" y="0"/>
          <a:chExt cx="0" cy="0"/>
        </a:xfrm>
      </p:grpSpPr>
      <p:sp>
        <p:nvSpPr>
          <p:cNvPr id="1367" name="Google Shape;1367;g128d4af2262_0_4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68" name="Google Shape;1368;g128d4af2262_0_4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chemeClr val="dk1"/>
              </a:buClr>
              <a:buSzPts val="1400"/>
              <a:buFont typeface="Arial"/>
              <a:buNone/>
            </a:pPr>
            <a:r>
              <a:rPr b="1" lang="fr-FR" u="sng"/>
              <a:t>Explications :</a:t>
            </a:r>
            <a:endParaRPr b="1" u="sng"/>
          </a:p>
          <a:p>
            <a:pPr indent="0" lvl="0" marL="0" rtl="0" algn="l">
              <a:lnSpc>
                <a:spcPct val="100000"/>
              </a:lnSpc>
              <a:spcBef>
                <a:spcPts val="488"/>
              </a:spcBef>
              <a:spcAft>
                <a:spcPts val="0"/>
              </a:spcAft>
              <a:buClr>
                <a:schemeClr val="dk1"/>
              </a:buClr>
              <a:buSzPts val="1100"/>
              <a:buFont typeface="Arial"/>
              <a:buNone/>
            </a:pPr>
            <a:r>
              <a:rPr lang="fr-FR"/>
              <a:t>Le changement climatique a des impacts multiples, de nature à modifier radicalement le système climatique tel que nous l’avons connu. Ces impacts déjà visibles sont susceptibles d’exposer de nombreux écosystèmes et de nombreuses personnes à des risques considérables, qui vont s’intensifier si rien n’est fait pour limiter le changement climatique.</a:t>
            </a:r>
            <a:endParaRPr/>
          </a:p>
          <a:p>
            <a:pPr indent="0" lvl="0" marL="0" rtl="0" algn="l">
              <a:lnSpc>
                <a:spcPct val="100000"/>
              </a:lnSpc>
              <a:spcBef>
                <a:spcPts val="488"/>
              </a:spcBef>
              <a:spcAft>
                <a:spcPts val="0"/>
              </a:spcAft>
              <a:buClr>
                <a:schemeClr val="dk1"/>
              </a:buClr>
              <a:buSzPts val="1100"/>
              <a:buFont typeface="Arial"/>
              <a:buNone/>
            </a:pPr>
            <a:r>
              <a:rPr lang="fr-FR"/>
              <a:t>Le 2ème volet (Groupe de travail II) du 6ème Rapport d’évaluation du GIEC, publié en février 2022, est sans équivoque (reformulation de Bon Pote) :</a:t>
            </a:r>
            <a:endParaRPr/>
          </a:p>
          <a:p>
            <a:pPr indent="0" lvl="0" marL="0" rtl="0" algn="l">
              <a:lnSpc>
                <a:spcPct val="100000"/>
              </a:lnSpc>
              <a:spcBef>
                <a:spcPts val="488"/>
              </a:spcBef>
              <a:spcAft>
                <a:spcPts val="0"/>
              </a:spcAft>
              <a:buClr>
                <a:schemeClr val="dk1"/>
              </a:buClr>
              <a:buSzPts val="1100"/>
              <a:buFont typeface="Arial"/>
              <a:buNone/>
            </a:pPr>
            <a:r>
              <a:rPr b="1" i="1" lang="fr-FR">
                <a:solidFill>
                  <a:srgbClr val="333333"/>
                </a:solidFill>
                <a:highlight>
                  <a:srgbClr val="FFFFFF"/>
                </a:highlight>
              </a:rPr>
              <a:t>“Le changement climatique induit par l’homme [...] a eu des effets néfastes généralisés et a entraîné des pertes et des dommages pour la nature et les personnes, au-delà de la variabilité naturelle du climat.”</a:t>
            </a:r>
            <a:endParaRPr/>
          </a:p>
          <a:p>
            <a:pPr indent="0" lvl="0" marL="0" rtl="0" algn="l">
              <a:lnSpc>
                <a:spcPct val="100000"/>
              </a:lnSpc>
              <a:spcBef>
                <a:spcPts val="488"/>
              </a:spcBef>
              <a:spcAft>
                <a:spcPts val="0"/>
              </a:spcAft>
              <a:buClr>
                <a:schemeClr val="dk1"/>
              </a:buClr>
              <a:buSzPts val="1100"/>
              <a:buFont typeface="Arial"/>
              <a:buNone/>
            </a:pPr>
            <a:r>
              <a:rPr i="1" lang="fr-FR"/>
              <a:t>“</a:t>
            </a:r>
            <a:r>
              <a:rPr b="1" i="1" lang="fr-FR">
                <a:solidFill>
                  <a:srgbClr val="333333"/>
                </a:solidFill>
                <a:highlight>
                  <a:schemeClr val="lt1"/>
                </a:highlight>
              </a:rPr>
              <a:t>Les modèles actuels de développement non durable augmentent l’exposition des écosystèmes et des personnes aux risques climatiques (confiance élevée).”</a:t>
            </a:r>
            <a:endParaRPr i="1"/>
          </a:p>
          <a:p>
            <a:pPr indent="0" lvl="0" marL="0" rtl="0" algn="l">
              <a:lnSpc>
                <a:spcPct val="100000"/>
              </a:lnSpc>
              <a:spcBef>
                <a:spcPts val="488"/>
              </a:spcBef>
              <a:spcAft>
                <a:spcPts val="0"/>
              </a:spcAft>
              <a:buClr>
                <a:schemeClr val="dk1"/>
              </a:buClr>
              <a:buSzPts val="1100"/>
              <a:buFont typeface="Arial"/>
              <a:buNone/>
            </a:pPr>
            <a:r>
              <a:t/>
            </a:r>
            <a:endParaRPr/>
          </a:p>
          <a:p>
            <a:pPr indent="0" lvl="0" marL="0" rtl="0" algn="l">
              <a:lnSpc>
                <a:spcPct val="100000"/>
              </a:lnSpc>
              <a:spcBef>
                <a:spcPts val="488"/>
              </a:spcBef>
              <a:spcAft>
                <a:spcPts val="0"/>
              </a:spcAft>
              <a:buClr>
                <a:schemeClr val="dk1"/>
              </a:buClr>
              <a:buSzPts val="1100"/>
              <a:buFont typeface="Arial"/>
              <a:buNone/>
            </a:pPr>
            <a:r>
              <a:rPr lang="fr-FR"/>
              <a:t>Que peut-on dire des impacts physiques (c’est-à-dire sur le système climatique) et des impacts sur les sociétés et sur les écosystèmes du changement climatique ? Ils sont multiples, complexes et de différentes natures ; alors pour simplifier, nous allons plutôt nous concentrer sur quelques chaînes cause - conséquence. </a:t>
            </a:r>
            <a:endParaRPr/>
          </a:p>
          <a:p>
            <a:pPr indent="0" lvl="0" marL="0" rtl="0" algn="l">
              <a:lnSpc>
                <a:spcPct val="100000"/>
              </a:lnSpc>
              <a:spcBef>
                <a:spcPts val="488"/>
              </a:spcBef>
              <a:spcAft>
                <a:spcPts val="0"/>
              </a:spcAft>
              <a:buClr>
                <a:schemeClr val="dk1"/>
              </a:buClr>
              <a:buSzPts val="1100"/>
              <a:buFont typeface="Arial"/>
              <a:buNone/>
            </a:pPr>
            <a:r>
              <a:t/>
            </a:r>
            <a:endParaRPr/>
          </a:p>
          <a:p>
            <a:pPr indent="0" lvl="0" marL="0" rtl="0" algn="l">
              <a:lnSpc>
                <a:spcPct val="100000"/>
              </a:lnSpc>
              <a:spcBef>
                <a:spcPts val="488"/>
              </a:spcBef>
              <a:spcAft>
                <a:spcPts val="0"/>
              </a:spcAft>
              <a:buClr>
                <a:schemeClr val="dk1"/>
              </a:buClr>
              <a:buSzPts val="1100"/>
              <a:buFont typeface="Arial"/>
              <a:buNone/>
            </a:pPr>
            <a:r>
              <a:rPr lang="fr-FR"/>
              <a:t>1ère chaîne</a:t>
            </a:r>
            <a:endParaRPr/>
          </a:p>
          <a:p>
            <a:pPr indent="-304800" lvl="0" marL="457200" rtl="0" algn="l">
              <a:lnSpc>
                <a:spcPct val="100000"/>
              </a:lnSpc>
              <a:spcBef>
                <a:spcPts val="488"/>
              </a:spcBef>
              <a:spcAft>
                <a:spcPts val="0"/>
              </a:spcAft>
              <a:buSzPts val="1200"/>
              <a:buFont typeface="Calibri"/>
              <a:buAutoNum type="arabicPeriod"/>
            </a:pPr>
            <a:r>
              <a:rPr b="1" lang="fr-FR"/>
              <a:t>Perturbation du cycle de l’eau</a:t>
            </a:r>
            <a:r>
              <a:rPr lang="fr-FR"/>
              <a:t>. Sur Terre, l’eau suit un cycle et participe activement aux variations météorologiques et climatiques : présente abondamment dans les océans ou dans les terres, elle s’évapore, forme des nuages, puis il pleut et l’eau retombe ainsi dans les mers ou dans les terres. Or, avec l’augmentation des températures favorise l’évaporation de l’eau et le cycle de l’eau s’en trouve donc perturbé.</a:t>
            </a:r>
            <a:endParaRPr/>
          </a:p>
          <a:p>
            <a:pPr indent="-304800" lvl="0" marL="457200" rtl="0" algn="l">
              <a:lnSpc>
                <a:spcPct val="100000"/>
              </a:lnSpc>
              <a:spcBef>
                <a:spcPts val="0"/>
              </a:spcBef>
              <a:spcAft>
                <a:spcPts val="0"/>
              </a:spcAft>
              <a:buSzPts val="1200"/>
              <a:buFont typeface="Calibri"/>
              <a:buAutoNum type="arabicPeriod"/>
            </a:pPr>
            <a:r>
              <a:rPr b="1" lang="fr-FR"/>
              <a:t>Sécheresses</a:t>
            </a:r>
            <a:r>
              <a:rPr lang="fr-FR"/>
              <a:t>. En raison de la perturbation du cycle de l’eau, certaines régions sur Terre voient leurs précipitations augmenter tandis que d’autres voient leurs précipitations diminuer durablement pendant certaines périodes de l’année. Cela favorise l’apparition de sécheresses plus intenses, plus longues et plus précoces, et entraîne donc des risques de pénuries d’eau.</a:t>
            </a:r>
            <a:endParaRPr/>
          </a:p>
          <a:p>
            <a:pPr indent="-304800" lvl="0" marL="457200" rtl="0" algn="l">
              <a:lnSpc>
                <a:spcPct val="100000"/>
              </a:lnSpc>
              <a:spcBef>
                <a:spcPts val="0"/>
              </a:spcBef>
              <a:spcAft>
                <a:spcPts val="0"/>
              </a:spcAft>
              <a:buSzPts val="1200"/>
              <a:buFont typeface="Calibri"/>
              <a:buAutoNum type="arabicPeriod"/>
            </a:pPr>
            <a:r>
              <a:rPr b="1" lang="fr-FR"/>
              <a:t>Baisse de la production de nourriture</a:t>
            </a:r>
            <a:r>
              <a:rPr lang="fr-FR"/>
              <a:t>. L’assèchement des sols impacte le nécessaire approvisionnement en eau des cultures. Combiné avec la hausse des événements extrêmes également provoquée par le changement climatique, les sécheresses ont donc des conséquences très lourdes sur les récoltes, qui voient leurs rendements affaiblis. L’approvisionnement en nourriture d’une région s’en trouve menacée, et des famines peuvent émerger : aujourd’hui, nous assistons régulièrement à des périodes d’augmentation très rapide du prix des denrées alimentaires comme les céréales à la suite d’événements climatiques extrêmes.</a:t>
            </a:r>
            <a:endParaRPr/>
          </a:p>
          <a:p>
            <a:pPr indent="0" lvl="0" marL="0" rtl="0" algn="l">
              <a:lnSpc>
                <a:spcPct val="100000"/>
              </a:lnSpc>
              <a:spcBef>
                <a:spcPts val="488"/>
              </a:spcBef>
              <a:spcAft>
                <a:spcPts val="0"/>
              </a:spcAft>
              <a:buClr>
                <a:schemeClr val="dk1"/>
              </a:buClr>
              <a:buSzPts val="1100"/>
              <a:buFont typeface="Arial"/>
              <a:buNone/>
            </a:pPr>
            <a:r>
              <a:t/>
            </a:r>
            <a:endParaRPr/>
          </a:p>
          <a:p>
            <a:pPr indent="0" lvl="0" marL="0" rtl="0" algn="l">
              <a:lnSpc>
                <a:spcPct val="100000"/>
              </a:lnSpc>
              <a:spcBef>
                <a:spcPts val="488"/>
              </a:spcBef>
              <a:spcAft>
                <a:spcPts val="0"/>
              </a:spcAft>
              <a:buClr>
                <a:schemeClr val="dk1"/>
              </a:buClr>
              <a:buSzPts val="1100"/>
              <a:buFont typeface="Arial"/>
              <a:buNone/>
            </a:pPr>
            <a:r>
              <a:rPr lang="fr-FR"/>
              <a:t>2ème chaîne</a:t>
            </a:r>
            <a:endParaRPr/>
          </a:p>
          <a:p>
            <a:pPr indent="-304800" lvl="0" marL="457200" rtl="0" algn="l">
              <a:lnSpc>
                <a:spcPct val="100000"/>
              </a:lnSpc>
              <a:spcBef>
                <a:spcPts val="488"/>
              </a:spcBef>
              <a:spcAft>
                <a:spcPts val="0"/>
              </a:spcAft>
              <a:buSzPts val="1200"/>
              <a:buFont typeface="Calibri"/>
              <a:buAutoNum type="arabicPeriod"/>
            </a:pPr>
            <a:r>
              <a:rPr b="1" lang="fr-FR"/>
              <a:t>Montée du niveau de la mer</a:t>
            </a:r>
            <a:r>
              <a:rPr lang="fr-FR"/>
              <a:t>. l’augmentation des températures entraîne la fonte progressive et ininterrompue des glaciers, qu’il s’agisse des inlandsis de l’Antarctique et du Groënland ou des glaciers présents en haute montagne. Cette fonte des glaces se traduit directement par une élévation du niveau des océans. Cette élévation est aussi accentuée par le réchauffement de l’eau (voir la section </a:t>
            </a:r>
            <a:r>
              <a:rPr b="1" lang="fr-FR" u="sng"/>
              <a:t>Pour aller plus loin</a:t>
            </a:r>
            <a:r>
              <a:rPr lang="fr-FR"/>
              <a:t> de la slide </a:t>
            </a:r>
            <a:r>
              <a:rPr i="1" lang="fr-FR"/>
              <a:t>Le changement climatique</a:t>
            </a:r>
            <a:r>
              <a:rPr lang="fr-FR"/>
              <a:t>) et de la dilatation de l’eau qui en résulte : en effet, en l’eau occupe un volume plus important lorsqu’il s’échauffe. Il est important de souligner qu’en raison de l’inertie importante de l’hydrosphère, la montée du niveau de la mer est un phénomène irréversible et irrémédiable.</a:t>
            </a:r>
            <a:endParaRPr/>
          </a:p>
          <a:p>
            <a:pPr indent="-304800" lvl="0" marL="457200" rtl="0" algn="l">
              <a:lnSpc>
                <a:spcPct val="100000"/>
              </a:lnSpc>
              <a:spcBef>
                <a:spcPts val="0"/>
              </a:spcBef>
              <a:spcAft>
                <a:spcPts val="0"/>
              </a:spcAft>
              <a:buSzPts val="1200"/>
              <a:buFont typeface="Calibri"/>
              <a:buAutoNum type="arabicPeriod"/>
            </a:pPr>
            <a:r>
              <a:rPr b="1" lang="fr-FR"/>
              <a:t>Inondations</a:t>
            </a:r>
            <a:r>
              <a:rPr lang="fr-FR"/>
              <a:t>. La montée des eaux entraîne une érosion de plus en plus importante des littoraux : petit à petit, la mer grignote des terres souvent inhabitées mais accueillant parfois des villes côtières et même des métropoles importantes. Lors d’événements extrêmes favorisés par le changement climatique, ces terres peuvent être victimes d’inondations plus régulières qui provoquent des dégradations importantes d’infrastructures (routes, électricité…) et de services (santé…). Si aucune mesure d’atténuation ou d’adaptation n’est mise en place, de grandes villes comme Jakarta ou Miami risquent de se retrouver sous plusieurs mètres d’eau, quand certaines îles seront tout simplement rayées de la carte. </a:t>
            </a:r>
            <a:endParaRPr/>
          </a:p>
          <a:p>
            <a:pPr indent="-304800" lvl="0" marL="457200" rtl="0" algn="l">
              <a:lnSpc>
                <a:spcPct val="100000"/>
              </a:lnSpc>
              <a:spcBef>
                <a:spcPts val="0"/>
              </a:spcBef>
              <a:spcAft>
                <a:spcPts val="0"/>
              </a:spcAft>
              <a:buSzPts val="1200"/>
              <a:buFont typeface="Calibri"/>
              <a:buAutoNum type="arabicPeriod"/>
            </a:pPr>
            <a:r>
              <a:rPr b="1" lang="fr-FR"/>
              <a:t>Migrations de populations</a:t>
            </a:r>
            <a:r>
              <a:rPr lang="fr-FR"/>
              <a:t>. L’accumulation de toutes ces perturbations irréversibles, couplée au manque de mesures d’adaptation, oblige de plus en plus de populations à migrer vers de nouvelles terres, qu’elles soient situées à quelques kilomètres ou d’autres régions du monde.  D’ici 2050, ce sont 1 milliard de personnes qui seront exposées aux conséquences de la montée du niveau des mers, un nombre autrement plus important que les vagues migratoires actuelles.</a:t>
            </a:r>
            <a:endParaRPr/>
          </a:p>
          <a:p>
            <a:pPr indent="0" lvl="0" marL="0" rtl="0" algn="l">
              <a:lnSpc>
                <a:spcPct val="100000"/>
              </a:lnSpc>
              <a:spcBef>
                <a:spcPts val="488"/>
              </a:spcBef>
              <a:spcAft>
                <a:spcPts val="0"/>
              </a:spcAft>
              <a:buClr>
                <a:schemeClr val="dk1"/>
              </a:buClr>
              <a:buSzPts val="1100"/>
              <a:buFont typeface="Arial"/>
              <a:buNone/>
            </a:pPr>
            <a:r>
              <a:t/>
            </a:r>
            <a:endParaRPr/>
          </a:p>
          <a:p>
            <a:pPr indent="0" lvl="0" marL="0" rtl="0" algn="l">
              <a:lnSpc>
                <a:spcPct val="100000"/>
              </a:lnSpc>
              <a:spcBef>
                <a:spcPts val="488"/>
              </a:spcBef>
              <a:spcAft>
                <a:spcPts val="0"/>
              </a:spcAft>
              <a:buClr>
                <a:schemeClr val="dk1"/>
              </a:buClr>
              <a:buSzPts val="1100"/>
              <a:buFont typeface="Arial"/>
              <a:buNone/>
            </a:pPr>
            <a:r>
              <a:rPr lang="fr-FR"/>
              <a:t>3ème chaîne</a:t>
            </a:r>
            <a:endParaRPr/>
          </a:p>
          <a:p>
            <a:pPr indent="-304800" lvl="0" marL="457200" rtl="0" algn="l">
              <a:lnSpc>
                <a:spcPct val="100000"/>
              </a:lnSpc>
              <a:spcBef>
                <a:spcPts val="488"/>
              </a:spcBef>
              <a:spcAft>
                <a:spcPts val="0"/>
              </a:spcAft>
              <a:buSzPts val="1200"/>
              <a:buFont typeface="Calibri"/>
              <a:buAutoNum type="arabicPeriod"/>
            </a:pPr>
            <a:r>
              <a:rPr b="1" lang="fr-FR"/>
              <a:t>Hausse des températures et canicules</a:t>
            </a:r>
            <a:r>
              <a:rPr lang="fr-FR"/>
              <a:t>. Avec l’augmentation de l’effet de serre induite par les activités humaines, la température moyenne sur Terre a déjà augmenté de 1,1°C par rapport à l’ère pré-industrielle et va continuer d’augmenter. Plus la Terre se réchauffe, plus les canicules sont fréquentes, longues et intenses.</a:t>
            </a:r>
            <a:endParaRPr/>
          </a:p>
          <a:p>
            <a:pPr indent="-304800" lvl="0" marL="457200" rtl="0" algn="l">
              <a:lnSpc>
                <a:spcPct val="100000"/>
              </a:lnSpc>
              <a:spcBef>
                <a:spcPts val="0"/>
              </a:spcBef>
              <a:spcAft>
                <a:spcPts val="0"/>
              </a:spcAft>
              <a:buSzPts val="1200"/>
              <a:buFont typeface="Calibri"/>
              <a:buAutoNum type="arabicPeriod"/>
            </a:pPr>
            <a:r>
              <a:rPr b="1" lang="fr-FR"/>
              <a:t>Incendies</a:t>
            </a:r>
            <a:r>
              <a:rPr lang="fr-FR"/>
              <a:t>. La hausse des températures, les sécheresses et les canicules favorisent l’apparition d’incendies sur des zones de plus en plus importantes.</a:t>
            </a:r>
            <a:endParaRPr/>
          </a:p>
          <a:p>
            <a:pPr indent="-304800" lvl="0" marL="457200" rtl="0" algn="l">
              <a:lnSpc>
                <a:spcPct val="100000"/>
              </a:lnSpc>
              <a:spcBef>
                <a:spcPts val="0"/>
              </a:spcBef>
              <a:spcAft>
                <a:spcPts val="0"/>
              </a:spcAft>
              <a:buSzPts val="1200"/>
              <a:buFont typeface="Calibri"/>
              <a:buAutoNum type="arabicPeriod"/>
            </a:pPr>
            <a:r>
              <a:rPr b="1" lang="fr-FR"/>
              <a:t>Menaces sur les écosystèmes</a:t>
            </a:r>
            <a:r>
              <a:rPr lang="fr-FR"/>
              <a:t>. Les incendies provoquent des dégâts considérables pour les écosystèmes. Les dégâts des flammes sont brutaux mais peuvent entraîner aussi des modifications plus profondes de l’environnement. Certaines espèces sont contraintes de migrer, quand d’autres disparaissent… </a:t>
            </a:r>
            <a:endParaRPr/>
          </a:p>
          <a:p>
            <a:pPr indent="0" lvl="0" marL="0" rtl="0" algn="l">
              <a:lnSpc>
                <a:spcPct val="100000"/>
              </a:lnSpc>
              <a:spcBef>
                <a:spcPts val="488"/>
              </a:spcBef>
              <a:spcAft>
                <a:spcPts val="0"/>
              </a:spcAft>
              <a:buClr>
                <a:schemeClr val="dk1"/>
              </a:buClr>
              <a:buSzPts val="1100"/>
              <a:buFont typeface="Arial"/>
              <a:buNone/>
            </a:pPr>
            <a:r>
              <a:t/>
            </a:r>
            <a:endParaRPr/>
          </a:p>
          <a:p>
            <a:pPr indent="0" lvl="0" marL="0" rtl="0" algn="l">
              <a:lnSpc>
                <a:spcPct val="100000"/>
              </a:lnSpc>
              <a:spcBef>
                <a:spcPts val="488"/>
              </a:spcBef>
              <a:spcAft>
                <a:spcPts val="0"/>
              </a:spcAft>
              <a:buClr>
                <a:schemeClr val="dk1"/>
              </a:buClr>
              <a:buSzPts val="1100"/>
              <a:buFont typeface="Arial"/>
              <a:buNone/>
            </a:pPr>
            <a:r>
              <a:rPr lang="fr-FR"/>
              <a:t>Ces 3 chaînes cause - conséquence donnent un bref aperçu des conséquences du changement climatique. Cela dit, il faut garder à l’esprit que le système climatique, les écosystèmes et les sociétés humaines sont tous des </a:t>
            </a:r>
            <a:r>
              <a:rPr b="1" lang="fr-FR"/>
              <a:t>systèmes complexes et non linéaires</a:t>
            </a:r>
            <a:r>
              <a:rPr lang="fr-FR"/>
              <a:t>. Ils possèdent de multiples interactions, et une perturbation d’un élément du système peut avoir des conséquences irréversibles et imprévisibles sur d’autres éléments. Par exemple, nous n’avons pas parlé des conséquences très lourdes sur la santé humaine des canicules et des sécheresses…</a:t>
            </a:r>
            <a:endParaRPr/>
          </a:p>
          <a:p>
            <a:pPr indent="0" lvl="0" marL="0" rtl="0" algn="l">
              <a:lnSpc>
                <a:spcPct val="100000"/>
              </a:lnSpc>
              <a:spcBef>
                <a:spcPts val="488"/>
              </a:spcBef>
              <a:spcAft>
                <a:spcPts val="0"/>
              </a:spcAft>
              <a:buClr>
                <a:schemeClr val="dk1"/>
              </a:buClr>
              <a:buSzPts val="1100"/>
              <a:buFont typeface="Arial"/>
              <a:buNone/>
            </a:pPr>
            <a:r>
              <a:t/>
            </a:r>
            <a:endParaRPr/>
          </a:p>
          <a:p>
            <a:pPr indent="0" lvl="0" marL="0" rtl="0" algn="l">
              <a:lnSpc>
                <a:spcPct val="100000"/>
              </a:lnSpc>
              <a:spcBef>
                <a:spcPts val="488"/>
              </a:spcBef>
              <a:spcAft>
                <a:spcPts val="0"/>
              </a:spcAft>
              <a:buClr>
                <a:schemeClr val="dk1"/>
              </a:buClr>
              <a:buSzPts val="1100"/>
              <a:buFont typeface="Arial"/>
              <a:buNone/>
            </a:pPr>
            <a:r>
              <a:rPr lang="fr-FR"/>
              <a:t>Il y a 2 messages important :</a:t>
            </a:r>
            <a:endParaRPr/>
          </a:p>
          <a:p>
            <a:pPr indent="-317500" lvl="0" marL="457200" rtl="0" algn="l">
              <a:lnSpc>
                <a:spcPct val="100000"/>
              </a:lnSpc>
              <a:spcBef>
                <a:spcPts val="488"/>
              </a:spcBef>
              <a:spcAft>
                <a:spcPts val="0"/>
              </a:spcAft>
              <a:buSzPts val="1400"/>
              <a:buChar char="●"/>
            </a:pPr>
            <a:r>
              <a:rPr b="1" lang="fr-FR"/>
              <a:t>Chaque fraction de réchauffement renforce la sévérité des impacts déjà répertoriés et des effets irréversibles</a:t>
            </a:r>
            <a:r>
              <a:rPr lang="fr-FR"/>
              <a:t>, qu’il s’agisse de la montée du niveau de la mer, de la disparition des écosystèmes… Chaque dixième de degré Celsius d’élévation des températures compte.</a:t>
            </a:r>
            <a:endParaRPr/>
          </a:p>
          <a:p>
            <a:pPr indent="-317500" lvl="0" marL="457200" rtl="0" algn="l">
              <a:lnSpc>
                <a:spcPct val="100000"/>
              </a:lnSpc>
              <a:spcBef>
                <a:spcPts val="0"/>
              </a:spcBef>
              <a:spcAft>
                <a:spcPts val="0"/>
              </a:spcAft>
              <a:buSzPts val="1400"/>
              <a:buChar char="●"/>
            </a:pPr>
            <a:r>
              <a:rPr b="1" lang="fr-FR"/>
              <a:t>Selon l’ampleur du réchauffement, les menaces peuvent s’intensifier de plusieurs ordres de grandeur</a:t>
            </a:r>
            <a:r>
              <a:rPr lang="fr-FR"/>
              <a:t>. Par exemple, au-delà de +2°C, les extrêmes chauds dépasseraient fréquemment les seuils de tolérance connus pour la santé humaine et les activités agricoles, ce qui pourrait exacerber les pénuries alimentaires et la malnutrition. En outre, la probabilité d'occurrences d’événements à très fort impact, tels que la déstabilisation d’une partie de l’Antarctique, augmente avec l’augmentation du réchauffement climatique.</a:t>
            </a:r>
            <a:endParaRPr/>
          </a:p>
          <a:p>
            <a:pPr indent="0" lvl="0" marL="0" rtl="0" algn="l">
              <a:lnSpc>
                <a:spcPct val="100000"/>
              </a:lnSpc>
              <a:spcBef>
                <a:spcPts val="488"/>
              </a:spcBef>
              <a:spcAft>
                <a:spcPts val="0"/>
              </a:spcAft>
              <a:buClr>
                <a:schemeClr val="dk1"/>
              </a:buClr>
              <a:buSzPts val="1100"/>
              <a:buFont typeface="Arial"/>
              <a:buNone/>
            </a:pPr>
            <a:r>
              <a:t/>
            </a:r>
            <a:endParaRPr/>
          </a:p>
          <a:p>
            <a:pPr indent="0" lvl="0" marL="0" rtl="0" algn="just">
              <a:lnSpc>
                <a:spcPct val="100000"/>
              </a:lnSpc>
              <a:spcBef>
                <a:spcPts val="0"/>
              </a:spcBef>
              <a:spcAft>
                <a:spcPts val="0"/>
              </a:spcAft>
              <a:buClr>
                <a:schemeClr val="dk1"/>
              </a:buClr>
              <a:buSzPts val="1400"/>
              <a:buFont typeface="Arial"/>
              <a:buNone/>
            </a:pPr>
            <a:r>
              <a:rPr b="1" lang="fr-FR" u="sng"/>
              <a:t>Messages-clés :</a:t>
            </a:r>
            <a:endParaRPr b="1" u="sng"/>
          </a:p>
          <a:p>
            <a:pPr indent="-317500" lvl="0" marL="457200" rtl="0" algn="l">
              <a:lnSpc>
                <a:spcPct val="100000"/>
              </a:lnSpc>
              <a:spcBef>
                <a:spcPts val="488"/>
              </a:spcBef>
              <a:spcAft>
                <a:spcPts val="0"/>
              </a:spcAft>
              <a:buSzPts val="1400"/>
              <a:buChar char="●"/>
            </a:pPr>
            <a:r>
              <a:rPr lang="fr-FR"/>
              <a:t>Le changement climatique influe sur tous les éléments du système climatique. L’augmentation des températures moyennes globales a de nombreuses conséquences physiques graves sur les écosystèmes et sur les sociétés humaines.</a:t>
            </a:r>
            <a:endParaRPr/>
          </a:p>
          <a:p>
            <a:pPr indent="-317500" lvl="0" marL="457200" rtl="0" algn="l">
              <a:lnSpc>
                <a:spcPct val="100000"/>
              </a:lnSpc>
              <a:spcBef>
                <a:spcPts val="0"/>
              </a:spcBef>
              <a:spcAft>
                <a:spcPts val="0"/>
              </a:spcAft>
              <a:buSzPts val="1400"/>
              <a:buChar char="●"/>
            </a:pPr>
            <a:r>
              <a:rPr lang="fr-FR"/>
              <a:t>Selon l’ampleur du réchauffement, la sévérité des impacts s’intensifient tandis que de nouvelles menaces peuvent apparaître.</a:t>
            </a:r>
            <a:endParaRPr/>
          </a:p>
          <a:p>
            <a:pPr indent="0" lvl="0" marL="0" rtl="0" algn="l">
              <a:lnSpc>
                <a:spcPct val="100000"/>
              </a:lnSpc>
              <a:spcBef>
                <a:spcPts val="488"/>
              </a:spcBef>
              <a:spcAft>
                <a:spcPts val="0"/>
              </a:spcAft>
              <a:buSzPts val="1400"/>
              <a:buNone/>
            </a:pPr>
            <a:r>
              <a:t/>
            </a:r>
            <a:endParaRPr/>
          </a:p>
          <a:p>
            <a:pPr indent="0" lvl="0" marL="0" rtl="0" algn="just">
              <a:lnSpc>
                <a:spcPct val="100000"/>
              </a:lnSpc>
              <a:spcBef>
                <a:spcPts val="0"/>
              </a:spcBef>
              <a:spcAft>
                <a:spcPts val="0"/>
              </a:spcAft>
              <a:buSzPts val="1400"/>
              <a:buNone/>
            </a:pPr>
            <a:r>
              <a:rPr b="1" lang="fr-FR" u="sng"/>
              <a:t>Pour aller plus loin :</a:t>
            </a:r>
            <a:endParaRPr b="1" u="sng"/>
          </a:p>
          <a:p>
            <a:pPr indent="-317500" lvl="0" marL="457200" rtl="0" algn="l">
              <a:lnSpc>
                <a:spcPct val="100000"/>
              </a:lnSpc>
              <a:spcBef>
                <a:spcPts val="488"/>
              </a:spcBef>
              <a:spcAft>
                <a:spcPts val="0"/>
              </a:spcAft>
              <a:buSzPts val="1400"/>
              <a:buChar char="●"/>
            </a:pPr>
            <a:r>
              <a:rPr lang="fr-FR"/>
              <a:t>Les écosystèmes sont impactés de bien d’autres manières par le réchauffement climatique. Par exemple, les océans, qui sont d’importants puits de carbone (voir la slide </a:t>
            </a:r>
            <a:r>
              <a:rPr i="1" lang="fr-FR"/>
              <a:t>La neutralité carbone</a:t>
            </a:r>
            <a:r>
              <a:rPr lang="fr-FR"/>
              <a:t>), absorbent une grande partie du dioxyde de carbone d’origine anthropique, ce qui augmente leur acidité. L’acidification des océans menace la survie de nombreux écosystèmes marins :</a:t>
            </a:r>
            <a:endParaRPr/>
          </a:p>
          <a:p>
            <a:pPr indent="-317500" lvl="1" marL="914400" rtl="0" algn="l">
              <a:lnSpc>
                <a:spcPct val="100000"/>
              </a:lnSpc>
              <a:spcBef>
                <a:spcPts val="0"/>
              </a:spcBef>
              <a:spcAft>
                <a:spcPts val="0"/>
              </a:spcAft>
              <a:buSzPts val="1400"/>
              <a:buChar char="○"/>
            </a:pPr>
            <a:r>
              <a:rPr lang="fr-FR"/>
              <a:t>Les espèces de planctons les plus communes ont des difficultés à se développer dans un milieu plus acide. En effet, la plupart des zooplanctons (ptéropodes) et des phytoplanctons (coccolithophores) ont une coquille en calcaire, mais la synthèse de celle-ci est mise à mal par l’augmentation de l’acidité de l’océan. Or, les planctons sont à la base de la chaîne alimentaire dans les milieux océaniques…</a:t>
            </a:r>
            <a:endParaRPr/>
          </a:p>
          <a:p>
            <a:pPr indent="-317500" lvl="1" marL="914400" rtl="0" algn="l">
              <a:lnSpc>
                <a:spcPct val="100000"/>
              </a:lnSpc>
              <a:spcBef>
                <a:spcPts val="0"/>
              </a:spcBef>
              <a:spcAft>
                <a:spcPts val="0"/>
              </a:spcAft>
              <a:buSzPts val="1400"/>
              <a:buChar char="○"/>
            </a:pPr>
            <a:r>
              <a:rPr lang="fr-FR"/>
              <a:t>Les coraux, qui accueillent 25 à 30% de la vie marine, ont de plus en plus de mal à fabriquer leurs squelettes dans un milieu plus acide, ce qui nuit au développement de riches écosystèmes. Notons cependant que le phénomène emblématique du blanchiment des coraux n’est pas provoqué par l’acidification des océans mais par le réchauffement des océans (voir la section </a:t>
            </a:r>
            <a:r>
              <a:rPr b="1" lang="fr-FR" u="sng"/>
              <a:t>Pour aller plus loin</a:t>
            </a:r>
            <a:r>
              <a:rPr lang="fr-FR"/>
              <a:t> de la slide </a:t>
            </a:r>
            <a:r>
              <a:rPr i="1" lang="fr-FR"/>
              <a:t>Le changement climatique</a:t>
            </a:r>
            <a:r>
              <a:rPr lang="fr-FR"/>
              <a:t>).</a:t>
            </a:r>
            <a:endParaRPr/>
          </a:p>
          <a:p>
            <a:pPr indent="-317500" lvl="0" marL="457200" rtl="0" algn="l">
              <a:lnSpc>
                <a:spcPct val="100000"/>
              </a:lnSpc>
              <a:spcBef>
                <a:spcPts val="0"/>
              </a:spcBef>
              <a:spcAft>
                <a:spcPts val="0"/>
              </a:spcAft>
              <a:buSzPts val="1400"/>
              <a:buChar char="●"/>
            </a:pPr>
            <a:r>
              <a:rPr lang="fr-FR"/>
              <a:t>Toutefois, le changement climatique n’est pas la première cause de l’effondrement des écosystèmes qui est observé aujourd’hui. Les 5 causes principales de l’effondrement des écosystèmes dans le monde sont, par ordre d’importance :</a:t>
            </a:r>
            <a:endParaRPr/>
          </a:p>
          <a:p>
            <a:pPr indent="-304800" lvl="0" marL="914400" rtl="0" algn="l">
              <a:lnSpc>
                <a:spcPct val="100000"/>
              </a:lnSpc>
              <a:spcBef>
                <a:spcPts val="0"/>
              </a:spcBef>
              <a:spcAft>
                <a:spcPts val="0"/>
              </a:spcAft>
              <a:buSzPts val="1200"/>
              <a:buFont typeface="Calibri"/>
              <a:buAutoNum type="arabicPeriod"/>
            </a:pPr>
            <a:r>
              <a:rPr b="1" lang="fr-FR"/>
              <a:t>Le changement d’usage des sols</a:t>
            </a:r>
            <a:r>
              <a:rPr lang="fr-FR"/>
              <a:t>. Citons les déforestations, les transformations de surfaces agricoles ou forestières en surfaces commerciales ou habitables, la construction de nouvelles infrastructures sur des terrains vierges…</a:t>
            </a:r>
            <a:endParaRPr/>
          </a:p>
          <a:p>
            <a:pPr indent="-304800" lvl="0" marL="914400" rtl="0" algn="l">
              <a:lnSpc>
                <a:spcPct val="100000"/>
              </a:lnSpc>
              <a:spcBef>
                <a:spcPts val="0"/>
              </a:spcBef>
              <a:spcAft>
                <a:spcPts val="0"/>
              </a:spcAft>
              <a:buSzPts val="1200"/>
              <a:buFont typeface="Calibri"/>
              <a:buAutoNum type="arabicPeriod"/>
            </a:pPr>
            <a:r>
              <a:rPr lang="fr-FR"/>
              <a:t>La </a:t>
            </a:r>
            <a:r>
              <a:rPr b="1" lang="fr-FR"/>
              <a:t>surexploitation des ressources</a:t>
            </a:r>
            <a:r>
              <a:rPr lang="fr-FR"/>
              <a:t>. Citons la surpêche, l’exploitation des forêts pour l’industrie du bois…</a:t>
            </a:r>
            <a:endParaRPr/>
          </a:p>
          <a:p>
            <a:pPr indent="-304800" lvl="0" marL="914400" rtl="0" algn="l">
              <a:lnSpc>
                <a:spcPct val="100000"/>
              </a:lnSpc>
              <a:spcBef>
                <a:spcPts val="0"/>
              </a:spcBef>
              <a:spcAft>
                <a:spcPts val="0"/>
              </a:spcAft>
              <a:buSzPts val="1200"/>
              <a:buFont typeface="Calibri"/>
              <a:buAutoNum type="arabicPeriod"/>
            </a:pPr>
            <a:r>
              <a:rPr lang="fr-FR"/>
              <a:t>Le </a:t>
            </a:r>
            <a:r>
              <a:rPr b="1" lang="fr-FR"/>
              <a:t>changement climatique</a:t>
            </a:r>
            <a:r>
              <a:rPr lang="fr-FR"/>
              <a:t>.</a:t>
            </a:r>
            <a:endParaRPr/>
          </a:p>
          <a:p>
            <a:pPr indent="-304800" lvl="0" marL="914400" rtl="0" algn="l">
              <a:lnSpc>
                <a:spcPct val="100000"/>
              </a:lnSpc>
              <a:spcBef>
                <a:spcPts val="0"/>
              </a:spcBef>
              <a:spcAft>
                <a:spcPts val="0"/>
              </a:spcAft>
              <a:buSzPts val="1200"/>
              <a:buFont typeface="Calibri"/>
              <a:buAutoNum type="arabicPeriod"/>
            </a:pPr>
            <a:r>
              <a:rPr lang="fr-FR"/>
              <a:t>La </a:t>
            </a:r>
            <a:r>
              <a:rPr b="1" lang="fr-FR"/>
              <a:t>pollution</a:t>
            </a:r>
            <a:r>
              <a:rPr lang="fr-FR"/>
              <a:t>. Citons la prolifération des plastiques sur les terres et dans les océans, les marées noires, ou encore l’eutrophisation des milieux terrestres et aquatiques… L’</a:t>
            </a:r>
            <a:r>
              <a:rPr b="1" lang="fr-FR"/>
              <a:t>eutrophisation</a:t>
            </a:r>
            <a:r>
              <a:rPr lang="fr-FR"/>
              <a:t> d’un milieu désigne l’accumulation de nutriments riches en azote et en phosphore, qui induit par exemple le phénomène de prolifération d’algues dans des milieux aquatiques (ce phénomène est aujourd’hui observé sur les côtes bretonnes…).</a:t>
            </a:r>
            <a:endParaRPr/>
          </a:p>
          <a:p>
            <a:pPr indent="-304800" lvl="0" marL="914400" rtl="0" algn="l">
              <a:lnSpc>
                <a:spcPct val="100000"/>
              </a:lnSpc>
              <a:spcBef>
                <a:spcPts val="0"/>
              </a:spcBef>
              <a:spcAft>
                <a:spcPts val="0"/>
              </a:spcAft>
              <a:buSzPts val="1200"/>
              <a:buFont typeface="Calibri"/>
              <a:buAutoNum type="arabicPeriod"/>
            </a:pPr>
            <a:r>
              <a:rPr lang="fr-FR"/>
              <a:t>L’</a:t>
            </a:r>
            <a:r>
              <a:rPr b="1" lang="fr-FR"/>
              <a:t>introduction d’espèces invasives</a:t>
            </a:r>
            <a:r>
              <a:rPr lang="fr-FR"/>
              <a:t>.</a:t>
            </a:r>
            <a:endParaRPr/>
          </a:p>
          <a:p>
            <a:pPr indent="-317500" lvl="0" marL="457200" rtl="0" algn="l">
              <a:lnSpc>
                <a:spcPct val="100000"/>
              </a:lnSpc>
              <a:spcBef>
                <a:spcPts val="0"/>
              </a:spcBef>
              <a:spcAft>
                <a:spcPts val="0"/>
              </a:spcAft>
              <a:buSzPts val="1400"/>
              <a:buChar char="●"/>
            </a:pPr>
            <a:r>
              <a:rPr lang="fr-FR"/>
              <a:t>La complexité et la non-linéarité du système climatique peuvent être abordées avec la notion de </a:t>
            </a:r>
            <a:r>
              <a:rPr b="1" lang="fr-FR"/>
              <a:t>boucle de rétroaction positive</a:t>
            </a:r>
            <a:r>
              <a:rPr lang="fr-FR"/>
              <a:t> : il s’agit d’un phénomène qui, une fois déclenché, s’autoalimente et peut parfois devenir incontrôlable. Illustrons ce concept par 3 exemples (la troisième est plus complexe que les deux premières) :</a:t>
            </a:r>
            <a:endParaRPr/>
          </a:p>
          <a:p>
            <a:pPr indent="-317500" lvl="1" marL="914400" rtl="0" algn="l">
              <a:lnSpc>
                <a:spcPct val="100000"/>
              </a:lnSpc>
              <a:spcBef>
                <a:spcPts val="0"/>
              </a:spcBef>
              <a:spcAft>
                <a:spcPts val="0"/>
              </a:spcAft>
              <a:buClr>
                <a:schemeClr val="dk1"/>
              </a:buClr>
              <a:buSzPts val="1400"/>
              <a:buChar char="○"/>
            </a:pPr>
            <a:r>
              <a:rPr lang="fr-FR"/>
              <a:t>Le </a:t>
            </a:r>
            <a:r>
              <a:rPr b="1" lang="fr-FR"/>
              <a:t>permafrost</a:t>
            </a:r>
            <a:r>
              <a:rPr lang="fr-FR"/>
              <a:t> (ou </a:t>
            </a:r>
            <a:r>
              <a:rPr b="1" lang="fr-FR"/>
              <a:t>pergélisol</a:t>
            </a:r>
            <a:r>
              <a:rPr lang="fr-FR"/>
              <a:t>) désigne certains sols de régions froides (polaires ou de haute altitude) qui sont gelés en permanence. Présents par exemple en Sibérie ou en Alaska, ils couvrent près d’1/5 des terres émergées du globe ! Or, l’augmentation des températures étant plus importante dans les régions polaires que dans les régions tropicales, on assiste au dégel progressif de ce permafrost. Mais ces sols gelés emprisonnent de nombreux gaz à effet de serre (le méthane en particulier) et des microorganismes qui, une fois à l’air libre, émettent eux aussi des gaz à effet de serre en dégradant la matière organique…</a:t>
            </a:r>
            <a:endParaRPr/>
          </a:p>
          <a:p>
            <a:pPr indent="0" lvl="0" marL="914400" rtl="0" algn="l">
              <a:lnSpc>
                <a:spcPct val="100000"/>
              </a:lnSpc>
              <a:spcBef>
                <a:spcPts val="488"/>
              </a:spcBef>
              <a:spcAft>
                <a:spcPts val="0"/>
              </a:spcAft>
              <a:buClr>
                <a:schemeClr val="dk1"/>
              </a:buClr>
              <a:buSzPts val="1100"/>
              <a:buFont typeface="Arial"/>
              <a:buNone/>
            </a:pPr>
            <a:r>
              <a:rPr lang="fr-FR"/>
              <a:t>La suite, vous la voyez venir : la libération de ces gaz à effet de serre contribue aussi au réchauffement climatique, qui entraîne à son tour une accélération du dégel du permafrost, etc. On parle parfois du permafrost comme d’une “bombe à retardement” ; en l’attente d’études plus nombreuses sur le sujet, le dégel du permafrost provoque des explosions spectaculaires de poches de gaz…</a:t>
            </a:r>
            <a:endParaRPr/>
          </a:p>
          <a:p>
            <a:pPr indent="-317500" lvl="1" marL="914400" rtl="0" algn="l">
              <a:lnSpc>
                <a:spcPct val="100000"/>
              </a:lnSpc>
              <a:spcBef>
                <a:spcPts val="488"/>
              </a:spcBef>
              <a:spcAft>
                <a:spcPts val="0"/>
              </a:spcAft>
              <a:buClr>
                <a:schemeClr val="dk1"/>
              </a:buClr>
              <a:buSzPts val="1400"/>
              <a:buChar char="○"/>
            </a:pPr>
            <a:r>
              <a:rPr lang="fr-FR"/>
              <a:t>L’</a:t>
            </a:r>
            <a:r>
              <a:rPr b="1" lang="fr-FR"/>
              <a:t>albédo</a:t>
            </a:r>
            <a:r>
              <a:rPr lang="fr-FR"/>
              <a:t> désigne</a:t>
            </a:r>
            <a:r>
              <a:rPr lang="fr-FR" sz="1210"/>
              <a:t> le pouvoir réfléchissant d’une surface. Vous avez sans doute appris qu’il vaut mieux mettre un tshirt blanc qu’un tshirt noir quand il y a du soleil ? C’est parce qu’un corps de couleur blanche réfléchit beaucoup plus de rayons lumineux qu’un corps de couleur noire au lieu de les absorber, ce qui évite l’échauffement du corps en question par l’absorption des rayons. Dans le cas de la Terre, ce sont les surfaces enneigées ou glaciaires qui font office de surfaces blanches réfléchissant les rayons du Soleil. Or, ces rayons réfléchis vers l’espace sont autant de rayons en moins absorbés par le sol ou les océans et qui contribuent donc à l’échauffement de ceux-ci, alimentant mécaniquement l’effet de serre (voir la slide </a:t>
            </a:r>
            <a:r>
              <a:rPr i="1" lang="fr-FR" sz="1210"/>
              <a:t>Le principe de l’effet de serre</a:t>
            </a:r>
            <a:r>
              <a:rPr lang="fr-FR" sz="1210"/>
              <a:t> pour plus d’informations sur le mécanique physique).</a:t>
            </a:r>
            <a:endParaRPr/>
          </a:p>
          <a:p>
            <a:pPr indent="0" lvl="0" marL="914400" rtl="0" algn="l">
              <a:lnSpc>
                <a:spcPct val="100000"/>
              </a:lnSpc>
              <a:spcBef>
                <a:spcPts val="488"/>
              </a:spcBef>
              <a:spcAft>
                <a:spcPts val="0"/>
              </a:spcAft>
              <a:buSzPts val="1400"/>
              <a:buNone/>
            </a:pPr>
            <a:r>
              <a:rPr lang="fr-FR" sz="1210"/>
              <a:t>Or, avec la fonte des glaces provoquée par le réchauffement climatique, l’albédo de la Terre diminue, et la couche réfléchissante disparaît au profit de la couche absorbante. Ceci contribue à l’augmentation des températures, qui entraînent l’accélération de la fonte des glaces, etc.</a:t>
            </a:r>
            <a:endParaRPr sz="1210"/>
          </a:p>
          <a:p>
            <a:pPr indent="-305435" lvl="1" marL="914400" rtl="0" algn="l">
              <a:lnSpc>
                <a:spcPct val="100000"/>
              </a:lnSpc>
              <a:spcBef>
                <a:spcPts val="488"/>
              </a:spcBef>
              <a:spcAft>
                <a:spcPts val="0"/>
              </a:spcAft>
              <a:buSzPts val="1210"/>
              <a:buChar char="○"/>
            </a:pPr>
            <a:r>
              <a:rPr lang="fr-FR" sz="1210"/>
              <a:t>La </a:t>
            </a:r>
            <a:r>
              <a:rPr b="1" lang="fr-FR" sz="1210"/>
              <a:t>boucle thermohaline</a:t>
            </a:r>
            <a:r>
              <a:rPr lang="fr-FR" sz="1210"/>
              <a:t> désigne l’ensemble des courants océaniques de profondeur, des courants océaniques de surface (le Gulf Stream appartient à cette dernière catégorie) et des échanges d’eau entre ces deux niveaux à l’échelle de la planète via des boucles de convection. Il s’agit d’un cycle immense qui brasse une très grande quantité d’eau et qui permet notamment de redistribuer la chaleur à l’échelle de chaque hémisphère. La boucle thermohaline joue un rôle important dans la capture du dioxyde de carbone présente dans l’atmosphère par les océans (les océans sont des puits de carbone, voir la slide </a:t>
            </a:r>
            <a:r>
              <a:rPr i="1" lang="fr-FR" sz="1210"/>
              <a:t>La neutralité carbone</a:t>
            </a:r>
            <a:r>
              <a:rPr lang="fr-FR" sz="1210"/>
              <a:t>), car elle permet d’envoyer les eaux de surface riches en CO2 en profondeur et d’envoyer en surface des eaux moins riches et donc plus aptes à capturer le CO2.</a:t>
            </a:r>
            <a:endParaRPr sz="1210"/>
          </a:p>
          <a:p>
            <a:pPr indent="0" lvl="0" marL="914400" rtl="0" algn="l">
              <a:lnSpc>
                <a:spcPct val="100000"/>
              </a:lnSpc>
              <a:spcBef>
                <a:spcPts val="488"/>
              </a:spcBef>
              <a:spcAft>
                <a:spcPts val="0"/>
              </a:spcAft>
              <a:buSzPts val="1400"/>
              <a:buNone/>
            </a:pPr>
            <a:r>
              <a:rPr lang="fr-FR" sz="1210"/>
              <a:t>Le mécanisme d’une boucle de convection marine est le suivant. L’eau froide et salée est plus dense que l’eau chaude et peu salée ; les eaux profondes pauvres en sel ont donc tendance à remonter à la surface dans des zones chaudes, tandis que dans des zones froides comme au Groënland, les eaux froides de surface et très salées plongent brutalement dans les profondeurs. De fait, la présence d’eaux douces pauvres en sel en surface ralentit le processus ! Et c’est ici que la boucle de rétroaction positive se manifeste : la fonte des glaces (comme au Groënland) provoque un ralentissement de la boucle thermohaline dans les zones froides, ce qui diminue la capacité des océans à capturer le dioxyde de carbone atmosphérique, ce qui contribue à l’élévation des températures par effet de serre, etc.</a:t>
            </a:r>
            <a:endParaRPr sz="1210"/>
          </a:p>
          <a:p>
            <a:pPr indent="0" lvl="0" marL="457200" rtl="0" algn="l">
              <a:lnSpc>
                <a:spcPct val="100000"/>
              </a:lnSpc>
              <a:spcBef>
                <a:spcPts val="488"/>
              </a:spcBef>
              <a:spcAft>
                <a:spcPts val="0"/>
              </a:spcAft>
              <a:buSzPts val="1400"/>
              <a:buNone/>
            </a:pPr>
            <a:r>
              <a:rPr lang="fr-FR" sz="1210"/>
              <a:t>Ces 3 boucles de rétroaction positive sont les plus connues, mais il y en a d’autres. Si nous avons encore beaucoup à apprendre sur le fonctionnement du système climatique, il est certain qu’il est dangereux de jouer avec ces boucles de rétroaction. Ce sont autant de raisons de limiter la hausse des températures !</a:t>
            </a:r>
            <a:endParaRPr sz="1210"/>
          </a:p>
        </p:txBody>
      </p:sp>
      <p:sp>
        <p:nvSpPr>
          <p:cNvPr id="1369" name="Google Shape;1369;g128d4af2262_0_4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2" name="Shape 1402"/>
        <p:cNvGrpSpPr/>
        <p:nvPr/>
      </p:nvGrpSpPr>
      <p:grpSpPr>
        <a:xfrm>
          <a:off x="0" y="0"/>
          <a:ext cx="0" cy="0"/>
          <a:chOff x="0" y="0"/>
          <a:chExt cx="0" cy="0"/>
        </a:xfrm>
      </p:grpSpPr>
      <p:sp>
        <p:nvSpPr>
          <p:cNvPr id="1403" name="Google Shape;1403;g11f9f2ef531_1_20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04" name="Google Shape;1404;g11f9f2ef531_1_20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chemeClr val="dk1"/>
              </a:buClr>
              <a:buSzPts val="1400"/>
              <a:buFont typeface="Arial"/>
              <a:buNone/>
            </a:pPr>
            <a:r>
              <a:rPr b="1" lang="fr-FR" u="sng"/>
              <a:t>Explications :</a:t>
            </a:r>
            <a:endParaRPr b="1" u="sng"/>
          </a:p>
          <a:p>
            <a:pPr indent="0" lvl="0" marL="0" rtl="0" algn="l">
              <a:lnSpc>
                <a:spcPct val="100000"/>
              </a:lnSpc>
              <a:spcBef>
                <a:spcPts val="488"/>
              </a:spcBef>
              <a:spcAft>
                <a:spcPts val="0"/>
              </a:spcAft>
              <a:buClr>
                <a:schemeClr val="dk1"/>
              </a:buClr>
              <a:buSzPts val="1100"/>
              <a:buFont typeface="Arial"/>
              <a:buNone/>
            </a:pPr>
            <a:r>
              <a:rPr lang="fr-FR"/>
              <a:t>Aucune région du monde n’est épargnée par le changement climatique en cours. Par exemple, l’Europe est exposée à des vagues de chaleur de plus en plus fréquentes et intenses, mais aussi à la montée du niveau des mers. Les villes du nord de la France connaîtront d’ici 2050 un climat qui sera similaire à des villes situées bien plus au sud.</a:t>
            </a:r>
            <a:endParaRPr/>
          </a:p>
          <a:p>
            <a:pPr indent="0" lvl="0" marL="0" rtl="0" algn="l">
              <a:lnSpc>
                <a:spcPct val="100000"/>
              </a:lnSpc>
              <a:spcBef>
                <a:spcPts val="488"/>
              </a:spcBef>
              <a:spcAft>
                <a:spcPts val="0"/>
              </a:spcAft>
              <a:buClr>
                <a:schemeClr val="dk1"/>
              </a:buClr>
              <a:buSzPts val="1100"/>
              <a:buFont typeface="Arial"/>
              <a:buNone/>
            </a:pPr>
            <a:r>
              <a:rPr lang="fr-FR"/>
              <a:t>Pour mieux saisir l’ampleur des impacts du changement climatique en cours, il n’est pas inutile de le comparer à ce qu’il s’est produit en des temps plus anciens.</a:t>
            </a:r>
            <a:endParaRPr/>
          </a:p>
          <a:p>
            <a:pPr indent="0" lvl="0" marL="0" rtl="0" algn="l">
              <a:lnSpc>
                <a:spcPct val="100000"/>
              </a:lnSpc>
              <a:spcBef>
                <a:spcPts val="488"/>
              </a:spcBef>
              <a:spcAft>
                <a:spcPts val="0"/>
              </a:spcAft>
              <a:buClr>
                <a:schemeClr val="dk1"/>
              </a:buClr>
              <a:buSzPts val="1100"/>
              <a:buFont typeface="Arial"/>
              <a:buNone/>
            </a:pPr>
            <a:r>
              <a:t/>
            </a:r>
            <a:endParaRPr/>
          </a:p>
          <a:p>
            <a:pPr indent="0" lvl="0" marL="0" rtl="0" algn="l">
              <a:lnSpc>
                <a:spcPct val="100000"/>
              </a:lnSpc>
              <a:spcBef>
                <a:spcPts val="488"/>
              </a:spcBef>
              <a:spcAft>
                <a:spcPts val="0"/>
              </a:spcAft>
              <a:buClr>
                <a:schemeClr val="dk1"/>
              </a:buClr>
              <a:buSzPts val="1100"/>
              <a:buFont typeface="Arial"/>
              <a:buNone/>
            </a:pPr>
            <a:r>
              <a:rPr lang="fr-FR"/>
              <a:t>Il y a environ 20 000 ans, l’Europe commençait à sortir de sa dernière phase glaciaire, et les paysages que l’on pouvait y trouver étaient radicalement différents de ceux d’aujourd’hui. Le nord du continent (la Scandinavie, le nord de la Grande-Bretagne…) était recouvert par une épaisse couche de glace d’environ 3 km d’épaisseur, semblable à celle que l’on retrouve aujourd’hui au Groënland. Cette importante quantité de glace étant puisée dans les océans, le niveau de la mer se situait environ 120 m plus bas qu’actuellement ; de fait, la Grande-Bretagne n’était pas une île à cette époque.</a:t>
            </a:r>
            <a:endParaRPr/>
          </a:p>
          <a:p>
            <a:pPr indent="0" lvl="0" marL="0" rtl="0" algn="l">
              <a:lnSpc>
                <a:spcPct val="100000"/>
              </a:lnSpc>
              <a:spcBef>
                <a:spcPts val="488"/>
              </a:spcBef>
              <a:spcAft>
                <a:spcPts val="0"/>
              </a:spcAft>
              <a:buClr>
                <a:schemeClr val="dk1"/>
              </a:buClr>
              <a:buSzPts val="1100"/>
              <a:buFont typeface="Arial"/>
              <a:buNone/>
            </a:pPr>
            <a:r>
              <a:rPr lang="fr-FR"/>
              <a:t>Les paysages et écosystèmes que l’on y trouvait en Europe à cette période sont proches de ceux que l’on trouve en Sibérie ou au Canada : steppes, toundras…</a:t>
            </a:r>
            <a:endParaRPr/>
          </a:p>
          <a:p>
            <a:pPr indent="0" lvl="0" marL="0" rtl="0" algn="l">
              <a:lnSpc>
                <a:spcPct val="100000"/>
              </a:lnSpc>
              <a:spcBef>
                <a:spcPts val="488"/>
              </a:spcBef>
              <a:spcAft>
                <a:spcPts val="0"/>
              </a:spcAft>
              <a:buClr>
                <a:schemeClr val="dk1"/>
              </a:buClr>
              <a:buSzPts val="1100"/>
              <a:buFont typeface="Arial"/>
              <a:buNone/>
            </a:pPr>
            <a:r>
              <a:t/>
            </a:r>
            <a:endParaRPr/>
          </a:p>
          <a:p>
            <a:pPr indent="0" lvl="0" marL="0" rtl="0" algn="l">
              <a:lnSpc>
                <a:spcPct val="100000"/>
              </a:lnSpc>
              <a:spcBef>
                <a:spcPts val="488"/>
              </a:spcBef>
              <a:spcAft>
                <a:spcPts val="0"/>
              </a:spcAft>
              <a:buClr>
                <a:schemeClr val="dk1"/>
              </a:buClr>
              <a:buSzPts val="1100"/>
              <a:buFont typeface="Arial"/>
              <a:buNone/>
            </a:pPr>
            <a:r>
              <a:rPr lang="fr-FR"/>
              <a:t>Le passage de l’ère glaciaire à l’ère interglaciaire que l’on connaît actuellement s’est déroulé en </a:t>
            </a:r>
            <a:r>
              <a:rPr b="1" lang="fr-FR"/>
              <a:t>10 000 ans</a:t>
            </a:r>
            <a:r>
              <a:rPr lang="fr-FR"/>
              <a:t>. Le résultat de ce passage fut une augmentation de la température moyenne sur Terre de </a:t>
            </a:r>
            <a:r>
              <a:rPr b="1" lang="fr-FR"/>
              <a:t>5°C</a:t>
            </a:r>
            <a:r>
              <a:rPr lang="fr-FR"/>
              <a:t>. Il faut bien comprendre qu’à l’échelle humaine, il s’agit d’un long phénomène qui s’est déroulé sur de nombreuses générations, en un temps où les populations humaines étaient encore nomades : elles pouvaient migrer pour s’adapter aux diverses contraintes naturelles et aux changements des milieux dans lesquels ils évoluaient.</a:t>
            </a:r>
            <a:endParaRPr/>
          </a:p>
          <a:p>
            <a:pPr indent="0" lvl="0" marL="0" rtl="0" algn="l">
              <a:lnSpc>
                <a:spcPct val="100000"/>
              </a:lnSpc>
              <a:spcBef>
                <a:spcPts val="300"/>
              </a:spcBef>
              <a:spcAft>
                <a:spcPts val="0"/>
              </a:spcAft>
              <a:buClr>
                <a:schemeClr val="dk1"/>
              </a:buClr>
              <a:buSzPts val="1000"/>
              <a:buFont typeface="Arial"/>
              <a:buNone/>
            </a:pPr>
            <a:r>
              <a:rPr lang="fr-FR"/>
              <a:t>Avec le changement climatique actuel, on parle d’une augmentation de </a:t>
            </a:r>
            <a:r>
              <a:rPr b="1" lang="fr-FR"/>
              <a:t>plusieurs °C</a:t>
            </a:r>
            <a:r>
              <a:rPr lang="fr-FR"/>
              <a:t> sur une échelle de temps beaucoup plus réduite, </a:t>
            </a:r>
            <a:r>
              <a:rPr b="1" lang="fr-FR"/>
              <a:t>200 ans</a:t>
            </a:r>
            <a:r>
              <a:rPr lang="fr-FR"/>
              <a:t> environ ! Ce n’est pas tant l’augmentation de la température moyenne qui est remarquable, mais bien sa </a:t>
            </a:r>
            <a:r>
              <a:rPr b="1" lang="fr-FR"/>
              <a:t>rapidité</a:t>
            </a:r>
            <a:r>
              <a:rPr lang="fr-FR"/>
              <a:t>. Pour les écosystèmes, il s’agit d’un véritable choc, et rien ne garantit que toutes soient en capacité de l’encaisser. Un tel saut dans l’inconnu est-il souhaitable pour nous, alors même que nous sommes des milliards sur Terre, que nous sommes désormais sédentaires et que nous dépendons des agriculteurs pour nous nourrir ?</a:t>
            </a:r>
            <a:endParaRPr/>
          </a:p>
          <a:p>
            <a:pPr indent="0" lvl="0" marL="0" rtl="0" algn="l">
              <a:lnSpc>
                <a:spcPct val="100000"/>
              </a:lnSpc>
              <a:spcBef>
                <a:spcPts val="300"/>
              </a:spcBef>
              <a:spcAft>
                <a:spcPts val="0"/>
              </a:spcAft>
              <a:buClr>
                <a:schemeClr val="dk1"/>
              </a:buClr>
              <a:buSzPts val="1000"/>
              <a:buFont typeface="Calibri"/>
              <a:buNone/>
            </a:pPr>
            <a:r>
              <a:t/>
            </a:r>
            <a:endParaRPr/>
          </a:p>
          <a:p>
            <a:pPr indent="0" lvl="0" marL="0" rtl="0" algn="just">
              <a:lnSpc>
                <a:spcPct val="100000"/>
              </a:lnSpc>
              <a:spcBef>
                <a:spcPts val="0"/>
              </a:spcBef>
              <a:spcAft>
                <a:spcPts val="0"/>
              </a:spcAft>
              <a:buClr>
                <a:schemeClr val="dk1"/>
              </a:buClr>
              <a:buSzPts val="1400"/>
              <a:buFont typeface="Arial"/>
              <a:buNone/>
            </a:pPr>
            <a:r>
              <a:rPr b="1" lang="fr-FR" u="sng"/>
              <a:t>Messages-clés :</a:t>
            </a:r>
            <a:endParaRPr b="1" u="sng"/>
          </a:p>
          <a:p>
            <a:pPr indent="-317500" lvl="0" marL="457200" rtl="0" algn="l">
              <a:lnSpc>
                <a:spcPct val="100000"/>
              </a:lnSpc>
              <a:spcBef>
                <a:spcPts val="488"/>
              </a:spcBef>
              <a:spcAft>
                <a:spcPts val="0"/>
              </a:spcAft>
              <a:buSzPts val="1400"/>
              <a:buChar char="●"/>
            </a:pPr>
            <a:r>
              <a:rPr lang="fr-FR"/>
              <a:t>Aucune région du monde n’est épargnée par le changement climatique.</a:t>
            </a:r>
            <a:endParaRPr/>
          </a:p>
          <a:p>
            <a:pPr indent="-317500" lvl="0" marL="457200" rtl="0" algn="l">
              <a:lnSpc>
                <a:spcPct val="100000"/>
              </a:lnSpc>
              <a:spcBef>
                <a:spcPts val="0"/>
              </a:spcBef>
              <a:spcAft>
                <a:spcPts val="0"/>
              </a:spcAft>
              <a:buSzPts val="1400"/>
              <a:buChar char="●"/>
            </a:pPr>
            <a:r>
              <a:rPr lang="fr-FR"/>
              <a:t>Le véritable problème du changement climatique, c’est sa rapidité : rien ne garantit que les écosystèmes dont nous dépendons ne soient suffisamment résilients pour encaisser un tel choc.</a:t>
            </a:r>
            <a:endParaRPr/>
          </a:p>
          <a:p>
            <a:pPr indent="-317500" lvl="0" marL="457200" rtl="0" algn="l">
              <a:lnSpc>
                <a:spcPct val="100000"/>
              </a:lnSpc>
              <a:spcBef>
                <a:spcPts val="0"/>
              </a:spcBef>
              <a:spcAft>
                <a:spcPts val="0"/>
              </a:spcAft>
              <a:buSzPts val="1400"/>
              <a:buChar char="●"/>
            </a:pPr>
            <a:r>
              <a:rPr lang="fr-FR"/>
              <a:t>Il y a urgence à agir pour limiter les impacts du changement climatique.</a:t>
            </a:r>
            <a:endParaRPr/>
          </a:p>
        </p:txBody>
      </p:sp>
      <p:sp>
        <p:nvSpPr>
          <p:cNvPr id="1405" name="Google Shape;1405;g11f9f2ef531_1_20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fr-FR"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4" name="Shape 1424"/>
        <p:cNvGrpSpPr/>
        <p:nvPr/>
      </p:nvGrpSpPr>
      <p:grpSpPr>
        <a:xfrm>
          <a:off x="0" y="0"/>
          <a:ext cx="0" cy="0"/>
          <a:chOff x="0" y="0"/>
          <a:chExt cx="0" cy="0"/>
        </a:xfrm>
      </p:grpSpPr>
      <p:sp>
        <p:nvSpPr>
          <p:cNvPr id="1425" name="Google Shape;1425;p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426" name="Google Shape;1426;p4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just">
              <a:lnSpc>
                <a:spcPct val="100000"/>
              </a:lnSpc>
              <a:spcBef>
                <a:spcPts val="0"/>
              </a:spcBef>
              <a:spcAft>
                <a:spcPts val="0"/>
              </a:spcAft>
              <a:buClr>
                <a:schemeClr val="dk1"/>
              </a:buClr>
              <a:buSzPts val="1400"/>
              <a:buFont typeface="Arial"/>
              <a:buNone/>
            </a:pPr>
            <a:r>
              <a:rPr b="1" lang="fr-FR" u="sng"/>
              <a:t>Explications :</a:t>
            </a:r>
            <a:endParaRPr b="1" u="sng"/>
          </a:p>
          <a:p>
            <a:pPr indent="0" lvl="0" marL="0" rtl="0" algn="l">
              <a:lnSpc>
                <a:spcPct val="100000"/>
              </a:lnSpc>
              <a:spcBef>
                <a:spcPts val="488"/>
              </a:spcBef>
              <a:spcAft>
                <a:spcPts val="0"/>
              </a:spcAft>
              <a:buSzPts val="1100"/>
              <a:buNone/>
            </a:pPr>
            <a:r>
              <a:rPr lang="fr-FR"/>
              <a:t>Le changement climatique a déjà des conséquences visibles sur toute la Terre et aucun pays n’est épargné. Des mesures d’adaptation doivent donc être mises en place. Cependant,</a:t>
            </a:r>
            <a:r>
              <a:rPr lang="fr-FR">
                <a:solidFill>
                  <a:schemeClr val="dk1"/>
                </a:solidFill>
              </a:rPr>
              <a:t> tous les pays du monde ne sont pas </a:t>
            </a:r>
            <a:r>
              <a:rPr lang="fr-FR"/>
              <a:t>également </a:t>
            </a:r>
            <a:r>
              <a:rPr lang="fr-FR">
                <a:solidFill>
                  <a:schemeClr val="dk1"/>
                </a:solidFill>
              </a:rPr>
              <a:t>armés face à ce défi.</a:t>
            </a:r>
            <a:endParaRPr/>
          </a:p>
          <a:p>
            <a:pPr indent="0" lvl="0" marL="0" rtl="0" algn="l">
              <a:lnSpc>
                <a:spcPct val="100000"/>
              </a:lnSpc>
              <a:spcBef>
                <a:spcPts val="488"/>
              </a:spcBef>
              <a:spcAft>
                <a:spcPts val="0"/>
              </a:spcAft>
              <a:buSzPts val="1100"/>
              <a:buNone/>
            </a:pPr>
            <a:r>
              <a:rPr lang="fr-FR">
                <a:solidFill>
                  <a:schemeClr val="dk1"/>
                </a:solidFill>
              </a:rPr>
              <a:t>Le changement climatique touchera plus violemment les pays ici en rouge sur la carte. Ce sont principalement des pays en voie de développement situés en Afrique, en Amérique du Sud, en Asie du Sud Est et dans le Pacifique. D</a:t>
            </a:r>
            <a:r>
              <a:rPr lang="fr-FR"/>
              <a:t>ans ces pays, les impacts seront plus importants, pour 3 raisons principales :</a:t>
            </a:r>
            <a:endParaRPr/>
          </a:p>
          <a:p>
            <a:pPr indent="-317500" lvl="0" marL="457200" rtl="0" algn="l">
              <a:lnSpc>
                <a:spcPct val="100000"/>
              </a:lnSpc>
              <a:spcBef>
                <a:spcPts val="488"/>
              </a:spcBef>
              <a:spcAft>
                <a:spcPts val="0"/>
              </a:spcAft>
              <a:buClr>
                <a:schemeClr val="dk1"/>
              </a:buClr>
              <a:buSzPts val="1400"/>
              <a:buChar char="●"/>
            </a:pPr>
            <a:r>
              <a:rPr lang="fr-FR"/>
              <a:t>I</a:t>
            </a:r>
            <a:r>
              <a:rPr lang="fr-FR">
                <a:solidFill>
                  <a:schemeClr val="dk1"/>
                </a:solidFill>
              </a:rPr>
              <a:t>ls sont </a:t>
            </a:r>
            <a:r>
              <a:rPr b="1" lang="fr-FR">
                <a:solidFill>
                  <a:schemeClr val="dk1"/>
                </a:solidFill>
              </a:rPr>
              <a:t>plus exposés</a:t>
            </a:r>
            <a:r>
              <a:rPr lang="fr-FR">
                <a:solidFill>
                  <a:schemeClr val="dk1"/>
                </a:solidFill>
              </a:rPr>
              <a:t>. En effet, ils sont situés sur la ceinture tropicale de la Terre là où il fait déjà plus chaud qu’ailleurs.</a:t>
            </a:r>
            <a:endParaRPr>
              <a:solidFill>
                <a:schemeClr val="dk1"/>
              </a:solidFill>
            </a:endParaRPr>
          </a:p>
          <a:p>
            <a:pPr indent="-317500" lvl="0" marL="457200" rtl="0" algn="l">
              <a:lnSpc>
                <a:spcPct val="100000"/>
              </a:lnSpc>
              <a:spcBef>
                <a:spcPts val="0"/>
              </a:spcBef>
              <a:spcAft>
                <a:spcPts val="0"/>
              </a:spcAft>
              <a:buSzPts val="1400"/>
              <a:buChar char="●"/>
            </a:pPr>
            <a:r>
              <a:rPr lang="fr-FR"/>
              <a:t>Ils sont </a:t>
            </a:r>
            <a:r>
              <a:rPr b="1" lang="fr-FR"/>
              <a:t>plus sensibles</a:t>
            </a:r>
            <a:r>
              <a:rPr lang="fr-FR"/>
              <a:t>. La plupart des économies de ces pays reposent sur des secteurs fondamentaux qui sont très touchés par le changement climatique, l’agriculture ou la pêche. C’est la sécurité alimentaire même du pays qui est en jeu. </a:t>
            </a:r>
            <a:endParaRPr/>
          </a:p>
          <a:p>
            <a:pPr indent="-317500" lvl="0" marL="457200" rtl="0" algn="l">
              <a:lnSpc>
                <a:spcPct val="100000"/>
              </a:lnSpc>
              <a:spcBef>
                <a:spcPts val="0"/>
              </a:spcBef>
              <a:spcAft>
                <a:spcPts val="0"/>
              </a:spcAft>
              <a:buSzPts val="1400"/>
              <a:buChar char="●"/>
            </a:pPr>
            <a:r>
              <a:rPr lang="fr-FR"/>
              <a:t>Ils sont </a:t>
            </a:r>
            <a:r>
              <a:rPr b="1" lang="fr-FR"/>
              <a:t>plus vulnérables</a:t>
            </a:r>
            <a:r>
              <a:rPr lang="fr-FR"/>
              <a:t>. En raison de la très grande pauvreté et des multiples inégalités d’accès aux besoins fondamentaux qui règnent souvent dans ces pays, ceux-ci</a:t>
            </a:r>
            <a:r>
              <a:rPr lang="fr-FR">
                <a:solidFill>
                  <a:schemeClr val="dk1"/>
                </a:solidFill>
              </a:rPr>
              <a:t> ont moins de ressources que les pays dév</a:t>
            </a:r>
            <a:r>
              <a:rPr lang="fr-FR"/>
              <a:t>eloppés</a:t>
            </a:r>
            <a:r>
              <a:rPr lang="fr-FR">
                <a:solidFill>
                  <a:schemeClr val="dk1"/>
                </a:solidFill>
              </a:rPr>
              <a:t> pour s’adapter </a:t>
            </a:r>
            <a:r>
              <a:rPr lang="fr-FR"/>
              <a:t>(</a:t>
            </a:r>
            <a:r>
              <a:rPr lang="fr-FR">
                <a:solidFill>
                  <a:schemeClr val="dk1"/>
                </a:solidFill>
              </a:rPr>
              <a:t>systèmes de protections comme des digues</a:t>
            </a:r>
            <a:r>
              <a:rPr lang="fr-FR"/>
              <a:t>, </a:t>
            </a:r>
            <a:r>
              <a:rPr lang="fr-FR">
                <a:solidFill>
                  <a:schemeClr val="dk1"/>
                </a:solidFill>
              </a:rPr>
              <a:t>mécanismes d’alerte ou de soutiens économiques pour les populations en cas de crise</a:t>
            </a:r>
            <a:r>
              <a:rPr lang="fr-FR"/>
              <a:t>…)</a:t>
            </a:r>
            <a:r>
              <a:rPr lang="fr-FR">
                <a:solidFill>
                  <a:schemeClr val="dk1"/>
                </a:solidFill>
              </a:rPr>
              <a:t>.</a:t>
            </a:r>
            <a:endParaRPr/>
          </a:p>
          <a:p>
            <a:pPr indent="0" lvl="0" marL="0" rtl="0" algn="l">
              <a:lnSpc>
                <a:spcPct val="100000"/>
              </a:lnSpc>
              <a:spcBef>
                <a:spcPts val="488"/>
              </a:spcBef>
              <a:spcAft>
                <a:spcPts val="0"/>
              </a:spcAft>
              <a:buSzPts val="1400"/>
              <a:buNone/>
            </a:pPr>
            <a:r>
              <a:t/>
            </a:r>
            <a:endParaRPr/>
          </a:p>
          <a:p>
            <a:pPr indent="0" lvl="0" marL="0" rtl="0" algn="l">
              <a:lnSpc>
                <a:spcPct val="100000"/>
              </a:lnSpc>
              <a:spcBef>
                <a:spcPts val="488"/>
              </a:spcBef>
              <a:spcAft>
                <a:spcPts val="0"/>
              </a:spcAft>
              <a:buSzPts val="1400"/>
              <a:buNone/>
            </a:pPr>
            <a:r>
              <a:rPr lang="fr-FR">
                <a:solidFill>
                  <a:schemeClr val="dk1"/>
                </a:solidFill>
              </a:rPr>
              <a:t>Pourtant, les pays en voie de développement n’ont rien demandé. Ce sont souvent les moins responsables du changement climatique, car </a:t>
            </a:r>
            <a:r>
              <a:rPr lang="fr-FR"/>
              <a:t>on a vu dans une slide précédente qu’i</a:t>
            </a:r>
            <a:r>
              <a:rPr lang="fr-FR">
                <a:solidFill>
                  <a:schemeClr val="dk1"/>
                </a:solidFill>
              </a:rPr>
              <a:t>ls consomment moins d</a:t>
            </a:r>
            <a:r>
              <a:rPr lang="fr-FR"/>
              <a:t>’énergie et</a:t>
            </a:r>
            <a:r>
              <a:rPr lang="fr-FR">
                <a:solidFill>
                  <a:schemeClr val="dk1"/>
                </a:solidFill>
              </a:rPr>
              <a:t> émettent donc moins de gaz à effet de serre</a:t>
            </a:r>
            <a:r>
              <a:rPr lang="fr-FR"/>
              <a:t> que les pays développés. </a:t>
            </a:r>
            <a:r>
              <a:rPr lang="fr-FR">
                <a:solidFill>
                  <a:schemeClr val="dk1"/>
                </a:solidFill>
              </a:rPr>
              <a:t>Alors qu’ils ne profitent pas du confort apporté par l’utilisation des énergies fossiles, ces pays vont en subir de plein fouet les conséquences.</a:t>
            </a:r>
            <a:endParaRPr/>
          </a:p>
          <a:p>
            <a:pPr indent="0" lvl="0" marL="0" rtl="0" algn="l">
              <a:lnSpc>
                <a:spcPct val="100000"/>
              </a:lnSpc>
              <a:spcBef>
                <a:spcPts val="488"/>
              </a:spcBef>
              <a:spcAft>
                <a:spcPts val="0"/>
              </a:spcAft>
              <a:buSzPts val="1400"/>
              <a:buNone/>
            </a:pPr>
            <a:r>
              <a:rPr lang="fr-FR">
                <a:solidFill>
                  <a:schemeClr val="dk1"/>
                </a:solidFill>
              </a:rPr>
              <a:t>On voit apparaître ici la notion de </a:t>
            </a:r>
            <a:r>
              <a:rPr b="1" lang="fr-FR">
                <a:solidFill>
                  <a:schemeClr val="dk1"/>
                </a:solidFill>
              </a:rPr>
              <a:t>justice climatique</a:t>
            </a:r>
            <a:r>
              <a:rPr lang="fr-FR">
                <a:solidFill>
                  <a:schemeClr val="dk1"/>
                </a:solidFill>
              </a:rPr>
              <a:t>, une notion complexe qui impliquerait notamment un dédommagement des pays </a:t>
            </a:r>
            <a:r>
              <a:rPr lang="fr-FR"/>
              <a:t>industrialisés</a:t>
            </a:r>
            <a:r>
              <a:rPr lang="fr-FR">
                <a:solidFill>
                  <a:schemeClr val="dk1"/>
                </a:solidFill>
              </a:rPr>
              <a:t> vers les pays </a:t>
            </a:r>
            <a:r>
              <a:rPr lang="fr-FR"/>
              <a:t>en voie de développement</a:t>
            </a:r>
            <a:r>
              <a:rPr lang="fr-FR">
                <a:solidFill>
                  <a:schemeClr val="dk1"/>
                </a:solidFill>
              </a:rPr>
              <a:t>, pour que les </a:t>
            </a:r>
            <a:r>
              <a:rPr lang="fr-FR"/>
              <a:t>premier</a:t>
            </a:r>
            <a:r>
              <a:rPr lang="fr-FR">
                <a:solidFill>
                  <a:schemeClr val="dk1"/>
                </a:solidFill>
              </a:rPr>
              <a:t>s assument leurs responsabilités dans le changement climatique et pour que les </a:t>
            </a:r>
            <a:r>
              <a:rPr lang="fr-FR"/>
              <a:t>seconds</a:t>
            </a:r>
            <a:r>
              <a:rPr lang="fr-FR">
                <a:solidFill>
                  <a:schemeClr val="dk1"/>
                </a:solidFill>
              </a:rPr>
              <a:t> aient les moyens de s’adapter. C</a:t>
            </a:r>
            <a:r>
              <a:rPr lang="fr-FR"/>
              <a:t>’est un sujet géopolitique majeur qui peut être sources de vives tensions au sein de la communauté internationale…</a:t>
            </a:r>
            <a:endParaRPr>
              <a:solidFill>
                <a:schemeClr val="dk1"/>
              </a:solidFill>
            </a:endParaRPr>
          </a:p>
          <a:p>
            <a:pPr indent="0" lvl="0" marL="0" rtl="0" algn="l">
              <a:lnSpc>
                <a:spcPct val="100000"/>
              </a:lnSpc>
              <a:spcBef>
                <a:spcPts val="488"/>
              </a:spcBef>
              <a:spcAft>
                <a:spcPts val="0"/>
              </a:spcAft>
              <a:buSzPts val="1400"/>
              <a:buNone/>
            </a:pPr>
            <a:r>
              <a:rPr lang="fr-FR"/>
              <a:t>Le 2ème volet (Groupe de travail II) du 6ème Rapport d’évaluation du GIEC, publié en février 2022, évoque les questions de justice climatique (reformulation de Bon Pote) :</a:t>
            </a:r>
            <a:endParaRPr/>
          </a:p>
          <a:p>
            <a:pPr indent="0" lvl="0" marL="0" rtl="0" algn="l">
              <a:lnSpc>
                <a:spcPct val="100000"/>
              </a:lnSpc>
              <a:spcBef>
                <a:spcPts val="488"/>
              </a:spcBef>
              <a:spcAft>
                <a:spcPts val="0"/>
              </a:spcAft>
              <a:buSzPts val="1400"/>
              <a:buNone/>
            </a:pPr>
            <a:r>
              <a:rPr b="1" i="1" lang="fr-FR">
                <a:solidFill>
                  <a:srgbClr val="333333"/>
                </a:solidFill>
                <a:highlight>
                  <a:srgbClr val="FFFFFF"/>
                </a:highlight>
              </a:rPr>
              <a:t>“La vulnérabilité des écosystèmes et des populations au changement climatique varie considérablement d’une région à l’autre et au sein d’une même région (confiance très élevée), sous l’effet de schémas de développement socio-économique croisés, l’utilisation non durable des océans et des terres, l’inégalité, la marginalisation, les schémas historiques et permanents d’inégalité tels que le colonialisme, et la gouvernance (confiance élevée).”</a:t>
            </a:r>
            <a:endParaRPr>
              <a:solidFill>
                <a:srgbClr val="333333"/>
              </a:solidFill>
              <a:highlight>
                <a:srgbClr val="FFFFFF"/>
              </a:highlight>
            </a:endParaRPr>
          </a:p>
          <a:p>
            <a:pPr indent="0" lvl="0" marL="0" rtl="0" algn="l">
              <a:lnSpc>
                <a:spcPct val="100000"/>
              </a:lnSpc>
              <a:spcBef>
                <a:spcPts val="488"/>
              </a:spcBef>
              <a:spcAft>
                <a:spcPts val="0"/>
              </a:spcAft>
              <a:buSzPts val="1400"/>
              <a:buNone/>
            </a:pPr>
            <a:r>
              <a:t/>
            </a:r>
            <a:endParaRPr>
              <a:solidFill>
                <a:srgbClr val="333333"/>
              </a:solidFill>
              <a:highlight>
                <a:srgbClr val="FFFFFF"/>
              </a:highlight>
            </a:endParaRPr>
          </a:p>
          <a:p>
            <a:pPr indent="0" lvl="0" marL="0" rtl="0" algn="just">
              <a:lnSpc>
                <a:spcPct val="100000"/>
              </a:lnSpc>
              <a:spcBef>
                <a:spcPts val="0"/>
              </a:spcBef>
              <a:spcAft>
                <a:spcPts val="0"/>
              </a:spcAft>
              <a:buClr>
                <a:schemeClr val="dk1"/>
              </a:buClr>
              <a:buSzPts val="1400"/>
              <a:buFont typeface="Arial"/>
              <a:buNone/>
            </a:pPr>
            <a:r>
              <a:rPr b="1" lang="fr-FR" u="sng"/>
              <a:t>Messages-clés :</a:t>
            </a:r>
            <a:endParaRPr b="1" u="sng"/>
          </a:p>
          <a:p>
            <a:pPr indent="-317500" lvl="0" marL="457200" rtl="0" algn="l">
              <a:lnSpc>
                <a:spcPct val="100000"/>
              </a:lnSpc>
              <a:spcBef>
                <a:spcPts val="488"/>
              </a:spcBef>
              <a:spcAft>
                <a:spcPts val="0"/>
              </a:spcAft>
              <a:buClr>
                <a:schemeClr val="dk1"/>
              </a:buClr>
              <a:buSzPts val="1400"/>
              <a:buChar char="●"/>
            </a:pPr>
            <a:r>
              <a:rPr lang="fr-FR"/>
              <a:t>Le changement climatique impacte profondément les régions et les populations qui y ont le moins contribué.</a:t>
            </a:r>
            <a:endParaRPr/>
          </a:p>
          <a:p>
            <a:pPr indent="-317500" lvl="0" marL="457200" rtl="0" algn="l">
              <a:lnSpc>
                <a:spcPct val="100000"/>
              </a:lnSpc>
              <a:spcBef>
                <a:spcPts val="0"/>
              </a:spcBef>
              <a:spcAft>
                <a:spcPts val="0"/>
              </a:spcAft>
              <a:buClr>
                <a:schemeClr val="dk1"/>
              </a:buClr>
              <a:buSzPts val="1400"/>
              <a:buChar char="●"/>
            </a:pPr>
            <a:r>
              <a:rPr lang="fr-FR"/>
              <a:t>Une coopération internationale doit être mise à l’</a:t>
            </a:r>
            <a:r>
              <a:rPr lang="fr-FR">
                <a:solidFill>
                  <a:srgbClr val="202124"/>
                </a:solidFill>
                <a:highlight>
                  <a:srgbClr val="FFFFFF"/>
                </a:highlight>
              </a:rPr>
              <a:t>œ</a:t>
            </a:r>
            <a:r>
              <a:rPr lang="fr-FR"/>
              <a:t>uvre pour que les pays développés, qui ont une responsabilité historique dans le changement climatique, accompagnent les pays en voie de développement dans leur adaptation à celle-ci.</a:t>
            </a:r>
            <a:endParaRPr/>
          </a:p>
          <a:p>
            <a:pPr indent="0" lvl="0" marL="0" rtl="0" algn="l">
              <a:lnSpc>
                <a:spcPct val="100000"/>
              </a:lnSpc>
              <a:spcBef>
                <a:spcPts val="488"/>
              </a:spcBef>
              <a:spcAft>
                <a:spcPts val="0"/>
              </a:spcAft>
              <a:buSzPts val="1400"/>
              <a:buNone/>
            </a:pPr>
            <a:r>
              <a:t/>
            </a:r>
            <a:endParaRPr/>
          </a:p>
          <a:p>
            <a:pPr indent="0" lvl="0" marL="0" rtl="0" algn="just">
              <a:lnSpc>
                <a:spcPct val="100000"/>
              </a:lnSpc>
              <a:spcBef>
                <a:spcPts val="0"/>
              </a:spcBef>
              <a:spcAft>
                <a:spcPts val="0"/>
              </a:spcAft>
              <a:buSzPts val="1400"/>
              <a:buNone/>
            </a:pPr>
            <a:r>
              <a:rPr b="1" lang="fr-FR" u="sng"/>
              <a:t>Pour aller plus loin :</a:t>
            </a:r>
            <a:endParaRPr/>
          </a:p>
          <a:p>
            <a:pPr indent="0" lvl="0" marL="0" rtl="0" algn="l">
              <a:lnSpc>
                <a:spcPct val="100000"/>
              </a:lnSpc>
              <a:spcBef>
                <a:spcPts val="488"/>
              </a:spcBef>
              <a:spcAft>
                <a:spcPts val="0"/>
              </a:spcAft>
              <a:buClr>
                <a:schemeClr val="dk1"/>
              </a:buClr>
              <a:buSzPts val="1100"/>
              <a:buFont typeface="Arial"/>
              <a:buNone/>
            </a:pPr>
            <a:r>
              <a:rPr lang="fr-FR"/>
              <a:t>La notion d’injustice climatique ne se cantonne pas aux relations internationales, mais concerne également les populations au sein d’un même pays. En effet, au sein d’un même pays, ce sont les populations les plus pauvres qui sont les plus vulnérables au changement climatique, alors que ce sont celles qui y contribuent le moins. Donnons ici une statistique : à l’échelle mondiale, les 10% des ménages les plus riches sont responsables de 40% des émissions mondiales de gaz à effet de serre, tandis que les 50% des ménages les plus pauvres sont responsables de moins de 15% de ces émissions…</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8" name="Shape 1438"/>
        <p:cNvGrpSpPr/>
        <p:nvPr/>
      </p:nvGrpSpPr>
      <p:grpSpPr>
        <a:xfrm>
          <a:off x="0" y="0"/>
          <a:ext cx="0" cy="0"/>
          <a:chOff x="0" y="0"/>
          <a:chExt cx="0" cy="0"/>
        </a:xfrm>
      </p:grpSpPr>
      <p:sp>
        <p:nvSpPr>
          <p:cNvPr id="1439" name="Google Shape;1439;g128d4af2262_0_80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40" name="Google Shape;1440;g128d4af2262_0_80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chemeClr val="dk1"/>
              </a:buClr>
              <a:buSzPts val="1400"/>
              <a:buFont typeface="Arial"/>
              <a:buNone/>
            </a:pPr>
            <a:r>
              <a:rPr b="1" lang="fr-FR" u="sng"/>
              <a:t>Déroulé conférencier.e :</a:t>
            </a:r>
            <a:endParaRPr b="1" u="sng"/>
          </a:p>
          <a:p>
            <a:pPr indent="0" lvl="0" marL="0" rtl="0" algn="l">
              <a:lnSpc>
                <a:spcPct val="100000"/>
              </a:lnSpc>
              <a:spcBef>
                <a:spcPts val="488"/>
              </a:spcBef>
              <a:spcAft>
                <a:spcPts val="0"/>
              </a:spcAft>
              <a:buSzPts val="1100"/>
              <a:buNone/>
            </a:pPr>
            <a:r>
              <a:rPr i="1" lang="fr-FR"/>
              <a:t>Voici le résumé de cette partie. Si besoin / possible, vous pouvez prendre un tour de questions / réponses ou demander aux élèves de bien noter leurs questions pour plus tard et enchaîner. </a:t>
            </a:r>
            <a:endParaRPr/>
          </a:p>
          <a:p>
            <a:pPr indent="0" lvl="0" marL="0" rtl="0" algn="l">
              <a:lnSpc>
                <a:spcPct val="100000"/>
              </a:lnSpc>
              <a:spcBef>
                <a:spcPts val="360"/>
              </a:spcBef>
              <a:spcAft>
                <a:spcPts val="0"/>
              </a:spcAft>
              <a:buSzPts val="1400"/>
              <a:buNone/>
            </a:pPr>
            <a:r>
              <a:t/>
            </a:r>
            <a:endParaRPr/>
          </a:p>
        </p:txBody>
      </p:sp>
      <p:sp>
        <p:nvSpPr>
          <p:cNvPr id="1441" name="Google Shape;1441;g128d4af2262_0_80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3" name="Shape 1453"/>
        <p:cNvGrpSpPr/>
        <p:nvPr/>
      </p:nvGrpSpPr>
      <p:grpSpPr>
        <a:xfrm>
          <a:off x="0" y="0"/>
          <a:ext cx="0" cy="0"/>
          <a:chOff x="0" y="0"/>
          <a:chExt cx="0" cy="0"/>
        </a:xfrm>
      </p:grpSpPr>
      <p:sp>
        <p:nvSpPr>
          <p:cNvPr id="1454" name="Google Shape;1454;g129927e7a69_0_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55" name="Google Shape;1455;g129927e7a69_0_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b="1" lang="fr-FR" u="sng"/>
              <a:t>Déroulé conférencier.e :</a:t>
            </a:r>
            <a:endParaRPr b="1" u="sng"/>
          </a:p>
          <a:p>
            <a:pPr indent="0" lvl="0" marL="0" rtl="0" algn="l">
              <a:lnSpc>
                <a:spcPct val="100000"/>
              </a:lnSpc>
              <a:spcBef>
                <a:spcPts val="488"/>
              </a:spcBef>
              <a:spcAft>
                <a:spcPts val="0"/>
              </a:spcAft>
              <a:buSzPts val="1400"/>
              <a:buNone/>
            </a:pPr>
            <a:r>
              <a:rPr i="1" lang="fr-FR"/>
              <a:t>Les slides sur les conséquences du changement climatique n’ont pas été conçues pour dérouter votre audience, mais celle-ci est probablement celle qui est le plus susceptible de provoquer de vives réactions. Nous vous conseillons donc de la présenter devant une audience avertie. Néanmoins, il s’agit d’une excellente transition vers la dernière partie consacrée au passage à l’action.</a:t>
            </a:r>
            <a:endParaRPr i="1"/>
          </a:p>
          <a:p>
            <a:pPr indent="0" lvl="0" marL="0" rtl="0" algn="l">
              <a:lnSpc>
                <a:spcPct val="100000"/>
              </a:lnSpc>
              <a:spcBef>
                <a:spcPts val="488"/>
              </a:spcBef>
              <a:spcAft>
                <a:spcPts val="0"/>
              </a:spcAft>
              <a:buSzPts val="1400"/>
              <a:buNone/>
            </a:pPr>
            <a:r>
              <a:t/>
            </a:r>
            <a:endParaRPr/>
          </a:p>
          <a:p>
            <a:pPr indent="0" lvl="0" marL="0" rtl="0" algn="just">
              <a:lnSpc>
                <a:spcPct val="100000"/>
              </a:lnSpc>
              <a:spcBef>
                <a:spcPts val="0"/>
              </a:spcBef>
              <a:spcAft>
                <a:spcPts val="0"/>
              </a:spcAft>
              <a:buClr>
                <a:schemeClr val="dk1"/>
              </a:buClr>
              <a:buSzPts val="1400"/>
              <a:buFont typeface="Arial"/>
              <a:buNone/>
            </a:pPr>
            <a:r>
              <a:rPr b="1" lang="fr-FR" u="sng"/>
              <a:t>Explications :</a:t>
            </a:r>
            <a:endParaRPr b="1" u="sng"/>
          </a:p>
          <a:p>
            <a:pPr indent="0" lvl="0" marL="0" rtl="0" algn="l">
              <a:lnSpc>
                <a:spcPct val="100000"/>
              </a:lnSpc>
              <a:spcBef>
                <a:spcPts val="488"/>
              </a:spcBef>
              <a:spcAft>
                <a:spcPts val="0"/>
              </a:spcAft>
              <a:buSzPts val="1400"/>
              <a:buNone/>
            </a:pPr>
            <a:r>
              <a:rPr lang="fr-FR"/>
              <a:t>Le changement climatique est acté : puisqu’il n’y a pas de retour en arrière possible vers un climat semblable à celui de l’ère préindustrielle, nos générations doivent apprendre à vivre dans un monde dont le climat a été bouleversé.</a:t>
            </a:r>
            <a:endParaRPr/>
          </a:p>
          <a:p>
            <a:pPr indent="0" lvl="0" marL="0" rtl="0" algn="l">
              <a:lnSpc>
                <a:spcPct val="100000"/>
              </a:lnSpc>
              <a:spcBef>
                <a:spcPts val="488"/>
              </a:spcBef>
              <a:spcAft>
                <a:spcPts val="0"/>
              </a:spcAft>
              <a:buSzPts val="1400"/>
              <a:buNone/>
            </a:pPr>
            <a:r>
              <a:rPr lang="fr-FR"/>
              <a:t>Mais il y a plus grave encore : le processus d’élévation des températures est toujours en cours. Il y donc a urgence à agir dès maintenant si nous souhaitons en atténuer les effets, car l’humanité ne peut tolérer de vivre dans un monde qui subit une élévation des températures aussi brutale.</a:t>
            </a:r>
            <a:endParaRPr/>
          </a:p>
          <a:p>
            <a:pPr indent="0" lvl="0" marL="0" rtl="0" algn="l">
              <a:lnSpc>
                <a:spcPct val="100000"/>
              </a:lnSpc>
              <a:spcBef>
                <a:spcPts val="488"/>
              </a:spcBef>
              <a:spcAft>
                <a:spcPts val="0"/>
              </a:spcAft>
              <a:buSzPts val="1400"/>
              <a:buNone/>
            </a:pPr>
            <a:r>
              <a:t/>
            </a:r>
            <a:endParaRPr/>
          </a:p>
          <a:p>
            <a:pPr indent="0" lvl="0" marL="0" rtl="0" algn="l">
              <a:lnSpc>
                <a:spcPct val="100000"/>
              </a:lnSpc>
              <a:spcBef>
                <a:spcPts val="488"/>
              </a:spcBef>
              <a:spcAft>
                <a:spcPts val="0"/>
              </a:spcAft>
              <a:buSzPts val="1400"/>
              <a:buNone/>
            </a:pPr>
            <a:r>
              <a:rPr lang="fr-FR"/>
              <a:t>Les années qui ont précédées ont été déterminantes, mais elles n’ont pas permis d’infléchir (en particulier) la tendance à la hausse des émissions de gaz à effet de serre mondiales ; le franchissement du seuil des +1,5°C d’élévation des températures depuis l’ère pré-industrielle apparaît de plus en plus inéluctable. Cependant, il est inenvisageable de ne pas agir, car plus nous retardons la baisse des émissions de gaz à effet de serre, plus les objectifs que nous nous sommes fixés en termes de seuils à ne pas dépasser seront difficiles à atteindre. </a:t>
            </a:r>
            <a:endParaRPr/>
          </a:p>
          <a:p>
            <a:pPr indent="0" lvl="0" marL="0" rtl="0" algn="l">
              <a:lnSpc>
                <a:spcPct val="100000"/>
              </a:lnSpc>
              <a:spcBef>
                <a:spcPts val="488"/>
              </a:spcBef>
              <a:spcAft>
                <a:spcPts val="0"/>
              </a:spcAft>
              <a:buSzPts val="1400"/>
              <a:buNone/>
            </a:pPr>
            <a:r>
              <a:t/>
            </a:r>
            <a:endParaRPr/>
          </a:p>
          <a:p>
            <a:pPr indent="0" lvl="0" marL="0" rtl="0" algn="l">
              <a:lnSpc>
                <a:spcPct val="100000"/>
              </a:lnSpc>
              <a:spcBef>
                <a:spcPts val="488"/>
              </a:spcBef>
              <a:spcAft>
                <a:spcPts val="0"/>
              </a:spcAft>
              <a:buSzPts val="1400"/>
              <a:buNone/>
            </a:pPr>
            <a:r>
              <a:rPr lang="fr-FR"/>
              <a:t>Ainsi, les choix de société que nous faisons aujourd’hui, maintenant, sont déterminants pour les prochaines décennies.</a:t>
            </a:r>
            <a:endParaRPr/>
          </a:p>
          <a:p>
            <a:pPr indent="0" lvl="0" marL="0" rtl="0" algn="l">
              <a:lnSpc>
                <a:spcPct val="100000"/>
              </a:lnSpc>
              <a:spcBef>
                <a:spcPts val="488"/>
              </a:spcBef>
              <a:spcAft>
                <a:spcPts val="0"/>
              </a:spcAft>
              <a:buSzPts val="1400"/>
              <a:buNone/>
            </a:pPr>
            <a:r>
              <a:t/>
            </a:r>
            <a:endParaRPr/>
          </a:p>
          <a:p>
            <a:pPr indent="0" lvl="0" marL="0" rtl="0" algn="just">
              <a:lnSpc>
                <a:spcPct val="100000"/>
              </a:lnSpc>
              <a:spcBef>
                <a:spcPts val="0"/>
              </a:spcBef>
              <a:spcAft>
                <a:spcPts val="0"/>
              </a:spcAft>
              <a:buClr>
                <a:schemeClr val="dk1"/>
              </a:buClr>
              <a:buSzPts val="1400"/>
              <a:buFont typeface="Arial"/>
              <a:buNone/>
            </a:pPr>
            <a:r>
              <a:rPr b="1" lang="fr-FR" u="sng"/>
              <a:t>Message-clé :</a:t>
            </a:r>
            <a:endParaRPr b="1" u="sng"/>
          </a:p>
          <a:p>
            <a:pPr indent="0" lvl="0" marL="0" rtl="0" algn="l">
              <a:lnSpc>
                <a:spcPct val="100000"/>
              </a:lnSpc>
              <a:spcBef>
                <a:spcPts val="488"/>
              </a:spcBef>
              <a:spcAft>
                <a:spcPts val="0"/>
              </a:spcAft>
              <a:buClr>
                <a:schemeClr val="dk1"/>
              </a:buClr>
              <a:buSzPts val="1100"/>
              <a:buFont typeface="Arial"/>
              <a:buNone/>
            </a:pPr>
            <a:r>
              <a:rPr lang="fr-FR"/>
              <a:t>Notre futur commun dépend des choix que nous faisons aujourd’hui, aucun délai dans l’action ne peut être toléré.</a:t>
            </a:r>
            <a:endParaRPr/>
          </a:p>
        </p:txBody>
      </p:sp>
      <p:sp>
        <p:nvSpPr>
          <p:cNvPr id="1456" name="Google Shape;1456;g129927e7a69_0_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fr-FR"/>
              <a:t>‹#›</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6" name="Shape 1486"/>
        <p:cNvGrpSpPr/>
        <p:nvPr/>
      </p:nvGrpSpPr>
      <p:grpSpPr>
        <a:xfrm>
          <a:off x="0" y="0"/>
          <a:ext cx="0" cy="0"/>
          <a:chOff x="0" y="0"/>
          <a:chExt cx="0" cy="0"/>
        </a:xfrm>
      </p:grpSpPr>
      <p:sp>
        <p:nvSpPr>
          <p:cNvPr id="1487" name="Google Shape;1487;g11e4e645a3c_0_16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8" name="Google Shape;1488;g11e4e645a3c_0_16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chemeClr val="dk1"/>
              </a:buClr>
              <a:buSzPts val="1400"/>
              <a:buFont typeface="Arial"/>
              <a:buNone/>
            </a:pPr>
            <a:r>
              <a:rPr b="1" lang="fr-FR" u="sng"/>
              <a:t>Explications :</a:t>
            </a:r>
            <a:endParaRPr b="1" u="sng"/>
          </a:p>
          <a:p>
            <a:pPr indent="0" lvl="0" marL="0" rtl="0" algn="l">
              <a:lnSpc>
                <a:spcPct val="100000"/>
              </a:lnSpc>
              <a:spcBef>
                <a:spcPts val="488"/>
              </a:spcBef>
              <a:spcAft>
                <a:spcPts val="0"/>
              </a:spcAft>
              <a:buSzPts val="1100"/>
              <a:buNone/>
            </a:pPr>
            <a:r>
              <a:rPr lang="fr-FR"/>
              <a:t>Pourquoi devons-nous tous et toutes agir ? Est-ce qu’il faut compter uniquement sur les actions collectives ou sur les actions individuelles ? Nous allons voir dans cette dernière partie qu’il ne sert à rien d’opposer les actions individuelles aux actions collectives, et que chacun.e peut agir à son échelle !</a:t>
            </a:r>
            <a:endParaRPr/>
          </a:p>
        </p:txBody>
      </p:sp>
      <p:sp>
        <p:nvSpPr>
          <p:cNvPr id="1489" name="Google Shape;1489;g11e4e645a3c_0_16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4" name="Shape 1514"/>
        <p:cNvGrpSpPr/>
        <p:nvPr/>
      </p:nvGrpSpPr>
      <p:grpSpPr>
        <a:xfrm>
          <a:off x="0" y="0"/>
          <a:ext cx="0" cy="0"/>
          <a:chOff x="0" y="0"/>
          <a:chExt cx="0" cy="0"/>
        </a:xfrm>
      </p:grpSpPr>
      <p:sp>
        <p:nvSpPr>
          <p:cNvPr id="1515" name="Google Shape;1515;g128d4af2262_0_58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16" name="Google Shape;1516;g128d4af2262_0_58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chemeClr val="dk1"/>
              </a:buClr>
              <a:buSzPts val="1400"/>
              <a:buFont typeface="Arial"/>
              <a:buNone/>
            </a:pPr>
            <a:r>
              <a:rPr b="1" lang="fr-FR" u="sng"/>
              <a:t>Explications :</a:t>
            </a:r>
            <a:endParaRPr b="1" u="sng"/>
          </a:p>
          <a:p>
            <a:pPr indent="0" lvl="0" marL="0" rtl="0" algn="l">
              <a:lnSpc>
                <a:spcPct val="100000"/>
              </a:lnSpc>
              <a:spcBef>
                <a:spcPts val="488"/>
              </a:spcBef>
              <a:spcAft>
                <a:spcPts val="0"/>
              </a:spcAft>
              <a:buSzPts val="1100"/>
              <a:buNone/>
            </a:pPr>
            <a:r>
              <a:rPr lang="fr-FR"/>
              <a:t>L’urgence climatique nécessite des actions immédiates. Mais que veut dire “agir” ? La </a:t>
            </a:r>
            <a:r>
              <a:rPr lang="fr-FR">
                <a:solidFill>
                  <a:schemeClr val="dk1"/>
                </a:solidFill>
              </a:rPr>
              <a:t>bataille contre le changement climatique se joue sur 2 fronts différents</a:t>
            </a:r>
            <a:r>
              <a:rPr lang="fr-FR"/>
              <a:t> :</a:t>
            </a:r>
            <a:endParaRPr/>
          </a:p>
          <a:p>
            <a:pPr indent="-317500" lvl="0" marL="457200" rtl="0" algn="l">
              <a:lnSpc>
                <a:spcPct val="100000"/>
              </a:lnSpc>
              <a:spcBef>
                <a:spcPts val="300"/>
              </a:spcBef>
              <a:spcAft>
                <a:spcPts val="0"/>
              </a:spcAft>
              <a:buSzPts val="1400"/>
              <a:buChar char="●"/>
            </a:pPr>
            <a:r>
              <a:rPr b="1" lang="fr-FR"/>
              <a:t>Atténuer</a:t>
            </a:r>
            <a:r>
              <a:rPr lang="fr-FR"/>
              <a:t>. Afin d’éviter de nouvelles conséquences ingérables du changement climatique, est il est impératif d’atténuer dès maintenant notre empreinte sur l’environnement, ce qui passe nécessairement par une diminution très importante de nos émissions de gaz à effet de serre.</a:t>
            </a:r>
            <a:endParaRPr/>
          </a:p>
          <a:p>
            <a:pPr indent="-317500" lvl="0" marL="457200" rtl="0" algn="l">
              <a:lnSpc>
                <a:spcPct val="100000"/>
              </a:lnSpc>
              <a:spcBef>
                <a:spcPts val="0"/>
              </a:spcBef>
              <a:spcAft>
                <a:spcPts val="0"/>
              </a:spcAft>
              <a:buSzPts val="1400"/>
              <a:buChar char="●"/>
            </a:pPr>
            <a:r>
              <a:rPr b="1" lang="fr-FR"/>
              <a:t>Adapter</a:t>
            </a:r>
            <a:r>
              <a:rPr lang="fr-FR"/>
              <a:t>.</a:t>
            </a:r>
            <a:r>
              <a:rPr lang="fr-FR">
                <a:solidFill>
                  <a:schemeClr val="dk1"/>
                </a:solidFill>
              </a:rPr>
              <a:t> Certaines conséquences du </a:t>
            </a:r>
            <a:r>
              <a:rPr lang="fr-FR"/>
              <a:t>c</a:t>
            </a:r>
            <a:r>
              <a:rPr lang="fr-FR">
                <a:solidFill>
                  <a:schemeClr val="dk1"/>
                </a:solidFill>
              </a:rPr>
              <a:t>hangement climatique </a:t>
            </a:r>
            <a:r>
              <a:rPr lang="fr-FR"/>
              <a:t>sont</a:t>
            </a:r>
            <a:r>
              <a:rPr lang="fr-FR">
                <a:solidFill>
                  <a:schemeClr val="dk1"/>
                </a:solidFill>
              </a:rPr>
              <a:t> déjà à l’oeuvre</a:t>
            </a:r>
            <a:r>
              <a:rPr lang="fr-FR"/>
              <a:t> ; i</a:t>
            </a:r>
            <a:r>
              <a:rPr lang="fr-FR">
                <a:solidFill>
                  <a:schemeClr val="dk1"/>
                </a:solidFill>
              </a:rPr>
              <a:t>l est donc</a:t>
            </a:r>
            <a:r>
              <a:rPr lang="fr-FR"/>
              <a:t> impératif</a:t>
            </a:r>
            <a:r>
              <a:rPr lang="fr-FR">
                <a:solidFill>
                  <a:schemeClr val="dk1"/>
                </a:solidFill>
              </a:rPr>
              <a:t> d’adapter nos modes de vie et d’organisation </a:t>
            </a:r>
            <a:r>
              <a:rPr lang="fr-FR"/>
              <a:t>afin de gérer ces conséquences inévitables.</a:t>
            </a:r>
            <a:endParaRPr/>
          </a:p>
          <a:p>
            <a:pPr indent="0" lvl="0" marL="0" rtl="0" algn="l">
              <a:lnSpc>
                <a:spcPct val="100000"/>
              </a:lnSpc>
              <a:spcBef>
                <a:spcPts val="300"/>
              </a:spcBef>
              <a:spcAft>
                <a:spcPts val="0"/>
              </a:spcAft>
              <a:buSzPts val="1400"/>
              <a:buNone/>
            </a:pPr>
            <a:r>
              <a:t/>
            </a:r>
            <a:endParaRPr/>
          </a:p>
          <a:p>
            <a:pPr indent="0" lvl="0" marL="0" rtl="0" algn="l">
              <a:lnSpc>
                <a:spcPct val="100000"/>
              </a:lnSpc>
              <a:spcBef>
                <a:spcPts val="300"/>
              </a:spcBef>
              <a:spcAft>
                <a:spcPts val="0"/>
              </a:spcAft>
              <a:buSzPts val="1400"/>
              <a:buNone/>
            </a:pPr>
            <a:r>
              <a:rPr lang="fr-FR"/>
              <a:t>Les actions d’adaptation se concrétisant à des échelles plus importantes (collectivités locales, </a:t>
            </a:r>
            <a:r>
              <a:rPr lang="fr-FR">
                <a:solidFill>
                  <a:srgbClr val="202124"/>
                </a:solidFill>
                <a:highlight>
                  <a:schemeClr val="lt1"/>
                </a:highlight>
              </a:rPr>
              <a:t>É</a:t>
            </a:r>
            <a:r>
              <a:rPr lang="fr-FR"/>
              <a:t>tat…), la dernière partie de cette conférence est  consacrée aux actions d’atténuation, réalisables à l’échelle individuelle si possible.</a:t>
            </a:r>
            <a:endParaRPr/>
          </a:p>
        </p:txBody>
      </p:sp>
      <p:sp>
        <p:nvSpPr>
          <p:cNvPr id="1517" name="Google Shape;1517;g128d4af2262_0_58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1174f454348_0_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3" name="Google Shape;173;g1174f454348_0_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None/>
            </a:pPr>
            <a:r>
              <a:rPr b="1" lang="fr-FR" u="sng"/>
              <a:t>Explications : </a:t>
            </a:r>
            <a:endParaRPr/>
          </a:p>
          <a:p>
            <a:pPr indent="0" lvl="0" marL="0" marR="0" rtl="0" algn="l">
              <a:lnSpc>
                <a:spcPct val="100000"/>
              </a:lnSpc>
              <a:spcBef>
                <a:spcPts val="488"/>
              </a:spcBef>
              <a:spcAft>
                <a:spcPts val="0"/>
              </a:spcAft>
              <a:buClr>
                <a:schemeClr val="dk1"/>
              </a:buClr>
              <a:buSzPts val="1000"/>
              <a:buFont typeface="Arial"/>
              <a:buNone/>
            </a:pPr>
            <a:r>
              <a:rPr lang="fr-FR"/>
              <a:t>Nous allons essayer de comprendre ce qu’est l’énergie. Et si on commençait par une définition toute simple ? </a:t>
            </a:r>
            <a:endParaRPr/>
          </a:p>
          <a:p>
            <a:pPr indent="0" lvl="0" marL="0" marR="0" rtl="0" algn="l">
              <a:lnSpc>
                <a:spcPct val="100000"/>
              </a:lnSpc>
              <a:spcBef>
                <a:spcPts val="488"/>
              </a:spcBef>
              <a:spcAft>
                <a:spcPts val="0"/>
              </a:spcAft>
              <a:buClr>
                <a:schemeClr val="dk1"/>
              </a:buClr>
              <a:buSzPts val="1000"/>
              <a:buFont typeface="Arial"/>
              <a:buNone/>
            </a:pPr>
            <a:r>
              <a:rPr lang="fr-FR"/>
              <a:t>D’après le Petit Larousse, l’énergie est « </a:t>
            </a:r>
            <a:r>
              <a:rPr i="1" lang="fr-FR"/>
              <a:t>une grandeur caractérisant un système physique, gardant la même valeur au cours de toutes les transformations internes du système (loi de conservation) et exprimant sa capacité à modifier l'état d'autres systèmes avec lesquels il entre en interaction.</a:t>
            </a:r>
            <a:r>
              <a:rPr lang="fr-FR"/>
              <a:t> » </a:t>
            </a:r>
            <a:endParaRPr/>
          </a:p>
          <a:p>
            <a:pPr indent="0" lvl="0" marL="0" marR="0" rtl="0" algn="l">
              <a:lnSpc>
                <a:spcPct val="100000"/>
              </a:lnSpc>
              <a:spcBef>
                <a:spcPts val="488"/>
              </a:spcBef>
              <a:spcAft>
                <a:spcPts val="0"/>
              </a:spcAft>
              <a:buClr>
                <a:schemeClr val="dk1"/>
              </a:buClr>
              <a:buSzPts val="1000"/>
              <a:buFont typeface="Arial"/>
              <a:buNone/>
            </a:pPr>
            <a:r>
              <a:rPr lang="fr-FR"/>
              <a:t>…</a:t>
            </a:r>
            <a:endParaRPr/>
          </a:p>
          <a:p>
            <a:pPr indent="0" lvl="0" marL="0" marR="0" rtl="0" algn="l">
              <a:lnSpc>
                <a:spcPct val="100000"/>
              </a:lnSpc>
              <a:spcBef>
                <a:spcPts val="488"/>
              </a:spcBef>
              <a:spcAft>
                <a:spcPts val="0"/>
              </a:spcAft>
              <a:buClr>
                <a:schemeClr val="dk1"/>
              </a:buClr>
              <a:buSzPts val="1000"/>
              <a:buFont typeface="Arial"/>
              <a:buNone/>
            </a:pPr>
            <a:r>
              <a:rPr lang="fr-FR"/>
              <a:t>Évidemment, personne (excepté les physiciens) ne comprend rien à cette définition, donc nous allons vous en proposer une plus simplifiée.</a:t>
            </a:r>
            <a:endParaRPr/>
          </a:p>
        </p:txBody>
      </p:sp>
      <p:sp>
        <p:nvSpPr>
          <p:cNvPr id="174" name="Google Shape;174;g1174f454348_0_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fr-FR"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6" name="Shape 1536"/>
        <p:cNvGrpSpPr/>
        <p:nvPr/>
      </p:nvGrpSpPr>
      <p:grpSpPr>
        <a:xfrm>
          <a:off x="0" y="0"/>
          <a:ext cx="0" cy="0"/>
          <a:chOff x="0" y="0"/>
          <a:chExt cx="0" cy="0"/>
        </a:xfrm>
      </p:grpSpPr>
      <p:sp>
        <p:nvSpPr>
          <p:cNvPr id="1537" name="Google Shape;1537;g128d4af2262_0_10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38" name="Google Shape;1538;g128d4af2262_0_10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chemeClr val="dk1"/>
              </a:buClr>
              <a:buSzPts val="1400"/>
              <a:buFont typeface="Arial"/>
              <a:buNone/>
            </a:pPr>
            <a:r>
              <a:rPr b="1" lang="fr-FR" u="sng"/>
              <a:t>Explications :</a:t>
            </a:r>
            <a:endParaRPr b="1" u="sng"/>
          </a:p>
          <a:p>
            <a:pPr indent="0" lvl="0" marL="0" rtl="0" algn="l">
              <a:lnSpc>
                <a:spcPct val="100000"/>
              </a:lnSpc>
              <a:spcBef>
                <a:spcPts val="488"/>
              </a:spcBef>
              <a:spcAft>
                <a:spcPts val="0"/>
              </a:spcAft>
              <a:buClr>
                <a:schemeClr val="dk1"/>
              </a:buClr>
              <a:buSzPts val="1100"/>
              <a:buFont typeface="Arial"/>
              <a:buNone/>
            </a:pPr>
            <a:r>
              <a:rPr lang="fr-FR"/>
              <a:t>Avant d’agir, il importe de se donner un objectif. La bonne question à se poser est : comment arrêter le changement climatique en cours ? La réponse la plus simple à cette question nécessite de définir un concept simple mais malheureusement très galvaudé : la neutralité carbone.</a:t>
            </a:r>
            <a:endParaRPr/>
          </a:p>
          <a:p>
            <a:pPr indent="0" lvl="0" marL="0" rtl="0" algn="l">
              <a:lnSpc>
                <a:spcPct val="100000"/>
              </a:lnSpc>
              <a:spcBef>
                <a:spcPts val="488"/>
              </a:spcBef>
              <a:spcAft>
                <a:spcPts val="0"/>
              </a:spcAft>
              <a:buClr>
                <a:schemeClr val="dk1"/>
              </a:buClr>
              <a:buSzPts val="1100"/>
              <a:buFont typeface="Arial"/>
              <a:buNone/>
            </a:pPr>
            <a:r>
              <a:t/>
            </a:r>
            <a:endParaRPr/>
          </a:p>
          <a:p>
            <a:pPr indent="0" lvl="0" marL="0" rtl="0" algn="l">
              <a:lnSpc>
                <a:spcPct val="100000"/>
              </a:lnSpc>
              <a:spcBef>
                <a:spcPts val="488"/>
              </a:spcBef>
              <a:spcAft>
                <a:spcPts val="0"/>
              </a:spcAft>
              <a:buClr>
                <a:schemeClr val="dk1"/>
              </a:buClr>
              <a:buSzPts val="1100"/>
              <a:buFont typeface="Arial"/>
              <a:buNone/>
            </a:pPr>
            <a:r>
              <a:rPr lang="fr-FR"/>
              <a:t>Certaines composantes-clés du système climatique, à savoir les océans et la biosphère (forêts, algues…), sont en capacité d’absorber une partie des émissions de gaz à effet de serre humaines via des processus physico-chimiques : on les appelle des </a:t>
            </a:r>
            <a:r>
              <a:rPr b="1" lang="fr-FR"/>
              <a:t>puits de carbone</a:t>
            </a:r>
            <a:r>
              <a:rPr lang="fr-FR"/>
              <a:t>. Au début des années 2010, la répartition est la suivante (source : 5ème rapport du GIEC) :</a:t>
            </a:r>
            <a:endParaRPr/>
          </a:p>
          <a:p>
            <a:pPr indent="-317500" lvl="0" marL="457200" rtl="0" algn="l">
              <a:lnSpc>
                <a:spcPct val="100000"/>
              </a:lnSpc>
              <a:spcBef>
                <a:spcPts val="488"/>
              </a:spcBef>
              <a:spcAft>
                <a:spcPts val="0"/>
              </a:spcAft>
              <a:buSzPts val="1400"/>
              <a:buChar char="●"/>
            </a:pPr>
            <a:r>
              <a:rPr lang="fr-FR"/>
              <a:t>Les océans absorbent plus d’1/4 (26% pour être précis) des émissions de gaz à effet de serre humaines. On parle souvent de l’Amazonie comme du poumon de la planète, mais ce n’est pas vrai : ce sont nos océans !</a:t>
            </a:r>
            <a:endParaRPr/>
          </a:p>
          <a:p>
            <a:pPr indent="-317500" lvl="0" marL="457200" rtl="0" algn="l">
              <a:lnSpc>
                <a:spcPct val="100000"/>
              </a:lnSpc>
              <a:spcBef>
                <a:spcPts val="0"/>
              </a:spcBef>
              <a:spcAft>
                <a:spcPts val="0"/>
              </a:spcAft>
              <a:buSzPts val="1400"/>
              <a:buChar char="●"/>
            </a:pPr>
            <a:r>
              <a:rPr lang="fr-FR"/>
              <a:t>La biosphère absorbe plus d’1/4 (29% pour être précis) des émissions de gaz à effet de serre humaines.</a:t>
            </a:r>
            <a:endParaRPr/>
          </a:p>
          <a:p>
            <a:pPr indent="0" lvl="0" marL="0" rtl="0" algn="l">
              <a:lnSpc>
                <a:spcPct val="100000"/>
              </a:lnSpc>
              <a:spcBef>
                <a:spcPts val="488"/>
              </a:spcBef>
              <a:spcAft>
                <a:spcPts val="0"/>
              </a:spcAft>
              <a:buSzPts val="1400"/>
              <a:buNone/>
            </a:pPr>
            <a:r>
              <a:rPr lang="fr-FR"/>
              <a:t>Ainsi, </a:t>
            </a:r>
            <a:r>
              <a:rPr b="1" lang="fr-FR"/>
              <a:t>moins de la moitié</a:t>
            </a:r>
            <a:r>
              <a:rPr lang="fr-FR"/>
              <a:t> (45% pour être précis) </a:t>
            </a:r>
            <a:r>
              <a:rPr b="1" lang="fr-FR"/>
              <a:t>des émissions de gaz à effet de serre humaines restent dans l’atmosphère</a:t>
            </a:r>
            <a:r>
              <a:rPr lang="fr-FR"/>
              <a:t>, et ce sont celles-ci qui sont provoquent le changement climatique. Tant que la totalité des émissions de gaz à effet de serre d’origine anthropique ne sont pas absorbées par les puits de carbone, les températures continueront de s’élever.</a:t>
            </a:r>
            <a:endParaRPr/>
          </a:p>
        </p:txBody>
      </p:sp>
      <p:sp>
        <p:nvSpPr>
          <p:cNvPr id="1539" name="Google Shape;1539;g128d4af2262_0_10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fr-FR"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2" name="Shape 1592"/>
        <p:cNvGrpSpPr/>
        <p:nvPr/>
      </p:nvGrpSpPr>
      <p:grpSpPr>
        <a:xfrm>
          <a:off x="0" y="0"/>
          <a:ext cx="0" cy="0"/>
          <a:chOff x="0" y="0"/>
          <a:chExt cx="0" cy="0"/>
        </a:xfrm>
      </p:grpSpPr>
      <p:sp>
        <p:nvSpPr>
          <p:cNvPr id="1593" name="Google Shape;1593;g128d4af2262_0_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94" name="Google Shape;1594;g128d4af2262_0_5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chemeClr val="dk1"/>
              </a:buClr>
              <a:buSzPts val="1400"/>
              <a:buFont typeface="Arial"/>
              <a:buNone/>
            </a:pPr>
            <a:r>
              <a:rPr b="1" lang="fr-FR" u="sng"/>
              <a:t>Explications :</a:t>
            </a:r>
            <a:endParaRPr b="1" u="sng"/>
          </a:p>
          <a:p>
            <a:pPr indent="0" lvl="0" marL="0" rtl="0" algn="l">
              <a:lnSpc>
                <a:spcPct val="100000"/>
              </a:lnSpc>
              <a:spcBef>
                <a:spcPts val="488"/>
              </a:spcBef>
              <a:spcAft>
                <a:spcPts val="0"/>
              </a:spcAft>
              <a:buClr>
                <a:schemeClr val="dk1"/>
              </a:buClr>
              <a:buSzPts val="1100"/>
              <a:buFont typeface="Arial"/>
              <a:buNone/>
            </a:pPr>
            <a:r>
              <a:rPr lang="fr-FR"/>
              <a:t>La </a:t>
            </a:r>
            <a:r>
              <a:rPr b="1" lang="fr-FR"/>
              <a:t>neutralité carbone</a:t>
            </a:r>
            <a:r>
              <a:rPr lang="fr-FR"/>
              <a:t> désigne le stade à partir duquel les puits de carbone sont en capacité d’absorber la totalité des émissions de gaz à effet de serre humaines.</a:t>
            </a:r>
            <a:endParaRPr/>
          </a:p>
          <a:p>
            <a:pPr indent="0" lvl="0" marL="0" rtl="0" algn="l">
              <a:lnSpc>
                <a:spcPct val="100000"/>
              </a:lnSpc>
              <a:spcBef>
                <a:spcPts val="488"/>
              </a:spcBef>
              <a:spcAft>
                <a:spcPts val="0"/>
              </a:spcAft>
              <a:buSzPts val="1400"/>
              <a:buNone/>
            </a:pPr>
            <a:r>
              <a:rPr lang="fr-FR"/>
              <a:t>Cette définition est simple, mais il importe de ne pas raconter n’importe quoi :</a:t>
            </a:r>
            <a:endParaRPr/>
          </a:p>
          <a:p>
            <a:pPr indent="-317500" lvl="0" marL="457200" rtl="0" algn="l">
              <a:lnSpc>
                <a:spcPct val="100000"/>
              </a:lnSpc>
              <a:spcBef>
                <a:spcPts val="488"/>
              </a:spcBef>
              <a:spcAft>
                <a:spcPts val="0"/>
              </a:spcAft>
              <a:buClr>
                <a:schemeClr val="dk1"/>
              </a:buClr>
              <a:buSzPts val="1400"/>
              <a:buChar char="●"/>
            </a:pPr>
            <a:r>
              <a:rPr lang="fr-FR"/>
              <a:t>La neutralité carbone ne signifie pas qu’il ne faut plus émettre de gaz à effet de serre, mais signifie qu’il faut en émettre suffisamment peu pour que la Terre soit en capacité d’en absorber la totalité.</a:t>
            </a:r>
            <a:endParaRPr/>
          </a:p>
          <a:p>
            <a:pPr indent="-317500" lvl="0" marL="457200" rtl="0" algn="l">
              <a:lnSpc>
                <a:spcPct val="100000"/>
              </a:lnSpc>
              <a:spcBef>
                <a:spcPts val="0"/>
              </a:spcBef>
              <a:spcAft>
                <a:spcPts val="0"/>
              </a:spcAft>
              <a:buClr>
                <a:schemeClr val="dk1"/>
              </a:buClr>
              <a:buSzPts val="1400"/>
              <a:buChar char="●"/>
            </a:pPr>
            <a:r>
              <a:rPr lang="fr-FR"/>
              <a:t>La neutralité carbone ne peut être atteinte qu’à l’</a:t>
            </a:r>
            <a:r>
              <a:rPr b="1" lang="fr-FR"/>
              <a:t>échelle mondiale</a:t>
            </a:r>
            <a:r>
              <a:rPr lang="fr-FR"/>
              <a:t> (à la limite à l’échelle des états), et non à l’échelle des entreprises ou des individus. Les entreprises et les individus ne peuvent que </a:t>
            </a:r>
            <a:r>
              <a:rPr b="1" lang="fr-FR"/>
              <a:t>contribuer</a:t>
            </a:r>
            <a:r>
              <a:rPr lang="fr-FR"/>
              <a:t> à l’atteinte de neutralité carbone, mais certainement pas l’atteindre eux-mêmes.</a:t>
            </a:r>
            <a:endParaRPr/>
          </a:p>
          <a:p>
            <a:pPr indent="0" lvl="0" marL="0" rtl="0" algn="l">
              <a:lnSpc>
                <a:spcPct val="100000"/>
              </a:lnSpc>
              <a:spcBef>
                <a:spcPts val="300"/>
              </a:spcBef>
              <a:spcAft>
                <a:spcPts val="0"/>
              </a:spcAft>
              <a:buClr>
                <a:schemeClr val="dk1"/>
              </a:buClr>
              <a:buSzPts val="1100"/>
              <a:buFont typeface="Arial"/>
              <a:buNone/>
            </a:pPr>
            <a:r>
              <a:t/>
            </a:r>
            <a:endParaRPr/>
          </a:p>
          <a:p>
            <a:pPr indent="0" lvl="0" marL="0" rtl="0" algn="l">
              <a:lnSpc>
                <a:spcPct val="100000"/>
              </a:lnSpc>
              <a:spcBef>
                <a:spcPts val="300"/>
              </a:spcBef>
              <a:spcAft>
                <a:spcPts val="0"/>
              </a:spcAft>
              <a:buClr>
                <a:schemeClr val="dk1"/>
              </a:buClr>
              <a:buSzPts val="1100"/>
              <a:buFont typeface="Arial"/>
              <a:buNone/>
            </a:pPr>
            <a:r>
              <a:rPr lang="fr-FR"/>
              <a:t>Soyons clair. La neutralité carbone met un terme au processus d’élévation des températures moyennes, mais ne signifie en aucun cas un retour au climat de l’ère pré-industrielle (voir la slide </a:t>
            </a:r>
            <a:r>
              <a:rPr i="1" lang="fr-FR"/>
              <a:t>L’urgence climatique</a:t>
            </a:r>
            <a:r>
              <a:rPr lang="fr-FR"/>
              <a:t>).</a:t>
            </a:r>
            <a:endParaRPr/>
          </a:p>
          <a:p>
            <a:pPr indent="0" lvl="0" marL="0" rtl="0" algn="l">
              <a:lnSpc>
                <a:spcPct val="100000"/>
              </a:lnSpc>
              <a:spcBef>
                <a:spcPts val="300"/>
              </a:spcBef>
              <a:spcAft>
                <a:spcPts val="0"/>
              </a:spcAft>
              <a:buClr>
                <a:schemeClr val="dk1"/>
              </a:buClr>
              <a:buSzPts val="1100"/>
              <a:buFont typeface="Arial"/>
              <a:buNone/>
            </a:pPr>
            <a:r>
              <a:t/>
            </a:r>
            <a:endParaRPr/>
          </a:p>
          <a:p>
            <a:pPr indent="0" lvl="0" marL="0" rtl="0" algn="l">
              <a:lnSpc>
                <a:spcPct val="100000"/>
              </a:lnSpc>
              <a:spcBef>
                <a:spcPts val="300"/>
              </a:spcBef>
              <a:spcAft>
                <a:spcPts val="0"/>
              </a:spcAft>
              <a:buClr>
                <a:schemeClr val="dk1"/>
              </a:buClr>
              <a:buSzPts val="1100"/>
              <a:buFont typeface="Arial"/>
              <a:buNone/>
            </a:pPr>
            <a:r>
              <a:rPr lang="fr-FR"/>
              <a:t>Or, à l’heure de l’urgence climatique, il n’y a qu’une seule manière efficace d’atteindre la neutralité carbone : il faut </a:t>
            </a:r>
            <a:r>
              <a:rPr b="1" lang="fr-FR"/>
              <a:t>réduire drastiquement les émissions de gaz à effet d’origine humaine</a:t>
            </a:r>
            <a:r>
              <a:rPr lang="fr-FR"/>
              <a:t>.</a:t>
            </a:r>
            <a:endParaRPr/>
          </a:p>
          <a:p>
            <a:pPr indent="0" lvl="0" marL="0" rtl="0" algn="l">
              <a:lnSpc>
                <a:spcPct val="100000"/>
              </a:lnSpc>
              <a:spcBef>
                <a:spcPts val="300"/>
              </a:spcBef>
              <a:spcAft>
                <a:spcPts val="0"/>
              </a:spcAft>
              <a:buClr>
                <a:schemeClr val="dk1"/>
              </a:buClr>
              <a:buSzPts val="1100"/>
              <a:buFont typeface="Arial"/>
              <a:buNone/>
            </a:pPr>
            <a:r>
              <a:t/>
            </a:r>
            <a:endParaRPr/>
          </a:p>
          <a:p>
            <a:pPr indent="0" lvl="0" marL="0" rtl="0" algn="just">
              <a:lnSpc>
                <a:spcPct val="100000"/>
              </a:lnSpc>
              <a:spcBef>
                <a:spcPts val="0"/>
              </a:spcBef>
              <a:spcAft>
                <a:spcPts val="0"/>
              </a:spcAft>
              <a:buClr>
                <a:schemeClr val="dk1"/>
              </a:buClr>
              <a:buSzPts val="1100"/>
              <a:buFont typeface="Arial"/>
              <a:buNone/>
            </a:pPr>
            <a:r>
              <a:rPr b="1" lang="fr-FR" u="sng"/>
              <a:t>Messages-clés :</a:t>
            </a:r>
            <a:endParaRPr/>
          </a:p>
          <a:p>
            <a:pPr indent="-317500" lvl="0" marL="457200" rtl="0" algn="l">
              <a:lnSpc>
                <a:spcPct val="100000"/>
              </a:lnSpc>
              <a:spcBef>
                <a:spcPts val="488"/>
              </a:spcBef>
              <a:spcAft>
                <a:spcPts val="0"/>
              </a:spcAft>
              <a:buClr>
                <a:schemeClr val="dk1"/>
              </a:buClr>
              <a:buSzPts val="1400"/>
              <a:buChar char="●"/>
            </a:pPr>
            <a:r>
              <a:rPr lang="fr-FR"/>
              <a:t>Le stade à partir duquel la totalité des émissions de gaz à effet de serre humaines est absorbée par les puits de carbone se nomme la neutralité carbone.</a:t>
            </a:r>
            <a:endParaRPr/>
          </a:p>
          <a:p>
            <a:pPr indent="-317500" lvl="0" marL="457200" rtl="0" algn="l">
              <a:lnSpc>
                <a:spcPct val="100000"/>
              </a:lnSpc>
              <a:spcBef>
                <a:spcPts val="0"/>
              </a:spcBef>
              <a:spcAft>
                <a:spcPts val="0"/>
              </a:spcAft>
              <a:buClr>
                <a:schemeClr val="dk1"/>
              </a:buClr>
              <a:buSzPts val="1400"/>
              <a:buChar char="●"/>
            </a:pPr>
            <a:r>
              <a:rPr lang="fr-FR"/>
              <a:t>La neutralité carbone met un terme au processus d’élévation des températures moyennes, mais ne signifie en aucun cas un retour au climat de l’ère pré-industrielle.</a:t>
            </a:r>
            <a:endParaRPr/>
          </a:p>
          <a:p>
            <a:pPr indent="-317500" lvl="0" marL="457200" rtl="0" algn="l">
              <a:lnSpc>
                <a:spcPct val="100000"/>
              </a:lnSpc>
              <a:spcBef>
                <a:spcPts val="0"/>
              </a:spcBef>
              <a:spcAft>
                <a:spcPts val="0"/>
              </a:spcAft>
              <a:buSzPts val="1400"/>
              <a:buChar char="●"/>
            </a:pPr>
            <a:r>
              <a:rPr lang="fr-FR"/>
              <a:t>La neutralité carbone ne peut être atteinte qu’à l’échelle de la planète. À notre échelle, nous ne pouvons que contribuer à la neutralité carbone.</a:t>
            </a:r>
            <a:endParaRPr/>
          </a:p>
          <a:p>
            <a:pPr indent="0" lvl="0" marL="0" rtl="0" algn="l">
              <a:lnSpc>
                <a:spcPct val="100000"/>
              </a:lnSpc>
              <a:spcBef>
                <a:spcPts val="300"/>
              </a:spcBef>
              <a:spcAft>
                <a:spcPts val="0"/>
              </a:spcAft>
              <a:buClr>
                <a:schemeClr val="dk1"/>
              </a:buClr>
              <a:buSzPts val="1100"/>
              <a:buFont typeface="Arial"/>
              <a:buNone/>
            </a:pPr>
            <a:r>
              <a:t/>
            </a:r>
            <a:endParaRPr/>
          </a:p>
          <a:p>
            <a:pPr indent="0" lvl="0" marL="0" rtl="0" algn="just">
              <a:lnSpc>
                <a:spcPct val="100000"/>
              </a:lnSpc>
              <a:spcBef>
                <a:spcPts val="0"/>
              </a:spcBef>
              <a:spcAft>
                <a:spcPts val="0"/>
              </a:spcAft>
              <a:buClr>
                <a:schemeClr val="dk1"/>
              </a:buClr>
              <a:buSzPts val="1100"/>
              <a:buFont typeface="Arial"/>
              <a:buNone/>
            </a:pPr>
            <a:r>
              <a:rPr b="1" lang="fr-FR" u="sng"/>
              <a:t>Pour aller plus loin :</a:t>
            </a:r>
            <a:endParaRPr/>
          </a:p>
          <a:p>
            <a:pPr indent="-317500" lvl="0" marL="457200" rtl="0" algn="l">
              <a:lnSpc>
                <a:spcPct val="100000"/>
              </a:lnSpc>
              <a:spcBef>
                <a:spcPts val="488"/>
              </a:spcBef>
              <a:spcAft>
                <a:spcPts val="0"/>
              </a:spcAft>
              <a:buClr>
                <a:schemeClr val="dk1"/>
              </a:buClr>
              <a:buSzPts val="1400"/>
              <a:buChar char="●"/>
            </a:pPr>
            <a:r>
              <a:rPr lang="fr-FR"/>
              <a:t>Sur Terre, l’élément carbone (de symbole C) subit des transformations géologiques et chimiques entre toutes les composantes du système climatique et les profondeurs du globe. L’ensemble de ces transformations et de ces transports constitue le </a:t>
            </a:r>
            <a:r>
              <a:rPr b="1" lang="fr-FR"/>
              <a:t>cycle du carbone</a:t>
            </a:r>
            <a:r>
              <a:rPr lang="fr-FR"/>
              <a:t>. Ainsi :</a:t>
            </a:r>
            <a:endParaRPr/>
          </a:p>
          <a:p>
            <a:pPr indent="-317500" lvl="1" marL="914400" rtl="0" algn="l">
              <a:lnSpc>
                <a:spcPct val="100000"/>
              </a:lnSpc>
              <a:spcBef>
                <a:spcPts val="0"/>
              </a:spcBef>
              <a:spcAft>
                <a:spcPts val="0"/>
              </a:spcAft>
              <a:buClr>
                <a:schemeClr val="dk1"/>
              </a:buClr>
              <a:buSzPts val="1400"/>
              <a:buChar char="○"/>
            </a:pPr>
            <a:r>
              <a:rPr lang="fr-FR"/>
              <a:t>Dans l’atmosphère et dans l’hydrosphère, le carbone est diffus et présent sous forme de dioxyde de carbone (CO2) dissout ou non.</a:t>
            </a:r>
            <a:endParaRPr/>
          </a:p>
          <a:p>
            <a:pPr indent="-317500" lvl="1" marL="914400" rtl="0" algn="l">
              <a:lnSpc>
                <a:spcPct val="100000"/>
              </a:lnSpc>
              <a:spcBef>
                <a:spcPts val="0"/>
              </a:spcBef>
              <a:spcAft>
                <a:spcPts val="0"/>
              </a:spcAft>
              <a:buClr>
                <a:schemeClr val="dk1"/>
              </a:buClr>
              <a:buSzPts val="1400"/>
              <a:buChar char="○"/>
            </a:pPr>
            <a:r>
              <a:rPr lang="fr-FR"/>
              <a:t>Dans la biosphère, le carbone fixé par la biomasse (y compris la biomasse planctonique en mer) est l’un des éléments constitutifs de la matière organique et des squelettes (calcaires par exemple).</a:t>
            </a:r>
            <a:endParaRPr/>
          </a:p>
          <a:p>
            <a:pPr indent="-317500" lvl="1" marL="914400" rtl="0" algn="l">
              <a:lnSpc>
                <a:spcPct val="100000"/>
              </a:lnSpc>
              <a:spcBef>
                <a:spcPts val="0"/>
              </a:spcBef>
              <a:spcAft>
                <a:spcPts val="0"/>
              </a:spcAft>
              <a:buClr>
                <a:schemeClr val="dk1"/>
              </a:buClr>
              <a:buSzPts val="1400"/>
              <a:buChar char="○"/>
            </a:pPr>
            <a:r>
              <a:rPr lang="fr-FR"/>
              <a:t>Dans la lithosphère, le carbone est présent sous forme de ressources fossiles ou de roches calcaires.</a:t>
            </a:r>
            <a:endParaRPr sz="1050">
              <a:highlight>
                <a:srgbClr val="FFFFFF"/>
              </a:highlight>
              <a:latin typeface="Arial"/>
              <a:ea typeface="Arial"/>
              <a:cs typeface="Arial"/>
              <a:sym typeface="Arial"/>
            </a:endParaRPr>
          </a:p>
          <a:p>
            <a:pPr indent="0" lvl="0" marL="457200" rtl="0" algn="l">
              <a:lnSpc>
                <a:spcPct val="100000"/>
              </a:lnSpc>
              <a:spcBef>
                <a:spcPts val="488"/>
              </a:spcBef>
              <a:spcAft>
                <a:spcPts val="0"/>
              </a:spcAft>
              <a:buSzPts val="1400"/>
              <a:buNone/>
            </a:pPr>
            <a:r>
              <a:rPr lang="fr-FR">
                <a:highlight>
                  <a:srgbClr val="FFFFFF"/>
                </a:highlight>
              </a:rPr>
              <a:t>Ces composantes sont des </a:t>
            </a:r>
            <a:r>
              <a:rPr b="1" lang="fr-FR">
                <a:highlight>
                  <a:srgbClr val="FFFFFF"/>
                </a:highlight>
              </a:rPr>
              <a:t>réservoirs</a:t>
            </a:r>
            <a:r>
              <a:rPr lang="fr-FR">
                <a:highlight>
                  <a:srgbClr val="FFFFFF"/>
                </a:highlight>
              </a:rPr>
              <a:t> de carbone, et des </a:t>
            </a:r>
            <a:r>
              <a:rPr b="1" lang="fr-FR">
                <a:highlight>
                  <a:srgbClr val="FFFFFF"/>
                </a:highlight>
              </a:rPr>
              <a:t>flux</a:t>
            </a:r>
            <a:r>
              <a:rPr lang="fr-FR">
                <a:highlight>
                  <a:srgbClr val="FFFFFF"/>
                </a:highlight>
              </a:rPr>
              <a:t> de carbone entre ces réservoirs se produisent naturellement. Par exemple :</a:t>
            </a:r>
            <a:endParaRPr>
              <a:highlight>
                <a:srgbClr val="FFFFFF"/>
              </a:highlight>
            </a:endParaRPr>
          </a:p>
          <a:p>
            <a:pPr indent="-317500" lvl="1" marL="914400" rtl="0" algn="l">
              <a:lnSpc>
                <a:spcPct val="100000"/>
              </a:lnSpc>
              <a:spcBef>
                <a:spcPts val="488"/>
              </a:spcBef>
              <a:spcAft>
                <a:spcPts val="0"/>
              </a:spcAft>
              <a:buClr>
                <a:schemeClr val="dk1"/>
              </a:buClr>
              <a:buSzPts val="1400"/>
              <a:buChar char="○"/>
            </a:pPr>
            <a:r>
              <a:rPr lang="fr-FR">
                <a:highlight>
                  <a:srgbClr val="FFFFFF"/>
                </a:highlight>
              </a:rPr>
              <a:t>La biomasse fixe le carbone présent dans l’atmosphère via la photosynthèse : les forêts (primaires, présentant des écosystèmes très riches) sont donc des puits de carbone.</a:t>
            </a:r>
            <a:endParaRPr>
              <a:highlight>
                <a:srgbClr val="FFFFFF"/>
              </a:highlight>
            </a:endParaRPr>
          </a:p>
          <a:p>
            <a:pPr indent="-317500" lvl="1" marL="914400" rtl="0" algn="l">
              <a:lnSpc>
                <a:spcPct val="100000"/>
              </a:lnSpc>
              <a:spcBef>
                <a:spcPts val="0"/>
              </a:spcBef>
              <a:spcAft>
                <a:spcPts val="0"/>
              </a:spcAft>
              <a:buClr>
                <a:schemeClr val="dk1"/>
              </a:buClr>
              <a:buSzPts val="1400"/>
              <a:buChar char="○"/>
            </a:pPr>
            <a:r>
              <a:rPr lang="fr-FR">
                <a:highlight>
                  <a:srgbClr val="FFFFFF"/>
                </a:highlight>
              </a:rPr>
              <a:t>La biomasse relargue aussi du carbone dans l’atmosphère, via la respiration ou lors de phénomènes d’incendies.</a:t>
            </a:r>
            <a:endParaRPr>
              <a:highlight>
                <a:srgbClr val="FFFFFF"/>
              </a:highlight>
            </a:endParaRPr>
          </a:p>
          <a:p>
            <a:pPr indent="-317500" lvl="1" marL="914400" rtl="0" algn="l">
              <a:lnSpc>
                <a:spcPct val="100000"/>
              </a:lnSpc>
              <a:spcBef>
                <a:spcPts val="0"/>
              </a:spcBef>
              <a:spcAft>
                <a:spcPts val="0"/>
              </a:spcAft>
              <a:buClr>
                <a:schemeClr val="dk1"/>
              </a:buClr>
              <a:buSzPts val="1400"/>
              <a:buChar char="○"/>
            </a:pPr>
            <a:r>
              <a:rPr lang="fr-FR">
                <a:highlight>
                  <a:srgbClr val="FFFFFF"/>
                </a:highlight>
              </a:rPr>
              <a:t>L’hydrosphère fixe également le carbone de l’atmosphère en le dissolvant, ce qui fait des océans d’excellents puits de carbone.</a:t>
            </a:r>
            <a:endParaRPr>
              <a:highlight>
                <a:srgbClr val="FFFFFF"/>
              </a:highlight>
            </a:endParaRPr>
          </a:p>
          <a:p>
            <a:pPr indent="-317500" lvl="1" marL="914400" rtl="0" algn="l">
              <a:lnSpc>
                <a:spcPct val="100000"/>
              </a:lnSpc>
              <a:spcBef>
                <a:spcPts val="0"/>
              </a:spcBef>
              <a:spcAft>
                <a:spcPts val="0"/>
              </a:spcAft>
              <a:buClr>
                <a:schemeClr val="dk1"/>
              </a:buClr>
              <a:buSzPts val="1400"/>
              <a:buChar char="○"/>
            </a:pPr>
            <a:r>
              <a:rPr lang="fr-FR">
                <a:highlight>
                  <a:srgbClr val="FFFFFF"/>
                </a:highlight>
              </a:rPr>
              <a:t>Les ressources fossiles au sein de la lithosphère résultent de processus géologiques qui ont dégradé de la biomasse présente à l’origine à la surface de la planète.</a:t>
            </a:r>
            <a:endParaRPr/>
          </a:p>
          <a:p>
            <a:pPr indent="-317500" lvl="0" marL="457200" rtl="0" algn="l">
              <a:lnSpc>
                <a:spcPct val="100000"/>
              </a:lnSpc>
              <a:spcBef>
                <a:spcPts val="0"/>
              </a:spcBef>
              <a:spcAft>
                <a:spcPts val="0"/>
              </a:spcAft>
              <a:buClr>
                <a:schemeClr val="dk1"/>
              </a:buClr>
              <a:buSzPts val="1400"/>
              <a:buFont typeface="Calibri"/>
              <a:buChar char="●"/>
            </a:pPr>
            <a:r>
              <a:rPr lang="fr-FR"/>
              <a:t>Dans la lutte contre le changement climatique, il est envisagé d’augmenter les capacités d’absorption des puits de carbone, soit en construisant des puits de carbone artificiels (les technologies de capture de carbone, qui n’ont pour l’heure pas démontré un potentiel de développement industriel satisfaisant…), soit en travaillant sur les puits de carbone naturels. Or, force est de constater que la tendance actuelle tend plutôt vers la dégradation de ces milieux, qu’elle soit directe (déforestation, prolifération des déchets…) ou indirecte (augmentation de la température moyenne de l’eau…). C’est donc la préservation et la restauration des puits de carbone naturels qu’il faut privilégier : par exemple, les forêts primaires, c’est-à-dire celles qui n’ont pas été affectées par les activités humaines, ont un rôle très important à jouer dans la capture du CO2.</a:t>
            </a:r>
            <a:endParaRPr/>
          </a:p>
          <a:p>
            <a:pPr indent="0" lvl="0" marL="457200" rtl="0" algn="l">
              <a:lnSpc>
                <a:spcPct val="100000"/>
              </a:lnSpc>
              <a:spcBef>
                <a:spcPts val="488"/>
              </a:spcBef>
              <a:spcAft>
                <a:spcPts val="0"/>
              </a:spcAft>
              <a:buSzPts val="1400"/>
              <a:buNone/>
            </a:pPr>
            <a:r>
              <a:rPr lang="fr-FR"/>
              <a:t>En outre, il ne faut surtout pas que l’intérêt porté aux puits de carbone nous détourne de la nécessité de transformer nos sociétés pour réduire drastiquement les émissions de gaz à effet de serre d’origine anthropique.</a:t>
            </a:r>
            <a:endParaRPr/>
          </a:p>
        </p:txBody>
      </p:sp>
      <p:sp>
        <p:nvSpPr>
          <p:cNvPr id="1595" name="Google Shape;1595;g128d4af2262_0_5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fr-FR"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0" name="Shape 1650"/>
        <p:cNvGrpSpPr/>
        <p:nvPr/>
      </p:nvGrpSpPr>
      <p:grpSpPr>
        <a:xfrm>
          <a:off x="0" y="0"/>
          <a:ext cx="0" cy="0"/>
          <a:chOff x="0" y="0"/>
          <a:chExt cx="0" cy="0"/>
        </a:xfrm>
      </p:grpSpPr>
      <p:sp>
        <p:nvSpPr>
          <p:cNvPr id="1651" name="Google Shape;1651;g12c77e50433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52" name="Google Shape;1652;g12c77e50433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chemeClr val="dk1"/>
              </a:buClr>
              <a:buSzPts val="1400"/>
              <a:buFont typeface="Arial"/>
              <a:buNone/>
            </a:pPr>
            <a:r>
              <a:rPr b="1" lang="fr-FR" u="sng"/>
              <a:t>Explications :</a:t>
            </a:r>
            <a:endParaRPr b="1" u="sng"/>
          </a:p>
          <a:p>
            <a:pPr indent="0" lvl="0" marL="0" rtl="0" algn="l">
              <a:lnSpc>
                <a:spcPct val="100000"/>
              </a:lnSpc>
              <a:spcBef>
                <a:spcPts val="488"/>
              </a:spcBef>
              <a:spcAft>
                <a:spcPts val="0"/>
              </a:spcAft>
              <a:buSzPts val="1400"/>
              <a:buNone/>
            </a:pPr>
            <a:r>
              <a:rPr i="1" lang="fr-FR"/>
              <a:t>Cette slide fait office de rappel par rapport à la 2ème partie de la conférence consacrée aux activités humaines. Elle vise à faire prendre conscience à votre auditoire qu’au-delà de la consommation “directe” d’énergie (par le chauffage, l’usage du numérique, l’usage des transports…), il y a aussi de la consommation “indirecte” d’énergie qui se répercute dans la consommation et que, de fait, la réduction des émissions de gaz à effet de serre doit nécessairement passer une remise en question de nos modes de consommation.</a:t>
            </a:r>
            <a:endParaRPr/>
          </a:p>
          <a:p>
            <a:pPr indent="0" lvl="0" marL="0" rtl="0" algn="l">
              <a:lnSpc>
                <a:spcPct val="100000"/>
              </a:lnSpc>
              <a:spcBef>
                <a:spcPts val="488"/>
              </a:spcBef>
              <a:spcAft>
                <a:spcPts val="0"/>
              </a:spcAft>
              <a:buSzPts val="1400"/>
              <a:buNone/>
            </a:pPr>
            <a:r>
              <a:t/>
            </a:r>
            <a:endParaRPr/>
          </a:p>
          <a:p>
            <a:pPr indent="0" lvl="0" marL="0" rtl="0" algn="l">
              <a:lnSpc>
                <a:spcPct val="100000"/>
              </a:lnSpc>
              <a:spcBef>
                <a:spcPts val="488"/>
              </a:spcBef>
              <a:spcAft>
                <a:spcPts val="0"/>
              </a:spcAft>
              <a:buSzPts val="1400"/>
              <a:buNone/>
            </a:pPr>
            <a:r>
              <a:rPr lang="fr-FR"/>
              <a:t>Votre auditoire se demande peut-être en quoi il peut émettre des gaz à effet de serre : après tout, il n’a certainement pas l’habitude de se déplacer en avion ou d’utiliser le chauffage tout les jours… Cependant, il doit certainement avoir l’habitude de consommer. Or, l’achat d’un produit est un acte beaucoup moins anodin qu’il n’y paraît.</a:t>
            </a:r>
            <a:endParaRPr/>
          </a:p>
          <a:p>
            <a:pPr indent="0" lvl="0" marL="0" rtl="0" algn="l">
              <a:lnSpc>
                <a:spcPct val="100000"/>
              </a:lnSpc>
              <a:spcBef>
                <a:spcPts val="488"/>
              </a:spcBef>
              <a:spcAft>
                <a:spcPts val="0"/>
              </a:spcAft>
              <a:buSzPts val="1400"/>
              <a:buNone/>
            </a:pPr>
            <a:r>
              <a:t/>
            </a:r>
            <a:endParaRPr/>
          </a:p>
          <a:p>
            <a:pPr indent="0" lvl="0" marL="0" rtl="0" algn="l">
              <a:lnSpc>
                <a:spcPct val="100000"/>
              </a:lnSpc>
              <a:spcBef>
                <a:spcPts val="488"/>
              </a:spcBef>
              <a:spcAft>
                <a:spcPts val="0"/>
              </a:spcAft>
              <a:buClr>
                <a:schemeClr val="dk1"/>
              </a:buClr>
              <a:buSzPts val="1100"/>
              <a:buFont typeface="Arial"/>
              <a:buNone/>
            </a:pPr>
            <a:r>
              <a:rPr lang="fr-FR"/>
              <a:t>Prenons à titre d’exemple une voiture thermique (un bien que peu de personnes dans votre auditoire doivent posséder, c’est pour cela que nous l’avons choisi). La question est : quand cette voiture émet-elle des gaz à effet de serre ?</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lang="fr-FR"/>
              <a:t>On pense tout de suite à l’</a:t>
            </a:r>
            <a:r>
              <a:rPr b="1" lang="fr-FR"/>
              <a:t>utilisation</a:t>
            </a:r>
            <a:r>
              <a:rPr lang="fr-FR"/>
              <a:t> de la voiture : pour la faire rouler, il nous faut un </a:t>
            </a:r>
            <a:r>
              <a:rPr b="1" lang="fr-FR"/>
              <a:t>moteur</a:t>
            </a:r>
            <a:r>
              <a:rPr lang="fr-FR"/>
              <a:t>, et ce moteur doit </a:t>
            </a:r>
            <a:r>
              <a:rPr b="1" lang="fr-FR"/>
              <a:t>consommer de l’essence</a:t>
            </a:r>
            <a:r>
              <a:rPr lang="fr-FR"/>
              <a:t>, un dérivé du pétrole dont la combustion émet beaucoup de gaz à effet de serre.</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lang="fr-FR"/>
              <a:t>Mais une voiture, ce n’est pas uniquement un moteur et de l’essence, sinon elle serait incapable de transporter quoi que ce soit. Une voiture a de nombreuses composantes, parmi lesquelles :</a:t>
            </a:r>
            <a:endParaRPr/>
          </a:p>
          <a:p>
            <a:pPr indent="-317500" lvl="0" marL="457200" rtl="0" algn="l">
              <a:lnSpc>
                <a:spcPct val="100000"/>
              </a:lnSpc>
              <a:spcBef>
                <a:spcPts val="360"/>
              </a:spcBef>
              <a:spcAft>
                <a:spcPts val="0"/>
              </a:spcAft>
              <a:buSzPts val="1400"/>
              <a:buChar char="●"/>
            </a:pPr>
            <a:r>
              <a:rPr lang="fr-FR"/>
              <a:t>Une </a:t>
            </a:r>
            <a:r>
              <a:rPr b="1" lang="fr-FR"/>
              <a:t>tôle en acier</a:t>
            </a:r>
            <a:r>
              <a:rPr lang="fr-FR"/>
              <a:t> qui en constitue l’habitacle ;</a:t>
            </a:r>
            <a:endParaRPr/>
          </a:p>
          <a:p>
            <a:pPr indent="-317500" lvl="0" marL="457200" rtl="0" algn="l">
              <a:lnSpc>
                <a:spcPct val="100000"/>
              </a:lnSpc>
              <a:spcBef>
                <a:spcPts val="0"/>
              </a:spcBef>
              <a:spcAft>
                <a:spcPts val="0"/>
              </a:spcAft>
              <a:buSzPts val="1400"/>
              <a:buChar char="●"/>
            </a:pPr>
            <a:r>
              <a:rPr lang="fr-FR"/>
              <a:t>Des </a:t>
            </a:r>
            <a:r>
              <a:rPr b="1" lang="fr-FR"/>
              <a:t>pneus en caoutchouc</a:t>
            </a:r>
            <a:r>
              <a:rPr lang="fr-FR"/>
              <a:t> qui permettent de rouler ;</a:t>
            </a:r>
            <a:endParaRPr/>
          </a:p>
          <a:p>
            <a:pPr indent="-317500" lvl="0" marL="457200" rtl="0" algn="l">
              <a:lnSpc>
                <a:spcPct val="100000"/>
              </a:lnSpc>
              <a:spcBef>
                <a:spcPts val="0"/>
              </a:spcBef>
              <a:spcAft>
                <a:spcPts val="0"/>
              </a:spcAft>
              <a:buSzPts val="1400"/>
              <a:buChar char="●"/>
            </a:pPr>
            <a:r>
              <a:rPr lang="fr-FR"/>
              <a:t>Du </a:t>
            </a:r>
            <a:r>
              <a:rPr b="1" lang="fr-FR"/>
              <a:t>matériel électronique</a:t>
            </a:r>
            <a:r>
              <a:rPr lang="fr-FR"/>
              <a:t> composé de nombreux métaux pour la sécurité et l’expérience de l’automobiliste ;</a:t>
            </a:r>
            <a:endParaRPr/>
          </a:p>
          <a:p>
            <a:pPr indent="-317500" lvl="0" marL="457200" rtl="0" algn="l">
              <a:lnSpc>
                <a:spcPct val="100000"/>
              </a:lnSpc>
              <a:spcBef>
                <a:spcPts val="0"/>
              </a:spcBef>
              <a:spcAft>
                <a:spcPts val="0"/>
              </a:spcAft>
              <a:buSzPts val="1400"/>
              <a:buChar char="●"/>
            </a:pPr>
            <a:r>
              <a:rPr lang="fr-FR"/>
              <a:t>Des </a:t>
            </a:r>
            <a:r>
              <a:rPr b="1" lang="fr-FR"/>
              <a:t>vitres en verre</a:t>
            </a:r>
            <a:r>
              <a:rPr lang="fr-FR"/>
              <a:t>…</a:t>
            </a:r>
            <a:endParaRPr/>
          </a:p>
          <a:p>
            <a:pPr indent="0" lvl="0" marL="0" rtl="0" algn="l">
              <a:lnSpc>
                <a:spcPct val="100000"/>
              </a:lnSpc>
              <a:spcBef>
                <a:spcPts val="360"/>
              </a:spcBef>
              <a:spcAft>
                <a:spcPts val="0"/>
              </a:spcAft>
              <a:buSzPts val="1400"/>
              <a:buNone/>
            </a:pPr>
            <a:r>
              <a:rPr lang="fr-FR"/>
              <a:t>La fabrication de toutes ces composantes et l’assemblage de la voiture ont nécessité une grande quantité d’énergie et ont donc engendré elles aussi des émissions de gaz à effet de serre ! Plus généralement, on désigne par </a:t>
            </a:r>
            <a:r>
              <a:rPr b="1" lang="fr-FR"/>
              <a:t>énergie grise</a:t>
            </a:r>
            <a:r>
              <a:rPr lang="fr-FR"/>
              <a:t> la quantité d’énergie consommée sur l’ensemble du </a:t>
            </a:r>
            <a:r>
              <a:rPr b="1" lang="fr-FR"/>
              <a:t>cycle de vie</a:t>
            </a:r>
            <a:r>
              <a:rPr lang="fr-FR"/>
              <a:t> d’un produit, hors utilisation directe de celui-ci (voir la section </a:t>
            </a:r>
            <a:r>
              <a:rPr b="1" lang="fr-FR" u="sng"/>
              <a:t>Pour aller plus loin</a:t>
            </a:r>
            <a:r>
              <a:rPr lang="fr-FR"/>
              <a:t> de cette slide).</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lang="fr-FR"/>
              <a:t>Or,</a:t>
            </a:r>
            <a:r>
              <a:rPr b="1" lang="fr-FR"/>
              <a:t> l’énergie grise d’un produit est souvent majoritaire devant l’énergie liée à son utilisation</a:t>
            </a:r>
            <a:r>
              <a:rPr lang="fr-FR"/>
              <a:t> : il ne faut donc absolument pas négliger l’énergie grise lorsque l’on calcule l’empreinte carbone de la voiture… Seules les machines nécessitant de brûler des ressources fossiles ont tendance à émettre sur le long terme plus de gaz à effet de serre lors de leur utilisation que lors de leur fabrication.</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lang="fr-FR"/>
              <a:t>Ainsi, pour réduire nos émissions de gaz à effet, il est nécessaire de remettre en question nos modes de consommation, en privilégiant l’achat de produits qui ont demandé beaucoup moins de ressources et d’énergie pour être fabriqués, ou certaines pratiques plus respectueuses de l’environnement.</a:t>
            </a:r>
            <a:endParaRPr/>
          </a:p>
          <a:p>
            <a:pPr indent="0" lvl="0" marL="0" rtl="0" algn="l">
              <a:lnSpc>
                <a:spcPct val="100000"/>
              </a:lnSpc>
              <a:spcBef>
                <a:spcPts val="360"/>
              </a:spcBef>
              <a:spcAft>
                <a:spcPts val="0"/>
              </a:spcAft>
              <a:buSzPts val="1400"/>
              <a:buNone/>
            </a:pPr>
            <a:r>
              <a:t/>
            </a:r>
            <a:endParaRPr/>
          </a:p>
          <a:p>
            <a:pPr indent="0" lvl="0" marL="0" rtl="0" algn="just">
              <a:lnSpc>
                <a:spcPct val="100000"/>
              </a:lnSpc>
              <a:spcBef>
                <a:spcPts val="0"/>
              </a:spcBef>
              <a:spcAft>
                <a:spcPts val="0"/>
              </a:spcAft>
              <a:buClr>
                <a:schemeClr val="dk1"/>
              </a:buClr>
              <a:buSzPts val="1100"/>
              <a:buFont typeface="Arial"/>
              <a:buNone/>
            </a:pPr>
            <a:r>
              <a:rPr b="1" lang="fr-FR" u="sng"/>
              <a:t>Messages-clés :</a:t>
            </a:r>
            <a:endParaRPr/>
          </a:p>
          <a:p>
            <a:pPr indent="-317500" lvl="0" marL="457200" rtl="0" algn="l">
              <a:lnSpc>
                <a:spcPct val="100000"/>
              </a:lnSpc>
              <a:spcBef>
                <a:spcPts val="360"/>
              </a:spcBef>
              <a:spcAft>
                <a:spcPts val="0"/>
              </a:spcAft>
              <a:buSzPts val="1400"/>
              <a:buChar char="●"/>
            </a:pPr>
            <a:r>
              <a:rPr lang="fr-FR"/>
              <a:t>Tout bien ou service, quel qu’il soit, nécessite de l’énergie pour être fabriqué ou conçu : on parle d’énergie grise.</a:t>
            </a:r>
            <a:endParaRPr/>
          </a:p>
          <a:p>
            <a:pPr indent="-317500" lvl="0" marL="457200" rtl="0" algn="l">
              <a:lnSpc>
                <a:spcPct val="100000"/>
              </a:lnSpc>
              <a:spcBef>
                <a:spcPts val="0"/>
              </a:spcBef>
              <a:spcAft>
                <a:spcPts val="0"/>
              </a:spcAft>
              <a:buSzPts val="1400"/>
              <a:buChar char="●"/>
            </a:pPr>
            <a:r>
              <a:rPr lang="fr-FR"/>
              <a:t>L’énergie grise (et donc les émissions de gaz à effet de serre qu’elle induit) est en général plus importante que l’énergie d’utilisation, sauf si l’utilisation nécessite l’emploi de ressources fossiles.</a:t>
            </a:r>
            <a:endParaRPr/>
          </a:p>
          <a:p>
            <a:pPr indent="-317500" lvl="0" marL="457200" rtl="0" algn="l">
              <a:lnSpc>
                <a:spcPct val="100000"/>
              </a:lnSpc>
              <a:spcBef>
                <a:spcPts val="0"/>
              </a:spcBef>
              <a:spcAft>
                <a:spcPts val="0"/>
              </a:spcAft>
              <a:buSzPts val="1400"/>
              <a:buChar char="●"/>
            </a:pPr>
            <a:r>
              <a:rPr lang="fr-FR"/>
              <a:t>Les émissions de gaz à effet de serre liées à l’énergie grise d’un produit sont reportées dans l’achat de celui-ci.</a:t>
            </a:r>
            <a:endParaRPr/>
          </a:p>
          <a:p>
            <a:pPr indent="-317500" lvl="0" marL="457200" rtl="0" algn="l">
              <a:lnSpc>
                <a:spcPct val="100000"/>
              </a:lnSpc>
              <a:spcBef>
                <a:spcPts val="0"/>
              </a:spcBef>
              <a:spcAft>
                <a:spcPts val="0"/>
              </a:spcAft>
              <a:buSzPts val="1400"/>
              <a:buChar char="●"/>
            </a:pPr>
            <a:r>
              <a:rPr lang="fr-FR"/>
              <a:t>La réduction des émissions de gaz à effet de serre doit nécessairement passer par une remise en question de nos modes de consommation.</a:t>
            </a:r>
            <a:endParaRPr/>
          </a:p>
          <a:p>
            <a:pPr indent="0" lvl="0" marL="0" rtl="0" algn="l">
              <a:lnSpc>
                <a:spcPct val="100000"/>
              </a:lnSpc>
              <a:spcBef>
                <a:spcPts val="360"/>
              </a:spcBef>
              <a:spcAft>
                <a:spcPts val="0"/>
              </a:spcAft>
              <a:buSzPts val="1400"/>
              <a:buNone/>
            </a:pPr>
            <a:r>
              <a:t/>
            </a:r>
            <a:endParaRPr/>
          </a:p>
          <a:p>
            <a:pPr indent="0" lvl="0" marL="0" rtl="0" algn="just">
              <a:lnSpc>
                <a:spcPct val="100000"/>
              </a:lnSpc>
              <a:spcBef>
                <a:spcPts val="0"/>
              </a:spcBef>
              <a:spcAft>
                <a:spcPts val="0"/>
              </a:spcAft>
              <a:buSzPts val="1400"/>
              <a:buNone/>
            </a:pPr>
            <a:r>
              <a:rPr b="1" lang="fr-FR" u="sng"/>
              <a:t>Pour aller plus loin :</a:t>
            </a:r>
            <a:endParaRPr/>
          </a:p>
          <a:p>
            <a:pPr indent="-317500" lvl="0" marL="457200" rtl="0" algn="l">
              <a:lnSpc>
                <a:spcPct val="100000"/>
              </a:lnSpc>
              <a:spcBef>
                <a:spcPts val="488"/>
              </a:spcBef>
              <a:spcAft>
                <a:spcPts val="0"/>
              </a:spcAft>
              <a:buSzPts val="1400"/>
              <a:buChar char="●"/>
            </a:pPr>
            <a:r>
              <a:rPr lang="fr-FR"/>
              <a:t>Le concept de cycle de vie d’un produit ou d’un service peut faire l’objet d’une conférence ou d’un cours à lui tout seul. S’il varie d’un produit à l’autre, il peut se résumer grossièrement aux étapes suivantes :</a:t>
            </a:r>
            <a:endParaRPr/>
          </a:p>
          <a:p>
            <a:pPr indent="-317500" lvl="1" marL="914400" rtl="0" algn="l">
              <a:lnSpc>
                <a:spcPct val="100000"/>
              </a:lnSpc>
              <a:spcBef>
                <a:spcPts val="0"/>
              </a:spcBef>
              <a:spcAft>
                <a:spcPts val="0"/>
              </a:spcAft>
              <a:buClr>
                <a:schemeClr val="dk1"/>
              </a:buClr>
              <a:buSzPts val="1400"/>
              <a:buChar char="○"/>
            </a:pPr>
            <a:r>
              <a:rPr lang="fr-FR"/>
              <a:t>La conception du produit</a:t>
            </a:r>
            <a:endParaRPr/>
          </a:p>
          <a:p>
            <a:pPr indent="-317500" lvl="1" marL="914400" rtl="0" algn="l">
              <a:lnSpc>
                <a:spcPct val="100000"/>
              </a:lnSpc>
              <a:spcBef>
                <a:spcPts val="0"/>
              </a:spcBef>
              <a:spcAft>
                <a:spcPts val="0"/>
              </a:spcAft>
              <a:buClr>
                <a:schemeClr val="dk1"/>
              </a:buClr>
              <a:buSzPts val="1400"/>
              <a:buChar char="○"/>
            </a:pPr>
            <a:r>
              <a:rPr lang="fr-FR"/>
              <a:t>L’extraction des matières premières</a:t>
            </a:r>
            <a:endParaRPr/>
          </a:p>
          <a:p>
            <a:pPr indent="-317500" lvl="1" marL="914400" rtl="0" algn="l">
              <a:lnSpc>
                <a:spcPct val="100000"/>
              </a:lnSpc>
              <a:spcBef>
                <a:spcPts val="0"/>
              </a:spcBef>
              <a:spcAft>
                <a:spcPts val="0"/>
              </a:spcAft>
              <a:buClr>
                <a:schemeClr val="dk1"/>
              </a:buClr>
              <a:buSzPts val="1400"/>
              <a:buChar char="○"/>
            </a:pPr>
            <a:r>
              <a:rPr lang="fr-FR"/>
              <a:t>Le transport des matières premières</a:t>
            </a:r>
            <a:endParaRPr/>
          </a:p>
          <a:p>
            <a:pPr indent="-317500" lvl="1" marL="914400" rtl="0" algn="l">
              <a:lnSpc>
                <a:spcPct val="100000"/>
              </a:lnSpc>
              <a:spcBef>
                <a:spcPts val="0"/>
              </a:spcBef>
              <a:spcAft>
                <a:spcPts val="0"/>
              </a:spcAft>
              <a:buClr>
                <a:schemeClr val="dk1"/>
              </a:buClr>
              <a:buSzPts val="1400"/>
              <a:buChar char="○"/>
            </a:pPr>
            <a:r>
              <a:rPr lang="fr-FR"/>
              <a:t>La transformation des matières premières au lieu de fabrication</a:t>
            </a:r>
            <a:endParaRPr/>
          </a:p>
          <a:p>
            <a:pPr indent="-317500" lvl="1" marL="914400" rtl="0" algn="l">
              <a:lnSpc>
                <a:spcPct val="100000"/>
              </a:lnSpc>
              <a:spcBef>
                <a:spcPts val="0"/>
              </a:spcBef>
              <a:spcAft>
                <a:spcPts val="0"/>
              </a:spcAft>
              <a:buClr>
                <a:schemeClr val="dk1"/>
              </a:buClr>
              <a:buSzPts val="1400"/>
              <a:buChar char="○"/>
            </a:pPr>
            <a:r>
              <a:rPr lang="fr-FR"/>
              <a:t>La fabrication du produit</a:t>
            </a:r>
            <a:endParaRPr/>
          </a:p>
          <a:p>
            <a:pPr indent="-317500" lvl="1" marL="914400" rtl="0" algn="l">
              <a:lnSpc>
                <a:spcPct val="100000"/>
              </a:lnSpc>
              <a:spcBef>
                <a:spcPts val="0"/>
              </a:spcBef>
              <a:spcAft>
                <a:spcPts val="0"/>
              </a:spcAft>
              <a:buSzPts val="1400"/>
              <a:buChar char="○"/>
            </a:pPr>
            <a:r>
              <a:rPr lang="fr-FR"/>
              <a:t>L’utilisation du produit à proprement parler</a:t>
            </a:r>
            <a:endParaRPr/>
          </a:p>
          <a:p>
            <a:pPr indent="-317500" lvl="1" marL="914400" rtl="0" algn="l">
              <a:lnSpc>
                <a:spcPct val="100000"/>
              </a:lnSpc>
              <a:spcBef>
                <a:spcPts val="0"/>
              </a:spcBef>
              <a:spcAft>
                <a:spcPts val="0"/>
              </a:spcAft>
              <a:buClr>
                <a:schemeClr val="dk1"/>
              </a:buClr>
              <a:buSzPts val="1400"/>
              <a:buChar char="○"/>
            </a:pPr>
            <a:r>
              <a:rPr lang="fr-FR"/>
              <a:t>La fin de vie du produit (recyclage…)</a:t>
            </a:r>
            <a:endParaRPr/>
          </a:p>
          <a:p>
            <a:pPr indent="0" lvl="0" marL="457200" rtl="0" algn="l">
              <a:lnSpc>
                <a:spcPct val="100000"/>
              </a:lnSpc>
              <a:spcBef>
                <a:spcPts val="360"/>
              </a:spcBef>
              <a:spcAft>
                <a:spcPts val="0"/>
              </a:spcAft>
              <a:buSzPts val="1400"/>
              <a:buNone/>
            </a:pPr>
            <a:r>
              <a:rPr lang="fr-FR"/>
              <a:t>Toutes ces étapes nécessitent de l’énergie, et l’on peut agir sur chacune d’entre elles si l’on souhaite diminuer l’impact environnemental du produit tout entier !</a:t>
            </a:r>
            <a:endParaRPr/>
          </a:p>
          <a:p>
            <a:pPr indent="-317500" lvl="0" marL="457200" rtl="0" algn="l">
              <a:lnSpc>
                <a:spcPct val="100000"/>
              </a:lnSpc>
              <a:spcBef>
                <a:spcPts val="488"/>
              </a:spcBef>
              <a:spcAft>
                <a:spcPts val="0"/>
              </a:spcAft>
              <a:buClr>
                <a:schemeClr val="dk1"/>
              </a:buClr>
              <a:buSzPts val="1400"/>
              <a:buChar char="●"/>
            </a:pPr>
            <a:r>
              <a:rPr lang="fr-FR"/>
              <a:t>Mesurer les impacts environnementaux d’un produit, voire d’un système, est donc un travail long et complexe. La méthode de calcul la plus répandue se nomme l’</a:t>
            </a:r>
            <a:r>
              <a:rPr b="1" lang="fr-FR"/>
              <a:t>analyse du cycle de vie</a:t>
            </a:r>
            <a:r>
              <a:rPr lang="fr-FR"/>
              <a:t> (</a:t>
            </a:r>
            <a:r>
              <a:rPr b="1" lang="fr-FR"/>
              <a:t>ACV</a:t>
            </a:r>
            <a:r>
              <a:rPr lang="fr-FR"/>
              <a:t>), qui prend en compte l’ensemble des impacts d’un système sur son environnement (pas uniquement son empreinte carbone !) tout au long de son cycle de vie.</a:t>
            </a:r>
            <a:endParaRPr/>
          </a:p>
          <a:p>
            <a:pPr indent="-317500" lvl="0" marL="457200" rtl="0" algn="l">
              <a:lnSpc>
                <a:spcPct val="100000"/>
              </a:lnSpc>
              <a:spcBef>
                <a:spcPts val="0"/>
              </a:spcBef>
              <a:spcAft>
                <a:spcPts val="0"/>
              </a:spcAft>
              <a:buSzPts val="1400"/>
              <a:buChar char="●"/>
            </a:pPr>
            <a:r>
              <a:rPr lang="fr-FR"/>
              <a:t>La </a:t>
            </a:r>
            <a:r>
              <a:rPr b="1" lang="fr-FR"/>
              <a:t>fin de vie</a:t>
            </a:r>
            <a:r>
              <a:rPr lang="fr-FR"/>
              <a:t> d’un produit doit faire l’objet d’une attention particulière. On parle souvent du recyclage comme de la solution idéale, mais ce n’est pas le cas pour deux principales raisons : d’une part, parce que l’on est aujourd’hui incapable de recycler tous les déchets (même les déchets plastiques, en raison de la multiplicité et la complexité des composés), et d’autre part, parce que </a:t>
            </a:r>
            <a:endParaRPr/>
          </a:p>
          <a:p>
            <a:pPr indent="0" lvl="0" marL="457200" rtl="0" algn="l">
              <a:lnSpc>
                <a:spcPct val="100000"/>
              </a:lnSpc>
              <a:spcBef>
                <a:spcPts val="488"/>
              </a:spcBef>
              <a:spcAft>
                <a:spcPts val="0"/>
              </a:spcAft>
              <a:buSzPts val="1400"/>
              <a:buNone/>
            </a:pPr>
            <a:r>
              <a:rPr lang="fr-FR"/>
              <a:t>Il existe une méthode simple à suivre en 3 étapes (dans l’ordre !) en ce qui concerne les déchets, c’est </a:t>
            </a:r>
            <a:r>
              <a:rPr b="1" lang="fr-FR"/>
              <a:t>la méthode des 3 R</a:t>
            </a:r>
            <a:r>
              <a:rPr lang="fr-FR"/>
              <a:t> :</a:t>
            </a:r>
            <a:endParaRPr/>
          </a:p>
          <a:p>
            <a:pPr indent="-317500" lvl="1" marL="914400" rtl="0" algn="l">
              <a:lnSpc>
                <a:spcPct val="100000"/>
              </a:lnSpc>
              <a:spcBef>
                <a:spcPts val="488"/>
              </a:spcBef>
              <a:spcAft>
                <a:spcPts val="0"/>
              </a:spcAft>
              <a:buSzPts val="1400"/>
              <a:buChar char="○"/>
            </a:pPr>
            <a:r>
              <a:rPr b="1" lang="fr-FR"/>
              <a:t>Réduire</a:t>
            </a:r>
            <a:r>
              <a:rPr lang="fr-FR"/>
              <a:t> les déchets et la production. Cette étape passe nécessairement par des changements de comportements, et donc de la sobriété (voir la slide </a:t>
            </a:r>
            <a:r>
              <a:rPr i="1" lang="fr-FR"/>
              <a:t>Quelle méthode faut-il adopter ?</a:t>
            </a:r>
            <a:r>
              <a:rPr lang="fr-FR"/>
              <a:t>).</a:t>
            </a:r>
            <a:endParaRPr/>
          </a:p>
          <a:p>
            <a:pPr indent="-317500" lvl="1" marL="914400" rtl="0" algn="l">
              <a:lnSpc>
                <a:spcPct val="100000"/>
              </a:lnSpc>
              <a:spcBef>
                <a:spcPts val="0"/>
              </a:spcBef>
              <a:spcAft>
                <a:spcPts val="0"/>
              </a:spcAft>
              <a:buSzPts val="1400"/>
              <a:buChar char="○"/>
            </a:pPr>
            <a:r>
              <a:rPr b="1" lang="fr-FR"/>
              <a:t>Réutiliser</a:t>
            </a:r>
            <a:r>
              <a:rPr lang="fr-FR"/>
              <a:t> les produits. Il est préférable de prolonger la fin de vie des produits que l’on utilise, ce afin d’éviter d’en acheter de nouveaux.</a:t>
            </a:r>
            <a:endParaRPr/>
          </a:p>
          <a:p>
            <a:pPr indent="-317500" lvl="1" marL="914400" rtl="0" algn="l">
              <a:lnSpc>
                <a:spcPct val="100000"/>
              </a:lnSpc>
              <a:spcBef>
                <a:spcPts val="0"/>
              </a:spcBef>
              <a:spcAft>
                <a:spcPts val="0"/>
              </a:spcAft>
              <a:buSzPts val="1400"/>
              <a:buChar char="○"/>
            </a:pPr>
            <a:r>
              <a:rPr b="1" lang="fr-FR"/>
              <a:t>Recycler</a:t>
            </a:r>
            <a:r>
              <a:rPr lang="fr-FR"/>
              <a:t> les composantes. Si on n’a pas d’autres choix que de jeter un produit, c’est ici qu’il faut penser au tri et au recyclage. Et lorsque l’on achète un nouveau produit, c’est peut-être l’occasion de penser à des produits fabriqués à partir de composantes recyclées, voire des produits de seconde main (voir la slide </a:t>
            </a:r>
            <a:r>
              <a:rPr i="1" lang="fr-FR"/>
              <a:t>Vos biens et services</a:t>
            </a:r>
            <a:r>
              <a:rPr lang="fr-FR"/>
              <a:t>) ! </a:t>
            </a:r>
            <a:endParaRPr/>
          </a:p>
        </p:txBody>
      </p:sp>
      <p:sp>
        <p:nvSpPr>
          <p:cNvPr id="1653" name="Google Shape;1653;g12c77e50433_0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fr-FR"/>
              <a:t>‹#›</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2" name="Shape 1682"/>
        <p:cNvGrpSpPr/>
        <p:nvPr/>
      </p:nvGrpSpPr>
      <p:grpSpPr>
        <a:xfrm>
          <a:off x="0" y="0"/>
          <a:ext cx="0" cy="0"/>
          <a:chOff x="0" y="0"/>
          <a:chExt cx="0" cy="0"/>
        </a:xfrm>
      </p:grpSpPr>
      <p:sp>
        <p:nvSpPr>
          <p:cNvPr id="1683" name="Google Shape;1683;g12c77e50433_0_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84" name="Google Shape;1684;g12c77e50433_0_3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SzPts val="1400"/>
              <a:buNone/>
            </a:pPr>
            <a:r>
              <a:rPr b="1" lang="fr-FR" u="sng"/>
              <a:t>Explications :</a:t>
            </a:r>
            <a:endParaRPr b="1" u="sng"/>
          </a:p>
          <a:p>
            <a:pPr indent="0" lvl="0" marL="0" rtl="0" algn="l">
              <a:lnSpc>
                <a:spcPct val="100000"/>
              </a:lnSpc>
              <a:spcBef>
                <a:spcPts val="488"/>
              </a:spcBef>
              <a:spcAft>
                <a:spcPts val="0"/>
              </a:spcAft>
              <a:buSzPts val="1400"/>
              <a:buNone/>
            </a:pPr>
            <a:r>
              <a:rPr lang="fr-FR"/>
              <a:t>Cette slide n’est vraiment pas indispensable, mais il y a de fortes chances qu’une question comme celle-ci vous soit posée : </a:t>
            </a:r>
            <a:r>
              <a:rPr i="1" lang="fr-FR"/>
              <a:t>“Est-ce que la voiture électrique émet moins de gaz à effet de serre que la voiture thermique ?”</a:t>
            </a:r>
            <a:r>
              <a:rPr lang="fr-FR"/>
              <a:t>, ou bien : “</a:t>
            </a:r>
            <a:r>
              <a:rPr i="1" lang="fr-FR"/>
              <a:t>La voiture électrique est-elle neutre en carbone ?</a:t>
            </a:r>
            <a:r>
              <a:rPr lang="fr-FR"/>
              <a:t>”. S’il est possible de bien répondre à cette question si l’on a compris la slide précédente, la réponse est tout de même loin d’être évidente.</a:t>
            </a:r>
            <a:endParaRPr/>
          </a:p>
          <a:p>
            <a:pPr indent="0" lvl="0" marL="0" rtl="0" algn="l">
              <a:lnSpc>
                <a:spcPct val="100000"/>
              </a:lnSpc>
              <a:spcBef>
                <a:spcPts val="488"/>
              </a:spcBef>
              <a:spcAft>
                <a:spcPts val="0"/>
              </a:spcAft>
              <a:buSzPts val="1400"/>
              <a:buNone/>
            </a:pPr>
            <a:r>
              <a:t/>
            </a:r>
            <a:endParaRPr/>
          </a:p>
          <a:p>
            <a:pPr indent="0" lvl="0" marL="0" rtl="0" algn="l">
              <a:lnSpc>
                <a:spcPct val="100000"/>
              </a:lnSpc>
              <a:spcBef>
                <a:spcPts val="488"/>
              </a:spcBef>
              <a:spcAft>
                <a:spcPts val="0"/>
              </a:spcAft>
              <a:buSzPts val="1400"/>
              <a:buNone/>
            </a:pPr>
            <a:r>
              <a:rPr lang="fr-FR"/>
              <a:t>La voiture électrique présente effectivement un grand avantage : lors de son </a:t>
            </a:r>
            <a:r>
              <a:rPr b="1" lang="fr-FR"/>
              <a:t>utilisation,</a:t>
            </a:r>
            <a:r>
              <a:rPr lang="fr-FR"/>
              <a:t> elle n’émet pas de gaz à effet de serre </a:t>
            </a:r>
            <a:r>
              <a:rPr b="1" lang="fr-FR"/>
              <a:t>directement</a:t>
            </a:r>
            <a:r>
              <a:rPr lang="fr-FR"/>
              <a:t> car elle ne consomme que de l’électricité. En fait, les émissions directes de polluants majeurs (oxydes d’azotes NOx, particules fines…) d’une voiture électrique sont bien plus faibles que celles d’une voiture thermique, ce qui n’est pas négligeable pour les questions de santé publique.</a:t>
            </a:r>
            <a:endParaRPr/>
          </a:p>
          <a:p>
            <a:pPr indent="0" lvl="0" marL="0" rtl="0" algn="l">
              <a:lnSpc>
                <a:spcPct val="100000"/>
              </a:lnSpc>
              <a:spcBef>
                <a:spcPts val="488"/>
              </a:spcBef>
              <a:spcAft>
                <a:spcPts val="0"/>
              </a:spcAft>
              <a:buSzPts val="1400"/>
              <a:buNone/>
            </a:pPr>
            <a:r>
              <a:rPr lang="fr-FR"/>
              <a:t>Un autre avantage de la voiture électrique se trouve dans le très bon rendement de son moteur (autour de 90 %), là où le rendement du moteur d’une voiture thermique dépasse rarement les 40 %. En d’autres termes, seulement 10 % de l’énergie stockée dans la batterie d’une voiture électrique n’est pas utilisée pour sa propulsion, contre près de 60 % de l’énergie chimique contenue dans l’essence consommée par une voiture thermique !</a:t>
            </a:r>
            <a:endParaRPr/>
          </a:p>
          <a:p>
            <a:pPr indent="0" lvl="0" marL="0" rtl="0" algn="l">
              <a:lnSpc>
                <a:spcPct val="100000"/>
              </a:lnSpc>
              <a:spcBef>
                <a:spcPts val="488"/>
              </a:spcBef>
              <a:spcAft>
                <a:spcPts val="0"/>
              </a:spcAft>
              <a:buSzPts val="1400"/>
              <a:buNone/>
            </a:pPr>
            <a:r>
              <a:t/>
            </a:r>
            <a:endParaRPr/>
          </a:p>
          <a:p>
            <a:pPr indent="0" lvl="0" marL="0" rtl="0" algn="l">
              <a:lnSpc>
                <a:spcPct val="100000"/>
              </a:lnSpc>
              <a:spcBef>
                <a:spcPts val="488"/>
              </a:spcBef>
              <a:spcAft>
                <a:spcPts val="0"/>
              </a:spcAft>
              <a:buSzPts val="1400"/>
              <a:buNone/>
            </a:pPr>
            <a:r>
              <a:rPr lang="fr-FR"/>
              <a:t>Cependant, il y a 2 critiques majeures que l’on peut adresser à la voiture électrique en ce qui concerne les émissions de gaz à effet de serre :</a:t>
            </a:r>
            <a:endParaRPr/>
          </a:p>
          <a:p>
            <a:pPr indent="-317500" lvl="0" marL="457200" rtl="0" algn="l">
              <a:lnSpc>
                <a:spcPct val="100000"/>
              </a:lnSpc>
              <a:spcBef>
                <a:spcPts val="488"/>
              </a:spcBef>
              <a:spcAft>
                <a:spcPts val="0"/>
              </a:spcAft>
              <a:buSzPts val="1400"/>
              <a:buChar char="●"/>
            </a:pPr>
            <a:r>
              <a:rPr lang="fr-FR"/>
              <a:t>La première critique réside dans la </a:t>
            </a:r>
            <a:r>
              <a:rPr b="1" lang="fr-FR"/>
              <a:t>consommation d’électricité</a:t>
            </a:r>
            <a:r>
              <a:rPr lang="fr-FR"/>
              <a:t>. Nous avons vu dans les deux premières parties de la conférence (en particulier dans la slide </a:t>
            </a:r>
            <a:r>
              <a:rPr i="1" lang="fr-FR"/>
              <a:t>Et l’électricité dans tout ça ?</a:t>
            </a:r>
            <a:r>
              <a:rPr lang="fr-FR"/>
              <a:t>) que l’électricité est produite par des centrales. Les émissions de gaz à effet de serre lors de l’utilisation de la voiture électrique dépendent donc du mix électrique du pays dans lequel on charge la voiture. Dans un pays où la proportion de ressources fossiles le mix électrique est très élevée, la baisse des émissions directes de gaz à effet de serre en passant d’une voiture thermique à une voiture électrique n’est pas aussi grande que dans un pays où cette proportion est plus faible. En France, nous disposons d’un mix électrique (attention, pas énergétique, juste électrique !) bas carbone en raison de la grande proportion de nucléaire et d’une part non négligeable de sources renouvelables.</a:t>
            </a:r>
            <a:endParaRPr/>
          </a:p>
          <a:p>
            <a:pPr indent="-317500" lvl="0" marL="457200" rtl="0" algn="l">
              <a:lnSpc>
                <a:spcPct val="100000"/>
              </a:lnSpc>
              <a:spcBef>
                <a:spcPts val="0"/>
              </a:spcBef>
              <a:spcAft>
                <a:spcPts val="0"/>
              </a:spcAft>
              <a:buSzPts val="1400"/>
              <a:buChar char="●"/>
            </a:pPr>
            <a:r>
              <a:rPr lang="fr-FR"/>
              <a:t>La seconde critique réside surtout dans </a:t>
            </a:r>
            <a:r>
              <a:rPr b="1" lang="fr-FR"/>
              <a:t>la fabrication de la batterie électrique</a:t>
            </a:r>
            <a:r>
              <a:rPr lang="fr-FR"/>
              <a:t> qui stocke l’énergie électrique qui lui faut pour rouler. En effet, cette fabrication est très énergivore et nécessite plus de métaux que celle d’un moteur thermique. Par conséquent, une voiture électrique est bien plus carbonée à l’achat qu’une voiture thermique…</a:t>
            </a:r>
            <a:endParaRPr/>
          </a:p>
          <a:p>
            <a:pPr indent="0" lvl="0" marL="0" rtl="0" algn="l">
              <a:lnSpc>
                <a:spcPct val="100000"/>
              </a:lnSpc>
              <a:spcBef>
                <a:spcPts val="488"/>
              </a:spcBef>
              <a:spcAft>
                <a:spcPts val="0"/>
              </a:spcAft>
              <a:buSzPts val="1400"/>
              <a:buNone/>
            </a:pPr>
            <a:r>
              <a:t/>
            </a:r>
            <a:endParaRPr/>
          </a:p>
          <a:p>
            <a:pPr indent="0" lvl="0" marL="0" rtl="0" algn="l">
              <a:lnSpc>
                <a:spcPct val="100000"/>
              </a:lnSpc>
              <a:spcBef>
                <a:spcPts val="488"/>
              </a:spcBef>
              <a:spcAft>
                <a:spcPts val="0"/>
              </a:spcAft>
              <a:buSzPts val="1400"/>
              <a:buNone/>
            </a:pPr>
            <a:r>
              <a:rPr lang="fr-FR"/>
              <a:t>La voiture électrique n’est donc </a:t>
            </a:r>
            <a:r>
              <a:rPr b="1" lang="fr-FR"/>
              <a:t>absolument pas neutre en carbone</a:t>
            </a:r>
            <a:r>
              <a:rPr lang="fr-FR"/>
              <a:t>. Est-elle pour autant plus propre que la voiture thermique ? Faut-il remplacer sa voiture thermique par sa voiture électrique ? En fait, la bonne réponse à ces deux questions est : </a:t>
            </a:r>
            <a:r>
              <a:rPr b="1" lang="fr-FR"/>
              <a:t>tout dépend de l’utilisation que vous ferez de cette voiture</a:t>
            </a:r>
            <a:r>
              <a:rPr lang="fr-FR"/>
              <a:t>. Si vous comptez l’utiliser très régulièrement, acheter une voiture électrique est intéressant, car les faibles quantités de gaz à effet de serre que vous allez émettre lorsque vous allez l’utiliser vont rapidement compenser ceux que vous allez émettre en l’achetant, en comparaison avec une voiture thermique. Mais si vous comptez l’utiliser peu, ce n’est peut-être pas une bonne idée…</a:t>
            </a:r>
            <a:endParaRPr/>
          </a:p>
          <a:p>
            <a:pPr indent="0" lvl="0" marL="0" rtl="0" algn="l">
              <a:lnSpc>
                <a:spcPct val="100000"/>
              </a:lnSpc>
              <a:spcBef>
                <a:spcPts val="488"/>
              </a:spcBef>
              <a:spcAft>
                <a:spcPts val="0"/>
              </a:spcAft>
              <a:buSzPts val="1400"/>
              <a:buNone/>
            </a:pPr>
            <a:r>
              <a:rPr lang="fr-FR"/>
              <a:t>Dans tous les cas, et si vous en avez l’occasion, il vaut mieux </a:t>
            </a:r>
            <a:r>
              <a:rPr b="1" lang="fr-FR"/>
              <a:t>privilégier d’autres alternatives à la voiture individuelle</a:t>
            </a:r>
            <a:r>
              <a:rPr lang="fr-FR"/>
              <a:t> (voir les slides de la partie 4 consacrées au transport) !</a:t>
            </a:r>
            <a:endParaRPr/>
          </a:p>
          <a:p>
            <a:pPr indent="0" lvl="0" marL="0" rtl="0" algn="l">
              <a:lnSpc>
                <a:spcPct val="100000"/>
              </a:lnSpc>
              <a:spcBef>
                <a:spcPts val="488"/>
              </a:spcBef>
              <a:spcAft>
                <a:spcPts val="0"/>
              </a:spcAft>
              <a:buSzPts val="1400"/>
              <a:buNone/>
            </a:pPr>
            <a:r>
              <a:t/>
            </a:r>
            <a:endParaRPr/>
          </a:p>
          <a:p>
            <a:pPr indent="0" lvl="0" marL="0" rtl="0" algn="l">
              <a:lnSpc>
                <a:spcPct val="100000"/>
              </a:lnSpc>
              <a:spcBef>
                <a:spcPts val="488"/>
              </a:spcBef>
              <a:spcAft>
                <a:spcPts val="0"/>
              </a:spcAft>
              <a:buClr>
                <a:schemeClr val="dk1"/>
              </a:buClr>
              <a:buSzPts val="1100"/>
              <a:buFont typeface="Arial"/>
              <a:buNone/>
            </a:pPr>
            <a:r>
              <a:rPr b="1" lang="fr-FR" u="sng"/>
              <a:t>Messages-clés :</a:t>
            </a:r>
            <a:endParaRPr/>
          </a:p>
          <a:p>
            <a:pPr indent="-317500" lvl="0" marL="457200" rtl="0" algn="l">
              <a:lnSpc>
                <a:spcPct val="100000"/>
              </a:lnSpc>
              <a:spcBef>
                <a:spcPts val="488"/>
              </a:spcBef>
              <a:spcAft>
                <a:spcPts val="0"/>
              </a:spcAft>
              <a:buClr>
                <a:schemeClr val="dk1"/>
              </a:buClr>
              <a:buSzPts val="1400"/>
              <a:buChar char="●"/>
            </a:pPr>
            <a:r>
              <a:rPr lang="fr-FR"/>
              <a:t>La voiture électrique n’est certainement pas neutre en carbone. Affirmer le contraire, c’est faire preuve de greenwashing.</a:t>
            </a:r>
            <a:endParaRPr/>
          </a:p>
          <a:p>
            <a:pPr indent="-317500" lvl="0" marL="457200" rtl="0" algn="l">
              <a:lnSpc>
                <a:spcPct val="100000"/>
              </a:lnSpc>
              <a:spcBef>
                <a:spcPts val="0"/>
              </a:spcBef>
              <a:spcAft>
                <a:spcPts val="0"/>
              </a:spcAft>
              <a:buClr>
                <a:schemeClr val="dk1"/>
              </a:buClr>
              <a:buSzPts val="1400"/>
              <a:buChar char="●"/>
            </a:pPr>
            <a:r>
              <a:rPr lang="fr-FR"/>
              <a:t>La voiture électrique est intéressante dans un pays avec une électricité bas carbone et pour une utilisation régulière, dans le cas où d’autres alternatives de mobilité s’avèrent impossibles.</a:t>
            </a:r>
            <a:endParaRPr/>
          </a:p>
          <a:p>
            <a:pPr indent="0" lvl="0" marL="0" rtl="0" algn="l">
              <a:lnSpc>
                <a:spcPct val="100000"/>
              </a:lnSpc>
              <a:spcBef>
                <a:spcPts val="488"/>
              </a:spcBef>
              <a:spcAft>
                <a:spcPts val="0"/>
              </a:spcAft>
              <a:buSzPts val="1400"/>
              <a:buNone/>
            </a:pPr>
            <a:r>
              <a:t/>
            </a:r>
            <a:endParaRPr/>
          </a:p>
          <a:p>
            <a:pPr indent="0" lvl="0" marL="0" rtl="0" algn="just">
              <a:lnSpc>
                <a:spcPct val="100000"/>
              </a:lnSpc>
              <a:spcBef>
                <a:spcPts val="0"/>
              </a:spcBef>
              <a:spcAft>
                <a:spcPts val="0"/>
              </a:spcAft>
              <a:buClr>
                <a:schemeClr val="dk1"/>
              </a:buClr>
              <a:buSzPts val="1100"/>
              <a:buFont typeface="Arial"/>
              <a:buNone/>
            </a:pPr>
            <a:r>
              <a:rPr b="1" lang="fr-FR" u="sng"/>
              <a:t>Pour aller plus loin :</a:t>
            </a:r>
            <a:endParaRPr/>
          </a:p>
          <a:p>
            <a:pPr indent="-317500" lvl="0" marL="457200" rtl="0" algn="l">
              <a:lnSpc>
                <a:spcPct val="100000"/>
              </a:lnSpc>
              <a:spcBef>
                <a:spcPts val="488"/>
              </a:spcBef>
              <a:spcAft>
                <a:spcPts val="0"/>
              </a:spcAft>
              <a:buSzPts val="1400"/>
              <a:buChar char="●"/>
            </a:pPr>
            <a:r>
              <a:rPr lang="fr-FR"/>
              <a:t>Les modèles de batterie électrique aujourd’hui en vigueur ne nécessitent pas l’emploi de terres rares. Pour plus d’informations à ce sujet, nous vous conseillons les vidéos très complètes de la chaîne YouTube du Réveilleur sur la voiture électrique :</a:t>
            </a:r>
            <a:endParaRPr/>
          </a:p>
          <a:p>
            <a:pPr indent="-317500" lvl="1" marL="914400" rtl="0" algn="l">
              <a:lnSpc>
                <a:spcPct val="100000"/>
              </a:lnSpc>
              <a:spcBef>
                <a:spcPts val="0"/>
              </a:spcBef>
              <a:spcAft>
                <a:spcPts val="0"/>
              </a:spcAft>
              <a:buSzPts val="1400"/>
              <a:buChar char="○"/>
            </a:pPr>
            <a:r>
              <a:rPr lang="fr-FR"/>
              <a:t>Voiture électrique : un problème de batterie ? : </a:t>
            </a:r>
            <a:r>
              <a:rPr lang="fr-FR" u="sng">
                <a:solidFill>
                  <a:schemeClr val="hlink"/>
                </a:solidFill>
                <a:hlinkClick r:id="rId2"/>
              </a:rPr>
              <a:t>https://www.youtube.com/watch?v=xVroWRO0duI</a:t>
            </a:r>
            <a:endParaRPr/>
          </a:p>
          <a:p>
            <a:pPr indent="-317500" lvl="1" marL="914400" rtl="0" algn="l">
              <a:lnSpc>
                <a:spcPct val="100000"/>
              </a:lnSpc>
              <a:spcBef>
                <a:spcPts val="0"/>
              </a:spcBef>
              <a:spcAft>
                <a:spcPts val="0"/>
              </a:spcAft>
              <a:buSzPts val="1400"/>
              <a:buChar char="○"/>
            </a:pPr>
            <a:r>
              <a:rPr lang="fr-FR"/>
              <a:t>La voiture électrique est-elle écologique ? : </a:t>
            </a:r>
            <a:r>
              <a:rPr lang="fr-FR" u="sng">
                <a:solidFill>
                  <a:schemeClr val="hlink"/>
                </a:solidFill>
                <a:hlinkClick r:id="rId3"/>
              </a:rPr>
              <a:t>https://www.youtube.com/watch?v=zjaUqUozwdc</a:t>
            </a:r>
            <a:endParaRPr/>
          </a:p>
        </p:txBody>
      </p:sp>
      <p:sp>
        <p:nvSpPr>
          <p:cNvPr id="1685" name="Google Shape;1685;g12c77e50433_0_3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fr-FR"/>
              <a:t>‹#›</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5" name="Shape 1715"/>
        <p:cNvGrpSpPr/>
        <p:nvPr/>
      </p:nvGrpSpPr>
      <p:grpSpPr>
        <a:xfrm>
          <a:off x="0" y="0"/>
          <a:ext cx="0" cy="0"/>
          <a:chOff x="0" y="0"/>
          <a:chExt cx="0" cy="0"/>
        </a:xfrm>
      </p:grpSpPr>
      <p:sp>
        <p:nvSpPr>
          <p:cNvPr id="1716" name="Google Shape;1716;g12be3af8fb9_0_6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17" name="Google Shape;1717;g12be3af8fb9_0_6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chemeClr val="dk1"/>
              </a:buClr>
              <a:buSzPts val="1100"/>
              <a:buFont typeface="Arial"/>
              <a:buNone/>
            </a:pPr>
            <a:r>
              <a:rPr b="1" lang="fr-FR" u="sng"/>
              <a:t>Explications :</a:t>
            </a:r>
            <a:endParaRPr b="1" u="sng"/>
          </a:p>
          <a:p>
            <a:pPr indent="0" lvl="0" marL="0" rtl="0" algn="l">
              <a:lnSpc>
                <a:spcPct val="100000"/>
              </a:lnSpc>
              <a:spcBef>
                <a:spcPts val="488"/>
              </a:spcBef>
              <a:spcAft>
                <a:spcPts val="0"/>
              </a:spcAft>
              <a:buClr>
                <a:schemeClr val="dk1"/>
              </a:buClr>
              <a:buSzPts val="1100"/>
              <a:buFont typeface="Arial"/>
              <a:buNone/>
            </a:pPr>
            <a:r>
              <a:rPr lang="fr-FR"/>
              <a:t>Nous avons donc un objectif, l’atteinte de la neutralité carbone. Mais si elle ne peut être atteinte qu’à l’échelle planétaire, chacun de nous peut </a:t>
            </a:r>
            <a:r>
              <a:rPr b="1" lang="fr-FR"/>
              <a:t>contribuer</a:t>
            </a:r>
            <a:r>
              <a:rPr lang="fr-FR"/>
              <a:t> à son atteinte, grâce aux actions individuelles que nous pouvons mettre en place. Mais avons-nous une idée du chemin à parcourir pour atténuer notre empreinte sur l’environnement ?</a:t>
            </a:r>
            <a:endParaRPr/>
          </a:p>
          <a:p>
            <a:pPr indent="0" lvl="0" marL="0" rtl="0" algn="l">
              <a:lnSpc>
                <a:spcPct val="100000"/>
              </a:lnSpc>
              <a:spcBef>
                <a:spcPts val="488"/>
              </a:spcBef>
              <a:spcAft>
                <a:spcPts val="0"/>
              </a:spcAft>
              <a:buSzPts val="1100"/>
              <a:buNone/>
            </a:pPr>
            <a:r>
              <a:t/>
            </a:r>
            <a:endParaRPr/>
          </a:p>
          <a:p>
            <a:pPr indent="0" lvl="0" marL="0" rtl="0" algn="l">
              <a:lnSpc>
                <a:spcPct val="100000"/>
              </a:lnSpc>
              <a:spcBef>
                <a:spcPts val="488"/>
              </a:spcBef>
              <a:spcAft>
                <a:spcPts val="0"/>
              </a:spcAft>
              <a:buSzPts val="1100"/>
              <a:buNone/>
            </a:pPr>
            <a:r>
              <a:rPr lang="fr-FR"/>
              <a:t>Nous avons vu que les activités humaines et les produits (manufacturés, alimentaires…) que nous achetons (voir la slide </a:t>
            </a:r>
            <a:r>
              <a:rPr i="1" lang="fr-FR"/>
              <a:t>Quand émettons-nous des gaz à effet de serre ?</a:t>
            </a:r>
            <a:r>
              <a:rPr lang="fr-FR"/>
              <a:t>) nécessitent de l’énergie et émettent donc des gaz à effet de serre. Pour estimer ces émissions à l’échelle d’un individu, il faut faire appel à la notion d’</a:t>
            </a:r>
            <a:r>
              <a:rPr b="1" lang="fr-FR"/>
              <a:t>empreinte carbone</a:t>
            </a:r>
            <a:r>
              <a:rPr lang="fr-FR"/>
              <a:t>, qui mesure l’intégralité des émissions de gaz à effet de serre annuelles d’un individu qui sont liées à ses activités et à sa consommation, en prenant en compte l’importation et l’exportation des biens.</a:t>
            </a:r>
            <a:endParaRPr/>
          </a:p>
          <a:p>
            <a:pPr indent="0" lvl="0" marL="0" rtl="0" algn="l">
              <a:lnSpc>
                <a:spcPct val="100000"/>
              </a:lnSpc>
              <a:spcBef>
                <a:spcPts val="488"/>
              </a:spcBef>
              <a:spcAft>
                <a:spcPts val="0"/>
              </a:spcAft>
              <a:buSzPts val="1100"/>
              <a:buNone/>
            </a:pPr>
            <a:r>
              <a:rPr lang="fr-FR"/>
              <a:t>L’empreinte carbone est constituée :</a:t>
            </a:r>
            <a:endParaRPr/>
          </a:p>
          <a:p>
            <a:pPr indent="-317500" lvl="0" marL="457200" rtl="0" algn="l">
              <a:lnSpc>
                <a:spcPct val="100000"/>
              </a:lnSpc>
              <a:spcBef>
                <a:spcPts val="488"/>
              </a:spcBef>
              <a:spcAft>
                <a:spcPts val="0"/>
              </a:spcAft>
              <a:buSzPts val="1400"/>
              <a:buChar char="●"/>
            </a:pPr>
            <a:r>
              <a:rPr lang="fr-FR"/>
              <a:t>Des émissions directes des ménages, c’est-à-dire liées à leur consommation d’énergie directe (chauffage, consommation de carburant…).</a:t>
            </a:r>
            <a:endParaRPr/>
          </a:p>
          <a:p>
            <a:pPr indent="-317500" lvl="0" marL="457200" rtl="0" algn="l">
              <a:lnSpc>
                <a:spcPct val="100000"/>
              </a:lnSpc>
              <a:spcBef>
                <a:spcPts val="0"/>
              </a:spcBef>
              <a:spcAft>
                <a:spcPts val="0"/>
              </a:spcAft>
              <a:buSzPts val="1400"/>
              <a:buChar char="●"/>
            </a:pPr>
            <a:r>
              <a:rPr lang="fr-FR"/>
              <a:t>Des émissions liées à la fabrication des biens et services produits sur le territoire français (c’est l’énergie grise), retranchée de la part qui est exportée à l’international.</a:t>
            </a:r>
            <a:endParaRPr/>
          </a:p>
          <a:p>
            <a:pPr indent="-317500" lvl="0" marL="457200" rtl="0" algn="l">
              <a:lnSpc>
                <a:spcPct val="100000"/>
              </a:lnSpc>
              <a:spcBef>
                <a:spcPts val="0"/>
              </a:spcBef>
              <a:spcAft>
                <a:spcPts val="0"/>
              </a:spcAft>
              <a:buSzPts val="1400"/>
              <a:buChar char="●"/>
            </a:pPr>
            <a:r>
              <a:rPr lang="fr-FR"/>
              <a:t>Des émissions liées à la fabrication des biens et services produits à l’étranger dont la part est importée en France.</a:t>
            </a:r>
            <a:endParaRPr/>
          </a:p>
          <a:p>
            <a:pPr indent="0" lvl="0" marL="0" rtl="0" algn="l">
              <a:lnSpc>
                <a:spcPct val="100000"/>
              </a:lnSpc>
              <a:spcBef>
                <a:spcPts val="488"/>
              </a:spcBef>
              <a:spcAft>
                <a:spcPts val="0"/>
              </a:spcAft>
              <a:buSzPts val="1400"/>
              <a:buNone/>
            </a:pPr>
            <a:r>
              <a:t/>
            </a:r>
            <a:endParaRPr/>
          </a:p>
          <a:p>
            <a:pPr indent="0" lvl="0" marL="0" rtl="0" algn="l">
              <a:lnSpc>
                <a:spcPct val="100000"/>
              </a:lnSpc>
              <a:spcBef>
                <a:spcPts val="488"/>
              </a:spcBef>
              <a:spcAft>
                <a:spcPts val="0"/>
              </a:spcAft>
              <a:buClr>
                <a:schemeClr val="dk1"/>
              </a:buClr>
              <a:buSzPts val="1100"/>
              <a:buFont typeface="Arial"/>
              <a:buNone/>
            </a:pPr>
            <a:r>
              <a:rPr lang="fr-FR"/>
              <a:t>L</a:t>
            </a:r>
            <a:r>
              <a:rPr b="1" lang="fr-FR"/>
              <a:t>’empreinte carbone moyenne</a:t>
            </a:r>
            <a:r>
              <a:rPr lang="fr-FR"/>
              <a:t> d’un Français est (en 2019) de </a:t>
            </a:r>
            <a:r>
              <a:rPr b="1" lang="fr-FR"/>
              <a:t>10 tCO2eq par an</a:t>
            </a:r>
            <a:r>
              <a:rPr lang="fr-FR"/>
              <a:t>.</a:t>
            </a:r>
            <a:endParaRPr/>
          </a:p>
          <a:p>
            <a:pPr indent="0" lvl="0" marL="0" rtl="0" algn="l">
              <a:lnSpc>
                <a:spcPct val="100000"/>
              </a:lnSpc>
              <a:spcBef>
                <a:spcPts val="488"/>
              </a:spcBef>
              <a:spcAft>
                <a:spcPts val="0"/>
              </a:spcAft>
              <a:buClr>
                <a:schemeClr val="dk1"/>
              </a:buClr>
              <a:buSzPts val="1100"/>
              <a:buFont typeface="Arial"/>
              <a:buNone/>
            </a:pPr>
            <a:r>
              <a:rPr lang="fr-FR"/>
              <a:t>Mais cela n’est pas suffisant : il nous faut connaître le seuil d’empreinte carbone qu’il ne faut pas dépasser pour contribuer à l’atteinte de la neutralité carbone. Le </a:t>
            </a:r>
            <a:r>
              <a:rPr b="1" lang="fr-FR"/>
              <a:t>seuil de contribution à l’atteinte de la neutralité carbone</a:t>
            </a:r>
            <a:r>
              <a:rPr lang="fr-FR"/>
              <a:t> est de </a:t>
            </a:r>
            <a:r>
              <a:rPr b="1" lang="fr-FR"/>
              <a:t>2 tCO2eq par an</a:t>
            </a:r>
            <a:r>
              <a:rPr lang="fr-FR"/>
              <a:t>. Cela est compatible avec une élévation des températures moyennes de +1,5°C d’ici 2100.</a:t>
            </a:r>
            <a:endParaRPr/>
          </a:p>
          <a:p>
            <a:pPr indent="0" lvl="0" marL="0" rtl="0" algn="l">
              <a:lnSpc>
                <a:spcPct val="100000"/>
              </a:lnSpc>
              <a:spcBef>
                <a:spcPts val="488"/>
              </a:spcBef>
              <a:spcAft>
                <a:spcPts val="0"/>
              </a:spcAft>
              <a:buClr>
                <a:schemeClr val="dk1"/>
              </a:buClr>
              <a:buSzPts val="1100"/>
              <a:buFont typeface="Arial"/>
              <a:buNone/>
            </a:pPr>
            <a:r>
              <a:t/>
            </a:r>
            <a:endParaRPr/>
          </a:p>
          <a:p>
            <a:pPr indent="0" lvl="0" marL="0" rtl="0" algn="l">
              <a:lnSpc>
                <a:spcPct val="100000"/>
              </a:lnSpc>
              <a:spcBef>
                <a:spcPts val="488"/>
              </a:spcBef>
              <a:spcAft>
                <a:spcPts val="0"/>
              </a:spcAft>
              <a:buClr>
                <a:schemeClr val="dk1"/>
              </a:buClr>
              <a:buSzPts val="1100"/>
              <a:buFont typeface="Arial"/>
              <a:buNone/>
            </a:pPr>
            <a:r>
              <a:rPr lang="fr-FR"/>
              <a:t>Autrement dit, il faut diviser nos émissions de gaz à effet de serre </a:t>
            </a:r>
            <a:r>
              <a:rPr b="1" lang="fr-FR"/>
              <a:t>par 5</a:t>
            </a:r>
            <a:r>
              <a:rPr lang="fr-FR"/>
              <a:t> </a:t>
            </a:r>
            <a:r>
              <a:rPr b="1" lang="fr-FR"/>
              <a:t>le plus rapidement possible</a:t>
            </a:r>
            <a:r>
              <a:rPr lang="fr-FR"/>
              <a:t>, ce qui demande des modifications profondes de nos modes de vie qui sont encore très dépendants des sources d’énergie fossiles.</a:t>
            </a:r>
            <a:endParaRPr/>
          </a:p>
          <a:p>
            <a:pPr indent="0" lvl="0" marL="0" rtl="0" algn="l">
              <a:lnSpc>
                <a:spcPct val="100000"/>
              </a:lnSpc>
              <a:spcBef>
                <a:spcPts val="488"/>
              </a:spcBef>
              <a:spcAft>
                <a:spcPts val="0"/>
              </a:spcAft>
              <a:buClr>
                <a:schemeClr val="dk1"/>
              </a:buClr>
              <a:buSzPts val="1100"/>
              <a:buFont typeface="Arial"/>
              <a:buNone/>
            </a:pPr>
            <a:r>
              <a:t/>
            </a:r>
            <a:endParaRPr/>
          </a:p>
          <a:p>
            <a:pPr indent="0" lvl="0" marL="0" rtl="0" algn="just">
              <a:lnSpc>
                <a:spcPct val="100000"/>
              </a:lnSpc>
              <a:spcBef>
                <a:spcPts val="0"/>
              </a:spcBef>
              <a:spcAft>
                <a:spcPts val="0"/>
              </a:spcAft>
              <a:buClr>
                <a:schemeClr val="dk1"/>
              </a:buClr>
              <a:buSzPts val="1100"/>
              <a:buFont typeface="Arial"/>
              <a:buNone/>
            </a:pPr>
            <a:r>
              <a:rPr b="1" lang="fr-FR" u="sng"/>
              <a:t>Messages-clés :</a:t>
            </a:r>
            <a:endParaRPr b="1" u="sng"/>
          </a:p>
          <a:p>
            <a:pPr indent="-317500" lvl="0" marL="457200" rtl="0" algn="l">
              <a:lnSpc>
                <a:spcPct val="100000"/>
              </a:lnSpc>
              <a:spcBef>
                <a:spcPts val="488"/>
              </a:spcBef>
              <a:spcAft>
                <a:spcPts val="0"/>
              </a:spcAft>
              <a:buClr>
                <a:schemeClr val="dk1"/>
              </a:buClr>
              <a:buSzPts val="1400"/>
              <a:buChar char="●"/>
            </a:pPr>
            <a:r>
              <a:rPr lang="fr-FR"/>
              <a:t>Pour contribuer à la neutralité neutralité carbone, il faut diviser en moyenne nos émissions de gaz à effet de serre par 5 et ce, le plus rapidement possible.</a:t>
            </a:r>
            <a:endParaRPr/>
          </a:p>
          <a:p>
            <a:pPr indent="-317500" lvl="0" marL="457200" rtl="0" algn="l">
              <a:lnSpc>
                <a:spcPct val="100000"/>
              </a:lnSpc>
              <a:spcBef>
                <a:spcPts val="0"/>
              </a:spcBef>
              <a:spcAft>
                <a:spcPts val="0"/>
              </a:spcAft>
              <a:buSzPts val="1400"/>
              <a:buChar char="●"/>
            </a:pPr>
            <a:r>
              <a:rPr lang="fr-FR"/>
              <a:t>Cet objectif ne peut être atteint sans des modifications profondes de nos modes de vie.</a:t>
            </a:r>
            <a:endParaRPr/>
          </a:p>
          <a:p>
            <a:pPr indent="0" lvl="0" marL="0" rtl="0" algn="l">
              <a:lnSpc>
                <a:spcPct val="100000"/>
              </a:lnSpc>
              <a:spcBef>
                <a:spcPts val="488"/>
              </a:spcBef>
              <a:spcAft>
                <a:spcPts val="0"/>
              </a:spcAft>
              <a:buClr>
                <a:schemeClr val="dk1"/>
              </a:buClr>
              <a:buSzPts val="1100"/>
              <a:buFont typeface="Arial"/>
              <a:buNone/>
            </a:pPr>
            <a:r>
              <a:t/>
            </a:r>
            <a:endParaRPr/>
          </a:p>
          <a:p>
            <a:pPr indent="0" lvl="0" marL="0" rtl="0" algn="just">
              <a:lnSpc>
                <a:spcPct val="100000"/>
              </a:lnSpc>
              <a:spcBef>
                <a:spcPts val="0"/>
              </a:spcBef>
              <a:spcAft>
                <a:spcPts val="0"/>
              </a:spcAft>
              <a:buClr>
                <a:schemeClr val="dk1"/>
              </a:buClr>
              <a:buSzPts val="1100"/>
              <a:buFont typeface="Arial"/>
              <a:buNone/>
            </a:pPr>
            <a:r>
              <a:rPr b="1" lang="fr-FR" u="sng"/>
              <a:t>Pour aller plus loin :</a:t>
            </a:r>
            <a:endParaRPr b="1" u="sng"/>
          </a:p>
          <a:p>
            <a:pPr indent="-317500" lvl="0" marL="457200" rtl="0" algn="l">
              <a:lnSpc>
                <a:spcPct val="100000"/>
              </a:lnSpc>
              <a:spcBef>
                <a:spcPts val="488"/>
              </a:spcBef>
              <a:spcAft>
                <a:spcPts val="0"/>
              </a:spcAft>
              <a:buSzPts val="1400"/>
              <a:buChar char="●"/>
            </a:pPr>
            <a:r>
              <a:rPr lang="fr-FR"/>
              <a:t>Si l’</a:t>
            </a:r>
            <a:r>
              <a:rPr b="1" lang="fr-FR"/>
              <a:t>empreinte carbone</a:t>
            </a:r>
            <a:r>
              <a:rPr lang="fr-FR"/>
              <a:t> est la notion pertinente pour évaluer l’impact carbone de nos activités, les politiques lui préfèrent la notion d’</a:t>
            </a:r>
            <a:r>
              <a:rPr b="1" lang="fr-FR"/>
              <a:t>émissions territoriales</a:t>
            </a:r>
            <a:r>
              <a:rPr lang="fr-FR"/>
              <a:t>, c’est-à-dire les émissions émises sur un territoire (la France par exemple, qui utilise cette notion dans la Stratégie Nationale Bas Carbone - SNBC). Or, les Français consomment une grande partie de biens et de services qui sont importés depuis l’international ; cette production n’est pas prise en compte dans les émissions territoriales mais bien dans l’empreinte carbone !</a:t>
            </a:r>
            <a:endParaRPr/>
          </a:p>
          <a:p>
            <a:pPr indent="-317500" lvl="0" marL="457200" rtl="0" algn="l">
              <a:lnSpc>
                <a:spcPct val="100000"/>
              </a:lnSpc>
              <a:spcBef>
                <a:spcPts val="0"/>
              </a:spcBef>
              <a:spcAft>
                <a:spcPts val="0"/>
              </a:spcAft>
              <a:buSzPts val="1400"/>
              <a:buChar char="●"/>
            </a:pPr>
            <a:r>
              <a:rPr lang="fr-FR"/>
              <a:t>Le calcul de l’empreinte carbone moyenne d’un Français à été révisé en début d’année 2022 par le cabinet de conseil Carbone 4. Auparavant, l’empreinte carbone était estimée à moins de 12 tCO2eq par an ; cette baisse n’est pas imputable à des changements structurels, mais à la révision de la méthode de calcul. Vous trouverez plus de détails dans ce lien : </a:t>
            </a:r>
            <a:r>
              <a:rPr lang="fr-FR" u="sng">
                <a:solidFill>
                  <a:schemeClr val="hlink"/>
                </a:solidFill>
                <a:hlinkClick r:id="rId2"/>
              </a:rPr>
              <a:t>https://www.myco2.fr/fr/empreinte-carbone-francaise-moyenne-comment-est-elle-calculee/</a:t>
            </a:r>
            <a:endParaRPr b="1" u="sng"/>
          </a:p>
          <a:p>
            <a:pPr indent="-317500" lvl="0" marL="457200" rtl="0" algn="l">
              <a:lnSpc>
                <a:spcPct val="100000"/>
              </a:lnSpc>
              <a:spcBef>
                <a:spcPts val="0"/>
              </a:spcBef>
              <a:spcAft>
                <a:spcPts val="0"/>
              </a:spcAft>
              <a:buSzPts val="1400"/>
              <a:buChar char="●"/>
            </a:pPr>
            <a:r>
              <a:rPr lang="fr-FR"/>
              <a:t>Il est important de souligner que l’empreinte carbone est soumise à de fortes disparités au sein des Français. Pour plus de détails à ce sujet, nous vous invitons à lire le rapport du Haut Conseil pour le Cimat </a:t>
            </a:r>
            <a:r>
              <a:rPr i="1" lang="fr-FR"/>
              <a:t>Maîtriser l’empreinte carbone de la France</a:t>
            </a:r>
            <a:r>
              <a:rPr lang="fr-FR"/>
              <a:t> (page 37 pour l’infographie importante) : </a:t>
            </a:r>
            <a:r>
              <a:rPr lang="fr-FR" u="sng">
                <a:solidFill>
                  <a:schemeClr val="hlink"/>
                </a:solidFill>
                <a:hlinkClick r:id="rId3"/>
              </a:rPr>
              <a:t>https://www.hautconseilclimat.fr/publications/maitriser-lempreinte-carbone-de-la-france/</a:t>
            </a:r>
            <a:endParaRPr b="1"/>
          </a:p>
        </p:txBody>
      </p:sp>
      <p:sp>
        <p:nvSpPr>
          <p:cNvPr id="1718" name="Google Shape;1718;g12be3af8fb9_0_6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6" name="Shape 1736"/>
        <p:cNvGrpSpPr/>
        <p:nvPr/>
      </p:nvGrpSpPr>
      <p:grpSpPr>
        <a:xfrm>
          <a:off x="0" y="0"/>
          <a:ext cx="0" cy="0"/>
          <a:chOff x="0" y="0"/>
          <a:chExt cx="0" cy="0"/>
        </a:xfrm>
      </p:grpSpPr>
      <p:sp>
        <p:nvSpPr>
          <p:cNvPr id="1737" name="Google Shape;1737;g12c77e50433_0_6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38" name="Google Shape;1738;g12c77e50433_0_6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SzPts val="1100"/>
              <a:buNone/>
            </a:pPr>
            <a:r>
              <a:rPr b="1" lang="fr-FR" u="sng"/>
              <a:t>Explications :</a:t>
            </a:r>
            <a:endParaRPr b="1" u="sng"/>
          </a:p>
          <a:p>
            <a:pPr indent="0" lvl="0" marL="0" rtl="0" algn="l">
              <a:lnSpc>
                <a:spcPct val="100000"/>
              </a:lnSpc>
              <a:spcBef>
                <a:spcPts val="488"/>
              </a:spcBef>
              <a:spcAft>
                <a:spcPts val="0"/>
              </a:spcAft>
              <a:buSzPts val="1100"/>
              <a:buNone/>
            </a:pPr>
            <a:r>
              <a:rPr lang="fr-FR"/>
              <a:t>Au vu de l’effort à produire, on se demander si l’on peut raisonnablement déléguer tous ces problèmes aux politiques : s’ils se réunissent maintenant chaque année lors de grandes conférences (les </a:t>
            </a:r>
            <a:r>
              <a:rPr i="1" lang="fr-FR"/>
              <a:t>Conférences des parties</a:t>
            </a:r>
            <a:r>
              <a:rPr lang="fr-FR"/>
              <a:t> ou </a:t>
            </a:r>
            <a:r>
              <a:rPr i="1" lang="fr-FR"/>
              <a:t>COP</a:t>
            </a:r>
            <a:r>
              <a:rPr lang="fr-FR"/>
              <a:t>), c’est que le changement climatique doit suffisamment être pris au sérieux et que les mesures nécessaires doivent être prises par tous les dirigeant.e.s !</a:t>
            </a:r>
            <a:endParaRPr/>
          </a:p>
          <a:p>
            <a:pPr indent="0" lvl="0" marL="0" rtl="0" algn="l">
              <a:lnSpc>
                <a:spcPct val="100000"/>
              </a:lnSpc>
              <a:spcBef>
                <a:spcPts val="488"/>
              </a:spcBef>
              <a:spcAft>
                <a:spcPts val="0"/>
              </a:spcAft>
              <a:buSzPts val="1100"/>
              <a:buNone/>
            </a:pPr>
            <a:r>
              <a:rPr lang="fr-FR"/>
              <a:t>Mais le constat est un peu plus amer. S’il ne fait aucun doute que le changement climatique est désormais pris au sérieux par la quasi-totalité des dirigeant.e.s dans le monde, les engagements des parties (c’est le nom que l’on donne aux entités participantes aux COP) ne permettent pas d’atteindre la neutralité carbone.</a:t>
            </a:r>
            <a:endParaRPr/>
          </a:p>
          <a:p>
            <a:pPr indent="0" lvl="0" marL="0" rtl="0" algn="l">
              <a:lnSpc>
                <a:spcPct val="100000"/>
              </a:lnSpc>
              <a:spcBef>
                <a:spcPts val="488"/>
              </a:spcBef>
              <a:spcAft>
                <a:spcPts val="0"/>
              </a:spcAft>
              <a:buSzPts val="1100"/>
              <a:buNone/>
            </a:pPr>
            <a:r>
              <a:t/>
            </a:r>
            <a:endParaRPr/>
          </a:p>
          <a:p>
            <a:pPr indent="0" lvl="0" marL="0" rtl="0" algn="l">
              <a:lnSpc>
                <a:spcPct val="100000"/>
              </a:lnSpc>
              <a:spcBef>
                <a:spcPts val="488"/>
              </a:spcBef>
              <a:spcAft>
                <a:spcPts val="0"/>
              </a:spcAft>
              <a:buSzPts val="1100"/>
              <a:buNone/>
            </a:pPr>
            <a:r>
              <a:rPr lang="fr-FR"/>
              <a:t>Pour illustrer ce point, voici un thermomètre sur lequel sont inscrites les hausses de températures depuis l’ère pré-industrielle attendues en fonction des politiques mises en place pour lutter contre le changement climatique.</a:t>
            </a:r>
            <a:endParaRPr/>
          </a:p>
          <a:p>
            <a:pPr indent="-317500" lvl="0" marL="457200" rtl="0" algn="l">
              <a:lnSpc>
                <a:spcPct val="100000"/>
              </a:lnSpc>
              <a:spcBef>
                <a:spcPts val="488"/>
              </a:spcBef>
              <a:spcAft>
                <a:spcPts val="0"/>
              </a:spcAft>
              <a:buSzPts val="1400"/>
              <a:buChar char="●"/>
            </a:pPr>
            <a:r>
              <a:rPr b="1" lang="fr-FR"/>
              <a:t>Aujourd’hui</a:t>
            </a:r>
            <a:r>
              <a:rPr lang="fr-FR"/>
              <a:t> : Le GIEC, dans son 6ème rapport publié en août 2021 (celui du 1er groupe consacré aux causes physiques du changement climatique), estime que la température moyenne sur Terre a augmenté de </a:t>
            </a:r>
            <a:r>
              <a:rPr b="1" lang="fr-FR"/>
              <a:t>1,1°C</a:t>
            </a:r>
            <a:r>
              <a:rPr lang="fr-FR"/>
              <a:t> par rapport à l’ère pré-industrielle.</a:t>
            </a:r>
            <a:endParaRPr/>
          </a:p>
          <a:p>
            <a:pPr indent="-317500" lvl="0" marL="457200" rtl="0" algn="l">
              <a:lnSpc>
                <a:spcPct val="100000"/>
              </a:lnSpc>
              <a:spcBef>
                <a:spcPts val="0"/>
              </a:spcBef>
              <a:spcAft>
                <a:spcPts val="0"/>
              </a:spcAft>
              <a:buSzPts val="1400"/>
              <a:buChar char="●"/>
            </a:pPr>
            <a:r>
              <a:rPr b="1" lang="fr-FR"/>
              <a:t>Recommandations des scientifiques</a:t>
            </a:r>
            <a:r>
              <a:rPr lang="fr-FR"/>
              <a:t> : Le scénario le plus souhaitable et recommandé par les scientifiques est de limiter la hausse des températures à </a:t>
            </a:r>
            <a:r>
              <a:rPr b="1" lang="fr-FR"/>
              <a:t>1,5°C</a:t>
            </a:r>
            <a:r>
              <a:rPr lang="fr-FR"/>
              <a:t> par rapport à l’ère pré-industrielle. Ce scénario, qui permet de limiter de graves conséquences du changement climatique, nécessite un effort considérable et sans précédent.</a:t>
            </a:r>
            <a:endParaRPr/>
          </a:p>
          <a:p>
            <a:pPr indent="-317500" lvl="0" marL="457200" rtl="0" algn="l">
              <a:lnSpc>
                <a:spcPct val="100000"/>
              </a:lnSpc>
              <a:spcBef>
                <a:spcPts val="0"/>
              </a:spcBef>
              <a:spcAft>
                <a:spcPts val="0"/>
              </a:spcAft>
              <a:buSzPts val="1400"/>
              <a:buChar char="●"/>
            </a:pPr>
            <a:r>
              <a:rPr b="1" lang="fr-FR"/>
              <a:t>Accords de Paris</a:t>
            </a:r>
            <a:r>
              <a:rPr lang="fr-FR"/>
              <a:t> : Lors de la COP21 organisée à Paris en 2015, les parties se sont engagées à limiter la hausse des températures à </a:t>
            </a:r>
            <a:r>
              <a:rPr b="1" lang="fr-FR"/>
              <a:t>2,0°C</a:t>
            </a:r>
            <a:r>
              <a:rPr lang="fr-FR"/>
              <a:t>. Ces promesses politiques passent par la mise en </a:t>
            </a:r>
            <a:r>
              <a:rPr lang="fr-FR">
                <a:solidFill>
                  <a:srgbClr val="202124"/>
                </a:solidFill>
                <a:highlight>
                  <a:srgbClr val="FFFFFF"/>
                </a:highlight>
              </a:rPr>
              <a:t>œ</a:t>
            </a:r>
            <a:r>
              <a:rPr lang="fr-FR"/>
              <a:t>uvre d’objectifs contraignants dès 2030. Si l’on compile l’ensemble des engagements pris à la COP21 et la COP26 organisée à Glasgow en 2021, on atteint très difficilement cette barre symbolique.</a:t>
            </a:r>
            <a:endParaRPr/>
          </a:p>
          <a:p>
            <a:pPr indent="-317500" lvl="0" marL="457200" rtl="0" algn="l">
              <a:lnSpc>
                <a:spcPct val="100000"/>
              </a:lnSpc>
              <a:spcBef>
                <a:spcPts val="0"/>
              </a:spcBef>
              <a:spcAft>
                <a:spcPts val="0"/>
              </a:spcAft>
              <a:buSzPts val="1400"/>
              <a:buChar char="●"/>
            </a:pPr>
            <a:r>
              <a:rPr b="1" lang="fr-FR"/>
              <a:t>Politiques actuelles</a:t>
            </a:r>
            <a:r>
              <a:rPr lang="fr-FR"/>
              <a:t> : Si l’on compile et que l’on met en </a:t>
            </a:r>
            <a:r>
              <a:rPr lang="fr-FR">
                <a:solidFill>
                  <a:srgbClr val="202124"/>
                </a:solidFill>
                <a:highlight>
                  <a:srgbClr val="FFFFFF"/>
                </a:highlight>
              </a:rPr>
              <a:t>œ</a:t>
            </a:r>
            <a:r>
              <a:rPr lang="fr-FR"/>
              <a:t>uvre toutes les lois visant à réduire les émissions de gaz à effet de serre qui ont déjà été votées, on estime que la hausse des températures s'élèverait à </a:t>
            </a:r>
            <a:r>
              <a:rPr b="1" lang="fr-FR"/>
              <a:t>environ 2,7°C</a:t>
            </a:r>
            <a:r>
              <a:rPr lang="fr-FR"/>
              <a:t>. Ainsi, les politiques actuelles ne respectent pas les engagements pris aux différentes COP.</a:t>
            </a:r>
            <a:endParaRPr/>
          </a:p>
          <a:p>
            <a:pPr indent="-317500" lvl="0" marL="457200" rtl="0" algn="l">
              <a:lnSpc>
                <a:spcPct val="100000"/>
              </a:lnSpc>
              <a:spcBef>
                <a:spcPts val="0"/>
              </a:spcBef>
              <a:spcAft>
                <a:spcPts val="0"/>
              </a:spcAft>
              <a:buSzPts val="1400"/>
              <a:buChar char="●"/>
            </a:pPr>
            <a:r>
              <a:rPr b="1" lang="fr-FR"/>
              <a:t>Modes d’organisation actuels</a:t>
            </a:r>
            <a:r>
              <a:rPr lang="fr-FR"/>
              <a:t> : Dans le cas où nos sociétés continuent à consommer autant d’énergie et émettre autant de CO2, sans que l’on ne modifie nos modes de vie actuels (ce que l’on nomme habituellement le </a:t>
            </a:r>
            <a:r>
              <a:rPr i="1" lang="fr-FR"/>
              <a:t>business as usual</a:t>
            </a:r>
            <a:r>
              <a:rPr lang="fr-FR"/>
              <a:t>), la hausse des températures attendue se situe dans une fourchette entre </a:t>
            </a:r>
            <a:r>
              <a:rPr b="1" lang="fr-FR"/>
              <a:t>4,1°C</a:t>
            </a:r>
            <a:r>
              <a:rPr lang="fr-FR"/>
              <a:t> et </a:t>
            </a:r>
            <a:r>
              <a:rPr b="1" lang="fr-FR"/>
              <a:t>4,8°C</a:t>
            </a:r>
            <a:r>
              <a:rPr lang="fr-FR"/>
              <a:t>.</a:t>
            </a:r>
            <a:endParaRPr b="1"/>
          </a:p>
          <a:p>
            <a:pPr indent="0" lvl="0" marL="0" rtl="0" algn="l">
              <a:lnSpc>
                <a:spcPct val="100000"/>
              </a:lnSpc>
              <a:spcBef>
                <a:spcPts val="488"/>
              </a:spcBef>
              <a:spcAft>
                <a:spcPts val="0"/>
              </a:spcAft>
              <a:buSzPts val="1100"/>
              <a:buNone/>
            </a:pPr>
            <a:r>
              <a:t/>
            </a:r>
            <a:endParaRPr/>
          </a:p>
          <a:p>
            <a:pPr indent="0" lvl="0" marL="0" rtl="0" algn="l">
              <a:lnSpc>
                <a:spcPct val="100000"/>
              </a:lnSpc>
              <a:spcBef>
                <a:spcPts val="488"/>
              </a:spcBef>
              <a:spcAft>
                <a:spcPts val="0"/>
              </a:spcAft>
              <a:buSzPts val="1100"/>
              <a:buNone/>
            </a:pPr>
            <a:r>
              <a:rPr lang="fr-FR"/>
              <a:t>Ainsi, les politiques actuelles ne permettent pas de lutter contre le changement climatique. C’est pourquoi les citoyens doivent agir et faire pression s’ils veulent éviter le pire !</a:t>
            </a:r>
            <a:endParaRPr/>
          </a:p>
          <a:p>
            <a:pPr indent="0" lvl="0" marL="0" rtl="0" algn="l">
              <a:lnSpc>
                <a:spcPct val="100000"/>
              </a:lnSpc>
              <a:spcBef>
                <a:spcPts val="488"/>
              </a:spcBef>
              <a:spcAft>
                <a:spcPts val="0"/>
              </a:spcAft>
              <a:buSzPts val="1100"/>
              <a:buNone/>
            </a:pPr>
            <a:r>
              <a:t/>
            </a:r>
            <a:endParaRPr/>
          </a:p>
          <a:p>
            <a:pPr indent="0" lvl="0" marL="0" rtl="0" algn="just">
              <a:lnSpc>
                <a:spcPct val="100000"/>
              </a:lnSpc>
              <a:spcBef>
                <a:spcPts val="0"/>
              </a:spcBef>
              <a:spcAft>
                <a:spcPts val="0"/>
              </a:spcAft>
              <a:buClr>
                <a:schemeClr val="dk1"/>
              </a:buClr>
              <a:buSzPts val="1100"/>
              <a:buFont typeface="Arial"/>
              <a:buNone/>
            </a:pPr>
            <a:r>
              <a:rPr b="1" lang="fr-FR" u="sng"/>
              <a:t>Messages-clés :</a:t>
            </a:r>
            <a:endParaRPr b="1" u="sng"/>
          </a:p>
          <a:p>
            <a:pPr indent="-317500" lvl="0" marL="457200" rtl="0" algn="l">
              <a:lnSpc>
                <a:spcPct val="100000"/>
              </a:lnSpc>
              <a:spcBef>
                <a:spcPts val="488"/>
              </a:spcBef>
              <a:spcAft>
                <a:spcPts val="0"/>
              </a:spcAft>
              <a:buClr>
                <a:schemeClr val="dk1"/>
              </a:buClr>
              <a:buSzPts val="1400"/>
              <a:buChar char="●"/>
            </a:pPr>
            <a:r>
              <a:rPr lang="fr-FR"/>
              <a:t>Les politiques actuelles ne respectent pas les engagements pris aux différentes COP.</a:t>
            </a:r>
            <a:endParaRPr/>
          </a:p>
          <a:p>
            <a:pPr indent="-317500" lvl="0" marL="457200" rtl="0" algn="l">
              <a:lnSpc>
                <a:spcPct val="100000"/>
              </a:lnSpc>
              <a:spcBef>
                <a:spcPts val="0"/>
              </a:spcBef>
              <a:spcAft>
                <a:spcPts val="0"/>
              </a:spcAft>
              <a:buClr>
                <a:schemeClr val="dk1"/>
              </a:buClr>
              <a:buSzPts val="1400"/>
              <a:buChar char="●"/>
            </a:pPr>
            <a:r>
              <a:rPr lang="fr-FR"/>
              <a:t>Les engagements pris aux différentes COP (ceux de la dernière y compris) ne nous permettent pas d’atteindre l’objectif des 1,5°C et pas même celui des 2°C.</a:t>
            </a:r>
            <a:endParaRPr/>
          </a:p>
          <a:p>
            <a:pPr indent="-317500" lvl="0" marL="457200" rtl="0" algn="l">
              <a:lnSpc>
                <a:spcPct val="100000"/>
              </a:lnSpc>
              <a:spcBef>
                <a:spcPts val="0"/>
              </a:spcBef>
              <a:spcAft>
                <a:spcPts val="0"/>
              </a:spcAft>
              <a:buClr>
                <a:schemeClr val="dk1"/>
              </a:buClr>
              <a:buSzPts val="1400"/>
              <a:buChar char="●"/>
            </a:pPr>
            <a:r>
              <a:rPr lang="fr-FR"/>
              <a:t>Tous les gouvernements doivent reconsidérer leurs objectifs et les citoyens doivent continuer de faire pression s’ils veulent éviter le pire.</a:t>
            </a:r>
            <a:endParaRPr/>
          </a:p>
          <a:p>
            <a:pPr indent="0" lvl="0" marL="0" rtl="0" algn="l">
              <a:lnSpc>
                <a:spcPct val="100000"/>
              </a:lnSpc>
              <a:spcBef>
                <a:spcPts val="488"/>
              </a:spcBef>
              <a:spcAft>
                <a:spcPts val="0"/>
              </a:spcAft>
              <a:buSzPts val="1100"/>
              <a:buNone/>
            </a:pPr>
            <a:r>
              <a:t/>
            </a:r>
            <a:endParaRPr/>
          </a:p>
          <a:p>
            <a:pPr indent="0" lvl="0" marL="0" rtl="0" algn="just">
              <a:lnSpc>
                <a:spcPct val="100000"/>
              </a:lnSpc>
              <a:spcBef>
                <a:spcPts val="0"/>
              </a:spcBef>
              <a:spcAft>
                <a:spcPts val="0"/>
              </a:spcAft>
              <a:buSzPts val="1100"/>
              <a:buNone/>
            </a:pPr>
            <a:r>
              <a:rPr b="1" lang="fr-FR" u="sng"/>
              <a:t>Pour aller plus loin :</a:t>
            </a:r>
            <a:endParaRPr b="1" u="sng"/>
          </a:p>
          <a:p>
            <a:pPr indent="-317500" lvl="0" marL="457200" rtl="0" algn="l">
              <a:lnSpc>
                <a:spcPct val="100000"/>
              </a:lnSpc>
              <a:spcBef>
                <a:spcPts val="488"/>
              </a:spcBef>
              <a:spcAft>
                <a:spcPts val="0"/>
              </a:spcAft>
              <a:buSzPts val="1400"/>
              <a:buChar char="●"/>
            </a:pPr>
            <a:r>
              <a:rPr lang="fr-FR"/>
              <a:t>Les estimations données ici sont empreints d’incertitudes sur lesquelles nous n’allons pas insister. Il est impossible de prévoir exactement toutes les actions futures et leurs effets sur l’ensemble du système climatique.</a:t>
            </a:r>
            <a:endParaRPr/>
          </a:p>
          <a:p>
            <a:pPr indent="-317500" lvl="0" marL="457200" rtl="0" algn="l">
              <a:lnSpc>
                <a:spcPct val="100000"/>
              </a:lnSpc>
              <a:spcBef>
                <a:spcPts val="0"/>
              </a:spcBef>
              <a:spcAft>
                <a:spcPts val="0"/>
              </a:spcAft>
              <a:buSzPts val="1400"/>
              <a:buChar char="●"/>
            </a:pPr>
            <a:r>
              <a:rPr lang="fr-FR"/>
              <a:t>Les promesses politiques, c’est-à-dire les engagements pris aux dernières COP, ne permettent pas de lutter contre le franchissement de la barre des 2,0°C. Ces engagements se nomment</a:t>
            </a:r>
            <a:r>
              <a:rPr b="1" lang="fr-FR"/>
              <a:t> </a:t>
            </a:r>
            <a:r>
              <a:rPr b="1" i="1" lang="fr-FR"/>
              <a:t>Contributions Déterminées au niveau National (CDN)</a:t>
            </a:r>
            <a:r>
              <a:rPr lang="fr-FR"/>
              <a:t> : ce</a:t>
            </a:r>
            <a:r>
              <a:rPr b="1" lang="fr-FR"/>
              <a:t> </a:t>
            </a:r>
            <a:r>
              <a:rPr lang="fr-FR"/>
              <a:t>sont des plans nationaux donnant les mesures que les gouvernements visent à mettre en œuvre en réponse au changement climatique. Il est important de souligner que ces plans sont </a:t>
            </a:r>
            <a:r>
              <a:rPr b="1" lang="fr-FR"/>
              <a:t>non contraignants</a:t>
            </a:r>
            <a:r>
              <a:rPr lang="fr-FR"/>
              <a:t>, c’est-à-dire que leur non-respect n’est pas soumis à des sanctions internationales.</a:t>
            </a:r>
            <a:endParaRPr/>
          </a:p>
          <a:p>
            <a:pPr indent="0" lvl="0" marL="0" rtl="0" algn="l">
              <a:lnSpc>
                <a:spcPct val="100000"/>
              </a:lnSpc>
              <a:spcBef>
                <a:spcPts val="488"/>
              </a:spcBef>
              <a:spcAft>
                <a:spcPts val="0"/>
              </a:spcAft>
              <a:buSzPts val="1400"/>
              <a:buNone/>
            </a:pPr>
            <a:r>
              <a:t/>
            </a:r>
            <a:endParaRPr/>
          </a:p>
          <a:p>
            <a:pPr indent="0" lvl="0" marL="0" rtl="0" algn="just">
              <a:lnSpc>
                <a:spcPct val="100000"/>
              </a:lnSpc>
              <a:spcBef>
                <a:spcPts val="0"/>
              </a:spcBef>
              <a:spcAft>
                <a:spcPts val="0"/>
              </a:spcAft>
              <a:buClr>
                <a:schemeClr val="dk1"/>
              </a:buClr>
              <a:buSzPts val="1100"/>
              <a:buFont typeface="Arial"/>
              <a:buNone/>
            </a:pPr>
            <a:r>
              <a:rPr b="1" lang="fr-FR" u="sng"/>
              <a:t>Source :</a:t>
            </a:r>
            <a:endParaRPr b="1" u="sng"/>
          </a:p>
          <a:p>
            <a:pPr indent="-317500" lvl="0" marL="457200" rtl="0" algn="l">
              <a:lnSpc>
                <a:spcPct val="100000"/>
              </a:lnSpc>
              <a:spcBef>
                <a:spcPts val="488"/>
              </a:spcBef>
              <a:spcAft>
                <a:spcPts val="0"/>
              </a:spcAft>
              <a:buClr>
                <a:schemeClr val="dk1"/>
              </a:buClr>
              <a:buSzPts val="1400"/>
              <a:buChar char="●"/>
            </a:pPr>
            <a:r>
              <a:rPr lang="fr-FR"/>
              <a:t>Climate Action Tracker :</a:t>
            </a:r>
            <a:r>
              <a:rPr b="1" lang="fr-FR"/>
              <a:t> </a:t>
            </a:r>
            <a:r>
              <a:rPr i="1" lang="fr-FR">
                <a:solidFill>
                  <a:srgbClr val="0563C1"/>
                </a:solidFill>
              </a:rPr>
              <a:t>https://climateactiontracker.org/publications/glasgows-2030-credibility-gap-net-zeros-lip-service-to-climate-action/</a:t>
            </a:r>
            <a:endParaRPr sz="625">
              <a:latin typeface="Arial"/>
              <a:ea typeface="Arial"/>
              <a:cs typeface="Arial"/>
              <a:sym typeface="Arial"/>
            </a:endParaRPr>
          </a:p>
        </p:txBody>
      </p:sp>
      <p:sp>
        <p:nvSpPr>
          <p:cNvPr id="1739" name="Google Shape;1739;g12c77e50433_0_6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fr-FR"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0" name="Shape 1770"/>
        <p:cNvGrpSpPr/>
        <p:nvPr/>
      </p:nvGrpSpPr>
      <p:grpSpPr>
        <a:xfrm>
          <a:off x="0" y="0"/>
          <a:ext cx="0" cy="0"/>
          <a:chOff x="0" y="0"/>
          <a:chExt cx="0" cy="0"/>
        </a:xfrm>
      </p:grpSpPr>
      <p:sp>
        <p:nvSpPr>
          <p:cNvPr id="1771" name="Google Shape;1771;g12c77e50433_0_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72" name="Google Shape;1772;g12c77e50433_0_9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SzPts val="1400"/>
              <a:buNone/>
            </a:pPr>
            <a:r>
              <a:rPr b="1" lang="fr-FR" u="sng"/>
              <a:t>Explications :</a:t>
            </a:r>
            <a:endParaRPr b="1" u="sng"/>
          </a:p>
          <a:p>
            <a:pPr indent="0" lvl="0" marL="0" rtl="0" algn="l">
              <a:lnSpc>
                <a:spcPct val="100000"/>
              </a:lnSpc>
              <a:spcBef>
                <a:spcPts val="488"/>
              </a:spcBef>
              <a:spcAft>
                <a:spcPts val="0"/>
              </a:spcAft>
              <a:buSzPts val="1400"/>
              <a:buNone/>
            </a:pPr>
            <a:r>
              <a:rPr lang="fr-FR"/>
              <a:t>Tout miser sur les politiques n’est donc pas une très bonne idée. De la même manière, faut-il tout miser sur les technologies ? Pas de méprise, il ne s’agit pas de dénigrer le progrès technique qui peut avoir des effets bénéfiques (par exemple, le développement massif de certaines énergies renouvelables sur le sol français nécessite des innovations technologiques futures).</a:t>
            </a:r>
            <a:endParaRPr/>
          </a:p>
          <a:p>
            <a:pPr indent="0" lvl="0" marL="0" rtl="0" algn="l">
              <a:lnSpc>
                <a:spcPct val="100000"/>
              </a:lnSpc>
              <a:spcBef>
                <a:spcPts val="488"/>
              </a:spcBef>
              <a:spcAft>
                <a:spcPts val="0"/>
              </a:spcAft>
              <a:buSzPts val="1400"/>
              <a:buNone/>
            </a:pPr>
            <a:r>
              <a:rPr lang="fr-FR"/>
              <a:t>Pour autant, faut-il croire sur les paroles les entreprises et industries déclarant vouloir “atteindre la neutralité carbone en 2050” (ce qui est impossible, voir la slide </a:t>
            </a:r>
            <a:r>
              <a:rPr i="1" lang="fr-FR"/>
              <a:t>La neutralité carbone</a:t>
            </a:r>
            <a:r>
              <a:rPr lang="fr-FR"/>
              <a:t>) en invoquant des innovations technologiques, sans pour autant modifier leurs activités en profondeur ? Disons-le clairement : c’est un pari risqué, pour de nombreuses raisons.</a:t>
            </a:r>
            <a:endParaRPr/>
          </a:p>
          <a:p>
            <a:pPr indent="0" lvl="0" marL="0" rtl="0" algn="l">
              <a:lnSpc>
                <a:spcPct val="100000"/>
              </a:lnSpc>
              <a:spcBef>
                <a:spcPts val="488"/>
              </a:spcBef>
              <a:spcAft>
                <a:spcPts val="0"/>
              </a:spcAft>
              <a:buSzPts val="1400"/>
              <a:buNone/>
            </a:pPr>
            <a:r>
              <a:t/>
            </a:r>
            <a:endParaRPr/>
          </a:p>
          <a:p>
            <a:pPr indent="0" lvl="0" marL="0" rtl="0" algn="l">
              <a:lnSpc>
                <a:spcPct val="100000"/>
              </a:lnSpc>
              <a:spcBef>
                <a:spcPts val="488"/>
              </a:spcBef>
              <a:spcAft>
                <a:spcPts val="0"/>
              </a:spcAft>
              <a:buSzPts val="1400"/>
              <a:buNone/>
            </a:pPr>
            <a:r>
              <a:rPr lang="fr-FR"/>
              <a:t>Parmi ces raisons, il y a un phénomène économique inévitable : l’</a:t>
            </a:r>
            <a:r>
              <a:rPr b="1" lang="fr-FR"/>
              <a:t>effet rebond</a:t>
            </a:r>
            <a:r>
              <a:rPr lang="fr-FR"/>
              <a:t>. Si ses véritables effets de sur la consommation d’énergie sont encore très débattus dans la communauté scientifique, il est toutefois difficile de ne pas en parler.</a:t>
            </a:r>
            <a:endParaRPr/>
          </a:p>
          <a:p>
            <a:pPr indent="0" lvl="0" marL="0" rtl="0" algn="l">
              <a:lnSpc>
                <a:spcPct val="100000"/>
              </a:lnSpc>
              <a:spcBef>
                <a:spcPts val="488"/>
              </a:spcBef>
              <a:spcAft>
                <a:spcPts val="0"/>
              </a:spcAft>
              <a:buSzPts val="1400"/>
              <a:buNone/>
            </a:pPr>
            <a:r>
              <a:rPr lang="fr-FR"/>
              <a:t>L’amélioration d’une technologie existante ou l’utilisation d’une nouvelle technologie peuvent modifier les comportements des consommateurs. En particulier, une technologie qui devient plus attractive (par exemple par une baisse de son coût ou de son prix) voit généralement sa consommation augmenter.</a:t>
            </a:r>
            <a:endParaRPr/>
          </a:p>
          <a:p>
            <a:pPr indent="0" lvl="0" marL="0" rtl="0" algn="l">
              <a:lnSpc>
                <a:spcPct val="100000"/>
              </a:lnSpc>
              <a:spcBef>
                <a:spcPts val="488"/>
              </a:spcBef>
              <a:spcAft>
                <a:spcPts val="0"/>
              </a:spcAft>
              <a:buSzPts val="1400"/>
              <a:buNone/>
            </a:pPr>
            <a:r>
              <a:rPr lang="fr-FR"/>
              <a:t>Le problème survient lorsque l’innovation technologique vise à économiser des ressources, de l’énergie, ou à diminuer les nuisances ou la pollution d’un objet ou service technologique (que ce soit au moment de la production ou au moment de l’utilisation de celui-ci). L’</a:t>
            </a:r>
            <a:r>
              <a:rPr b="1" lang="fr-FR"/>
              <a:t>effet rebond</a:t>
            </a:r>
            <a:r>
              <a:rPr lang="fr-FR"/>
              <a:t> désigne le phénomène par lequel ces économies peuvent être partiellement ou complètement compensées par l’augmentation de la consommation de ces objets ou services.</a:t>
            </a:r>
            <a:endParaRPr/>
          </a:p>
          <a:p>
            <a:pPr indent="0" lvl="0" marL="0" rtl="0" algn="l">
              <a:lnSpc>
                <a:spcPct val="100000"/>
              </a:lnSpc>
              <a:spcBef>
                <a:spcPts val="488"/>
              </a:spcBef>
              <a:spcAft>
                <a:spcPts val="0"/>
              </a:spcAft>
              <a:buSzPts val="1400"/>
              <a:buNone/>
            </a:pPr>
            <a:r>
              <a:t/>
            </a:r>
            <a:endParaRPr/>
          </a:p>
          <a:p>
            <a:pPr indent="0" lvl="0" marL="0" rtl="0" algn="l">
              <a:lnSpc>
                <a:spcPct val="100000"/>
              </a:lnSpc>
              <a:spcBef>
                <a:spcPts val="488"/>
              </a:spcBef>
              <a:spcAft>
                <a:spcPts val="0"/>
              </a:spcAft>
              <a:buSzPts val="1400"/>
              <a:buNone/>
            </a:pPr>
            <a:r>
              <a:rPr lang="fr-FR"/>
              <a:t>Prenons l’exemple de la voiture. Au cours des dernières décennies, les moteurs des voitures ont bénéficié de gains d’efficacité énergétique majeurs, que ce soient en termes de rendements ou en termes de diminutions des émissions de CO2 par kilomètre parcouru.</a:t>
            </a:r>
            <a:endParaRPr/>
          </a:p>
          <a:p>
            <a:pPr indent="0" lvl="0" marL="0" rtl="0" algn="l">
              <a:lnSpc>
                <a:spcPct val="100000"/>
              </a:lnSpc>
              <a:spcBef>
                <a:spcPts val="488"/>
              </a:spcBef>
              <a:spcAft>
                <a:spcPts val="0"/>
              </a:spcAft>
              <a:buSzPts val="1400"/>
              <a:buNone/>
            </a:pPr>
            <a:r>
              <a:rPr lang="fr-FR"/>
              <a:t>Cependant, ces améliorations technologiques ne se sont pas traduits par une diminution globale des émissions de CO2 du secteur à l’échelle de l’Union Européenne, en raison de plusieurs facteurs qui correspondent à des déclinaisons de l’effet-rebond :</a:t>
            </a:r>
            <a:endParaRPr/>
          </a:p>
          <a:p>
            <a:pPr indent="-317500" lvl="0" marL="457200" rtl="0" algn="l">
              <a:lnSpc>
                <a:spcPct val="100000"/>
              </a:lnSpc>
              <a:spcBef>
                <a:spcPts val="488"/>
              </a:spcBef>
              <a:spcAft>
                <a:spcPts val="0"/>
              </a:spcAft>
              <a:buSzPts val="1400"/>
              <a:buChar char="●"/>
            </a:pPr>
            <a:r>
              <a:rPr lang="fr-FR"/>
              <a:t>Une augmentation du nombre de véhicules.</a:t>
            </a:r>
            <a:endParaRPr/>
          </a:p>
          <a:p>
            <a:pPr indent="-317500" lvl="0" marL="457200" rtl="0" algn="l">
              <a:lnSpc>
                <a:spcPct val="100000"/>
              </a:lnSpc>
              <a:spcBef>
                <a:spcPts val="0"/>
              </a:spcBef>
              <a:spcAft>
                <a:spcPts val="0"/>
              </a:spcAft>
              <a:buSzPts val="1400"/>
              <a:buChar char="●"/>
            </a:pPr>
            <a:r>
              <a:rPr lang="fr-FR"/>
              <a:t>Une augmentation de la masse des véhicules, conséquence de l’amélioration du confort des véhicules.</a:t>
            </a:r>
            <a:endParaRPr/>
          </a:p>
          <a:p>
            <a:pPr indent="-317500" lvl="0" marL="457200" rtl="0" algn="l">
              <a:lnSpc>
                <a:spcPct val="100000"/>
              </a:lnSpc>
              <a:spcBef>
                <a:spcPts val="0"/>
              </a:spcBef>
              <a:spcAft>
                <a:spcPts val="0"/>
              </a:spcAft>
              <a:buSzPts val="1400"/>
              <a:buChar char="●"/>
            </a:pPr>
            <a:r>
              <a:rPr lang="fr-FR"/>
              <a:t>Une incitation à rouler sur de plus longues distances, sous prétexte que le véhicule est moins polluant.</a:t>
            </a:r>
            <a:endParaRPr/>
          </a:p>
          <a:p>
            <a:pPr indent="0" lvl="0" marL="0" rtl="0" algn="l">
              <a:lnSpc>
                <a:spcPct val="100000"/>
              </a:lnSpc>
              <a:spcBef>
                <a:spcPts val="488"/>
              </a:spcBef>
              <a:spcAft>
                <a:spcPts val="0"/>
              </a:spcAft>
              <a:buSzPts val="1400"/>
              <a:buNone/>
            </a:pPr>
            <a:r>
              <a:t/>
            </a:r>
            <a:endParaRPr/>
          </a:p>
          <a:p>
            <a:pPr indent="0" lvl="0" marL="0" rtl="0" algn="l">
              <a:lnSpc>
                <a:spcPct val="100000"/>
              </a:lnSpc>
              <a:spcBef>
                <a:spcPts val="488"/>
              </a:spcBef>
              <a:spcAft>
                <a:spcPts val="0"/>
              </a:spcAft>
              <a:buSzPts val="1400"/>
              <a:buNone/>
            </a:pPr>
            <a:r>
              <a:rPr lang="fr-FR"/>
              <a:t>Un exemple plus récent est celui de la 5G, dont l’arrivée a suscité un certain nombre de débats en France, notamment sur le surplus de consommation d’énergie qu’elle peut engendrer. À l’heure actuelle, il n’y a pas de consensus scientifique sur son impact réel parce que cette technologie est encore en phase de déploiement. Il y a cependant deux choses certaines :</a:t>
            </a:r>
            <a:endParaRPr/>
          </a:p>
          <a:p>
            <a:pPr indent="-317500" lvl="0" marL="457200" rtl="0" algn="l">
              <a:lnSpc>
                <a:spcPct val="100000"/>
              </a:lnSpc>
              <a:spcBef>
                <a:spcPts val="488"/>
              </a:spcBef>
              <a:spcAft>
                <a:spcPts val="0"/>
              </a:spcAft>
              <a:buClr>
                <a:schemeClr val="dk1"/>
              </a:buClr>
              <a:buSzPts val="1400"/>
              <a:buChar char="●"/>
            </a:pPr>
            <a:r>
              <a:rPr lang="fr-FR"/>
              <a:t>Pour une même consommation de données, les antennes 5G consomment moins d’énergie (3 fois moins) que les antennes 4G.</a:t>
            </a:r>
            <a:endParaRPr/>
          </a:p>
          <a:p>
            <a:pPr indent="-317500" lvl="0" marL="457200" rtl="0" algn="l">
              <a:lnSpc>
                <a:spcPct val="100000"/>
              </a:lnSpc>
              <a:spcBef>
                <a:spcPts val="0"/>
              </a:spcBef>
              <a:spcAft>
                <a:spcPts val="0"/>
              </a:spcAft>
              <a:buClr>
                <a:schemeClr val="dk1"/>
              </a:buClr>
              <a:buSzPts val="1400"/>
              <a:buChar char="●"/>
            </a:pPr>
            <a:r>
              <a:rPr lang="fr-FR"/>
              <a:t>Les antennes 5G offrent un débit de données beaucoup plus important (15 fois plus) que les antennes 5G.</a:t>
            </a:r>
            <a:endParaRPr/>
          </a:p>
          <a:p>
            <a:pPr indent="0" lvl="0" marL="0" rtl="0" algn="l">
              <a:lnSpc>
                <a:spcPct val="100000"/>
              </a:lnSpc>
              <a:spcBef>
                <a:spcPts val="488"/>
              </a:spcBef>
              <a:spcAft>
                <a:spcPts val="0"/>
              </a:spcAft>
              <a:buSzPts val="1400"/>
              <a:buNone/>
            </a:pPr>
            <a:r>
              <a:rPr lang="fr-FR"/>
              <a:t>Si je souhaite regarder une vidéo en streaming avec la même qualité d’image en 5G ou en 4G, la 5G consomme moins d’énergie que la 4G. En revanche, avec la 5G qui offre un débit plus élevé, je peux charger la vidéo beaucoup plus rapidement, augmenter la qualité de l’image, regarder la vidéo en streaming dans des endroits plus reculés… Ainsi, la 5G peut inciter à transférer plus de données et donc consommer plus d’énergie, et c’est en cela qu’un effet rebond peut apparaître.</a:t>
            </a:r>
            <a:endParaRPr/>
          </a:p>
          <a:p>
            <a:pPr indent="0" lvl="0" marL="0" rtl="0" algn="l">
              <a:lnSpc>
                <a:spcPct val="100000"/>
              </a:lnSpc>
              <a:spcBef>
                <a:spcPts val="488"/>
              </a:spcBef>
              <a:spcAft>
                <a:spcPts val="0"/>
              </a:spcAft>
              <a:buSzPts val="1400"/>
              <a:buNone/>
            </a:pPr>
            <a:r>
              <a:t/>
            </a:r>
            <a:endParaRPr/>
          </a:p>
          <a:p>
            <a:pPr indent="0" lvl="0" marL="0" rtl="0" algn="l">
              <a:lnSpc>
                <a:spcPct val="100000"/>
              </a:lnSpc>
              <a:spcBef>
                <a:spcPts val="488"/>
              </a:spcBef>
              <a:spcAft>
                <a:spcPts val="0"/>
              </a:spcAft>
              <a:buSzPts val="1400"/>
              <a:buNone/>
            </a:pPr>
            <a:r>
              <a:rPr lang="fr-FR"/>
              <a:t>L’effet rebond peut apparaître dans d’autres contextes :</a:t>
            </a:r>
            <a:endParaRPr/>
          </a:p>
          <a:p>
            <a:pPr indent="-317500" lvl="0" marL="457200" rtl="0" algn="l">
              <a:lnSpc>
                <a:spcPct val="100000"/>
              </a:lnSpc>
              <a:spcBef>
                <a:spcPts val="488"/>
              </a:spcBef>
              <a:spcAft>
                <a:spcPts val="0"/>
              </a:spcAft>
              <a:buSzPts val="1400"/>
              <a:buChar char="●"/>
            </a:pPr>
            <a:r>
              <a:rPr lang="fr-FR"/>
              <a:t>Dans le </a:t>
            </a:r>
            <a:r>
              <a:rPr b="1" lang="fr-FR"/>
              <a:t>transport routier</a:t>
            </a:r>
            <a:r>
              <a:rPr lang="fr-FR"/>
              <a:t>. La construction d’une nouvelle route ou l’élargissement d’une route existante dans le but de diminuer la saturation d’un secteur peuvent attirer de nouveaux usagers de la route (on parle alors de phénomène d’induction), ce qui aboutit à un accroissement du trafic routier.</a:t>
            </a:r>
            <a:endParaRPr/>
          </a:p>
          <a:p>
            <a:pPr indent="-317500" lvl="0" marL="457200" rtl="0" algn="l">
              <a:lnSpc>
                <a:spcPct val="100000"/>
              </a:lnSpc>
              <a:spcBef>
                <a:spcPts val="0"/>
              </a:spcBef>
              <a:spcAft>
                <a:spcPts val="0"/>
              </a:spcAft>
              <a:buSzPts val="1400"/>
              <a:buChar char="●"/>
            </a:pPr>
            <a:r>
              <a:rPr lang="fr-FR"/>
              <a:t>Dans le </a:t>
            </a:r>
            <a:r>
              <a:rPr b="1" lang="fr-FR"/>
              <a:t>chauffage</a:t>
            </a:r>
            <a:r>
              <a:rPr lang="fr-FR"/>
              <a:t>. Améliorer les performances énergétiques d’un bâtiment en effectuant des travaux d’isolation peut inciter à augmenter la consigne de température, ce qui limite les bénéfices des travaux en termes de consommation d’énergie. </a:t>
            </a:r>
            <a:endParaRPr/>
          </a:p>
          <a:p>
            <a:pPr indent="0" lvl="0" marL="0" rtl="0" algn="l">
              <a:lnSpc>
                <a:spcPct val="100000"/>
              </a:lnSpc>
              <a:spcBef>
                <a:spcPts val="488"/>
              </a:spcBef>
              <a:spcAft>
                <a:spcPts val="0"/>
              </a:spcAft>
              <a:buSzPts val="1400"/>
              <a:buNone/>
            </a:pPr>
            <a:r>
              <a:t/>
            </a:r>
            <a:endParaRPr b="1"/>
          </a:p>
          <a:p>
            <a:pPr indent="0" lvl="0" marL="0" rtl="0" algn="just">
              <a:lnSpc>
                <a:spcPct val="100000"/>
              </a:lnSpc>
              <a:spcBef>
                <a:spcPts val="0"/>
              </a:spcBef>
              <a:spcAft>
                <a:spcPts val="0"/>
              </a:spcAft>
              <a:buClr>
                <a:schemeClr val="dk1"/>
              </a:buClr>
              <a:buSzPts val="1100"/>
              <a:buFont typeface="Arial"/>
              <a:buNone/>
            </a:pPr>
            <a:r>
              <a:rPr b="1" lang="fr-FR" u="sng"/>
              <a:t>Message-clé :</a:t>
            </a:r>
            <a:endParaRPr b="1" u="sng"/>
          </a:p>
          <a:p>
            <a:pPr indent="0" lvl="0" marL="0" rtl="0" algn="l">
              <a:lnSpc>
                <a:spcPct val="100000"/>
              </a:lnSpc>
              <a:spcBef>
                <a:spcPts val="488"/>
              </a:spcBef>
              <a:spcAft>
                <a:spcPts val="0"/>
              </a:spcAft>
              <a:buSzPts val="1400"/>
              <a:buNone/>
            </a:pPr>
            <a:r>
              <a:rPr lang="fr-FR"/>
              <a:t>Miser sur des innovations techniques sans s’interroger sur nos modes de consommation, c’est risquer d’annuler les réductions en termes d’émissions de gaz à effet de serre qu’elles peuvent engendrer.</a:t>
            </a:r>
            <a:endParaRPr/>
          </a:p>
        </p:txBody>
      </p:sp>
      <p:sp>
        <p:nvSpPr>
          <p:cNvPr id="1773" name="Google Shape;1773;g12c77e50433_0_96:notes"/>
          <p:cNvSpPr txBox="1"/>
          <p:nvPr>
            <p:ph idx="12" type="sldNum"/>
          </p:nvPr>
        </p:nvSpPr>
        <p:spPr>
          <a:xfrm>
            <a:off x="3884612"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lang="fr-FR"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3" name="Shape 1803"/>
        <p:cNvGrpSpPr/>
        <p:nvPr/>
      </p:nvGrpSpPr>
      <p:grpSpPr>
        <a:xfrm>
          <a:off x="0" y="0"/>
          <a:ext cx="0" cy="0"/>
          <a:chOff x="0" y="0"/>
          <a:chExt cx="0" cy="0"/>
        </a:xfrm>
      </p:grpSpPr>
      <p:sp>
        <p:nvSpPr>
          <p:cNvPr id="1804" name="Google Shape;1804;g118b8514ead_0_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05" name="Google Shape;1805;g118b8514ead_0_4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chemeClr val="dk1"/>
              </a:buClr>
              <a:buSzPts val="1100"/>
              <a:buNone/>
            </a:pPr>
            <a:r>
              <a:rPr b="1" lang="fr-FR" u="sng"/>
              <a:t>Explications :</a:t>
            </a:r>
            <a:endParaRPr b="1" u="sng"/>
          </a:p>
          <a:p>
            <a:pPr indent="0" lvl="0" marL="0" rtl="0" algn="l">
              <a:lnSpc>
                <a:spcPct val="100000"/>
              </a:lnSpc>
              <a:spcBef>
                <a:spcPts val="488"/>
              </a:spcBef>
              <a:spcAft>
                <a:spcPts val="0"/>
              </a:spcAft>
              <a:buClr>
                <a:schemeClr val="dk1"/>
              </a:buClr>
              <a:buSzPts val="1100"/>
              <a:buNone/>
            </a:pPr>
            <a:r>
              <a:rPr lang="fr-FR"/>
              <a:t>Mais alors, quelles sont les actions concrètes que nous pouvons mener dès maintenant afin d’atténuer notre empreinte sur l’environnement ? C’est ce que nous allons voir dès à présent.</a:t>
            </a:r>
            <a:endParaRPr/>
          </a:p>
        </p:txBody>
      </p:sp>
      <p:sp>
        <p:nvSpPr>
          <p:cNvPr id="1806" name="Google Shape;1806;g118b8514ead_0_4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fr-FR"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1" name="Shape 1811"/>
        <p:cNvGrpSpPr/>
        <p:nvPr/>
      </p:nvGrpSpPr>
      <p:grpSpPr>
        <a:xfrm>
          <a:off x="0" y="0"/>
          <a:ext cx="0" cy="0"/>
          <a:chOff x="0" y="0"/>
          <a:chExt cx="0" cy="0"/>
        </a:xfrm>
      </p:grpSpPr>
      <p:sp>
        <p:nvSpPr>
          <p:cNvPr id="1812" name="Google Shape;1812;g117b548d470_0_25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13" name="Google Shape;1813;g117b548d470_0_25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b="1" lang="fr-FR" u="sng"/>
              <a:t>Explications :</a:t>
            </a:r>
            <a:endParaRPr b="1" u="sng"/>
          </a:p>
          <a:p>
            <a:pPr indent="0" lvl="0" marL="0" rtl="0" algn="l">
              <a:lnSpc>
                <a:spcPct val="100000"/>
              </a:lnSpc>
              <a:spcBef>
                <a:spcPts val="488"/>
              </a:spcBef>
              <a:spcAft>
                <a:spcPts val="0"/>
              </a:spcAft>
              <a:buClr>
                <a:schemeClr val="dk1"/>
              </a:buClr>
              <a:buSzPts val="1100"/>
              <a:buFont typeface="Arial"/>
              <a:buNone/>
            </a:pPr>
            <a:r>
              <a:rPr lang="fr-FR"/>
              <a:t>Voici la slide la plus importante de la conférence ! Quelle est donc la démarche à suivre pour diminuer notre empreinte carbone le plus rapidement et le plus rapidement possible, sans risquer de se tromper et de favoriser de fausses bonnes idées ? Elle se résume en 3 mots qu’il faut invoquer dans l’ordre : </a:t>
            </a:r>
            <a:r>
              <a:rPr b="1" lang="fr-FR"/>
              <a:t>sobriété</a:t>
            </a:r>
            <a:r>
              <a:rPr lang="fr-FR"/>
              <a:t>, </a:t>
            </a:r>
            <a:r>
              <a:rPr b="1" lang="fr-FR"/>
              <a:t>efficacité</a:t>
            </a:r>
            <a:r>
              <a:rPr lang="fr-FR"/>
              <a:t>, </a:t>
            </a:r>
            <a:r>
              <a:rPr b="1" lang="fr-FR"/>
              <a:t>énergie décarbonée</a:t>
            </a:r>
            <a:r>
              <a:rPr lang="fr-FR"/>
              <a:t>.</a:t>
            </a:r>
            <a:endParaRPr/>
          </a:p>
          <a:p>
            <a:pPr indent="-304800" lvl="0" marL="457200" rtl="0" algn="l">
              <a:lnSpc>
                <a:spcPct val="100000"/>
              </a:lnSpc>
              <a:spcBef>
                <a:spcPts val="488"/>
              </a:spcBef>
              <a:spcAft>
                <a:spcPts val="0"/>
              </a:spcAft>
              <a:buSzPts val="1200"/>
              <a:buFont typeface="Calibri"/>
              <a:buAutoNum type="arabicPeriod"/>
            </a:pPr>
            <a:r>
              <a:rPr lang="fr-FR"/>
              <a:t>Il faut prioriser la </a:t>
            </a:r>
            <a:r>
              <a:rPr b="1" lang="fr-FR"/>
              <a:t>sobriété énergétique</a:t>
            </a:r>
            <a:r>
              <a:rPr lang="fr-FR"/>
              <a:t>. C’est la réduction volontaire de consommation d’énergie obtenue en favorisant un usage raisonné et sans excès des équipements consommateurs d’énergie. La sobriété est une politique dirigée vers la </a:t>
            </a:r>
            <a:r>
              <a:rPr b="1" lang="fr-FR"/>
              <a:t>demande</a:t>
            </a:r>
            <a:r>
              <a:rPr lang="fr-FR"/>
              <a:t> et non vers l’offre.</a:t>
            </a:r>
            <a:endParaRPr/>
          </a:p>
          <a:p>
            <a:pPr indent="-304800" lvl="0" marL="457200" rtl="0" algn="l">
              <a:lnSpc>
                <a:spcPct val="100000"/>
              </a:lnSpc>
              <a:spcBef>
                <a:spcPts val="0"/>
              </a:spcBef>
              <a:spcAft>
                <a:spcPts val="0"/>
              </a:spcAft>
              <a:buSzPts val="1200"/>
              <a:buFont typeface="Calibri"/>
              <a:buAutoNum type="arabicPeriod"/>
            </a:pPr>
            <a:r>
              <a:rPr lang="fr-FR"/>
              <a:t>Les </a:t>
            </a:r>
            <a:r>
              <a:rPr b="1" lang="fr-FR"/>
              <a:t>améliorations d’efficacité énergétique</a:t>
            </a:r>
            <a:r>
              <a:rPr lang="fr-FR"/>
              <a:t>, qui concernent aussi bien l’</a:t>
            </a:r>
            <a:r>
              <a:rPr b="1" lang="fr-FR"/>
              <a:t>offre</a:t>
            </a:r>
            <a:r>
              <a:rPr lang="fr-FR"/>
              <a:t> que la </a:t>
            </a:r>
            <a:r>
              <a:rPr b="1" lang="fr-FR"/>
              <a:t>demande</a:t>
            </a:r>
            <a:r>
              <a:rPr lang="fr-FR"/>
              <a:t>, ne doivent être pensées dans un deuxième temps.</a:t>
            </a:r>
            <a:endParaRPr/>
          </a:p>
          <a:p>
            <a:pPr indent="-304800" lvl="0" marL="457200" rtl="0" algn="l">
              <a:lnSpc>
                <a:spcPct val="100000"/>
              </a:lnSpc>
              <a:spcBef>
                <a:spcPts val="0"/>
              </a:spcBef>
              <a:spcAft>
                <a:spcPts val="0"/>
              </a:spcAft>
              <a:buSzPts val="1200"/>
              <a:buFont typeface="Calibri"/>
              <a:buAutoNum type="arabicPeriod"/>
            </a:pPr>
            <a:r>
              <a:rPr lang="fr-FR"/>
              <a:t>C’est dans un troisième et dernier temps qu’il faut déployer des énergies </a:t>
            </a:r>
            <a:r>
              <a:rPr b="1" lang="fr-FR"/>
              <a:t>bas carbone</a:t>
            </a:r>
            <a:r>
              <a:rPr lang="fr-FR"/>
              <a:t> à la place des énergies fossiles très carbonées. Cette dernière étape conserve exclusivement l’</a:t>
            </a:r>
            <a:r>
              <a:rPr b="1" lang="fr-FR"/>
              <a:t>offre</a:t>
            </a:r>
            <a:r>
              <a:rPr lang="fr-FR"/>
              <a:t>.</a:t>
            </a:r>
            <a:endParaRPr/>
          </a:p>
          <a:p>
            <a:pPr indent="0" lvl="0" marL="0" rtl="0" algn="l">
              <a:lnSpc>
                <a:spcPct val="100000"/>
              </a:lnSpc>
              <a:spcBef>
                <a:spcPts val="488"/>
              </a:spcBef>
              <a:spcAft>
                <a:spcPts val="0"/>
              </a:spcAft>
              <a:buSzPts val="1400"/>
              <a:buNone/>
            </a:pPr>
            <a:r>
              <a:rPr lang="fr-FR"/>
              <a:t>Pourquoi l’ordre est si important ? Pour plusieurs raisons plus ou moins évoquées tout au long de la conférence :</a:t>
            </a:r>
            <a:endParaRPr/>
          </a:p>
          <a:p>
            <a:pPr indent="-317500" lvl="0" marL="457200" rtl="0" algn="l">
              <a:lnSpc>
                <a:spcPct val="100000"/>
              </a:lnSpc>
              <a:spcBef>
                <a:spcPts val="488"/>
              </a:spcBef>
              <a:spcAft>
                <a:spcPts val="0"/>
              </a:spcAft>
              <a:buClr>
                <a:schemeClr val="dk1"/>
              </a:buClr>
              <a:buSzPts val="1400"/>
              <a:buChar char="●"/>
            </a:pPr>
            <a:r>
              <a:rPr lang="fr-FR"/>
              <a:t>Le remplacement des ressources fossiles par des sources d’énergie bas carbone ne peut se faire sans une baisse importante de la consommation d’énergie générale. Une réduction volontaire de la demande de consommation d’énergie est donc un levier très important.</a:t>
            </a:r>
            <a:endParaRPr/>
          </a:p>
          <a:p>
            <a:pPr indent="-317500" lvl="0" marL="457200" rtl="0" algn="l">
              <a:lnSpc>
                <a:spcPct val="100000"/>
              </a:lnSpc>
              <a:spcBef>
                <a:spcPts val="0"/>
              </a:spcBef>
              <a:spcAft>
                <a:spcPts val="0"/>
              </a:spcAft>
              <a:buSzPts val="1400"/>
              <a:buChar char="●"/>
            </a:pPr>
            <a:r>
              <a:rPr lang="fr-FR"/>
              <a:t>Des effets pervers tels que l’effet-rebond (voir la slide</a:t>
            </a:r>
            <a:r>
              <a:rPr i="1" lang="fr-FR"/>
              <a:t> Faut-il miser tout sur les technologies ?</a:t>
            </a:r>
            <a:r>
              <a:rPr lang="fr-FR"/>
              <a:t>) peuvent apparaître si l’efficacité ou la décarbonation de l’énergie sont pensées avant la sobriété.</a:t>
            </a:r>
            <a:endParaRPr/>
          </a:p>
          <a:p>
            <a:pPr indent="0" lvl="0" marL="0" rtl="0" algn="l">
              <a:lnSpc>
                <a:spcPct val="100000"/>
              </a:lnSpc>
              <a:spcBef>
                <a:spcPts val="488"/>
              </a:spcBef>
              <a:spcAft>
                <a:spcPts val="0"/>
              </a:spcAft>
              <a:buSzPts val="1400"/>
              <a:buNone/>
            </a:pPr>
            <a:r>
              <a:t/>
            </a:r>
            <a:endParaRPr b="1"/>
          </a:p>
          <a:p>
            <a:pPr indent="0" lvl="0" marL="0" rtl="0" algn="l">
              <a:lnSpc>
                <a:spcPct val="100000"/>
              </a:lnSpc>
              <a:spcBef>
                <a:spcPts val="488"/>
              </a:spcBef>
              <a:spcAft>
                <a:spcPts val="0"/>
              </a:spcAft>
              <a:buSzPts val="1400"/>
              <a:buNone/>
            </a:pPr>
            <a:r>
              <a:rPr lang="fr-FR"/>
              <a:t>Pour illustrer cette démarche, prenons l’exemple des déplacements :</a:t>
            </a:r>
            <a:endParaRPr/>
          </a:p>
          <a:p>
            <a:pPr indent="-304800" lvl="0" marL="457200" rtl="0" algn="l">
              <a:lnSpc>
                <a:spcPct val="100000"/>
              </a:lnSpc>
              <a:spcBef>
                <a:spcPts val="488"/>
              </a:spcBef>
              <a:spcAft>
                <a:spcPts val="0"/>
              </a:spcAft>
              <a:buSzPts val="1200"/>
              <a:buFont typeface="Calibri"/>
              <a:buAutoNum type="arabicPeriod"/>
            </a:pPr>
            <a:r>
              <a:rPr b="1" lang="fr-FR"/>
              <a:t>Sobriété</a:t>
            </a:r>
            <a:r>
              <a:rPr lang="fr-FR"/>
              <a:t>.</a:t>
            </a:r>
            <a:r>
              <a:rPr b="1" lang="fr-FR"/>
              <a:t> </a:t>
            </a:r>
            <a:r>
              <a:rPr lang="fr-FR"/>
              <a:t>Réduire ses déplacements ou privilégier les modes de transport les plus sobres en énergie, tels que la marche ou le vélo. Lorsque cela n’est pas possible, il vaut mieux utiliser une petite voiture légère, qui reste relativement sobre en énergie (comparé à des voitures plus classiques).</a:t>
            </a:r>
            <a:endParaRPr/>
          </a:p>
          <a:p>
            <a:pPr indent="-304800" lvl="0" marL="457200" rtl="0" algn="l">
              <a:lnSpc>
                <a:spcPct val="100000"/>
              </a:lnSpc>
              <a:spcBef>
                <a:spcPts val="0"/>
              </a:spcBef>
              <a:spcAft>
                <a:spcPts val="0"/>
              </a:spcAft>
              <a:buSzPts val="1200"/>
              <a:buFont typeface="Calibri"/>
              <a:buAutoNum type="arabicPeriod"/>
            </a:pPr>
            <a:r>
              <a:rPr b="1" lang="fr-FR"/>
              <a:t>Efficacité</a:t>
            </a:r>
            <a:r>
              <a:rPr lang="fr-FR"/>
              <a:t>. Mutualiser les déplacements. On peut privilégier les transports en commun qui consomment relativement peu d’énergie et d’espace par voyageur, ou passer par du covoiturage qui permet de réduire l’utilisation de véhicules personnels. C’est également ici que l’on peut penser à améliorer les motorisations des véhicules pour qu’ils émettent moins de CO2 par km parcouru.</a:t>
            </a:r>
            <a:endParaRPr/>
          </a:p>
          <a:p>
            <a:pPr indent="-304800" lvl="0" marL="457200" rtl="0" algn="l">
              <a:lnSpc>
                <a:spcPct val="100000"/>
              </a:lnSpc>
              <a:spcBef>
                <a:spcPts val="0"/>
              </a:spcBef>
              <a:spcAft>
                <a:spcPts val="0"/>
              </a:spcAft>
              <a:buSzPts val="1200"/>
              <a:buFont typeface="Calibri"/>
              <a:buAutoNum type="arabicPeriod"/>
            </a:pPr>
            <a:r>
              <a:rPr b="1" lang="fr-FR"/>
              <a:t>Énergie décarbonée</a:t>
            </a:r>
            <a:r>
              <a:rPr lang="fr-FR"/>
              <a:t>. Préférer l’usage de la voiture électrique (petite, donc !) à celle de la voiture thermique.</a:t>
            </a:r>
            <a:endParaRPr/>
          </a:p>
          <a:p>
            <a:pPr indent="0" lvl="0" marL="0" rtl="0" algn="l">
              <a:lnSpc>
                <a:spcPct val="100000"/>
              </a:lnSpc>
              <a:spcBef>
                <a:spcPts val="488"/>
              </a:spcBef>
              <a:spcAft>
                <a:spcPts val="0"/>
              </a:spcAft>
              <a:buClr>
                <a:schemeClr val="dk1"/>
              </a:buClr>
              <a:buSzPts val="1100"/>
              <a:buFont typeface="Arial"/>
              <a:buNone/>
            </a:pPr>
            <a:r>
              <a:t/>
            </a:r>
            <a:endParaRPr/>
          </a:p>
          <a:p>
            <a:pPr indent="0" lvl="0" marL="0" rtl="0" algn="l">
              <a:lnSpc>
                <a:spcPct val="100000"/>
              </a:lnSpc>
              <a:spcBef>
                <a:spcPts val="488"/>
              </a:spcBef>
              <a:spcAft>
                <a:spcPts val="0"/>
              </a:spcAft>
              <a:buClr>
                <a:schemeClr val="dk1"/>
              </a:buClr>
              <a:buSzPts val="1100"/>
              <a:buFont typeface="Arial"/>
              <a:buNone/>
            </a:pPr>
            <a:r>
              <a:rPr lang="fr-FR"/>
              <a:t>L’exemple du logement est aussi parlant :</a:t>
            </a:r>
            <a:endParaRPr/>
          </a:p>
          <a:p>
            <a:pPr indent="-304800" lvl="0" marL="457200" rtl="0" algn="l">
              <a:lnSpc>
                <a:spcPct val="100000"/>
              </a:lnSpc>
              <a:spcBef>
                <a:spcPts val="488"/>
              </a:spcBef>
              <a:spcAft>
                <a:spcPts val="0"/>
              </a:spcAft>
              <a:buSzPts val="1200"/>
              <a:buFont typeface="Calibri"/>
              <a:buAutoNum type="arabicPeriod"/>
            </a:pPr>
            <a:r>
              <a:rPr b="1" lang="fr-FR"/>
              <a:t>Sobriété</a:t>
            </a:r>
            <a:r>
              <a:rPr lang="fr-FR"/>
              <a:t>. Chauffer à 18°C et mettre un vêtement chaud. Chaque degré Celsius de réduction baisse la consommation et la facture d’environ 7%. On peut aussi isoler le logement et ainsi réduire le besoin de chauffer.</a:t>
            </a:r>
            <a:endParaRPr/>
          </a:p>
          <a:p>
            <a:pPr indent="-304800" lvl="0" marL="457200" rtl="0" algn="l">
              <a:lnSpc>
                <a:spcPct val="100000"/>
              </a:lnSpc>
              <a:spcBef>
                <a:spcPts val="0"/>
              </a:spcBef>
              <a:spcAft>
                <a:spcPts val="0"/>
              </a:spcAft>
              <a:buSzPts val="1200"/>
              <a:buFont typeface="Calibri"/>
              <a:buAutoNum type="arabicPeriod"/>
            </a:pPr>
            <a:r>
              <a:rPr b="1" lang="fr-FR"/>
              <a:t>Efficacité</a:t>
            </a:r>
            <a:r>
              <a:rPr lang="fr-FR"/>
              <a:t>. On peut améliorer l’efficacité des installations. Pour le chauffage, cela passe par l’installation d’une chaudière performante par exemple.</a:t>
            </a:r>
            <a:endParaRPr/>
          </a:p>
          <a:p>
            <a:pPr indent="-304800" lvl="0" marL="457200" rtl="0" algn="l">
              <a:lnSpc>
                <a:spcPct val="100000"/>
              </a:lnSpc>
              <a:spcBef>
                <a:spcPts val="0"/>
              </a:spcBef>
              <a:spcAft>
                <a:spcPts val="0"/>
              </a:spcAft>
              <a:buSzPts val="1200"/>
              <a:buFont typeface="Calibri"/>
              <a:buAutoNum type="arabicPeriod"/>
            </a:pPr>
            <a:r>
              <a:rPr b="1" lang="fr-FR"/>
              <a:t>Énergie décarbonée</a:t>
            </a:r>
            <a:r>
              <a:rPr lang="fr-FR"/>
              <a:t>. En dernier lieu, on peut utiliser des ressources renouvelables, comme du bois pour la chaudière.</a:t>
            </a:r>
            <a:endParaRPr/>
          </a:p>
          <a:p>
            <a:pPr indent="0" lvl="0" marL="0" rtl="0" algn="l">
              <a:lnSpc>
                <a:spcPct val="100000"/>
              </a:lnSpc>
              <a:spcBef>
                <a:spcPts val="488"/>
              </a:spcBef>
              <a:spcAft>
                <a:spcPts val="0"/>
              </a:spcAft>
              <a:buSzPts val="1400"/>
              <a:buNone/>
            </a:pPr>
            <a:r>
              <a:t/>
            </a:r>
            <a:endParaRPr/>
          </a:p>
          <a:p>
            <a:pPr indent="0" lvl="0" marL="0" rtl="0" algn="l">
              <a:lnSpc>
                <a:spcPct val="100000"/>
              </a:lnSpc>
              <a:spcBef>
                <a:spcPts val="0"/>
              </a:spcBef>
              <a:spcAft>
                <a:spcPts val="0"/>
              </a:spcAft>
              <a:buClr>
                <a:schemeClr val="dk1"/>
              </a:buClr>
              <a:buSzPts val="1400"/>
              <a:buFont typeface="Arial"/>
              <a:buNone/>
            </a:pPr>
            <a:r>
              <a:rPr b="1" lang="fr-FR" u="sng"/>
              <a:t>Pour aller plus loin :</a:t>
            </a:r>
            <a:endParaRPr b="1" u="sng"/>
          </a:p>
          <a:p>
            <a:pPr indent="-317500" lvl="0" marL="457200" rtl="0" algn="l">
              <a:lnSpc>
                <a:spcPct val="100000"/>
              </a:lnSpc>
              <a:spcBef>
                <a:spcPts val="488"/>
              </a:spcBef>
              <a:spcAft>
                <a:spcPts val="0"/>
              </a:spcAft>
              <a:buSzPts val="1400"/>
              <a:buChar char="●"/>
            </a:pPr>
            <a:r>
              <a:rPr lang="fr-FR"/>
              <a:t>L’emploi du terme </a:t>
            </a:r>
            <a:r>
              <a:rPr i="1" lang="fr-FR"/>
              <a:t>bas carbone</a:t>
            </a:r>
            <a:r>
              <a:rPr lang="fr-FR"/>
              <a:t> est à privilégier par rapport au terme </a:t>
            </a:r>
            <a:r>
              <a:rPr i="1" lang="fr-FR"/>
              <a:t>décarboné</a:t>
            </a:r>
            <a:r>
              <a:rPr lang="fr-FR"/>
              <a:t> (si on l’a employé ici, c’est juste pour la rime !). Il est important de souligner qu’aucune source d’énergie n’est propre !</a:t>
            </a:r>
            <a:endParaRPr/>
          </a:p>
          <a:p>
            <a:pPr indent="-317500" lvl="0" marL="457200" rtl="0" algn="l">
              <a:lnSpc>
                <a:spcPct val="100000"/>
              </a:lnSpc>
              <a:spcBef>
                <a:spcPts val="0"/>
              </a:spcBef>
              <a:spcAft>
                <a:spcPts val="0"/>
              </a:spcAft>
              <a:buSzPts val="1400"/>
              <a:buChar char="●"/>
            </a:pPr>
            <a:r>
              <a:rPr lang="fr-FR"/>
              <a:t>Une infographie de l’ADEME sur le chauffage : </a:t>
            </a:r>
            <a:r>
              <a:rPr lang="fr-FR" u="sng">
                <a:solidFill>
                  <a:schemeClr val="hlink"/>
                </a:solidFill>
                <a:hlinkClick r:id="rId2"/>
              </a:rPr>
              <a:t>https://multimedia.ademe.fr/infographies/infographie_mieux_se_chauffer/</a:t>
            </a:r>
            <a:endParaRPr/>
          </a:p>
        </p:txBody>
      </p:sp>
      <p:sp>
        <p:nvSpPr>
          <p:cNvPr id="1814" name="Google Shape;1814;g117b548d470_0_25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fld id="{00000000-1234-1234-1234-123412341234}" type="slidenum">
              <a:rPr lang="fr-FR"/>
              <a:t>‹#›</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5" name="Shape 1845"/>
        <p:cNvGrpSpPr/>
        <p:nvPr/>
      </p:nvGrpSpPr>
      <p:grpSpPr>
        <a:xfrm>
          <a:off x="0" y="0"/>
          <a:ext cx="0" cy="0"/>
          <a:chOff x="0" y="0"/>
          <a:chExt cx="0" cy="0"/>
        </a:xfrm>
      </p:grpSpPr>
      <p:sp>
        <p:nvSpPr>
          <p:cNvPr id="1846" name="Google Shape;1846;g117b548d470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b="1" lang="fr-FR" u="sng"/>
              <a:t>Déroulé conférencier.e :</a:t>
            </a:r>
            <a:endParaRPr b="1" u="sng"/>
          </a:p>
          <a:p>
            <a:pPr indent="0" lvl="0" marL="0" rtl="0" algn="l">
              <a:lnSpc>
                <a:spcPct val="100000"/>
              </a:lnSpc>
              <a:spcBef>
                <a:spcPts val="488"/>
              </a:spcBef>
              <a:spcAft>
                <a:spcPts val="0"/>
              </a:spcAft>
              <a:buSzPts val="1100"/>
              <a:buNone/>
            </a:pPr>
            <a:r>
              <a:rPr i="1" lang="fr-FR"/>
              <a:t>Demandez aux élèves quelles actions individuelles peuvent être entreprises pour limiter les émissions de gaz à effet de serre de leur logement.</a:t>
            </a:r>
            <a:endParaRPr/>
          </a:p>
        </p:txBody>
      </p:sp>
      <p:sp>
        <p:nvSpPr>
          <p:cNvPr id="1847" name="Google Shape;1847;g117b548d470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11e081425e8_3_1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5" name="Google Shape;185;g11e081425e8_3_1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b="1" lang="fr-FR" u="sng"/>
              <a:t>Explications :</a:t>
            </a:r>
            <a:endParaRPr/>
          </a:p>
          <a:p>
            <a:pPr indent="0" lvl="0" marL="0" rtl="0" algn="l">
              <a:lnSpc>
                <a:spcPct val="100000"/>
              </a:lnSpc>
              <a:spcBef>
                <a:spcPts val="488"/>
              </a:spcBef>
              <a:spcAft>
                <a:spcPts val="0"/>
              </a:spcAft>
              <a:buClr>
                <a:schemeClr val="dk1"/>
              </a:buClr>
              <a:buSzPts val="1100"/>
              <a:buFont typeface="Arial"/>
              <a:buNone/>
            </a:pPr>
            <a:r>
              <a:rPr lang="fr-FR"/>
              <a:t>En des termes simples, l’énergie caractérise le changement d’état d’un système. De l’énergie est en jeu lorsque :</a:t>
            </a:r>
            <a:endParaRPr/>
          </a:p>
          <a:p>
            <a:pPr indent="-317500" lvl="0" marL="457200" rtl="0" algn="l">
              <a:lnSpc>
                <a:spcPct val="100000"/>
              </a:lnSpc>
              <a:spcBef>
                <a:spcPts val="488"/>
              </a:spcBef>
              <a:spcAft>
                <a:spcPts val="0"/>
              </a:spcAft>
              <a:buSzPts val="1400"/>
              <a:buChar char="●"/>
            </a:pPr>
            <a:r>
              <a:rPr lang="fr-FR"/>
              <a:t>Un corps se déplace : on parle d’</a:t>
            </a:r>
            <a:r>
              <a:rPr b="1" lang="fr-FR"/>
              <a:t>énergie cinétique</a:t>
            </a:r>
            <a:endParaRPr b="1"/>
          </a:p>
          <a:p>
            <a:pPr indent="-317500" lvl="0" marL="457200" rtl="0" algn="l">
              <a:lnSpc>
                <a:spcPct val="100000"/>
              </a:lnSpc>
              <a:spcBef>
                <a:spcPts val="0"/>
              </a:spcBef>
              <a:spcAft>
                <a:spcPts val="0"/>
              </a:spcAft>
              <a:buSzPts val="1400"/>
              <a:buChar char="●"/>
            </a:pPr>
            <a:r>
              <a:rPr lang="fr-FR"/>
              <a:t>Un corps est chauffé : on parle d’</a:t>
            </a:r>
            <a:r>
              <a:rPr b="1" lang="fr-FR"/>
              <a:t>énergie thermique</a:t>
            </a:r>
            <a:endParaRPr/>
          </a:p>
          <a:p>
            <a:pPr indent="-317500" lvl="0" marL="457200" rtl="0" algn="l">
              <a:lnSpc>
                <a:spcPct val="100000"/>
              </a:lnSpc>
              <a:spcBef>
                <a:spcPts val="0"/>
              </a:spcBef>
              <a:spcAft>
                <a:spcPts val="0"/>
              </a:spcAft>
              <a:buSzPts val="1400"/>
              <a:buChar char="●"/>
            </a:pPr>
            <a:r>
              <a:rPr lang="fr-FR"/>
              <a:t>Un corps se déforme : on parle d’</a:t>
            </a:r>
            <a:r>
              <a:rPr b="1" lang="fr-FR"/>
              <a:t>énergie élastique</a:t>
            </a:r>
            <a:endParaRPr/>
          </a:p>
          <a:p>
            <a:pPr indent="-317500" lvl="0" marL="457200" rtl="0" algn="l">
              <a:lnSpc>
                <a:spcPct val="100000"/>
              </a:lnSpc>
              <a:spcBef>
                <a:spcPts val="0"/>
              </a:spcBef>
              <a:spcAft>
                <a:spcPts val="0"/>
              </a:spcAft>
              <a:buSzPts val="1400"/>
              <a:buChar char="●"/>
            </a:pPr>
            <a:r>
              <a:rPr lang="fr-FR"/>
              <a:t>Un corps change de composition : on parle d’</a:t>
            </a:r>
            <a:r>
              <a:rPr b="1" lang="fr-FR"/>
              <a:t>énergie chimique</a:t>
            </a:r>
            <a:endParaRPr/>
          </a:p>
          <a:p>
            <a:pPr indent="-317500" lvl="0" marL="457200" rtl="0" algn="l">
              <a:lnSpc>
                <a:spcPct val="100000"/>
              </a:lnSpc>
              <a:spcBef>
                <a:spcPts val="0"/>
              </a:spcBef>
              <a:spcAft>
                <a:spcPts val="0"/>
              </a:spcAft>
              <a:buSzPts val="1400"/>
              <a:buChar char="●"/>
            </a:pPr>
            <a:r>
              <a:rPr lang="fr-FR"/>
              <a:t>…</a:t>
            </a:r>
            <a:endParaRPr/>
          </a:p>
          <a:p>
            <a:pPr indent="0" lvl="0" marL="0" rtl="0" algn="l">
              <a:lnSpc>
                <a:spcPct val="100000"/>
              </a:lnSpc>
              <a:spcBef>
                <a:spcPts val="488"/>
              </a:spcBef>
              <a:spcAft>
                <a:spcPts val="0"/>
              </a:spcAft>
              <a:buSzPts val="1400"/>
              <a:buNone/>
            </a:pPr>
            <a:r>
              <a:rPr lang="fr-FR"/>
              <a:t>En fait, il y a de l’énergie dans tous les phénomènes physiques et c’est cela qui rend cette grandeur si pratique pour les physiciens. Mais ce qui nous intéresse ici, c’est qu’il y a de l’énergie dans toutes les transformations.</a:t>
            </a:r>
            <a:endParaRPr/>
          </a:p>
          <a:p>
            <a:pPr indent="0" lvl="0" marL="0" rtl="0" algn="l">
              <a:lnSpc>
                <a:spcPct val="100000"/>
              </a:lnSpc>
              <a:spcBef>
                <a:spcPts val="488"/>
              </a:spcBef>
              <a:spcAft>
                <a:spcPts val="0"/>
              </a:spcAft>
              <a:buClr>
                <a:schemeClr val="dk1"/>
              </a:buClr>
              <a:buSzPts val="1400"/>
              <a:buFont typeface="Arial"/>
              <a:buNone/>
            </a:pPr>
            <a:r>
              <a:t/>
            </a:r>
            <a:endParaRPr/>
          </a:p>
          <a:p>
            <a:pPr indent="0" lvl="0" marL="0" rtl="0" algn="l">
              <a:lnSpc>
                <a:spcPct val="100000"/>
              </a:lnSpc>
              <a:spcBef>
                <a:spcPts val="488"/>
              </a:spcBef>
              <a:spcAft>
                <a:spcPts val="0"/>
              </a:spcAft>
              <a:buClr>
                <a:schemeClr val="dk1"/>
              </a:buClr>
              <a:buSzPts val="1400"/>
              <a:buFont typeface="Arial"/>
              <a:buNone/>
            </a:pPr>
            <a:r>
              <a:rPr b="1" lang="fr-FR" u="sng"/>
              <a:t>Message-clé :</a:t>
            </a:r>
            <a:endParaRPr/>
          </a:p>
          <a:p>
            <a:pPr indent="0" lvl="0" marL="0" rtl="0" algn="l">
              <a:lnSpc>
                <a:spcPct val="100000"/>
              </a:lnSpc>
              <a:spcBef>
                <a:spcPts val="488"/>
              </a:spcBef>
              <a:spcAft>
                <a:spcPts val="0"/>
              </a:spcAft>
              <a:buSzPts val="1400"/>
              <a:buNone/>
            </a:pPr>
            <a:r>
              <a:rPr lang="fr-FR"/>
              <a:t>L'énergie mesure les transformations du monde : dès que quelque chose change dans notre environnement, de l’énergie est impliquée.</a:t>
            </a:r>
            <a:endParaRPr/>
          </a:p>
          <a:p>
            <a:pPr indent="0" lvl="0" marL="0" rtl="0" algn="l">
              <a:lnSpc>
                <a:spcPct val="100000"/>
              </a:lnSpc>
              <a:spcBef>
                <a:spcPts val="488"/>
              </a:spcBef>
              <a:spcAft>
                <a:spcPts val="0"/>
              </a:spcAft>
              <a:buSzPts val="1400"/>
              <a:buNone/>
            </a:pPr>
            <a:r>
              <a:t/>
            </a:r>
            <a:endParaRPr/>
          </a:p>
          <a:p>
            <a:pPr indent="0" lvl="0" marL="0" rtl="0" algn="l">
              <a:lnSpc>
                <a:spcPct val="100000"/>
              </a:lnSpc>
              <a:spcBef>
                <a:spcPts val="488"/>
              </a:spcBef>
              <a:spcAft>
                <a:spcPts val="0"/>
              </a:spcAft>
              <a:buClr>
                <a:schemeClr val="dk1"/>
              </a:buClr>
              <a:buSzPts val="1400"/>
              <a:buFont typeface="Arial"/>
              <a:buNone/>
            </a:pPr>
            <a:r>
              <a:rPr b="1" lang="fr-FR" u="sng"/>
              <a:t>Pour aller plus loin :</a:t>
            </a:r>
            <a:endParaRPr/>
          </a:p>
          <a:p>
            <a:pPr indent="0" lvl="0" marL="0" rtl="0" algn="l">
              <a:lnSpc>
                <a:spcPct val="100000"/>
              </a:lnSpc>
              <a:spcBef>
                <a:spcPts val="488"/>
              </a:spcBef>
              <a:spcAft>
                <a:spcPts val="0"/>
              </a:spcAft>
              <a:buSzPts val="1400"/>
              <a:buNone/>
            </a:pPr>
            <a:r>
              <a:rPr lang="fr-FR"/>
              <a:t>L’énergie est indispensable à la vie. En effet, de nombreux phénomènes caractéristiques du vivant telles que la respiration, la photosynthèse, l’alimentation… peuvent être interprétés comme un apport ou une dégradation d’énergie nécessaire au bon fonctionnement des organismes : c’est ce que l’on nomme le </a:t>
            </a:r>
            <a:r>
              <a:rPr b="1" lang="fr-FR"/>
              <a:t>métabolisme</a:t>
            </a:r>
            <a:r>
              <a:rPr lang="fr-FR"/>
              <a:t>. </a:t>
            </a:r>
            <a:endParaRPr/>
          </a:p>
        </p:txBody>
      </p:sp>
      <p:sp>
        <p:nvSpPr>
          <p:cNvPr id="186" name="Google Shape;186;g11e081425e8_3_12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fr-FR"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3" name="Shape 1853"/>
        <p:cNvGrpSpPr/>
        <p:nvPr/>
      </p:nvGrpSpPr>
      <p:grpSpPr>
        <a:xfrm>
          <a:off x="0" y="0"/>
          <a:ext cx="0" cy="0"/>
          <a:chOff x="0" y="0"/>
          <a:chExt cx="0" cy="0"/>
        </a:xfrm>
      </p:grpSpPr>
      <p:sp>
        <p:nvSpPr>
          <p:cNvPr id="1854" name="Google Shape;1854;g12d48914fff_0_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55" name="Google Shape;1855;g12d48914fff_0_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fr-FR" u="sng"/>
              <a:t>Explications :</a:t>
            </a:r>
            <a:endParaRPr b="1" u="sng"/>
          </a:p>
          <a:p>
            <a:pPr indent="0" lvl="0" marL="0" rtl="0" algn="l">
              <a:lnSpc>
                <a:spcPct val="100000"/>
              </a:lnSpc>
              <a:spcBef>
                <a:spcPts val="488"/>
              </a:spcBef>
              <a:spcAft>
                <a:spcPts val="0"/>
              </a:spcAft>
              <a:buSzPts val="1100"/>
              <a:buNone/>
            </a:pPr>
            <a:r>
              <a:rPr lang="fr-FR"/>
              <a:t>Le </a:t>
            </a:r>
            <a:r>
              <a:rPr b="1" lang="fr-FR"/>
              <a:t>chauffage</a:t>
            </a:r>
            <a:r>
              <a:rPr lang="fr-FR"/>
              <a:t> est la principale cause d’émissions directes de gaz à effet de serre des logements. Les actions à privilégier concernent donc essentiellement le chauffage :</a:t>
            </a:r>
            <a:endParaRPr/>
          </a:p>
          <a:p>
            <a:pPr indent="-317500" lvl="0" marL="457200" rtl="0" algn="l">
              <a:lnSpc>
                <a:spcPct val="100000"/>
              </a:lnSpc>
              <a:spcBef>
                <a:spcPts val="488"/>
              </a:spcBef>
              <a:spcAft>
                <a:spcPts val="0"/>
              </a:spcAft>
              <a:buClr>
                <a:schemeClr val="dk1"/>
              </a:buClr>
              <a:buSzPts val="1400"/>
              <a:buFont typeface="Calibri"/>
              <a:buChar char="●"/>
            </a:pPr>
            <a:r>
              <a:rPr lang="fr-FR"/>
              <a:t>Le geste le plus simple à mettre en œuvre est de </a:t>
            </a:r>
            <a:r>
              <a:rPr b="1" lang="fr-FR"/>
              <a:t>limiter la température de chauffage</a:t>
            </a:r>
            <a:r>
              <a:rPr lang="fr-FR"/>
              <a:t> et de se couvrir si besoin. L’ADEME conseille de limiter la température des pièces de vie à 20°C environ et de limiter celle de la chambre à 17°C (c’est également une recommandation de l’OMS, c’est bon pour la santé !). Si c’est possible, il est même préférable d’</a:t>
            </a:r>
            <a:r>
              <a:rPr b="1" lang="fr-FR"/>
              <a:t>éviter de chauffer certaines pièces</a:t>
            </a:r>
            <a:r>
              <a:rPr lang="fr-FR"/>
              <a:t>.</a:t>
            </a:r>
            <a:endParaRPr/>
          </a:p>
          <a:p>
            <a:pPr indent="-317500" lvl="0" marL="457200" rtl="0" algn="l">
              <a:lnSpc>
                <a:spcPct val="100000"/>
              </a:lnSpc>
              <a:spcBef>
                <a:spcPts val="0"/>
              </a:spcBef>
              <a:spcAft>
                <a:spcPts val="0"/>
              </a:spcAft>
              <a:buClr>
                <a:schemeClr val="dk1"/>
              </a:buClr>
              <a:buSzPts val="1400"/>
              <a:buFont typeface="Calibri"/>
              <a:buChar char="●"/>
            </a:pPr>
            <a:r>
              <a:rPr lang="fr-FR"/>
              <a:t>Changer sa chaudière fioul ou gaz par une </a:t>
            </a:r>
            <a:r>
              <a:rPr b="1" lang="fr-FR"/>
              <a:t>alternative bas carbone</a:t>
            </a:r>
            <a:r>
              <a:rPr lang="fr-FR"/>
              <a:t> comme :</a:t>
            </a:r>
            <a:endParaRPr/>
          </a:p>
          <a:p>
            <a:pPr indent="-317500" lvl="1" marL="914400" rtl="0" algn="l">
              <a:lnSpc>
                <a:spcPct val="100000"/>
              </a:lnSpc>
              <a:spcBef>
                <a:spcPts val="0"/>
              </a:spcBef>
              <a:spcAft>
                <a:spcPts val="0"/>
              </a:spcAft>
              <a:buClr>
                <a:schemeClr val="dk1"/>
              </a:buClr>
              <a:buSzPts val="1400"/>
              <a:buFont typeface="Calibri"/>
              <a:buChar char="○"/>
            </a:pPr>
            <a:r>
              <a:rPr lang="fr-FR"/>
              <a:t>Les granulés de bois : ce sont généralement des déchets de bois d’œuvre qui réduisent la quantité de CO2 émise</a:t>
            </a:r>
            <a:endParaRPr/>
          </a:p>
          <a:p>
            <a:pPr indent="-317500" lvl="1" marL="914400" rtl="0" algn="l">
              <a:lnSpc>
                <a:spcPct val="100000"/>
              </a:lnSpc>
              <a:spcBef>
                <a:spcPts val="0"/>
              </a:spcBef>
              <a:spcAft>
                <a:spcPts val="0"/>
              </a:spcAft>
              <a:buClr>
                <a:schemeClr val="dk1"/>
              </a:buClr>
              <a:buSzPts val="1400"/>
              <a:buFont typeface="Calibri"/>
              <a:buChar char="○"/>
            </a:pPr>
            <a:r>
              <a:rPr lang="fr-FR"/>
              <a:t>La pompe à chaleur : cette machine utilise la chaleur présente à l’extérieur pour chauffer l’intérieur, c’est malin ! </a:t>
            </a:r>
            <a:endParaRPr/>
          </a:p>
          <a:p>
            <a:pPr indent="-317500" lvl="1" marL="914400" rtl="0" algn="l">
              <a:lnSpc>
                <a:spcPct val="100000"/>
              </a:lnSpc>
              <a:spcBef>
                <a:spcPts val="0"/>
              </a:spcBef>
              <a:spcAft>
                <a:spcPts val="0"/>
              </a:spcAft>
              <a:buClr>
                <a:schemeClr val="dk1"/>
              </a:buClr>
              <a:buSzPts val="1400"/>
              <a:buChar char="○"/>
            </a:pPr>
            <a:r>
              <a:rPr lang="fr-FR"/>
              <a:t>Les réseaux de chaleur : ils trouvent leur utilité dans des zones urbaines très denses</a:t>
            </a:r>
            <a:endParaRPr/>
          </a:p>
          <a:p>
            <a:pPr indent="-317500" lvl="1" marL="914400" rtl="0" algn="l">
              <a:lnSpc>
                <a:spcPct val="100000"/>
              </a:lnSpc>
              <a:spcBef>
                <a:spcPts val="0"/>
              </a:spcBef>
              <a:spcAft>
                <a:spcPts val="0"/>
              </a:spcAft>
              <a:buClr>
                <a:schemeClr val="dk1"/>
              </a:buClr>
              <a:buSzPts val="1400"/>
              <a:buChar char="○"/>
            </a:pPr>
            <a:r>
              <a:rPr lang="fr-FR"/>
              <a:t>Le chauffage électrique : intéressant d’un point de vue carbone, il est en revanche relativement cher.</a:t>
            </a:r>
            <a:endParaRPr/>
          </a:p>
          <a:p>
            <a:pPr indent="-317500" lvl="0" marL="457200" rtl="0" algn="l">
              <a:lnSpc>
                <a:spcPct val="100000"/>
              </a:lnSpc>
              <a:spcBef>
                <a:spcPts val="0"/>
              </a:spcBef>
              <a:spcAft>
                <a:spcPts val="0"/>
              </a:spcAft>
              <a:buClr>
                <a:schemeClr val="dk1"/>
              </a:buClr>
              <a:buSzPts val="1400"/>
              <a:buFont typeface="Calibri"/>
              <a:buChar char="●"/>
            </a:pPr>
            <a:r>
              <a:rPr b="1" lang="fr-FR"/>
              <a:t>Effectuer des travaux de rénovation thermique</a:t>
            </a:r>
            <a:r>
              <a:rPr lang="fr-FR"/>
              <a:t> pour limiter les pertes thermiques et consommer ainsi moins d’énergie. L’idéal est de viser le label</a:t>
            </a:r>
            <a:r>
              <a:rPr b="1" lang="fr-FR"/>
              <a:t> </a:t>
            </a:r>
            <a:r>
              <a:rPr lang="fr-FR"/>
              <a:t>BBC Rénovation (BBC : Bâtiment Basse Consommation).</a:t>
            </a:r>
            <a:endParaRPr/>
          </a:p>
          <a:p>
            <a:pPr indent="0" lvl="0" marL="0" rtl="0" algn="l">
              <a:lnSpc>
                <a:spcPct val="100000"/>
              </a:lnSpc>
              <a:spcBef>
                <a:spcPts val="488"/>
              </a:spcBef>
              <a:spcAft>
                <a:spcPts val="0"/>
              </a:spcAft>
              <a:buSzPts val="1100"/>
              <a:buNone/>
            </a:pPr>
            <a:r>
              <a:t/>
            </a:r>
            <a:endParaRPr/>
          </a:p>
          <a:p>
            <a:pPr indent="0" lvl="0" marL="0" rtl="0" algn="l">
              <a:lnSpc>
                <a:spcPct val="100000"/>
              </a:lnSpc>
              <a:spcBef>
                <a:spcPts val="488"/>
              </a:spcBef>
              <a:spcAft>
                <a:spcPts val="0"/>
              </a:spcAft>
              <a:buSzPts val="1100"/>
              <a:buNone/>
            </a:pPr>
            <a:r>
              <a:rPr lang="fr-FR"/>
              <a:t>La </a:t>
            </a:r>
            <a:r>
              <a:rPr b="1" lang="fr-FR"/>
              <a:t>construction</a:t>
            </a:r>
            <a:r>
              <a:rPr lang="fr-FR"/>
              <a:t> de nouveaux logements émet énormément de gaz à effet, car cela nécessite beaucoup de matières premières et de l’énergie (voir la slide </a:t>
            </a:r>
            <a:r>
              <a:rPr i="1" lang="fr-FR"/>
              <a:t>Quand émettons-nous des gaz à effet de serre ?</a:t>
            </a:r>
            <a:r>
              <a:rPr lang="fr-FR"/>
              <a:t>), et cela sollicite en plus beaucoup d’espaces (souvent naturels ou agricoles…) qui ne peuvent plus agir en tant que puits de carbone naturel… Heureusement, des alternatives existent :</a:t>
            </a:r>
            <a:endParaRPr/>
          </a:p>
          <a:p>
            <a:pPr indent="-317500" lvl="0" marL="457200" rtl="0" algn="l">
              <a:lnSpc>
                <a:spcPct val="100000"/>
              </a:lnSpc>
              <a:spcBef>
                <a:spcPts val="488"/>
              </a:spcBef>
              <a:spcAft>
                <a:spcPts val="0"/>
              </a:spcAft>
              <a:buClr>
                <a:schemeClr val="dk1"/>
              </a:buClr>
              <a:buSzPts val="1400"/>
              <a:buChar char="●"/>
            </a:pPr>
            <a:r>
              <a:rPr b="1" lang="fr-FR"/>
              <a:t>Privilégier un habitat léger ou un logement vacant à réhabiliter</a:t>
            </a:r>
            <a:r>
              <a:rPr lang="fr-FR"/>
              <a:t> permet de vivre très confortablement sans bétonner de nouveaux espaces.</a:t>
            </a:r>
            <a:endParaRPr/>
          </a:p>
          <a:p>
            <a:pPr indent="0" lvl="0" marL="0" rtl="0" algn="l">
              <a:lnSpc>
                <a:spcPct val="100000"/>
              </a:lnSpc>
              <a:spcBef>
                <a:spcPts val="488"/>
              </a:spcBef>
              <a:spcAft>
                <a:spcPts val="0"/>
              </a:spcAft>
              <a:buSzPts val="1100"/>
              <a:buNone/>
            </a:pPr>
            <a:r>
              <a:t/>
            </a:r>
            <a:endParaRPr/>
          </a:p>
          <a:p>
            <a:pPr indent="0" lvl="0" marL="0" rtl="0" algn="l">
              <a:lnSpc>
                <a:spcPct val="100000"/>
              </a:lnSpc>
              <a:spcBef>
                <a:spcPts val="488"/>
              </a:spcBef>
              <a:spcAft>
                <a:spcPts val="0"/>
              </a:spcAft>
              <a:buSzPts val="1100"/>
              <a:buNone/>
            </a:pPr>
            <a:r>
              <a:rPr lang="fr-FR"/>
              <a:t>Les petits éco-gestes, comme éteindre la lumière ou les multiprises, sont déjà une bonne base pour s'éduquer et commencer à changer ses habitudes au quotidien, mais n'ont que très peu d'impact en matière d'émissions de gaz à effet de serre.</a:t>
            </a:r>
            <a:endParaRPr/>
          </a:p>
          <a:p>
            <a:pPr indent="0" lvl="0" marL="0" rtl="0" algn="l">
              <a:lnSpc>
                <a:spcPct val="100000"/>
              </a:lnSpc>
              <a:spcBef>
                <a:spcPts val="488"/>
              </a:spcBef>
              <a:spcAft>
                <a:spcPts val="0"/>
              </a:spcAft>
              <a:buSzPts val="1100"/>
              <a:buNone/>
            </a:pPr>
            <a:r>
              <a:t/>
            </a:r>
            <a:endParaRPr/>
          </a:p>
          <a:p>
            <a:pPr indent="0" lvl="0" marL="0" rtl="0" algn="l">
              <a:lnSpc>
                <a:spcPct val="100000"/>
              </a:lnSpc>
              <a:spcBef>
                <a:spcPts val="0"/>
              </a:spcBef>
              <a:spcAft>
                <a:spcPts val="0"/>
              </a:spcAft>
              <a:buSzPts val="1400"/>
              <a:buNone/>
            </a:pPr>
            <a:r>
              <a:rPr b="1" lang="fr-FR" u="sng"/>
              <a:t>Pour aller plus loin :</a:t>
            </a:r>
            <a:endParaRPr b="1" u="sng"/>
          </a:p>
          <a:p>
            <a:pPr indent="0" lvl="0" marL="0" rtl="0" algn="l">
              <a:lnSpc>
                <a:spcPct val="100000"/>
              </a:lnSpc>
              <a:spcBef>
                <a:spcPts val="488"/>
              </a:spcBef>
              <a:spcAft>
                <a:spcPts val="0"/>
              </a:spcAft>
              <a:buSzPts val="1100"/>
              <a:buNone/>
            </a:pPr>
            <a:r>
              <a:rPr lang="fr-FR"/>
              <a:t>Pour un grand nombre d’habitants en France qui sont en situation de </a:t>
            </a:r>
            <a:r>
              <a:rPr b="1" lang="fr-FR"/>
              <a:t>précarité énergétique</a:t>
            </a:r>
            <a:r>
              <a:rPr lang="fr-FR"/>
              <a:t>, les actions de sobriété proposées sur cette slide sont inenvisageables, et il faut donc prioriser les actions d’efficacité lorsque c’est possible. On dit qu’une personne est en situation de précarité énergétique lorsqu’elle éprouve des difficultés à satisfaire ses besoins primaires liés à la chaleur (chauffage et climatisation). Selon l’Enquête Nationale Logement de 2013 par l’INSEE, il y aurait en France 2,8 millions de personnes en situation de précarité énergétique. Les 3 principales causes sont :</a:t>
            </a:r>
            <a:endParaRPr/>
          </a:p>
          <a:p>
            <a:pPr indent="-317500" lvl="0" marL="457200" rtl="0" algn="l">
              <a:lnSpc>
                <a:spcPct val="100000"/>
              </a:lnSpc>
              <a:spcBef>
                <a:spcPts val="488"/>
              </a:spcBef>
              <a:spcAft>
                <a:spcPts val="0"/>
              </a:spcAft>
              <a:buClr>
                <a:schemeClr val="dk1"/>
              </a:buClr>
              <a:buSzPts val="1400"/>
              <a:buChar char="●"/>
            </a:pPr>
            <a:r>
              <a:rPr lang="fr-FR"/>
              <a:t>Une mauvaise isolation des bâtiments contre le froid ou la chaleur (on parle de </a:t>
            </a:r>
            <a:r>
              <a:rPr i="1" lang="fr-FR"/>
              <a:t>passoire thermique</a:t>
            </a:r>
            <a:r>
              <a:rPr lang="fr-FR"/>
              <a:t>)</a:t>
            </a:r>
            <a:endParaRPr/>
          </a:p>
          <a:p>
            <a:pPr indent="-317500" lvl="0" marL="457200" rtl="0" algn="l">
              <a:lnSpc>
                <a:spcPct val="100000"/>
              </a:lnSpc>
              <a:spcBef>
                <a:spcPts val="0"/>
              </a:spcBef>
              <a:spcAft>
                <a:spcPts val="0"/>
              </a:spcAft>
              <a:buClr>
                <a:schemeClr val="dk1"/>
              </a:buClr>
              <a:buSzPts val="1400"/>
              <a:buChar char="●"/>
            </a:pPr>
            <a:r>
              <a:rPr lang="fr-FR"/>
              <a:t>Des comportements souvent involontaires de gaspillage énergétique</a:t>
            </a:r>
            <a:endParaRPr/>
          </a:p>
          <a:p>
            <a:pPr indent="-317500" lvl="0" marL="457200" rtl="0" algn="l">
              <a:lnSpc>
                <a:spcPct val="100000"/>
              </a:lnSpc>
              <a:spcBef>
                <a:spcPts val="0"/>
              </a:spcBef>
              <a:spcAft>
                <a:spcPts val="0"/>
              </a:spcAft>
              <a:buClr>
                <a:schemeClr val="dk1"/>
              </a:buClr>
              <a:buSzPts val="1400"/>
              <a:buChar char="●"/>
            </a:pPr>
            <a:r>
              <a:rPr lang="fr-FR"/>
              <a:t>Un prix de l’énergie trop élevé</a:t>
            </a:r>
            <a:endParaRPr/>
          </a:p>
          <a:p>
            <a:pPr indent="0" lvl="0" marL="0" rtl="0" algn="l">
              <a:lnSpc>
                <a:spcPct val="100000"/>
              </a:lnSpc>
              <a:spcBef>
                <a:spcPts val="488"/>
              </a:spcBef>
              <a:spcAft>
                <a:spcPts val="0"/>
              </a:spcAft>
              <a:buSzPts val="1100"/>
              <a:buNone/>
            </a:pPr>
            <a:r>
              <a:rPr lang="fr-FR"/>
              <a:t>La plupart des personnes en situation de précarité énergétique voient leur pouvoir d’achat diminué à cause de leurs dépenses énergétiques. Il leur est donc presque impossible d’investir dans des travaux de rénovation thermique, voire de baisser la température de chauffage si le bâtiment est mal isolé contre le froid… </a:t>
            </a:r>
            <a:endParaRPr b="1" u="sng"/>
          </a:p>
        </p:txBody>
      </p:sp>
      <p:sp>
        <p:nvSpPr>
          <p:cNvPr id="1856" name="Google Shape;1856;g12d48914fff_0_1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fr-F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0" name="Shape 1870"/>
        <p:cNvGrpSpPr/>
        <p:nvPr/>
      </p:nvGrpSpPr>
      <p:grpSpPr>
        <a:xfrm>
          <a:off x="0" y="0"/>
          <a:ext cx="0" cy="0"/>
          <a:chOff x="0" y="0"/>
          <a:chExt cx="0" cy="0"/>
        </a:xfrm>
      </p:grpSpPr>
      <p:sp>
        <p:nvSpPr>
          <p:cNvPr id="1871" name="Google Shape;1871;g117b548d470_0_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b="1" lang="fr-FR" u="sng"/>
              <a:t>Déroulé conférencier.e :</a:t>
            </a:r>
            <a:endParaRPr b="1" u="sng"/>
          </a:p>
          <a:p>
            <a:pPr indent="0" lvl="0" marL="0" rtl="0" algn="l">
              <a:lnSpc>
                <a:spcPct val="100000"/>
              </a:lnSpc>
              <a:spcBef>
                <a:spcPts val="488"/>
              </a:spcBef>
              <a:spcAft>
                <a:spcPts val="0"/>
              </a:spcAft>
              <a:buSzPts val="1100"/>
              <a:buNone/>
            </a:pPr>
            <a:r>
              <a:rPr i="1" lang="fr-FR"/>
              <a:t>Demandez aux élèves quelles actions individuelles peuvent être entreprises pour limiter les émissions de gaz à effet de serre de leur alimentation.</a:t>
            </a:r>
            <a:endParaRPr b="1" u="sng"/>
          </a:p>
        </p:txBody>
      </p:sp>
      <p:sp>
        <p:nvSpPr>
          <p:cNvPr id="1872" name="Google Shape;1872;g117b548d470_0_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8" name="Shape 1878"/>
        <p:cNvGrpSpPr/>
        <p:nvPr/>
      </p:nvGrpSpPr>
      <p:grpSpPr>
        <a:xfrm>
          <a:off x="0" y="0"/>
          <a:ext cx="0" cy="0"/>
          <a:chOff x="0" y="0"/>
          <a:chExt cx="0" cy="0"/>
        </a:xfrm>
      </p:grpSpPr>
      <p:sp>
        <p:nvSpPr>
          <p:cNvPr id="1879" name="Google Shape;1879;g12d48914fff_0_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80" name="Google Shape;1880;g12d48914fff_0_4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b="1" lang="fr-FR" u="sng"/>
              <a:t>Explications :</a:t>
            </a:r>
            <a:endParaRPr b="1" u="sng"/>
          </a:p>
          <a:p>
            <a:pPr indent="0" lvl="0" marL="0" rtl="0" algn="l">
              <a:lnSpc>
                <a:spcPct val="100000"/>
              </a:lnSpc>
              <a:spcBef>
                <a:spcPts val="488"/>
              </a:spcBef>
              <a:spcAft>
                <a:spcPts val="0"/>
              </a:spcAft>
              <a:buSzPts val="1100"/>
              <a:buNone/>
            </a:pPr>
            <a:r>
              <a:rPr lang="fr-FR"/>
              <a:t>Certains modes d’alimentation nécessitent des quantités d’eau et d’énergie beaucoup plus importantes que d’autres :</a:t>
            </a:r>
            <a:endParaRPr/>
          </a:p>
          <a:p>
            <a:pPr indent="-317500" lvl="0" marL="457200" rtl="0" algn="l">
              <a:lnSpc>
                <a:spcPct val="100000"/>
              </a:lnSpc>
              <a:spcBef>
                <a:spcPts val="488"/>
              </a:spcBef>
              <a:spcAft>
                <a:spcPts val="0"/>
              </a:spcAft>
              <a:buClr>
                <a:schemeClr val="dk1"/>
              </a:buClr>
              <a:buSzPts val="1400"/>
              <a:buChar char="●"/>
            </a:pPr>
            <a:r>
              <a:rPr lang="fr-FR"/>
              <a:t>L’action la plus efficace que l’on peut mettre en place est de </a:t>
            </a:r>
            <a:r>
              <a:rPr b="1" lang="fr-FR"/>
              <a:t>réduire sa consommation de viande, en particulier de viande rouge</a:t>
            </a:r>
            <a:r>
              <a:rPr lang="fr-FR"/>
              <a:t> qui est fortement émettrice de gaz à effet de serre (pour plus d’explications, voir la slide </a:t>
            </a:r>
            <a:r>
              <a:rPr i="1" lang="fr-FR"/>
              <a:t>Le CO2, mais pas seulement !</a:t>
            </a:r>
            <a:r>
              <a:rPr lang="fr-FR"/>
              <a:t>).</a:t>
            </a:r>
            <a:endParaRPr/>
          </a:p>
          <a:p>
            <a:pPr indent="-317500" lvl="0" marL="457200" rtl="0" algn="l">
              <a:lnSpc>
                <a:spcPct val="100000"/>
              </a:lnSpc>
              <a:spcBef>
                <a:spcPts val="0"/>
              </a:spcBef>
              <a:spcAft>
                <a:spcPts val="0"/>
              </a:spcAft>
              <a:buClr>
                <a:schemeClr val="dk1"/>
              </a:buClr>
              <a:buSzPts val="1400"/>
              <a:buChar char="●"/>
            </a:pPr>
            <a:r>
              <a:rPr b="1" lang="fr-FR"/>
              <a:t>Préférer les fruits et légumes de saison et de production locale</a:t>
            </a:r>
            <a:r>
              <a:rPr lang="fr-FR"/>
              <a:t>. Les fruits et légumes non locaux peuvent venir de loin et nécessitent d’être transportés, tandis que les fruits de production locale mais hors saison nécessitent d’être chauffés dans des serres en hiver.</a:t>
            </a:r>
            <a:endParaRPr/>
          </a:p>
          <a:p>
            <a:pPr indent="-317500" lvl="0" marL="457200" rtl="0" algn="l">
              <a:lnSpc>
                <a:spcPct val="100000"/>
              </a:lnSpc>
              <a:spcBef>
                <a:spcPts val="0"/>
              </a:spcBef>
              <a:spcAft>
                <a:spcPts val="0"/>
              </a:spcAft>
              <a:buClr>
                <a:schemeClr val="dk1"/>
              </a:buClr>
              <a:buSzPts val="1400"/>
              <a:buChar char="●"/>
            </a:pPr>
            <a:r>
              <a:rPr b="1" lang="fr-FR"/>
              <a:t>Privilégier l’eau du robinet</a:t>
            </a:r>
            <a:r>
              <a:rPr lang="fr-FR"/>
              <a:t> aux bouteilles d’eau, car ces dernières nécessitent des transports et beaucoup de plastique.</a:t>
            </a:r>
            <a:endParaRPr/>
          </a:p>
          <a:p>
            <a:pPr indent="-317500" lvl="0" marL="457200" rtl="0" algn="l">
              <a:lnSpc>
                <a:spcPct val="100000"/>
              </a:lnSpc>
              <a:spcBef>
                <a:spcPts val="0"/>
              </a:spcBef>
              <a:spcAft>
                <a:spcPts val="0"/>
              </a:spcAft>
              <a:buClr>
                <a:schemeClr val="dk1"/>
              </a:buClr>
              <a:buSzPts val="1400"/>
              <a:buChar char="●"/>
            </a:pPr>
            <a:r>
              <a:rPr lang="fr-FR"/>
              <a:t>Les </a:t>
            </a:r>
            <a:r>
              <a:rPr b="1" lang="fr-FR"/>
              <a:t>démarches zéro déchet</a:t>
            </a:r>
            <a:r>
              <a:rPr lang="fr-FR"/>
              <a:t> ne sont pas à négliger. Si elles n’ont que peu d’impact sur le climat, elles ont un intérêt du point de vue de la préservation des ressources, des écosystèmes et des populations victimes des déchets plastiques. C’est l’occasion de rappeler que le changement climatique n’est pas le seul problème, il y en a d’autres qui sont tout aussi importants !</a:t>
            </a:r>
            <a:endParaRPr/>
          </a:p>
          <a:p>
            <a:pPr indent="0" lvl="0" marL="0" rtl="0" algn="l">
              <a:lnSpc>
                <a:spcPct val="100000"/>
              </a:lnSpc>
              <a:spcBef>
                <a:spcPts val="488"/>
              </a:spcBef>
              <a:spcAft>
                <a:spcPts val="0"/>
              </a:spcAft>
              <a:buSzPts val="1100"/>
              <a:buNone/>
            </a:pPr>
            <a:r>
              <a:t/>
            </a:r>
            <a:endParaRPr/>
          </a:p>
          <a:p>
            <a:pPr indent="0" lvl="0" marL="0" rtl="0" algn="l">
              <a:lnSpc>
                <a:spcPct val="100000"/>
              </a:lnSpc>
              <a:spcBef>
                <a:spcPts val="0"/>
              </a:spcBef>
              <a:spcAft>
                <a:spcPts val="0"/>
              </a:spcAft>
              <a:buSzPts val="1100"/>
              <a:buNone/>
            </a:pPr>
            <a:r>
              <a:rPr b="1" lang="fr-FR" u="sng"/>
              <a:t>Pour aller plus loin :</a:t>
            </a:r>
            <a:endParaRPr b="1" u="sng"/>
          </a:p>
          <a:p>
            <a:pPr indent="0" lvl="0" marL="0" rtl="0" algn="l">
              <a:lnSpc>
                <a:spcPct val="100000"/>
              </a:lnSpc>
              <a:spcBef>
                <a:spcPts val="488"/>
              </a:spcBef>
              <a:spcAft>
                <a:spcPts val="0"/>
              </a:spcAft>
              <a:buSzPts val="1100"/>
              <a:buNone/>
            </a:pPr>
            <a:r>
              <a:rPr lang="fr-FR"/>
              <a:t>Nous avons dit que les fruits et légumes non locaux peuvent venir de loin et nécessitent d’être transportés, tandis que les fruits de production locale mais hors saison nécessitent d’être chauffés dans des serres en hiver. Il se trouve que le processus de chauffage émet en moyenne plus de gaz à effet de serre que le transport (même à longue distance, car c’est par bateau en général). De fait, la consommation d’un fruit local mais hors saison émet en général plus de de gaz à effet de serre que celle d’un fruit de saison mais non local, ce qui n’est pas intuitif.</a:t>
            </a:r>
            <a:endParaRPr b="1" u="sng"/>
          </a:p>
        </p:txBody>
      </p:sp>
      <p:sp>
        <p:nvSpPr>
          <p:cNvPr id="1881" name="Google Shape;1881;g12d48914fff_0_4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fr-F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5" name="Shape 1895"/>
        <p:cNvGrpSpPr/>
        <p:nvPr/>
      </p:nvGrpSpPr>
      <p:grpSpPr>
        <a:xfrm>
          <a:off x="0" y="0"/>
          <a:ext cx="0" cy="0"/>
          <a:chOff x="0" y="0"/>
          <a:chExt cx="0" cy="0"/>
        </a:xfrm>
      </p:grpSpPr>
      <p:sp>
        <p:nvSpPr>
          <p:cNvPr id="1896" name="Google Shape;1896;g117b548d470_0_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97" name="Google Shape;1897;g117b548d470_0_3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b="1" lang="fr-FR" u="sng"/>
              <a:t>Déroulé conférencier.e :</a:t>
            </a:r>
            <a:endParaRPr b="1" u="sng"/>
          </a:p>
          <a:p>
            <a:pPr indent="0" lvl="0" marL="0" rtl="0" algn="l">
              <a:lnSpc>
                <a:spcPct val="100000"/>
              </a:lnSpc>
              <a:spcBef>
                <a:spcPts val="488"/>
              </a:spcBef>
              <a:spcAft>
                <a:spcPts val="0"/>
              </a:spcAft>
              <a:buSzPts val="1100"/>
              <a:buNone/>
            </a:pPr>
            <a:r>
              <a:rPr i="1" lang="fr-FR"/>
              <a:t>Demandez aux élèves quelles actions individuelles peuvent être entreprises pour limiter les émissions de gaz à effet de serre dans leurs déplacements.</a:t>
            </a:r>
            <a:endParaRPr/>
          </a:p>
        </p:txBody>
      </p:sp>
      <p:sp>
        <p:nvSpPr>
          <p:cNvPr id="1898" name="Google Shape;1898;g117b548d470_0_3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fr-F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4" name="Shape 1904"/>
        <p:cNvGrpSpPr/>
        <p:nvPr/>
      </p:nvGrpSpPr>
      <p:grpSpPr>
        <a:xfrm>
          <a:off x="0" y="0"/>
          <a:ext cx="0" cy="0"/>
          <a:chOff x="0" y="0"/>
          <a:chExt cx="0" cy="0"/>
        </a:xfrm>
      </p:grpSpPr>
      <p:sp>
        <p:nvSpPr>
          <p:cNvPr id="1905" name="Google Shape;1905;g12d48914fff_0_6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06" name="Google Shape;1906;g12d48914fff_0_6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b="1" lang="fr-FR" u="sng"/>
              <a:t>Explications :</a:t>
            </a:r>
            <a:endParaRPr/>
          </a:p>
          <a:p>
            <a:pPr indent="0" lvl="0" marL="0" rtl="0" algn="l">
              <a:lnSpc>
                <a:spcPct val="100000"/>
              </a:lnSpc>
              <a:spcBef>
                <a:spcPts val="488"/>
              </a:spcBef>
              <a:spcAft>
                <a:spcPts val="0"/>
              </a:spcAft>
              <a:buSzPts val="1100"/>
              <a:buNone/>
            </a:pPr>
            <a:r>
              <a:rPr lang="fr-FR"/>
              <a:t>Le cas des transports est assez particulier, pour plusieurs raisons :</a:t>
            </a:r>
            <a:endParaRPr/>
          </a:p>
          <a:p>
            <a:pPr indent="-317500" lvl="0" marL="457200" rtl="0" algn="l">
              <a:lnSpc>
                <a:spcPct val="100000"/>
              </a:lnSpc>
              <a:spcBef>
                <a:spcPts val="488"/>
              </a:spcBef>
              <a:spcAft>
                <a:spcPts val="0"/>
              </a:spcAft>
              <a:buClr>
                <a:schemeClr val="dk1"/>
              </a:buClr>
              <a:buSzPts val="1400"/>
              <a:buChar char="●"/>
            </a:pPr>
            <a:r>
              <a:rPr lang="fr-FR"/>
              <a:t>On ne prend pas son vélo comme on prend l’avion : par exemple, il peut être déraisonnable d’effectuer le trajet Paris - Madrid à vélo afin d’assister à une réunion très importante.</a:t>
            </a:r>
            <a:endParaRPr/>
          </a:p>
          <a:p>
            <a:pPr indent="-317500" lvl="0" marL="457200" rtl="0" algn="l">
              <a:lnSpc>
                <a:spcPct val="100000"/>
              </a:lnSpc>
              <a:spcBef>
                <a:spcPts val="0"/>
              </a:spcBef>
              <a:spcAft>
                <a:spcPts val="0"/>
              </a:spcAft>
              <a:buClr>
                <a:schemeClr val="dk1"/>
              </a:buClr>
              <a:buSzPts val="1400"/>
              <a:buChar char="●"/>
            </a:pPr>
            <a:r>
              <a:rPr lang="fr-FR"/>
              <a:t>Les milieux urbains et ruraux favorisent encore aujourd’hui l’usage de la voiture individuelle au détriment de modes de transports moins émetteurs. C’est d’autant plus vrai dans les milieux ruraux dans lesquels on se passe très difficilement de sa voiture pour ses activités quotidiennes. Les enjeux d’aménagement du territoire (revalorisation des services de proximité, restructuration du tissu routier…), dans l’optique de questionner la place de la voiture dans une société sobre en énergie, sont centraux !</a:t>
            </a:r>
            <a:endParaRPr/>
          </a:p>
          <a:p>
            <a:pPr indent="0" lvl="0" marL="0" rtl="0" algn="l">
              <a:lnSpc>
                <a:spcPct val="100000"/>
              </a:lnSpc>
              <a:spcBef>
                <a:spcPts val="488"/>
              </a:spcBef>
              <a:spcAft>
                <a:spcPts val="0"/>
              </a:spcAft>
              <a:buSzPts val="1100"/>
              <a:buNone/>
            </a:pPr>
            <a:br>
              <a:rPr lang="fr-FR"/>
            </a:br>
            <a:r>
              <a:rPr lang="fr-FR"/>
              <a:t>Que peut-on faire ? Les leviers d’action sont plus importants lorsque </a:t>
            </a:r>
            <a:r>
              <a:rPr b="1" lang="fr-FR"/>
              <a:t>notre lieu de travail est proche de notre domicile</a:t>
            </a:r>
            <a:r>
              <a:rPr lang="fr-FR"/>
              <a:t> (moins de 10 km) :</a:t>
            </a:r>
            <a:endParaRPr/>
          </a:p>
          <a:p>
            <a:pPr indent="-317500" lvl="0" marL="457200" rtl="0" algn="l">
              <a:lnSpc>
                <a:spcPct val="100000"/>
              </a:lnSpc>
              <a:spcBef>
                <a:spcPts val="488"/>
              </a:spcBef>
              <a:spcAft>
                <a:spcPts val="0"/>
              </a:spcAft>
              <a:buClr>
                <a:schemeClr val="dk1"/>
              </a:buClr>
              <a:buSzPts val="1400"/>
              <a:buChar char="●"/>
            </a:pPr>
            <a:r>
              <a:rPr b="1" lang="fr-FR"/>
              <a:t>Limiter fortement les déplacements en avion</a:t>
            </a:r>
            <a:r>
              <a:rPr lang="fr-FR"/>
              <a:t>. S’il n’y avait qu’un ordre de grandeur à retenir, c’est bien celui-ci : un aller-retour Paris - New York en avion émet environ 2 tCO2eq/an, soit autant que ce qu’un Français devrait émettre en une année pour respecter la neutralité carbone…</a:t>
            </a:r>
            <a:endParaRPr/>
          </a:p>
          <a:p>
            <a:pPr indent="-317500" lvl="0" marL="457200" rtl="0" algn="l">
              <a:lnSpc>
                <a:spcPct val="100000"/>
              </a:lnSpc>
              <a:spcBef>
                <a:spcPts val="0"/>
              </a:spcBef>
              <a:spcAft>
                <a:spcPts val="0"/>
              </a:spcAft>
              <a:buClr>
                <a:schemeClr val="dk1"/>
              </a:buClr>
              <a:buSzPts val="1400"/>
              <a:buChar char="●"/>
            </a:pPr>
            <a:r>
              <a:rPr b="1" lang="fr-FR"/>
              <a:t>Privilégier la marche ou le vélo </a:t>
            </a:r>
            <a:r>
              <a:rPr lang="fr-FR"/>
              <a:t>pour les </a:t>
            </a:r>
            <a:r>
              <a:rPr b="1" lang="fr-FR"/>
              <a:t>petits déplacements</a:t>
            </a:r>
            <a:r>
              <a:rPr lang="fr-FR"/>
              <a:t>. Ces modes de déplacements n’émettent (presque) rien et sont très bons pour la santé !</a:t>
            </a:r>
            <a:endParaRPr/>
          </a:p>
          <a:p>
            <a:pPr indent="-317500" lvl="0" marL="457200" rtl="0" algn="l">
              <a:lnSpc>
                <a:spcPct val="100000"/>
              </a:lnSpc>
              <a:spcBef>
                <a:spcPts val="0"/>
              </a:spcBef>
              <a:spcAft>
                <a:spcPts val="0"/>
              </a:spcAft>
              <a:buClr>
                <a:schemeClr val="dk1"/>
              </a:buClr>
              <a:buSzPts val="1400"/>
              <a:buChar char="●"/>
            </a:pPr>
            <a:r>
              <a:rPr b="1" lang="fr-FR"/>
              <a:t>Emprunter les transports en commun </a:t>
            </a:r>
            <a:r>
              <a:rPr lang="fr-FR"/>
              <a:t>pour les </a:t>
            </a:r>
            <a:r>
              <a:rPr b="1" lang="fr-FR"/>
              <a:t>trajets quotidiens un peu plus longs</a:t>
            </a:r>
            <a:r>
              <a:rPr lang="fr-FR"/>
              <a:t>. Grâce au nombre élevé de voyageurs qu’ils peuvent accueillir et à l’électricité bas carbone en France, les métros, tramways et trains émettent très peu de gaz à effet de serre. Les bus émettent plus, mais restent intéressants pour des trajets quotidiens.</a:t>
            </a:r>
            <a:endParaRPr/>
          </a:p>
          <a:p>
            <a:pPr indent="-317500" lvl="0" marL="457200" rtl="0" algn="l">
              <a:lnSpc>
                <a:spcPct val="100000"/>
              </a:lnSpc>
              <a:spcBef>
                <a:spcPts val="0"/>
              </a:spcBef>
              <a:spcAft>
                <a:spcPts val="0"/>
              </a:spcAft>
              <a:buClr>
                <a:schemeClr val="dk1"/>
              </a:buClr>
              <a:buSzPts val="1400"/>
              <a:buChar char="●"/>
            </a:pPr>
            <a:r>
              <a:rPr lang="fr-FR"/>
              <a:t>Comme précédemment, pour les </a:t>
            </a:r>
            <a:r>
              <a:rPr b="1" lang="fr-FR"/>
              <a:t>trajets réguliers</a:t>
            </a:r>
            <a:r>
              <a:rPr lang="fr-FR"/>
              <a:t> ou des </a:t>
            </a:r>
            <a:r>
              <a:rPr b="1" lang="fr-FR"/>
              <a:t>déplacements plus longs</a:t>
            </a:r>
            <a:r>
              <a:rPr lang="fr-FR"/>
              <a:t>, le </a:t>
            </a:r>
            <a:r>
              <a:rPr b="1" lang="fr-FR"/>
              <a:t>train</a:t>
            </a:r>
            <a:r>
              <a:rPr lang="fr-FR"/>
              <a:t> est une option très intéressante. S’il est impossible de se passer de sa voiture individuelle, </a:t>
            </a:r>
            <a:r>
              <a:rPr b="1" lang="fr-FR"/>
              <a:t>faire du covoiturage</a:t>
            </a:r>
            <a:r>
              <a:rPr lang="fr-FR"/>
              <a:t> est très conseillé. Un autre ordre de grandeur à retenir est que 30 km par jour seul.e en voiture (non électrique) émet presque 2 tCO2eq/an.</a:t>
            </a:r>
            <a:endParaRPr/>
          </a:p>
          <a:p>
            <a:pPr indent="-317500" lvl="0" marL="457200" rtl="0" algn="l">
              <a:lnSpc>
                <a:spcPct val="100000"/>
              </a:lnSpc>
              <a:spcBef>
                <a:spcPts val="0"/>
              </a:spcBef>
              <a:spcAft>
                <a:spcPts val="0"/>
              </a:spcAft>
              <a:buClr>
                <a:schemeClr val="dk1"/>
              </a:buClr>
              <a:buSzPts val="1400"/>
              <a:buChar char="●"/>
            </a:pPr>
            <a:r>
              <a:rPr lang="fr-FR"/>
              <a:t>Lorsque l’on conduit une voiture, </a:t>
            </a:r>
            <a:r>
              <a:rPr b="1" lang="fr-FR"/>
              <a:t>adopter une conduite souple</a:t>
            </a:r>
            <a:r>
              <a:rPr lang="fr-FR"/>
              <a:t> et </a:t>
            </a:r>
            <a:r>
              <a:rPr b="1" lang="fr-FR"/>
              <a:t>pratiquer l’éco-conduite</a:t>
            </a:r>
            <a:r>
              <a:rPr lang="fr-FR"/>
              <a:t> permet de réduire la consommation de carburant. Par ailleurs, au-delà d’une certaine vitesse moyenne, plus l’on va vite et plus l’on consomme de carburant : rouler à 110 km/h plutôt qu’à 130 km/h sur l’autoroute est un bon moyen d’économiser de l’énergie.</a:t>
            </a:r>
            <a:endParaRPr b="1" u="sng"/>
          </a:p>
        </p:txBody>
      </p:sp>
      <p:sp>
        <p:nvSpPr>
          <p:cNvPr id="1907" name="Google Shape;1907;g12d48914fff_0_6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fr-F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1" name="Shape 1921"/>
        <p:cNvGrpSpPr/>
        <p:nvPr/>
      </p:nvGrpSpPr>
      <p:grpSpPr>
        <a:xfrm>
          <a:off x="0" y="0"/>
          <a:ext cx="0" cy="0"/>
          <a:chOff x="0" y="0"/>
          <a:chExt cx="0" cy="0"/>
        </a:xfrm>
      </p:grpSpPr>
      <p:sp>
        <p:nvSpPr>
          <p:cNvPr id="1922" name="Google Shape;1922;g117b548d470_0_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23" name="Google Shape;1923;g117b548d470_0_4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b="1" lang="fr-FR" u="sng"/>
              <a:t>Déroulé conférencier.e :</a:t>
            </a:r>
            <a:endParaRPr b="1" u="sng"/>
          </a:p>
          <a:p>
            <a:pPr indent="0" lvl="0" marL="0" rtl="0" algn="l">
              <a:lnSpc>
                <a:spcPct val="100000"/>
              </a:lnSpc>
              <a:spcBef>
                <a:spcPts val="488"/>
              </a:spcBef>
              <a:spcAft>
                <a:spcPts val="0"/>
              </a:spcAft>
              <a:buClr>
                <a:schemeClr val="dk1"/>
              </a:buClr>
              <a:buSzPts val="1100"/>
              <a:buFont typeface="Arial"/>
              <a:buNone/>
            </a:pPr>
            <a:r>
              <a:rPr i="1" lang="fr-FR"/>
              <a:t>Demandez aux élèves quelles actions individuelles peuvent être entreprises pour limiter les émissions de gaz à effet de serre dans leurs achats et utilisations de biens et services.</a:t>
            </a:r>
            <a:endParaRPr/>
          </a:p>
        </p:txBody>
      </p:sp>
      <p:sp>
        <p:nvSpPr>
          <p:cNvPr id="1924" name="Google Shape;1924;g117b548d470_0_4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fr-F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0" name="Shape 1930"/>
        <p:cNvGrpSpPr/>
        <p:nvPr/>
      </p:nvGrpSpPr>
      <p:grpSpPr>
        <a:xfrm>
          <a:off x="0" y="0"/>
          <a:ext cx="0" cy="0"/>
          <a:chOff x="0" y="0"/>
          <a:chExt cx="0" cy="0"/>
        </a:xfrm>
      </p:grpSpPr>
      <p:sp>
        <p:nvSpPr>
          <p:cNvPr id="1931" name="Google Shape;1931;g12d48914fff_0_8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32" name="Google Shape;1932;g12d48914fff_0_8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b="1" lang="fr-FR" u="sng"/>
              <a:t>Explications :</a:t>
            </a:r>
            <a:endParaRPr/>
          </a:p>
          <a:p>
            <a:pPr indent="0" lvl="0" marL="0" rtl="0" algn="l">
              <a:lnSpc>
                <a:spcPct val="100000"/>
              </a:lnSpc>
              <a:spcBef>
                <a:spcPts val="488"/>
              </a:spcBef>
              <a:spcAft>
                <a:spcPts val="0"/>
              </a:spcAft>
              <a:buSzPts val="1100"/>
              <a:buNone/>
            </a:pPr>
            <a:r>
              <a:rPr lang="fr-FR"/>
              <a:t>Les émissions liées à la consommation de biens (les objets du quotidien) se trouvent dans deux aspects :</a:t>
            </a:r>
            <a:endParaRPr/>
          </a:p>
          <a:p>
            <a:pPr indent="-317500" lvl="0" marL="457200" rtl="0" algn="l">
              <a:lnSpc>
                <a:spcPct val="100000"/>
              </a:lnSpc>
              <a:spcBef>
                <a:spcPts val="488"/>
              </a:spcBef>
              <a:spcAft>
                <a:spcPts val="0"/>
              </a:spcAft>
              <a:buClr>
                <a:schemeClr val="dk1"/>
              </a:buClr>
              <a:buSzPts val="1400"/>
              <a:buChar char="●"/>
            </a:pPr>
            <a:r>
              <a:rPr lang="fr-FR"/>
              <a:t>L’</a:t>
            </a:r>
            <a:r>
              <a:rPr b="1" lang="fr-FR"/>
              <a:t>utilisation du bien</a:t>
            </a:r>
            <a:r>
              <a:rPr lang="fr-FR"/>
              <a:t> à proprement parler. Par exemple, utiliser un smartphone, un ordinateur ou jouer à un jeu vidéo consomme de l’électricité, tandis que mettre ses vêtements dans le lave-linge consomme de l’eau et des produits chimiques qui ont été fabriqués. </a:t>
            </a:r>
            <a:endParaRPr/>
          </a:p>
          <a:p>
            <a:pPr indent="-317500" lvl="0" marL="457200" rtl="0" algn="l">
              <a:lnSpc>
                <a:spcPct val="100000"/>
              </a:lnSpc>
              <a:spcBef>
                <a:spcPts val="0"/>
              </a:spcBef>
              <a:spcAft>
                <a:spcPts val="0"/>
              </a:spcAft>
              <a:buClr>
                <a:schemeClr val="dk1"/>
              </a:buClr>
              <a:buSzPts val="1400"/>
              <a:buChar char="●"/>
            </a:pPr>
            <a:r>
              <a:rPr lang="fr-FR"/>
              <a:t>L’</a:t>
            </a:r>
            <a:r>
              <a:rPr b="1" lang="fr-FR"/>
              <a:t>achat du bien</a:t>
            </a:r>
            <a:r>
              <a:rPr lang="fr-FR"/>
              <a:t>. Si l’on reprend l’exemple de la slide </a:t>
            </a:r>
            <a:r>
              <a:rPr i="1" lang="fr-FR"/>
              <a:t>Quand émettons-nous des gaz à effet de serre ?</a:t>
            </a:r>
            <a:r>
              <a:rPr lang="fr-FR"/>
              <a:t>, la seule construction d’une voiture émet déjà beaucoup de gaz à effet de serre ! D’une manière générale, acheter du matériel neuf, comme un ordinateur, émet en général beaucoup plus de gaz à effet de serre que l’utiliser (une exception notable étant… la voiture thermique !).</a:t>
            </a:r>
            <a:endParaRPr/>
          </a:p>
          <a:p>
            <a:pPr indent="0" lvl="0" marL="0" rtl="0" algn="l">
              <a:lnSpc>
                <a:spcPct val="100000"/>
              </a:lnSpc>
              <a:spcBef>
                <a:spcPts val="488"/>
              </a:spcBef>
              <a:spcAft>
                <a:spcPts val="0"/>
              </a:spcAft>
              <a:buSzPts val="1100"/>
              <a:buNone/>
            </a:pPr>
            <a:r>
              <a:t/>
            </a:r>
            <a:endParaRPr/>
          </a:p>
          <a:p>
            <a:pPr indent="0" lvl="0" marL="0" rtl="0" algn="l">
              <a:lnSpc>
                <a:spcPct val="100000"/>
              </a:lnSpc>
              <a:spcBef>
                <a:spcPts val="488"/>
              </a:spcBef>
              <a:spcAft>
                <a:spcPts val="0"/>
              </a:spcAft>
              <a:buSzPts val="1100"/>
              <a:buNone/>
            </a:pPr>
            <a:r>
              <a:rPr lang="fr-FR"/>
              <a:t>Que peut-on faire ?</a:t>
            </a:r>
            <a:endParaRPr/>
          </a:p>
          <a:p>
            <a:pPr indent="-317500" lvl="0" marL="457200" rtl="0" algn="l">
              <a:lnSpc>
                <a:spcPct val="100000"/>
              </a:lnSpc>
              <a:spcBef>
                <a:spcPts val="488"/>
              </a:spcBef>
              <a:spcAft>
                <a:spcPts val="0"/>
              </a:spcAft>
              <a:buClr>
                <a:schemeClr val="dk1"/>
              </a:buClr>
              <a:buSzPts val="1400"/>
              <a:buChar char="●"/>
            </a:pPr>
            <a:r>
              <a:rPr lang="fr-FR"/>
              <a:t>Dans un souci de sobriété, il faut </a:t>
            </a:r>
            <a:r>
              <a:rPr b="1" lang="fr-FR"/>
              <a:t>limiter les achats de matériel lourd</a:t>
            </a:r>
            <a:r>
              <a:rPr lang="fr-FR"/>
              <a:t>. Dans un premier temps, on peut privilégier du matériel de qualité (qui ne souffre pas d'obsolescence programmée) et conçu dans des conditions équitables, dans un souci de respect des droits humains et de limitation volontaire des ressources utilisées. Dans un deuxième temps, il est nécessaire de </a:t>
            </a:r>
            <a:r>
              <a:rPr b="1" lang="fr-FR"/>
              <a:t>prolonger la durée de vie</a:t>
            </a:r>
            <a:r>
              <a:rPr lang="fr-FR"/>
              <a:t> du matériel, via des réparations.</a:t>
            </a:r>
            <a:endParaRPr/>
          </a:p>
          <a:p>
            <a:pPr indent="-317500" lvl="0" marL="457200" rtl="0" algn="l">
              <a:lnSpc>
                <a:spcPct val="100000"/>
              </a:lnSpc>
              <a:spcBef>
                <a:spcPts val="0"/>
              </a:spcBef>
              <a:spcAft>
                <a:spcPts val="0"/>
              </a:spcAft>
              <a:buClr>
                <a:schemeClr val="dk1"/>
              </a:buClr>
              <a:buSzPts val="1400"/>
              <a:buChar char="●"/>
            </a:pPr>
            <a:r>
              <a:rPr b="1" lang="fr-FR"/>
              <a:t>Privilégier </a:t>
            </a:r>
            <a:r>
              <a:rPr lang="fr-FR"/>
              <a:t>(dans l’ordre) </a:t>
            </a:r>
            <a:r>
              <a:rPr b="1" lang="fr-FR"/>
              <a:t>l’emprunt, la location et l’achat de produits d’occasion ou reconditionnés</a:t>
            </a:r>
            <a:r>
              <a:rPr lang="fr-FR"/>
              <a:t>, via des friperies ou des stands de récupération. En effet, lorsque l’on emprunte ou l’on loue des produits au lieu de les acheter, on est assuré que ces produits pourront être réutilisés par la suite, ce qui limite l’achat de nouveaux produits. C’est encore mieux si l’on privilégie des produits qui ont déjà servi dans le passé.</a:t>
            </a:r>
            <a:endParaRPr/>
          </a:p>
          <a:p>
            <a:pPr indent="-317500" lvl="0" marL="457200" rtl="0" algn="l">
              <a:lnSpc>
                <a:spcPct val="100000"/>
              </a:lnSpc>
              <a:spcBef>
                <a:spcPts val="0"/>
              </a:spcBef>
              <a:spcAft>
                <a:spcPts val="0"/>
              </a:spcAft>
              <a:buClr>
                <a:schemeClr val="dk1"/>
              </a:buClr>
              <a:buSzPts val="1400"/>
              <a:buChar char="●"/>
            </a:pPr>
            <a:r>
              <a:rPr lang="fr-FR"/>
              <a:t>Le numérique prend de plus en plus de place dans nos vies, mais son impact sur l’environnement n’est pas neutre et s’accroît chaque année. Au-delà des achats de matériel informatique, </a:t>
            </a:r>
            <a:r>
              <a:rPr b="1" lang="fr-FR"/>
              <a:t>adopter un usage sobre des outils numériques</a:t>
            </a:r>
            <a:r>
              <a:rPr lang="fr-FR"/>
              <a:t> n’est pas inutile. Le streaming, c’est-à-dire le visionnage de vidéos en ligne, est l’usage quotidien du numérique qui consomme le plus de données et d’énergie : on peut donc en limiter l’usage, éviter la HD en diminuant la qualité de la vidéo, et privilégier des petits écrans. Toutefois, il faut insister sur deux points :</a:t>
            </a:r>
            <a:endParaRPr/>
          </a:p>
          <a:p>
            <a:pPr indent="-317500" lvl="1" marL="914400" rtl="0" algn="l">
              <a:lnSpc>
                <a:spcPct val="100000"/>
              </a:lnSpc>
              <a:spcBef>
                <a:spcPts val="0"/>
              </a:spcBef>
              <a:spcAft>
                <a:spcPts val="0"/>
              </a:spcAft>
              <a:buClr>
                <a:schemeClr val="dk1"/>
              </a:buClr>
              <a:buSzPts val="1400"/>
              <a:buChar char="○"/>
            </a:pPr>
            <a:r>
              <a:rPr lang="fr-FR"/>
              <a:t>Le streaming vidéo émet bien moins de gaz à effet de serre que l’achat de matériel électronique neuf (voir la slide </a:t>
            </a:r>
            <a:r>
              <a:rPr i="1" lang="fr-FR"/>
              <a:t>Quand émettons-nous des gaz à effet de serre ?</a:t>
            </a:r>
            <a:r>
              <a:rPr lang="fr-FR"/>
              <a:t>).</a:t>
            </a:r>
            <a:endParaRPr/>
          </a:p>
          <a:p>
            <a:pPr indent="-317500" lvl="1" marL="914400" rtl="0" algn="l">
              <a:lnSpc>
                <a:spcPct val="100000"/>
              </a:lnSpc>
              <a:spcBef>
                <a:spcPts val="0"/>
              </a:spcBef>
              <a:spcAft>
                <a:spcPts val="0"/>
              </a:spcAft>
              <a:buClr>
                <a:schemeClr val="dk1"/>
              </a:buClr>
              <a:buSzPts val="1400"/>
              <a:buChar char="○"/>
            </a:pPr>
            <a:r>
              <a:rPr lang="fr-FR"/>
              <a:t>L’environnement numérique dans lequel nous évoluons n’incite pas à adopter un comportement sobre, bien au contraire. Le risque d’explosion de la consommation d’énergie par le numérique dans les décennies à venir est réel (voir l’exemple de la 5G dans la slide </a:t>
            </a:r>
            <a:r>
              <a:rPr i="1" lang="fr-FR"/>
              <a:t>Faut-il tout miser sur les technologies ?</a:t>
            </a:r>
            <a:r>
              <a:rPr lang="fr-FR"/>
              <a:t>)...</a:t>
            </a:r>
            <a:endParaRPr/>
          </a:p>
          <a:p>
            <a:pPr indent="0" lvl="0" marL="0" rtl="0" algn="l">
              <a:lnSpc>
                <a:spcPct val="100000"/>
              </a:lnSpc>
              <a:spcBef>
                <a:spcPts val="0"/>
              </a:spcBef>
              <a:spcAft>
                <a:spcPts val="0"/>
              </a:spcAft>
              <a:buClr>
                <a:schemeClr val="dk1"/>
              </a:buClr>
              <a:buSzPts val="10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b="1" lang="fr-FR" u="sng"/>
              <a:t>Pour aller plus loin :</a:t>
            </a:r>
            <a:endParaRPr b="1" u="sng"/>
          </a:p>
          <a:p>
            <a:pPr indent="0" lvl="0" marL="0" rtl="0" algn="l">
              <a:lnSpc>
                <a:spcPct val="100000"/>
              </a:lnSpc>
              <a:spcBef>
                <a:spcPts val="488"/>
              </a:spcBef>
              <a:spcAft>
                <a:spcPts val="0"/>
              </a:spcAft>
              <a:buSzPts val="1100"/>
              <a:buNone/>
            </a:pPr>
            <a:r>
              <a:rPr lang="fr-FR"/>
              <a:t>Les services publics représentent un poste important des émissions d’un pays. Se soigner, s’éduquer, protéger… tous ces services essentiels émettent des gaz à effet de serre plus ou moins directement. C’est l’une des raisons pour lesquelles les gestes individuels ne sont pas suffisants : c’est la société dans son ensemble qui doit faire sa transition.</a:t>
            </a:r>
            <a:endParaRPr b="1" u="sng"/>
          </a:p>
        </p:txBody>
      </p:sp>
      <p:sp>
        <p:nvSpPr>
          <p:cNvPr id="1933" name="Google Shape;1933;g12d48914fff_0_8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fr-F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7" name="Shape 1947"/>
        <p:cNvGrpSpPr/>
        <p:nvPr/>
      </p:nvGrpSpPr>
      <p:grpSpPr>
        <a:xfrm>
          <a:off x="0" y="0"/>
          <a:ext cx="0" cy="0"/>
          <a:chOff x="0" y="0"/>
          <a:chExt cx="0" cy="0"/>
        </a:xfrm>
      </p:grpSpPr>
      <p:sp>
        <p:nvSpPr>
          <p:cNvPr id="1948" name="Google Shape;1948;g11a08bf24bb_0_3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b="1" lang="fr-FR" u="sng"/>
              <a:t>Explications :</a:t>
            </a:r>
            <a:endParaRPr b="1" u="sng"/>
          </a:p>
          <a:p>
            <a:pPr indent="0" lvl="0" marL="0" rtl="0" algn="l">
              <a:lnSpc>
                <a:spcPct val="100000"/>
              </a:lnSpc>
              <a:spcBef>
                <a:spcPts val="488"/>
              </a:spcBef>
              <a:spcAft>
                <a:spcPts val="0"/>
              </a:spcAft>
              <a:buClr>
                <a:schemeClr val="dk1"/>
              </a:buClr>
              <a:buSzPts val="1100"/>
              <a:buFont typeface="Arial"/>
              <a:buNone/>
            </a:pPr>
            <a:r>
              <a:rPr lang="fr-FR"/>
              <a:t>Nous venons d’établir une liste d’actions que vous pouvez mettre en place afin de diminuer rapidement et efficacement votre empreinte carbone. Mais vous ne savez toujours pas quelles actions viser en priorité, ni celles qui ont le plus d’impact ?</a:t>
            </a:r>
            <a:endParaRPr/>
          </a:p>
          <a:p>
            <a:pPr indent="0" lvl="0" marL="0" rtl="0" algn="l">
              <a:lnSpc>
                <a:spcPct val="100000"/>
              </a:lnSpc>
              <a:spcBef>
                <a:spcPts val="488"/>
              </a:spcBef>
              <a:spcAft>
                <a:spcPts val="0"/>
              </a:spcAft>
              <a:buClr>
                <a:schemeClr val="dk1"/>
              </a:buClr>
              <a:buSzPts val="1100"/>
              <a:buFont typeface="Arial"/>
              <a:buNone/>
            </a:pPr>
            <a:r>
              <a:rPr lang="fr-FR"/>
              <a:t>Avenir Climatique a ce qu’il faut pour vous ! En partenariat avec l’ADEME, l’association à participé au développement d’un outil en ligne qui se nomme </a:t>
            </a:r>
            <a:r>
              <a:rPr b="1" lang="fr-FR"/>
              <a:t>Nos GEStes Climat</a:t>
            </a:r>
            <a:r>
              <a:rPr lang="fr-FR"/>
              <a:t>. En répondant à quelques questions simples, vous pouvez connaître votre empreinte carbone, et l’outil vous oriente par la suite sur les actions à viser en priorité afin de la diminuer.</a:t>
            </a:r>
            <a:endParaRPr/>
          </a:p>
          <a:p>
            <a:pPr indent="0" lvl="0" marL="0" rtl="0" algn="l">
              <a:lnSpc>
                <a:spcPct val="100000"/>
              </a:lnSpc>
              <a:spcBef>
                <a:spcPts val="488"/>
              </a:spcBef>
              <a:spcAft>
                <a:spcPts val="0"/>
              </a:spcAft>
              <a:buClr>
                <a:schemeClr val="dk1"/>
              </a:buClr>
              <a:buSzPts val="1100"/>
              <a:buFont typeface="Arial"/>
              <a:buNone/>
            </a:pPr>
            <a:r>
              <a:rPr lang="fr-FR"/>
              <a:t>C'est rapide, c'est simple, et c'est gratuit ! Rendez-vous sur </a:t>
            </a:r>
            <a:r>
              <a:rPr b="1" lang="fr-FR"/>
              <a:t>https://nosgestesclimat.fr</a:t>
            </a:r>
            <a:endParaRPr b="1"/>
          </a:p>
        </p:txBody>
      </p:sp>
      <p:sp>
        <p:nvSpPr>
          <p:cNvPr id="1949" name="Google Shape;1949;g11a08bf24bb_0_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6" name="Shape 1956"/>
        <p:cNvGrpSpPr/>
        <p:nvPr/>
      </p:nvGrpSpPr>
      <p:grpSpPr>
        <a:xfrm>
          <a:off x="0" y="0"/>
          <a:ext cx="0" cy="0"/>
          <a:chOff x="0" y="0"/>
          <a:chExt cx="0" cy="0"/>
        </a:xfrm>
      </p:grpSpPr>
      <p:sp>
        <p:nvSpPr>
          <p:cNvPr id="1957" name="Google Shape;1957;g11a1873768c_0_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58" name="Google Shape;1958;g11a1873768c_0_4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b="1" lang="fr-FR" u="sng"/>
              <a:t>Déroulé conférencier.e :</a:t>
            </a:r>
            <a:endParaRPr b="1" u="sng"/>
          </a:p>
          <a:p>
            <a:pPr indent="0" lvl="0" marL="0" rtl="0" algn="l">
              <a:lnSpc>
                <a:spcPct val="100000"/>
              </a:lnSpc>
              <a:spcBef>
                <a:spcPts val="488"/>
              </a:spcBef>
              <a:spcAft>
                <a:spcPts val="0"/>
              </a:spcAft>
              <a:buClr>
                <a:schemeClr val="dk1"/>
              </a:buClr>
              <a:buSzPts val="1100"/>
              <a:buNone/>
            </a:pPr>
            <a:r>
              <a:rPr i="1" lang="fr-FR"/>
              <a:t>Demandez aux élèves quelles actions peuvent être entreprises ensemble, au sein de leur établissement ou ailleurs.</a:t>
            </a:r>
            <a:endParaRPr/>
          </a:p>
        </p:txBody>
      </p:sp>
      <p:sp>
        <p:nvSpPr>
          <p:cNvPr id="1959" name="Google Shape;1959;g11a1873768c_0_4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fr-FR"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4" name="Shape 1964"/>
        <p:cNvGrpSpPr/>
        <p:nvPr/>
      </p:nvGrpSpPr>
      <p:grpSpPr>
        <a:xfrm>
          <a:off x="0" y="0"/>
          <a:ext cx="0" cy="0"/>
          <a:chOff x="0" y="0"/>
          <a:chExt cx="0" cy="0"/>
        </a:xfrm>
      </p:grpSpPr>
      <p:sp>
        <p:nvSpPr>
          <p:cNvPr id="1965" name="Google Shape;1965;g11a1873768c_0_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b="1" lang="fr-FR" u="sng"/>
              <a:t>Explications :</a:t>
            </a:r>
            <a:endParaRPr b="1" u="sng"/>
          </a:p>
          <a:p>
            <a:pPr indent="0" lvl="0" marL="0" rtl="0" algn="l">
              <a:lnSpc>
                <a:spcPct val="100000"/>
              </a:lnSpc>
              <a:spcBef>
                <a:spcPts val="488"/>
              </a:spcBef>
              <a:spcAft>
                <a:spcPts val="0"/>
              </a:spcAft>
              <a:buSzPts val="1100"/>
              <a:buNone/>
            </a:pPr>
            <a:r>
              <a:rPr lang="fr-FR"/>
              <a:t>Il y a plein de manières de passer à l’action, que ce soit au sein de ton établissement ou en dehors !</a:t>
            </a:r>
            <a:endParaRPr/>
          </a:p>
          <a:p>
            <a:pPr indent="0" lvl="0" marL="0" rtl="0" algn="l">
              <a:lnSpc>
                <a:spcPct val="100000"/>
              </a:lnSpc>
              <a:spcBef>
                <a:spcPts val="488"/>
              </a:spcBef>
              <a:spcAft>
                <a:spcPts val="0"/>
              </a:spcAft>
              <a:buSzPts val="1100"/>
              <a:buNone/>
            </a:pPr>
            <a:r>
              <a:t/>
            </a:r>
            <a:endParaRPr/>
          </a:p>
          <a:p>
            <a:pPr indent="0" lvl="0" marL="0" rtl="0" algn="l">
              <a:lnSpc>
                <a:spcPct val="100000"/>
              </a:lnSpc>
              <a:spcBef>
                <a:spcPts val="360"/>
              </a:spcBef>
              <a:spcAft>
                <a:spcPts val="0"/>
              </a:spcAft>
              <a:buSzPts val="1400"/>
              <a:buNone/>
            </a:pPr>
            <a:r>
              <a:rPr lang="fr-FR"/>
              <a:t>Au sein de ton établissement, tu peux :</a:t>
            </a:r>
            <a:endParaRPr/>
          </a:p>
          <a:p>
            <a:pPr indent="-317500" lvl="0" marL="457200" rtl="0" algn="l">
              <a:lnSpc>
                <a:spcPct val="100000"/>
              </a:lnSpc>
              <a:spcBef>
                <a:spcPts val="360"/>
              </a:spcBef>
              <a:spcAft>
                <a:spcPts val="0"/>
              </a:spcAft>
              <a:buSzPts val="1400"/>
              <a:buChar char="●"/>
            </a:pPr>
            <a:r>
              <a:rPr b="1" lang="fr-FR"/>
              <a:t>Organiser des actions de sensibilisation</a:t>
            </a:r>
            <a:r>
              <a:rPr lang="fr-FR"/>
              <a:t>. Cette conférence est libre d’accès et commentée, tu peux la télécharger et l’animer au sein de ton établissement ! Pour sensibiliser, tu peux aussi organiser des activités, qu’elles soient présentes dans les climakits d’Educlimat téléchargeables gratuitement ici </a:t>
            </a:r>
            <a:r>
              <a:rPr lang="fr-FR" u="sng">
                <a:solidFill>
                  <a:schemeClr val="hlink"/>
                </a:solidFill>
                <a:hlinkClick r:id="rId2"/>
              </a:rPr>
              <a:t>https://educlimat.fr/la-mediatheque/</a:t>
            </a:r>
            <a:r>
              <a:rPr lang="fr-FR"/>
              <a:t> ou non, comme la Fresque du Climat.</a:t>
            </a:r>
            <a:endParaRPr/>
          </a:p>
          <a:p>
            <a:pPr indent="-317500" lvl="0" marL="457200" rtl="0" algn="l">
              <a:lnSpc>
                <a:spcPct val="100000"/>
              </a:lnSpc>
              <a:spcBef>
                <a:spcPts val="0"/>
              </a:spcBef>
              <a:spcAft>
                <a:spcPts val="0"/>
              </a:spcAft>
              <a:buSzPts val="1400"/>
              <a:buChar char="●"/>
            </a:pPr>
            <a:r>
              <a:rPr b="1" lang="fr-FR"/>
              <a:t>Participer à l’élection d’éco-délégués </a:t>
            </a:r>
            <a:r>
              <a:rPr lang="fr-FR"/>
              <a:t>qui seront en charge de définir des objectifs concrets</a:t>
            </a:r>
            <a:r>
              <a:rPr b="0" i="0" lang="fr-FR" sz="1200" u="none" cap="none" strike="noStrike">
                <a:solidFill>
                  <a:schemeClr val="dk1"/>
                </a:solidFill>
                <a:latin typeface="Calibri"/>
                <a:ea typeface="Calibri"/>
                <a:cs typeface="Calibri"/>
                <a:sym typeface="Calibri"/>
              </a:rPr>
              <a:t>, organiser des actions et contribuer à leur déploiement au sein même de l’établissement, comme en dehors.</a:t>
            </a:r>
            <a:endParaRPr b="0" i="0" sz="1200" u="none" cap="none" strike="noStrike">
              <a:solidFill>
                <a:schemeClr val="dk1"/>
              </a:solidFill>
              <a:latin typeface="Calibri"/>
              <a:ea typeface="Calibri"/>
              <a:cs typeface="Calibri"/>
              <a:sym typeface="Calibri"/>
            </a:endParaRPr>
          </a:p>
          <a:p>
            <a:pPr indent="-317500" lvl="0" marL="457200" rtl="0" algn="l">
              <a:lnSpc>
                <a:spcPct val="100000"/>
              </a:lnSpc>
              <a:spcBef>
                <a:spcPts val="0"/>
              </a:spcBef>
              <a:spcAft>
                <a:spcPts val="0"/>
              </a:spcAft>
              <a:buSzPts val="1400"/>
              <a:buChar char="●"/>
            </a:pPr>
            <a:r>
              <a:rPr b="1" lang="fr-FR"/>
              <a:t>Organiser des challenges</a:t>
            </a:r>
            <a:r>
              <a:rPr lang="fr-FR"/>
              <a:t> : concours photos, dessins, challenges sportifs, concours d’éloquence... Soyez créatifs pour sensibiliser tout en sollicitant les talents de chacun !</a:t>
            </a:r>
            <a:endParaRPr/>
          </a:p>
          <a:p>
            <a:pPr indent="-317500" lvl="0" marL="457200" rtl="0" algn="l">
              <a:lnSpc>
                <a:spcPct val="100000"/>
              </a:lnSpc>
              <a:spcBef>
                <a:spcPts val="0"/>
              </a:spcBef>
              <a:spcAft>
                <a:spcPts val="0"/>
              </a:spcAft>
              <a:buSzPts val="1400"/>
              <a:buChar char="●"/>
            </a:pPr>
            <a:r>
              <a:rPr lang="fr-FR"/>
              <a:t>Constituer une équipe pour </a:t>
            </a:r>
            <a:r>
              <a:rPr b="1" lang="fr-FR"/>
              <a:t>réaliser le bilan carbone </a:t>
            </a:r>
            <a:r>
              <a:rPr lang="fr-FR"/>
              <a:t>de l’établissement, identifier ses principaux postes d’émissions de CO2 et agir en conséquence. Si tu es motivé, le Projet Etablissement Bas Carbone d’EduClimat est fait pour toi ! Tu trouveras plus d’informations ici : </a:t>
            </a:r>
            <a:r>
              <a:rPr lang="fr-FR" u="sng">
                <a:solidFill>
                  <a:schemeClr val="hlink"/>
                </a:solidFill>
                <a:hlinkClick r:id="rId3"/>
              </a:rPr>
              <a:t>https://educlimat.fr/pebc/</a:t>
            </a:r>
            <a:r>
              <a:rPr lang="fr-FR"/>
              <a:t>.</a:t>
            </a:r>
            <a:endParaRPr/>
          </a:p>
          <a:p>
            <a:pPr indent="0" lvl="0" marL="0" rtl="0" algn="l">
              <a:lnSpc>
                <a:spcPct val="100000"/>
              </a:lnSpc>
              <a:spcBef>
                <a:spcPts val="360"/>
              </a:spcBef>
              <a:spcAft>
                <a:spcPts val="0"/>
              </a:spcAft>
              <a:buSzPts val="1400"/>
              <a:buFont typeface="Calibri"/>
              <a:buNone/>
            </a:pPr>
            <a:r>
              <a:t/>
            </a:r>
            <a:endParaRPr/>
          </a:p>
          <a:p>
            <a:pPr indent="0" lvl="0" marL="0" rtl="0" algn="l">
              <a:lnSpc>
                <a:spcPct val="100000"/>
              </a:lnSpc>
              <a:spcBef>
                <a:spcPts val="360"/>
              </a:spcBef>
              <a:spcAft>
                <a:spcPts val="0"/>
              </a:spcAft>
              <a:buSzPts val="1400"/>
              <a:buFont typeface="Calibri"/>
              <a:buNone/>
            </a:pPr>
            <a:r>
              <a:rPr lang="fr-FR"/>
              <a:t>En dehors de ton établissement, tu peux également :</a:t>
            </a:r>
            <a:endParaRPr/>
          </a:p>
          <a:p>
            <a:pPr indent="-317500" lvl="0" marL="457200" rtl="0" algn="l">
              <a:lnSpc>
                <a:spcPct val="100000"/>
              </a:lnSpc>
              <a:spcBef>
                <a:spcPts val="360"/>
              </a:spcBef>
              <a:spcAft>
                <a:spcPts val="0"/>
              </a:spcAft>
              <a:buSzPts val="1400"/>
              <a:buChar char="●"/>
            </a:pPr>
            <a:r>
              <a:rPr b="1" lang="fr-FR"/>
              <a:t>Rejoindre des associations “jeunes”</a:t>
            </a:r>
            <a:r>
              <a:rPr lang="fr-FR"/>
              <a:t> qui permettent de se former aux enjeux et / ou d’agir concrètement au quotidien :</a:t>
            </a:r>
            <a:endParaRPr/>
          </a:p>
          <a:p>
            <a:pPr indent="-317500" lvl="1" marL="914400" rtl="0" algn="l">
              <a:lnSpc>
                <a:spcPct val="100000"/>
              </a:lnSpc>
              <a:spcBef>
                <a:spcPts val="360"/>
              </a:spcBef>
              <a:spcAft>
                <a:spcPts val="0"/>
              </a:spcAft>
              <a:buSzPts val="1400"/>
              <a:buChar char="○"/>
            </a:pPr>
            <a:r>
              <a:rPr b="1" lang="fr-FR"/>
              <a:t>Youth for Climate</a:t>
            </a:r>
            <a:r>
              <a:rPr lang="fr-FR"/>
              <a:t> est un mouvement de jeunes qui se mobilisent pour la justice climatique et sociale, la protection de l’environnement et de la biodiversité. Il s’agit de la déclinaison française du mouvement </a:t>
            </a:r>
            <a:r>
              <a:rPr b="1" lang="fr-FR"/>
              <a:t>Fridays for Future</a:t>
            </a:r>
            <a:r>
              <a:rPr lang="fr-FR"/>
              <a:t>, qui à répondu en 2019 aux appels à la grève scolaire pour le climat lancés par Greta Thunberg. Tu trouveras plus d’informations ici : </a:t>
            </a:r>
            <a:r>
              <a:rPr lang="fr-FR" u="sng">
                <a:solidFill>
                  <a:schemeClr val="hlink"/>
                </a:solidFill>
                <a:hlinkClick r:id="rId4"/>
              </a:rPr>
              <a:t>https://youthforclimate.fr/</a:t>
            </a:r>
            <a:r>
              <a:rPr lang="fr-FR"/>
              <a:t>.</a:t>
            </a:r>
            <a:endParaRPr/>
          </a:p>
          <a:p>
            <a:pPr indent="-317500" lvl="1" marL="914400" rtl="0" algn="l">
              <a:lnSpc>
                <a:spcPct val="100000"/>
              </a:lnSpc>
              <a:spcBef>
                <a:spcPts val="360"/>
              </a:spcBef>
              <a:spcAft>
                <a:spcPts val="0"/>
              </a:spcAft>
              <a:buSzPts val="1400"/>
              <a:buChar char="○"/>
            </a:pPr>
            <a:r>
              <a:rPr lang="fr-FR"/>
              <a:t>Tu peux devenir ambassadeur de l’association </a:t>
            </a:r>
            <a:r>
              <a:rPr b="1" lang="fr-FR"/>
              <a:t>Little Citizen for Climate</a:t>
            </a:r>
            <a:r>
              <a:rPr lang="fr-FR"/>
              <a:t> afin de sensibiliser autour de toi sur l’urgence climatique. Dans leurs démarches, les ambassadeurs sont accompagnés par des scientifiques pour mieux comprendre les enjeux ! Tu trouveras plus d’informations ici : </a:t>
            </a:r>
            <a:r>
              <a:rPr lang="fr-FR" u="sng">
                <a:solidFill>
                  <a:schemeClr val="hlink"/>
                </a:solidFill>
                <a:hlinkClick r:id="rId5"/>
              </a:rPr>
              <a:t>https://www.littlecitizensforclimate.org/</a:t>
            </a:r>
            <a:r>
              <a:rPr lang="fr-FR"/>
              <a:t>.</a:t>
            </a:r>
            <a:endParaRPr/>
          </a:p>
          <a:p>
            <a:pPr indent="-317500" lvl="1" marL="914400" rtl="0" algn="l">
              <a:lnSpc>
                <a:spcPct val="100000"/>
              </a:lnSpc>
              <a:spcBef>
                <a:spcPts val="360"/>
              </a:spcBef>
              <a:spcAft>
                <a:spcPts val="0"/>
              </a:spcAft>
              <a:buSzPts val="1400"/>
              <a:buChar char="○"/>
            </a:pPr>
            <a:r>
              <a:rPr b="1" lang="fr-FR"/>
              <a:t>Citoyens pour le Climat</a:t>
            </a:r>
            <a:r>
              <a:rPr lang="fr-FR"/>
              <a:t> est une initiative citoyenne, autonome et autogérée qui agit pour la sauvegarde du climat et de la biodiversité. Et cherche notamment à faire déclarer l'État d’Urgence Climatique afin de lever les freins à la transition. Tu trouveras plus d’informations ici : </a:t>
            </a:r>
            <a:r>
              <a:rPr lang="fr-FR" u="sng">
                <a:solidFill>
                  <a:schemeClr val="hlink"/>
                </a:solidFill>
                <a:hlinkClick r:id="rId6"/>
              </a:rPr>
              <a:t>https://citoyenspourleclimat.org/</a:t>
            </a:r>
            <a:r>
              <a:rPr lang="fr-FR"/>
              <a:t>.</a:t>
            </a:r>
            <a:endParaRPr/>
          </a:p>
          <a:p>
            <a:pPr indent="-317500" lvl="0" marL="457200" rtl="0" algn="l">
              <a:lnSpc>
                <a:spcPct val="100000"/>
              </a:lnSpc>
              <a:spcBef>
                <a:spcPts val="360"/>
              </a:spcBef>
              <a:spcAft>
                <a:spcPts val="0"/>
              </a:spcAft>
              <a:buSzPts val="1400"/>
              <a:buChar char="●"/>
            </a:pPr>
            <a:r>
              <a:rPr lang="fr-FR"/>
              <a:t>Trouver des initiatives qui t’inspirent et te movitent. Les enjeux climatiques sont transversaux à d’autres problématiques sociétales (féminisme…), et il existe de nombreux événements et de groupes sur les réseaux sociaux qui permettent de partager de bonnes idées.</a:t>
            </a:r>
            <a:endParaRPr/>
          </a:p>
          <a:p>
            <a:pPr indent="-317500" lvl="1" marL="914400" rtl="0" algn="l">
              <a:lnSpc>
                <a:spcPct val="100000"/>
              </a:lnSpc>
              <a:spcBef>
                <a:spcPts val="360"/>
              </a:spcBef>
              <a:spcAft>
                <a:spcPts val="0"/>
              </a:spcAft>
              <a:buSzPts val="1400"/>
              <a:buChar char="○"/>
            </a:pPr>
            <a:r>
              <a:rPr b="1" lang="fr-FR"/>
              <a:t>Profs en transition</a:t>
            </a:r>
            <a:r>
              <a:rPr lang="fr-FR"/>
              <a:t> est un groupe très actif et permet aux professeurs de partager les idées et initiatives prises au sein de leur classe. Tu trouveras plus d’informations ici : </a:t>
            </a:r>
            <a:r>
              <a:rPr lang="fr-FR" u="sng">
                <a:solidFill>
                  <a:schemeClr val="hlink"/>
                </a:solidFill>
                <a:hlinkClick r:id="rId7"/>
              </a:rPr>
              <a:t>https://profsentransition.com/</a:t>
            </a:r>
            <a:r>
              <a:rPr lang="fr-FR"/>
              <a:t>. </a:t>
            </a:r>
            <a:endParaRPr/>
          </a:p>
        </p:txBody>
      </p:sp>
      <p:sp>
        <p:nvSpPr>
          <p:cNvPr id="1966" name="Google Shape;1966;g11a1873768c_0_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11316b7b304_0_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4" name="Google Shape;204;g11316b7b304_0_3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b="1" lang="fr-FR" u="sng"/>
              <a:t>Explications :</a:t>
            </a:r>
            <a:endParaRPr/>
          </a:p>
          <a:p>
            <a:pPr indent="0" lvl="0" marL="0" rtl="0" algn="l">
              <a:lnSpc>
                <a:spcPct val="100000"/>
              </a:lnSpc>
              <a:spcBef>
                <a:spcPts val="488"/>
              </a:spcBef>
              <a:spcAft>
                <a:spcPts val="0"/>
              </a:spcAft>
              <a:buSzPts val="1400"/>
              <a:buNone/>
            </a:pPr>
            <a:r>
              <a:rPr lang="fr-FR"/>
              <a:t>Pour illustrer le concept abstrait d’énergie, prenons deux exemples (un peu) extrêmes mais qui ont le bon goût de mettre en lumière sa principale fonction :</a:t>
            </a:r>
            <a:endParaRPr/>
          </a:p>
          <a:p>
            <a:pPr indent="-317500" lvl="0" marL="457200" rtl="0" algn="l">
              <a:lnSpc>
                <a:spcPct val="100000"/>
              </a:lnSpc>
              <a:spcBef>
                <a:spcPts val="488"/>
              </a:spcBef>
              <a:spcAft>
                <a:spcPts val="0"/>
              </a:spcAft>
              <a:buSzPts val="1400"/>
              <a:buChar char="●"/>
            </a:pPr>
            <a:r>
              <a:rPr lang="fr-FR"/>
              <a:t>Lorsqu’un objet se déplace, il met en jeu de l’énergie cinétique : plus cet objet est massif et plus il va vite, plus il y a de l’énergie ! Il n’est dès lors pas bien difficile de comprendre pourquoi une balle qui rebondit sur le sol ne le déforme presque pas, tandis qu’une météorite massive s’écrasant à pleine vitesse sur la Terre (</a:t>
            </a:r>
            <a:r>
              <a:rPr i="1" lang="fr-FR"/>
              <a:t>Don’t Look Up!</a:t>
            </a:r>
            <a:r>
              <a:rPr lang="fr-FR"/>
              <a:t>) est susceptible de provoquer un cataclysme planétaire.</a:t>
            </a:r>
            <a:endParaRPr/>
          </a:p>
          <a:p>
            <a:pPr indent="-317500" lvl="0" marL="457200" rtl="0" algn="l">
              <a:lnSpc>
                <a:spcPct val="100000"/>
              </a:lnSpc>
              <a:spcBef>
                <a:spcPts val="0"/>
              </a:spcBef>
              <a:spcAft>
                <a:spcPts val="0"/>
              </a:spcAft>
              <a:buSzPts val="1400"/>
              <a:buChar char="●"/>
            </a:pPr>
            <a:r>
              <a:rPr lang="fr-FR"/>
              <a:t>Une explosion, en soi, modifie assez radicalement son environnement et met donc en jeu beaucoup plus d’énergie qu’un lancer de balle, certes. Néanmoins, une explosion nucléaire détruit bien plus son environnement qu’une explosion de TNT et, de fait, met en jeu beaucoup plus d’énergie.</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lang="fr-FR"/>
              <a:t>Dans cette conférence, nous allons beaucoup parler de </a:t>
            </a:r>
            <a:r>
              <a:rPr b="1" lang="fr-FR"/>
              <a:t>consommation d’énergie</a:t>
            </a:r>
            <a:r>
              <a:rPr lang="fr-FR"/>
              <a:t>, et nous allons voir ce que cela veut dire concrètement. Avec cette slide, on comprend que consommer de l’énergie n’est pas un acte anodin : la consommation d’énergie correspond à la vitesse à laquelle le monde se transforme ! Plus nous consommons d’énergie, plus nous modifions notre environnement…</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488"/>
              </a:spcBef>
              <a:spcAft>
                <a:spcPts val="0"/>
              </a:spcAft>
              <a:buClr>
                <a:schemeClr val="dk1"/>
              </a:buClr>
              <a:buSzPts val="1400"/>
              <a:buFont typeface="Arial"/>
              <a:buNone/>
            </a:pPr>
            <a:r>
              <a:rPr b="1" lang="fr-FR" u="sng"/>
              <a:t>Message-clé :</a:t>
            </a:r>
            <a:endParaRPr/>
          </a:p>
          <a:p>
            <a:pPr indent="0" lvl="0" marL="0" rtl="0" algn="l">
              <a:lnSpc>
                <a:spcPct val="100000"/>
              </a:lnSpc>
              <a:spcBef>
                <a:spcPts val="488"/>
              </a:spcBef>
              <a:spcAft>
                <a:spcPts val="0"/>
              </a:spcAft>
              <a:buSzPts val="1400"/>
              <a:buNone/>
            </a:pPr>
            <a:r>
              <a:rPr lang="fr-FR"/>
              <a:t>La consommation d’énergie de l’humanité peut être perçue comme la vitesse à laquelle nous transformons notre environnement.</a:t>
            </a:r>
            <a:endParaRPr/>
          </a:p>
          <a:p>
            <a:pPr indent="0" lvl="0" marL="0" rtl="0" algn="l">
              <a:lnSpc>
                <a:spcPct val="100000"/>
              </a:lnSpc>
              <a:spcBef>
                <a:spcPts val="488"/>
              </a:spcBef>
              <a:spcAft>
                <a:spcPts val="0"/>
              </a:spcAft>
              <a:buSzPts val="1400"/>
              <a:buNone/>
            </a:pPr>
            <a:r>
              <a:t/>
            </a:r>
            <a:endParaRPr/>
          </a:p>
          <a:p>
            <a:pPr indent="0" lvl="0" marL="0" rtl="0" algn="l">
              <a:lnSpc>
                <a:spcPct val="100000"/>
              </a:lnSpc>
              <a:spcBef>
                <a:spcPts val="0"/>
              </a:spcBef>
              <a:spcAft>
                <a:spcPts val="0"/>
              </a:spcAft>
              <a:buClr>
                <a:schemeClr val="dk1"/>
              </a:buClr>
              <a:buSzPts val="1100"/>
              <a:buFont typeface="Arial"/>
              <a:buNone/>
            </a:pPr>
            <a:r>
              <a:rPr b="1" lang="fr-FR" u="sng"/>
              <a:t>Pour aller plus loin :</a:t>
            </a:r>
            <a:endParaRPr/>
          </a:p>
          <a:p>
            <a:pPr indent="-317500" lvl="0" marL="457200" rtl="0" algn="l">
              <a:lnSpc>
                <a:spcPct val="100000"/>
              </a:lnSpc>
              <a:spcBef>
                <a:spcPts val="488"/>
              </a:spcBef>
              <a:spcAft>
                <a:spcPts val="0"/>
              </a:spcAft>
              <a:buSzPts val="1400"/>
              <a:buChar char="●"/>
            </a:pPr>
            <a:r>
              <a:rPr lang="fr-FR"/>
              <a:t>L’énergie est une </a:t>
            </a:r>
            <a:r>
              <a:rPr b="1" lang="fr-FR"/>
              <a:t>grandeur physique</a:t>
            </a:r>
            <a:r>
              <a:rPr lang="fr-FR"/>
              <a:t> vraiment très pratique. Pour les physiciens, son unité est le joule (J), tandis que pour le commun des mortels, son unité est le kilowattheure (kWh).</a:t>
            </a:r>
            <a:endParaRPr/>
          </a:p>
          <a:p>
            <a:pPr indent="-317500" lvl="0" marL="457200" rtl="0" algn="l">
              <a:lnSpc>
                <a:spcPct val="100000"/>
              </a:lnSpc>
              <a:spcBef>
                <a:spcPts val="0"/>
              </a:spcBef>
              <a:spcAft>
                <a:spcPts val="0"/>
              </a:spcAft>
              <a:buSzPts val="1400"/>
              <a:buChar char="●"/>
            </a:pPr>
            <a:r>
              <a:rPr lang="fr-FR"/>
              <a:t>Il ne faut pas confondre </a:t>
            </a:r>
            <a:r>
              <a:rPr b="1" lang="fr-FR"/>
              <a:t>énergie</a:t>
            </a:r>
            <a:r>
              <a:rPr lang="fr-FR"/>
              <a:t> et </a:t>
            </a:r>
            <a:r>
              <a:rPr b="1" lang="fr-FR"/>
              <a:t>puissance</a:t>
            </a:r>
            <a:r>
              <a:rPr lang="fr-FR"/>
              <a:t> : la puissance est la quantité d’énergie délivrée par seconde. C’est aussi une grandeur physique et elle se mesure en watt (W). Plus une machine est puissante, plus elle peut délivrer d’énergie !</a:t>
            </a:r>
            <a:endParaRPr/>
          </a:p>
          <a:p>
            <a:pPr indent="-317500" lvl="0" marL="457200" rtl="0" algn="l">
              <a:lnSpc>
                <a:spcPct val="100000"/>
              </a:lnSpc>
              <a:spcBef>
                <a:spcPts val="0"/>
              </a:spcBef>
              <a:spcAft>
                <a:spcPts val="0"/>
              </a:spcAft>
              <a:buSzPts val="1400"/>
              <a:buChar char="●"/>
            </a:pPr>
            <a:r>
              <a:rPr lang="fr-FR"/>
              <a:t>L’énergie a d’autres unités (voir la slide </a:t>
            </a:r>
            <a:r>
              <a:rPr i="1" lang="fr-FR"/>
              <a:t>La consommation d’énergie</a:t>
            </a:r>
            <a:r>
              <a:rPr lang="fr-FR"/>
              <a:t>). Par exemple, on utilise fréquemment la tonne de TNT comme unité de l’énergie pour une explosion.</a:t>
            </a:r>
            <a:endParaRPr/>
          </a:p>
          <a:p>
            <a:pPr indent="-317500" lvl="0" marL="457200" rtl="0" algn="l">
              <a:lnSpc>
                <a:spcPct val="100000"/>
              </a:lnSpc>
              <a:spcBef>
                <a:spcPts val="0"/>
              </a:spcBef>
              <a:spcAft>
                <a:spcPts val="0"/>
              </a:spcAft>
              <a:buClr>
                <a:schemeClr val="dk1"/>
              </a:buClr>
              <a:buSzPts val="1400"/>
              <a:buChar char="●"/>
            </a:pPr>
            <a:r>
              <a:rPr lang="fr-FR"/>
              <a:t>Physiquement, il est faux de dire que l’on “produit” ou que l’on “consomme” de l’énergie. Dans les deux cas, l’énergie est quelque chose qui est présent avant la transformation et qui reste après, sous une autre forme généralement plus diffuse.</a:t>
            </a:r>
            <a:endParaRPr/>
          </a:p>
          <a:p>
            <a:pPr indent="-317500" lvl="1" marL="914400" rtl="0" algn="l">
              <a:lnSpc>
                <a:spcPct val="100000"/>
              </a:lnSpc>
              <a:spcBef>
                <a:spcPts val="0"/>
              </a:spcBef>
              <a:spcAft>
                <a:spcPts val="0"/>
              </a:spcAft>
              <a:buClr>
                <a:schemeClr val="dk1"/>
              </a:buClr>
              <a:buSzPts val="1400"/>
              <a:buChar char="○"/>
            </a:pPr>
            <a:r>
              <a:rPr lang="fr-FR"/>
              <a:t>Lorsque l’on “produit” de l’énergie, on récupère en fait de l’énergie très concentrée dans des “sources d’énergie”, et on la convertit en une autre forme qui peut être transportée puis exploitable par les machines humaines.</a:t>
            </a:r>
            <a:endParaRPr/>
          </a:p>
          <a:p>
            <a:pPr indent="-317500" lvl="1" marL="914400" rtl="0" algn="l">
              <a:lnSpc>
                <a:spcPct val="100000"/>
              </a:lnSpc>
              <a:spcBef>
                <a:spcPts val="0"/>
              </a:spcBef>
              <a:spcAft>
                <a:spcPts val="0"/>
              </a:spcAft>
              <a:buClr>
                <a:schemeClr val="dk1"/>
              </a:buClr>
              <a:buSzPts val="1400"/>
              <a:buChar char="○"/>
            </a:pPr>
            <a:r>
              <a:rPr lang="fr-FR"/>
              <a:t>Lorsque l’on “consomme” de l’énergie, on dégrade l’énergie exploitable par les machines humaines pour les faire fonctionner. Les formes d’énergie exploitable les plus communes sont l’énergie cinétique et l’énergie électrique.</a:t>
            </a:r>
            <a:endParaRPr/>
          </a:p>
          <a:p>
            <a:pPr indent="0" lvl="0" marL="457200" rtl="0" algn="l">
              <a:lnSpc>
                <a:spcPct val="100000"/>
              </a:lnSpc>
              <a:spcBef>
                <a:spcPts val="488"/>
              </a:spcBef>
              <a:spcAft>
                <a:spcPts val="0"/>
              </a:spcAft>
              <a:buSzPts val="1400"/>
              <a:buNone/>
            </a:pPr>
            <a:r>
              <a:rPr lang="fr-FR"/>
              <a:t>Prenons un exemple : une balle qui roule possède une certaine énergie cinétique liée à sa vitesse. Mais si elle s’arrête de rouler, c’est parce que les frottements du sol et de l’air dégradent cette énergie en chaleur, une forme d’énergie beaucoup plus diffuse que la balle ne peut pas récupérer. Dans le langage courant, on dira que son énergie cinétique a été consommée.</a:t>
            </a:r>
            <a:endParaRPr/>
          </a:p>
        </p:txBody>
      </p:sp>
      <p:sp>
        <p:nvSpPr>
          <p:cNvPr id="205" name="Google Shape;205;g11316b7b304_0_3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fr-FR"/>
              <a:t>‹#›</a:t>
            </a:fld>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0" name="Shape 1990"/>
        <p:cNvGrpSpPr/>
        <p:nvPr/>
      </p:nvGrpSpPr>
      <p:grpSpPr>
        <a:xfrm>
          <a:off x="0" y="0"/>
          <a:ext cx="0" cy="0"/>
          <a:chOff x="0" y="0"/>
          <a:chExt cx="0" cy="0"/>
        </a:xfrm>
      </p:grpSpPr>
      <p:sp>
        <p:nvSpPr>
          <p:cNvPr id="1991" name="Google Shape;1991;g11e4e645a3c_0_1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92" name="Google Shape;1992;g11e4e645a3c_0_1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fr-FR" u="sng"/>
              <a:t>Déroulé conférencier.e :</a:t>
            </a:r>
            <a:endParaRPr b="1" u="sng"/>
          </a:p>
          <a:p>
            <a:pPr indent="0" lvl="0" marL="0" rtl="0" algn="l">
              <a:lnSpc>
                <a:spcPct val="100000"/>
              </a:lnSpc>
              <a:spcBef>
                <a:spcPts val="488"/>
              </a:spcBef>
              <a:spcAft>
                <a:spcPts val="0"/>
              </a:spcAft>
              <a:buSzPts val="1100"/>
              <a:buNone/>
            </a:pPr>
            <a:r>
              <a:rPr i="1" lang="fr-FR"/>
              <a:t>Voici le résumé de cette dernière partie. Vous pouvez enchaîner rapidement sur la conclusion, et ainsi prendre les questions à la fin.</a:t>
            </a:r>
            <a:endParaRPr/>
          </a:p>
        </p:txBody>
      </p:sp>
      <p:sp>
        <p:nvSpPr>
          <p:cNvPr id="1993" name="Google Shape;1993;g11e4e645a3c_0_11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5" name="Shape 2005"/>
        <p:cNvGrpSpPr/>
        <p:nvPr/>
      </p:nvGrpSpPr>
      <p:grpSpPr>
        <a:xfrm>
          <a:off x="0" y="0"/>
          <a:ext cx="0" cy="0"/>
          <a:chOff x="0" y="0"/>
          <a:chExt cx="0" cy="0"/>
        </a:xfrm>
      </p:grpSpPr>
      <p:sp>
        <p:nvSpPr>
          <p:cNvPr id="2006" name="Google Shape;2006;g12acfa75d4b_1_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07" name="Google Shape;2007;g12acfa75d4b_1_2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b="1" lang="fr-FR" u="sng"/>
              <a:t>Explications :</a:t>
            </a:r>
            <a:endParaRPr b="1" u="sng"/>
          </a:p>
          <a:p>
            <a:pPr indent="0" lvl="0" marL="0" rtl="0" algn="l">
              <a:lnSpc>
                <a:spcPct val="100000"/>
              </a:lnSpc>
              <a:spcBef>
                <a:spcPts val="488"/>
              </a:spcBef>
              <a:spcAft>
                <a:spcPts val="0"/>
              </a:spcAft>
              <a:buClr>
                <a:schemeClr val="dk1"/>
              </a:buClr>
              <a:buSzPts val="1100"/>
              <a:buFont typeface="Arial"/>
              <a:buNone/>
            </a:pPr>
            <a:r>
              <a:rPr lang="fr-FR"/>
              <a:t>C’est ici que s’achève The Big Conf’ ! Nous espérons que vous et votre auditoire auront appris beaucoup de choses. Le message important, c’est que </a:t>
            </a:r>
            <a:r>
              <a:rPr b="1" lang="fr-FR"/>
              <a:t>chacun.e puisse trouver son compte dans ses actions</a:t>
            </a:r>
            <a:r>
              <a:rPr lang="fr-FR"/>
              <a:t>, qu’elles qu’en soient leurs portées. C’est également l’occasion de montrer qu’il y a de nombreuses activités agréables qui sont peu carbonées, ou qu’il est généralement possible de trouver des alternatives peu carbonées aux activités que l’on pratique déjà !</a:t>
            </a:r>
            <a:endParaRPr/>
          </a:p>
          <a:p>
            <a:pPr indent="0" lvl="0" marL="0" rtl="0" algn="l">
              <a:lnSpc>
                <a:spcPct val="100000"/>
              </a:lnSpc>
              <a:spcBef>
                <a:spcPts val="488"/>
              </a:spcBef>
              <a:spcAft>
                <a:spcPts val="0"/>
              </a:spcAft>
              <a:buClr>
                <a:schemeClr val="dk1"/>
              </a:buClr>
              <a:buSzPts val="1100"/>
              <a:buFont typeface="Arial"/>
              <a:buNone/>
            </a:pPr>
            <a:r>
              <a:t/>
            </a:r>
            <a:endParaRPr/>
          </a:p>
          <a:p>
            <a:pPr indent="0" lvl="0" marL="0" rtl="0" algn="l">
              <a:lnSpc>
                <a:spcPct val="100000"/>
              </a:lnSpc>
              <a:spcBef>
                <a:spcPts val="488"/>
              </a:spcBef>
              <a:spcAft>
                <a:spcPts val="0"/>
              </a:spcAft>
              <a:buClr>
                <a:schemeClr val="dk1"/>
              </a:buClr>
              <a:buSzPts val="1100"/>
              <a:buFont typeface="Arial"/>
              <a:buNone/>
            </a:pPr>
            <a:r>
              <a:rPr lang="fr-FR"/>
              <a:t>Avant de nous laisser, gardons en tête un point essentiel. Dans cette conférence, nous avons essentiellement parlé de changement climatique et d'</a:t>
            </a:r>
            <a:r>
              <a:rPr b="1" lang="fr-FR"/>
              <a:t>empreinte carbone</a:t>
            </a:r>
            <a:r>
              <a:rPr lang="fr-FR"/>
              <a:t>. Mais les dégâts des sociétés humaines ne se limitent évidemment pas aux émissions de gaz à effet de serre. Les activités humaines exercent également une pression sur :</a:t>
            </a:r>
            <a:endParaRPr/>
          </a:p>
          <a:p>
            <a:pPr indent="-317500" lvl="0" marL="457200" rtl="0" algn="l">
              <a:lnSpc>
                <a:spcPct val="100000"/>
              </a:lnSpc>
              <a:spcBef>
                <a:spcPts val="488"/>
              </a:spcBef>
              <a:spcAft>
                <a:spcPts val="0"/>
              </a:spcAft>
              <a:buSzPts val="1400"/>
              <a:buChar char="●"/>
            </a:pPr>
            <a:r>
              <a:rPr lang="fr-FR"/>
              <a:t>La</a:t>
            </a:r>
            <a:r>
              <a:rPr b="1" lang="fr-FR"/>
              <a:t> biodiversité</a:t>
            </a:r>
            <a:r>
              <a:rPr lang="fr-FR"/>
              <a:t> et les </a:t>
            </a:r>
            <a:r>
              <a:rPr b="1" lang="fr-FR"/>
              <a:t>ressources naturelles</a:t>
            </a:r>
            <a:r>
              <a:rPr lang="fr-FR"/>
              <a:t>. La disparition des écosystèmes est à certains égards un phénomène encore plus grave que le changement climatique, car elle engendre la disparition de mécanismes vitaux pour le vivant et pour les sociétés humaines.</a:t>
            </a:r>
            <a:endParaRPr/>
          </a:p>
          <a:p>
            <a:pPr indent="-317500" lvl="1" marL="914400" rtl="0" algn="l">
              <a:lnSpc>
                <a:spcPct val="100000"/>
              </a:lnSpc>
              <a:spcBef>
                <a:spcPts val="0"/>
              </a:spcBef>
              <a:spcAft>
                <a:spcPts val="0"/>
              </a:spcAft>
              <a:buSzPts val="1400"/>
              <a:buChar char="○"/>
            </a:pPr>
            <a:r>
              <a:rPr lang="fr-FR"/>
              <a:t>L’</a:t>
            </a:r>
            <a:r>
              <a:rPr b="1" lang="fr-FR"/>
              <a:t>empreinte écologique</a:t>
            </a:r>
            <a:r>
              <a:rPr lang="fr-FR"/>
              <a:t> mesure la pression exercée par les activités humaines sur les ressources naturelles et sur les </a:t>
            </a:r>
            <a:r>
              <a:rPr b="1" lang="fr-FR"/>
              <a:t>services écosystémiques</a:t>
            </a:r>
            <a:r>
              <a:rPr lang="fr-FR"/>
              <a:t> fournis par la nature. Elle mesure la surface (terrestre et aquatique) biologiquement active permettant de subvenir aux besoins d’un individu et d’absorber les déchets qu’il génère.</a:t>
            </a:r>
            <a:endParaRPr/>
          </a:p>
          <a:p>
            <a:pPr indent="-317500" lvl="0" marL="457200" rtl="0" algn="l">
              <a:lnSpc>
                <a:spcPct val="100000"/>
              </a:lnSpc>
              <a:spcBef>
                <a:spcPts val="0"/>
              </a:spcBef>
              <a:spcAft>
                <a:spcPts val="0"/>
              </a:spcAft>
              <a:buSzPts val="1400"/>
              <a:buChar char="●"/>
            </a:pPr>
            <a:r>
              <a:rPr lang="fr-FR"/>
              <a:t>L’</a:t>
            </a:r>
            <a:r>
              <a:rPr b="1" lang="fr-FR"/>
              <a:t>eau</a:t>
            </a:r>
            <a:r>
              <a:rPr lang="fr-FR"/>
              <a:t>. On ne se rend pas forcément compte du volume d’eau nécessaire pour produire un vêtement ou un aliment. Par ailleurs, en France, une grande quantité d’eau (31% de l’eau consommée chaque année) est utilisée pour refroidir les centrales électriques, et seuls 21% de la totalité de l’eau consommée chaque année sont de l’eau potable.</a:t>
            </a:r>
            <a:endParaRPr/>
          </a:p>
          <a:p>
            <a:pPr indent="-317500" lvl="1" marL="914400" rtl="0" algn="l">
              <a:lnSpc>
                <a:spcPct val="100000"/>
              </a:lnSpc>
              <a:spcBef>
                <a:spcPts val="0"/>
              </a:spcBef>
              <a:spcAft>
                <a:spcPts val="0"/>
              </a:spcAft>
              <a:buSzPts val="1400"/>
              <a:buChar char="○"/>
            </a:pPr>
            <a:r>
              <a:rPr lang="fr-FR"/>
              <a:t>L’</a:t>
            </a:r>
            <a:r>
              <a:rPr b="1" lang="fr-FR"/>
              <a:t>empreinte eau</a:t>
            </a:r>
            <a:r>
              <a:rPr lang="fr-FR"/>
              <a:t> mesure la consommation d’eau (virtuelle) utilisée pour produire un bien ou un service. Par extension, elle mesure la quantité d’eau consommée par un individu pour subvenir à ses besoins.</a:t>
            </a:r>
            <a:endParaRPr/>
          </a:p>
          <a:p>
            <a:pPr indent="-317500" lvl="0" marL="457200" rtl="0" algn="l">
              <a:lnSpc>
                <a:spcPct val="100000"/>
              </a:lnSpc>
              <a:spcBef>
                <a:spcPts val="0"/>
              </a:spcBef>
              <a:spcAft>
                <a:spcPts val="0"/>
              </a:spcAft>
              <a:buSzPts val="1400"/>
              <a:buChar char="●"/>
            </a:pPr>
            <a:r>
              <a:rPr lang="fr-FR"/>
              <a:t>L’</a:t>
            </a:r>
            <a:r>
              <a:rPr b="1" lang="fr-FR"/>
              <a:t>exploitation de populations en situation de précarité</a:t>
            </a:r>
            <a:r>
              <a:rPr lang="fr-FR"/>
              <a:t>. Il ne faut pas oublier que de nombreux objets de notre quotidien, qu’ils soient textiles ou numériques, ont souvent des composantes qui ont été extraites par le labeur de populations locales ayant des conditions de travail et de vie très difficiles : des normes de sécurité, de santé, de travail des enfants n’y sont pas ou peu appliquées. C’est parfois à ce prix que les sociétés d’aujourd’hui continuent de prospérer…</a:t>
            </a:r>
            <a:endParaRPr/>
          </a:p>
          <a:p>
            <a:pPr indent="-317500" lvl="0" marL="457200" rtl="0" algn="l">
              <a:lnSpc>
                <a:spcPct val="100000"/>
              </a:lnSpc>
              <a:spcBef>
                <a:spcPts val="0"/>
              </a:spcBef>
              <a:spcAft>
                <a:spcPts val="0"/>
              </a:spcAft>
              <a:buSzPts val="1400"/>
              <a:buChar char="●"/>
            </a:pPr>
            <a:r>
              <a:rPr lang="fr-FR"/>
              <a:t>…</a:t>
            </a:r>
            <a:endParaRPr/>
          </a:p>
          <a:p>
            <a:pPr indent="0" lvl="0" marL="0" rtl="0" algn="l">
              <a:lnSpc>
                <a:spcPct val="100000"/>
              </a:lnSpc>
              <a:spcBef>
                <a:spcPts val="488"/>
              </a:spcBef>
              <a:spcAft>
                <a:spcPts val="0"/>
              </a:spcAft>
              <a:buClr>
                <a:schemeClr val="dk1"/>
              </a:buClr>
              <a:buSzPts val="1100"/>
              <a:buFont typeface="Arial"/>
              <a:buNone/>
            </a:pPr>
            <a:r>
              <a:rPr lang="fr-FR"/>
              <a:t>Pour résumer, le changement climatique est un symptôme de problèmes plus vastes et plus complexes qu’il est impératif de régler. C’est pourquoi il est important de prendre du recul sur tous ces enjeux et de </a:t>
            </a:r>
            <a:r>
              <a:rPr b="1" lang="fr-FR"/>
              <a:t>ne pas hésiter à s’intéresser à d’autres approches qui ne sont pas axées sur le carbone</a:t>
            </a:r>
            <a:r>
              <a:rPr lang="fr-FR"/>
              <a:t>.</a:t>
            </a:r>
            <a:r>
              <a:rPr b="1" lang="fr-FR"/>
              <a:t> </a:t>
            </a:r>
            <a:endParaRPr b="1"/>
          </a:p>
          <a:p>
            <a:pPr indent="0" lvl="0" marL="0" rtl="0" algn="l">
              <a:lnSpc>
                <a:spcPct val="100000"/>
              </a:lnSpc>
              <a:spcBef>
                <a:spcPts val="488"/>
              </a:spcBef>
              <a:spcAft>
                <a:spcPts val="0"/>
              </a:spcAft>
              <a:buClr>
                <a:schemeClr val="dk1"/>
              </a:buClr>
              <a:buSzPts val="1100"/>
              <a:buFont typeface="Arial"/>
              <a:buNone/>
            </a:pPr>
            <a:r>
              <a:t/>
            </a:r>
            <a:endParaRPr/>
          </a:p>
          <a:p>
            <a:pPr indent="0" lvl="0" marL="0" rtl="0" algn="l">
              <a:lnSpc>
                <a:spcPct val="100000"/>
              </a:lnSpc>
              <a:spcBef>
                <a:spcPts val="488"/>
              </a:spcBef>
              <a:spcAft>
                <a:spcPts val="0"/>
              </a:spcAft>
              <a:buClr>
                <a:schemeClr val="dk1"/>
              </a:buClr>
              <a:buSzPts val="1100"/>
              <a:buFont typeface="Arial"/>
              <a:buNone/>
            </a:pPr>
            <a:r>
              <a:rPr lang="fr-FR"/>
              <a:t>C’est également le moment de rappeler qu’il ne faut pas confondre </a:t>
            </a:r>
            <a:r>
              <a:rPr b="1" lang="fr-FR"/>
              <a:t>transition énergétique</a:t>
            </a:r>
            <a:r>
              <a:rPr lang="fr-FR"/>
              <a:t> et </a:t>
            </a:r>
            <a:r>
              <a:rPr b="1" lang="fr-FR"/>
              <a:t>transition écologique</a:t>
            </a:r>
            <a:r>
              <a:rPr lang="fr-FR"/>
              <a:t>. Pendant de nombreuses années, les débats sur l’écologie se sont souvent ramenés à des débats sur l’énergie (la bataille entre les sources d’énergie renouvelables et le nucléaire en particulier), et le débat d’entre-deux tours de l’élection présidentielle de 2022 n’y fait pas exception. Avec cette conférence, nous espérons que vous aurez compris que le problème est beaucoup plus large que cela, et que l’écologie doit se placer dans tous les pans de la société si nous voulons parvenir à nos objectifs.</a:t>
            </a:r>
            <a:endParaRPr/>
          </a:p>
          <a:p>
            <a:pPr indent="0" lvl="0" marL="0" rtl="0" algn="l">
              <a:lnSpc>
                <a:spcPct val="100000"/>
              </a:lnSpc>
              <a:spcBef>
                <a:spcPts val="488"/>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b="1" lang="fr-FR" u="sng"/>
              <a:t>Déroulé conférencier.e :</a:t>
            </a:r>
            <a:endParaRPr b="1" u="sng"/>
          </a:p>
          <a:p>
            <a:pPr indent="0" lvl="0" marL="0" rtl="0" algn="l">
              <a:lnSpc>
                <a:spcPct val="100000"/>
              </a:lnSpc>
              <a:spcBef>
                <a:spcPts val="488"/>
              </a:spcBef>
              <a:spcAft>
                <a:spcPts val="0"/>
              </a:spcAft>
              <a:buClr>
                <a:schemeClr val="dk1"/>
              </a:buClr>
              <a:buSzPts val="1100"/>
              <a:buFont typeface="Arial"/>
              <a:buNone/>
            </a:pPr>
            <a:r>
              <a:rPr i="1" lang="fr-FR"/>
              <a:t>Vous pouvez questionner les élèves sur les activités qu’ils aiment et qui ne sont pas ou peu carbonées.</a:t>
            </a:r>
            <a:endParaRPr i="1"/>
          </a:p>
          <a:p>
            <a:pPr indent="0" lvl="0" marL="0" rtl="0" algn="l">
              <a:lnSpc>
                <a:spcPct val="100000"/>
              </a:lnSpc>
              <a:spcBef>
                <a:spcPts val="488"/>
              </a:spcBef>
              <a:spcAft>
                <a:spcPts val="0"/>
              </a:spcAft>
              <a:buSzPts val="1400"/>
              <a:buNone/>
            </a:pPr>
            <a:r>
              <a:rPr i="1" lang="fr-FR"/>
              <a:t>Tout le monde n'est pas sensible aux mêmes vecteurs de communication. Si vous le souhaitez, vous pouvez modifier cette slide avec des images adaptées à votre public (attention aux droits d’auteur cependant !), et vous pouvez également partager avec votre audience vos sources de motivation et d’inspiration.</a:t>
            </a:r>
            <a:endParaRPr b="1" u="sng"/>
          </a:p>
        </p:txBody>
      </p:sp>
      <p:sp>
        <p:nvSpPr>
          <p:cNvPr id="2008" name="Google Shape;2008;g12acfa75d4b_1_2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fr-F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1221e43c5aa_1_8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9" name="Google Shape;229;g1221e43c5aa_1_8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b="1" lang="fr-FR" u="sng"/>
              <a:t>Explications :</a:t>
            </a:r>
            <a:endParaRPr/>
          </a:p>
          <a:p>
            <a:pPr indent="0" lvl="0" marL="0" rtl="0" algn="l">
              <a:lnSpc>
                <a:spcPct val="100000"/>
              </a:lnSpc>
              <a:spcBef>
                <a:spcPts val="488"/>
              </a:spcBef>
              <a:spcAft>
                <a:spcPts val="0"/>
              </a:spcAft>
              <a:buClr>
                <a:schemeClr val="dk1"/>
              </a:buClr>
              <a:buSzPts val="1100"/>
              <a:buFont typeface="Arial"/>
              <a:buNone/>
            </a:pPr>
            <a:r>
              <a:rPr lang="fr-FR"/>
              <a:t>L’énergie est partout, et on va bientôt voir qu’elle nous est très utile ! Fort heureusement, les humains ont appris à en produire de grandes quantités, et ce, au moyen de différentes ressources.</a:t>
            </a:r>
            <a:endParaRPr/>
          </a:p>
          <a:p>
            <a:pPr indent="0" lvl="0" marL="0" rtl="0" algn="l">
              <a:lnSpc>
                <a:spcPct val="100000"/>
              </a:lnSpc>
              <a:spcBef>
                <a:spcPts val="488"/>
              </a:spcBef>
              <a:spcAft>
                <a:spcPts val="0"/>
              </a:spcAft>
              <a:buClr>
                <a:schemeClr val="dk1"/>
              </a:buClr>
              <a:buSzPts val="1100"/>
              <a:buFont typeface="Arial"/>
              <a:buNone/>
            </a:pPr>
            <a:r>
              <a:t/>
            </a:r>
            <a:endParaRPr/>
          </a:p>
          <a:p>
            <a:pPr indent="0" lvl="0" marL="0" rtl="0" algn="l">
              <a:lnSpc>
                <a:spcPct val="100000"/>
              </a:lnSpc>
              <a:spcBef>
                <a:spcPts val="488"/>
              </a:spcBef>
              <a:spcAft>
                <a:spcPts val="0"/>
              </a:spcAft>
              <a:buClr>
                <a:schemeClr val="dk1"/>
              </a:buClr>
              <a:buSzPts val="1100"/>
              <a:buFont typeface="Arial"/>
              <a:buNone/>
            </a:pPr>
            <a:r>
              <a:rPr lang="fr-FR"/>
              <a:t>Il y a d’abord les sources d’énergie dites </a:t>
            </a:r>
            <a:r>
              <a:rPr b="1" lang="fr-FR"/>
              <a:t>renouvelables</a:t>
            </a:r>
            <a:r>
              <a:rPr lang="fr-FR"/>
              <a:t>, c’est-à-dire qui se renouvellent très rapidement à l’échelle de la vie humaine :</a:t>
            </a:r>
            <a:endParaRPr/>
          </a:p>
          <a:p>
            <a:pPr indent="-317500" lvl="0" marL="457200" rtl="0" algn="l">
              <a:lnSpc>
                <a:spcPct val="100000"/>
              </a:lnSpc>
              <a:spcBef>
                <a:spcPts val="488"/>
              </a:spcBef>
              <a:spcAft>
                <a:spcPts val="0"/>
              </a:spcAft>
              <a:buSzPts val="1400"/>
              <a:buChar char="●"/>
            </a:pPr>
            <a:r>
              <a:rPr lang="fr-FR"/>
              <a:t>L’</a:t>
            </a:r>
            <a:r>
              <a:rPr b="1" lang="fr-FR"/>
              <a:t>eau</a:t>
            </a:r>
            <a:r>
              <a:rPr lang="fr-FR"/>
              <a:t>. Si l’on accumule une grande quantité d’eau en hauteur, on peut en exploiter l’énergie cinétique qui se manifeste au moment de sa chute, grâce à des barrages hydrauliques. L’eau est renouvelable parce qu’elle suit un cycle naturel que l’on appelle le </a:t>
            </a:r>
            <a:r>
              <a:rPr b="1" lang="fr-FR"/>
              <a:t>cycle de l’eau</a:t>
            </a:r>
            <a:r>
              <a:rPr lang="fr-FR"/>
              <a:t> : ce cycle conduit par exemple à la fonte d’une partie des glaciers de haute montagne qui alimente en eau de nombreux barrages chaque année.</a:t>
            </a:r>
            <a:endParaRPr/>
          </a:p>
          <a:p>
            <a:pPr indent="-317500" lvl="0" marL="457200" rtl="0" algn="l">
              <a:lnSpc>
                <a:spcPct val="100000"/>
              </a:lnSpc>
              <a:spcBef>
                <a:spcPts val="0"/>
              </a:spcBef>
              <a:spcAft>
                <a:spcPts val="0"/>
              </a:spcAft>
              <a:buSzPts val="1400"/>
              <a:buChar char="●"/>
            </a:pPr>
            <a:r>
              <a:rPr lang="fr-FR"/>
              <a:t>Les </a:t>
            </a:r>
            <a:r>
              <a:rPr b="1" lang="fr-FR"/>
              <a:t>rayons du Soleil</a:t>
            </a:r>
            <a:r>
              <a:rPr lang="fr-FR"/>
              <a:t>. Le Soleil émet constamment vers la Terre un rayonnement électromagnétique (la lumière) qui transporte de l’énergie. Cette énergie solaire peut être exploité principalement de deux manières, soit en chauffant un fluide grâce à des panneaux solaires thermiques, soit en produisant de l’électricité grâce à des panneaux photovoltaïques (via l’effet photoélectrique).</a:t>
            </a:r>
            <a:endParaRPr/>
          </a:p>
          <a:p>
            <a:pPr indent="-317500" lvl="0" marL="457200" rtl="0" algn="l">
              <a:lnSpc>
                <a:spcPct val="100000"/>
              </a:lnSpc>
              <a:spcBef>
                <a:spcPts val="0"/>
              </a:spcBef>
              <a:spcAft>
                <a:spcPts val="0"/>
              </a:spcAft>
              <a:buSzPts val="1400"/>
              <a:buChar char="●"/>
            </a:pPr>
            <a:r>
              <a:rPr lang="fr-FR"/>
              <a:t>Le </a:t>
            </a:r>
            <a:r>
              <a:rPr b="1" lang="fr-FR"/>
              <a:t>vent.</a:t>
            </a:r>
            <a:r>
              <a:rPr lang="fr-FR"/>
              <a:t> L’énergie cinétique du vent peut être exploité par les éoliennes, qu’elles soient terrestres ou marines.</a:t>
            </a:r>
            <a:endParaRPr/>
          </a:p>
          <a:p>
            <a:pPr indent="-317500" lvl="0" marL="457200" rtl="0" algn="l">
              <a:lnSpc>
                <a:spcPct val="100000"/>
              </a:lnSpc>
              <a:spcBef>
                <a:spcPts val="0"/>
              </a:spcBef>
              <a:spcAft>
                <a:spcPts val="0"/>
              </a:spcAft>
              <a:buSzPts val="1400"/>
              <a:buChar char="●"/>
            </a:pPr>
            <a:r>
              <a:rPr lang="fr-FR"/>
              <a:t>La </a:t>
            </a:r>
            <a:r>
              <a:rPr b="1" lang="fr-FR"/>
              <a:t>géothermie</a:t>
            </a:r>
            <a:r>
              <a:rPr lang="fr-FR"/>
              <a:t>. La croûte terrestre est très chaude, et cela vient en très grande partie de la radioactivité naturelle de certaines roches qui la composent (d’autres phénomènes sont aussi à prendre en compte pour expliquer la géothermie profonde). Dans les zones qui sont favorables (et il y en a peu), il est possible d’exploiter la chaleur du sous-sol en par l’injection d’un fluide, généralement de l’eau. Il existe plusieurs types de géothermie (peu profonde, profonde, très profonde) qui dépendent des contraintes du sol et qui ont toutes des avantages et des inconvénients.</a:t>
            </a:r>
            <a:endParaRPr/>
          </a:p>
          <a:p>
            <a:pPr indent="-317500" lvl="0" marL="457200" rtl="0" algn="l">
              <a:lnSpc>
                <a:spcPct val="100000"/>
              </a:lnSpc>
              <a:spcBef>
                <a:spcPts val="0"/>
              </a:spcBef>
              <a:spcAft>
                <a:spcPts val="0"/>
              </a:spcAft>
              <a:buSzPts val="1400"/>
              <a:buChar char="●"/>
            </a:pPr>
            <a:r>
              <a:rPr lang="fr-FR"/>
              <a:t>La </a:t>
            </a:r>
            <a:r>
              <a:rPr b="1" lang="fr-FR"/>
              <a:t>biomasse</a:t>
            </a:r>
            <a:r>
              <a:rPr lang="fr-FR"/>
              <a:t>. Au sens énergétique (et non au sens écologique), il s’agit de matière organique pouvant être utilisée comme source d’énergie par dégradation. Il existe de nombreuses “formes” de biomasse et de méthodes de valorisation. Citons ici :</a:t>
            </a:r>
            <a:endParaRPr/>
          </a:p>
          <a:p>
            <a:pPr indent="-317500" lvl="1" marL="914400" rtl="0" algn="l">
              <a:lnSpc>
                <a:spcPct val="100000"/>
              </a:lnSpc>
              <a:spcBef>
                <a:spcPts val="0"/>
              </a:spcBef>
              <a:spcAft>
                <a:spcPts val="0"/>
              </a:spcAft>
              <a:buSzPts val="1400"/>
              <a:buChar char="○"/>
            </a:pPr>
            <a:r>
              <a:rPr lang="fr-FR"/>
              <a:t>La combustion de bois dans des centrales à biomasse</a:t>
            </a:r>
            <a:endParaRPr/>
          </a:p>
          <a:p>
            <a:pPr indent="-317500" lvl="1" marL="914400" rtl="0" algn="l">
              <a:lnSpc>
                <a:spcPct val="100000"/>
              </a:lnSpc>
              <a:spcBef>
                <a:spcPts val="0"/>
              </a:spcBef>
              <a:spcAft>
                <a:spcPts val="0"/>
              </a:spcAft>
              <a:buSzPts val="1400"/>
              <a:buChar char="○"/>
            </a:pPr>
            <a:r>
              <a:rPr lang="fr-FR"/>
              <a:t>La transformation de matière organique en biogaz ou en biocharbon (eux aussi des combustibles)</a:t>
            </a:r>
            <a:endParaRPr/>
          </a:p>
          <a:p>
            <a:pPr indent="-317500" lvl="1" marL="914400" rtl="0" algn="l">
              <a:lnSpc>
                <a:spcPct val="100000"/>
              </a:lnSpc>
              <a:spcBef>
                <a:spcPts val="0"/>
              </a:spcBef>
              <a:spcAft>
                <a:spcPts val="0"/>
              </a:spcAft>
              <a:buSzPts val="1400"/>
              <a:buChar char="○"/>
            </a:pPr>
            <a:r>
              <a:rPr lang="fr-FR"/>
              <a:t>Les biocarburants</a:t>
            </a:r>
            <a:endParaRPr/>
          </a:p>
          <a:p>
            <a:pPr indent="0" lvl="0" marL="0" rtl="0" algn="l">
              <a:lnSpc>
                <a:spcPct val="100000"/>
              </a:lnSpc>
              <a:spcBef>
                <a:spcPts val="488"/>
              </a:spcBef>
              <a:spcAft>
                <a:spcPts val="0"/>
              </a:spcAft>
              <a:buSzPts val="1400"/>
              <a:buNone/>
            </a:pPr>
            <a:r>
              <a:t/>
            </a:r>
            <a:endParaRPr/>
          </a:p>
          <a:p>
            <a:pPr indent="0" lvl="0" marL="0" rtl="0" algn="l">
              <a:lnSpc>
                <a:spcPct val="100000"/>
              </a:lnSpc>
              <a:spcBef>
                <a:spcPts val="488"/>
              </a:spcBef>
              <a:spcAft>
                <a:spcPts val="0"/>
              </a:spcAft>
              <a:buClr>
                <a:schemeClr val="dk1"/>
              </a:buClr>
              <a:buSzPts val="1100"/>
              <a:buFont typeface="Arial"/>
              <a:buNone/>
            </a:pPr>
            <a:r>
              <a:rPr lang="fr-FR"/>
              <a:t>Il y a aussi les sources d’énergie non renouvelables, à savoir :</a:t>
            </a:r>
            <a:endParaRPr/>
          </a:p>
          <a:p>
            <a:pPr indent="-317500" lvl="0" marL="457200" rtl="0" algn="l">
              <a:lnSpc>
                <a:spcPct val="100000"/>
              </a:lnSpc>
              <a:spcBef>
                <a:spcPts val="488"/>
              </a:spcBef>
              <a:spcAft>
                <a:spcPts val="0"/>
              </a:spcAft>
              <a:buSzPts val="1400"/>
              <a:buChar char="●"/>
            </a:pPr>
            <a:r>
              <a:rPr lang="fr-FR"/>
              <a:t>Le </a:t>
            </a:r>
            <a:r>
              <a:rPr b="1" lang="fr-FR"/>
              <a:t>gaz naturel</a:t>
            </a:r>
            <a:r>
              <a:rPr lang="fr-FR"/>
              <a:t>, ou </a:t>
            </a:r>
            <a:r>
              <a:rPr b="1" lang="fr-FR"/>
              <a:t>gaz fossile</a:t>
            </a:r>
            <a:r>
              <a:rPr lang="fr-FR"/>
              <a:t>, qui est un mélange gazeux d’hydrocarbures composé principalement de méthane (voir la slide </a:t>
            </a:r>
            <a:r>
              <a:rPr i="1" lang="fr-FR"/>
              <a:t>Le CO2 n’est pas le seul gaz à effet de serre</a:t>
            </a:r>
            <a:r>
              <a:rPr lang="fr-FR"/>
              <a:t>). Le gaz naturel peut se trouver sous différentes formes (gaz conventionnel, gaz de schiste…) qui se distinguent par leur origine, leur composition…</a:t>
            </a:r>
            <a:endParaRPr/>
          </a:p>
          <a:p>
            <a:pPr indent="-317500" lvl="0" marL="457200" rtl="0" algn="l">
              <a:lnSpc>
                <a:spcPct val="100000"/>
              </a:lnSpc>
              <a:spcBef>
                <a:spcPts val="0"/>
              </a:spcBef>
              <a:spcAft>
                <a:spcPts val="0"/>
              </a:spcAft>
              <a:buSzPts val="1400"/>
              <a:buChar char="●"/>
            </a:pPr>
            <a:r>
              <a:rPr lang="fr-FR"/>
              <a:t>Le </a:t>
            </a:r>
            <a:r>
              <a:rPr b="1" lang="fr-FR"/>
              <a:t>charbon</a:t>
            </a:r>
            <a:r>
              <a:rPr lang="fr-FR"/>
              <a:t> (on ne parle pas ici du charbon de bois), une roche sédimentaire solide riche en carbone.</a:t>
            </a:r>
            <a:endParaRPr/>
          </a:p>
          <a:p>
            <a:pPr indent="-317500" lvl="0" marL="457200" rtl="0" algn="l">
              <a:lnSpc>
                <a:spcPct val="100000"/>
              </a:lnSpc>
              <a:spcBef>
                <a:spcPts val="0"/>
              </a:spcBef>
              <a:spcAft>
                <a:spcPts val="0"/>
              </a:spcAft>
              <a:buSzPts val="1400"/>
              <a:buChar char="●"/>
            </a:pPr>
            <a:r>
              <a:rPr lang="fr-FR"/>
              <a:t>Le </a:t>
            </a:r>
            <a:r>
              <a:rPr b="1" lang="fr-FR"/>
              <a:t>pétrole</a:t>
            </a:r>
            <a:r>
              <a:rPr lang="fr-FR"/>
              <a:t>, une huile minérale qui est très pratique à utiliser en raison de sa nature liquide. Et on va voir qu’elle sert à beaucoup de choses !</a:t>
            </a:r>
            <a:endParaRPr/>
          </a:p>
          <a:p>
            <a:pPr indent="0" lvl="0" marL="457200" rtl="0" algn="l">
              <a:lnSpc>
                <a:spcPct val="100000"/>
              </a:lnSpc>
              <a:spcBef>
                <a:spcPts val="488"/>
              </a:spcBef>
              <a:spcAft>
                <a:spcPts val="0"/>
              </a:spcAft>
              <a:buSzPts val="1400"/>
              <a:buNone/>
            </a:pPr>
            <a:r>
              <a:rPr lang="fr-FR"/>
              <a:t>Le gaz naturel, le charbon et le pétrole sont appelées </a:t>
            </a:r>
            <a:r>
              <a:rPr b="1" lang="fr-FR"/>
              <a:t>sources d’énergie fossiles</a:t>
            </a:r>
            <a:r>
              <a:rPr lang="fr-FR"/>
              <a:t>, car il s’agit de matières riches en carbone issues de la lente dégradation de matière organique dans le sol, via des les processus géologiques complexes et subtils pouvant s'étendre sur des centaines de millions d’années. Les sources d’énergie fossiles stockent beaucoup d’énergie sous forme chimique, et cette énergie est libérée par la combustion de la matière dans des centrales thermiques.</a:t>
            </a:r>
            <a:endParaRPr/>
          </a:p>
          <a:p>
            <a:pPr indent="-317500" lvl="0" marL="457200" rtl="0" algn="l">
              <a:lnSpc>
                <a:spcPct val="100000"/>
              </a:lnSpc>
              <a:spcBef>
                <a:spcPts val="488"/>
              </a:spcBef>
              <a:spcAft>
                <a:spcPts val="0"/>
              </a:spcAft>
              <a:buSzPts val="1400"/>
              <a:buChar char="●"/>
            </a:pPr>
            <a:r>
              <a:rPr lang="fr-FR"/>
              <a:t>L’</a:t>
            </a:r>
            <a:r>
              <a:rPr b="1" lang="fr-FR"/>
              <a:t>uranium</a:t>
            </a:r>
            <a:r>
              <a:rPr lang="fr-FR"/>
              <a:t>, qui est le combustible utilisé pour produire de l’électricité dans les centrales nucléaires. Attention, il ne s’agit pas d’une source d’énergie fossile, car elle ne résulte pas d’un processus de dégradation de matière organique. L’énergie qu’elle libère n’est pas d’origine chimique (c’est-à-dire impliquant les électrons au niveau atomique), mais nucléaire (c’est-à-dire impliquant le noyau au niveau atomique), via le phénomène de fission nucléaire, c’est-à-dire de fracture du noyau atomique. Ainsi, lorsque l’on désigne l’uranium par le terme “combustible fissile”, on commet un abus de langage, car il n’y a en fait pas de combustion.</a:t>
            </a:r>
            <a:endParaRPr/>
          </a:p>
          <a:p>
            <a:pPr indent="0" lvl="0" marL="0" rtl="0" algn="l">
              <a:lnSpc>
                <a:spcPct val="100000"/>
              </a:lnSpc>
              <a:spcBef>
                <a:spcPts val="488"/>
              </a:spcBef>
              <a:spcAft>
                <a:spcPts val="0"/>
              </a:spcAft>
              <a:buClr>
                <a:schemeClr val="dk1"/>
              </a:buClr>
              <a:buSzPts val="1100"/>
              <a:buFont typeface="Arial"/>
              <a:buNone/>
            </a:pPr>
            <a:r>
              <a:t/>
            </a:r>
            <a:endParaRPr/>
          </a:p>
          <a:p>
            <a:pPr indent="0" lvl="0" marL="0" rtl="0" algn="l">
              <a:lnSpc>
                <a:spcPct val="100000"/>
              </a:lnSpc>
              <a:spcBef>
                <a:spcPts val="488"/>
              </a:spcBef>
              <a:spcAft>
                <a:spcPts val="0"/>
              </a:spcAft>
              <a:buClr>
                <a:schemeClr val="dk1"/>
              </a:buClr>
              <a:buSzPts val="1100"/>
              <a:buFont typeface="Arial"/>
              <a:buNone/>
            </a:pPr>
            <a:r>
              <a:rPr lang="fr-FR"/>
              <a:t>Toutes les sources d’énergie citées dans cette slide se trouvent dans la nature : on les appelle donc des</a:t>
            </a:r>
            <a:r>
              <a:rPr b="1" lang="fr-FR"/>
              <a:t> sources d’énergie primaires</a:t>
            </a:r>
            <a:r>
              <a:rPr lang="fr-FR"/>
              <a:t>.</a:t>
            </a:r>
            <a:endParaRPr/>
          </a:p>
          <a:p>
            <a:pPr indent="0" lvl="0" marL="0" rtl="0" algn="l">
              <a:lnSpc>
                <a:spcPct val="100000"/>
              </a:lnSpc>
              <a:spcBef>
                <a:spcPts val="488"/>
              </a:spcBef>
              <a:spcAft>
                <a:spcPts val="0"/>
              </a:spcAft>
              <a:buClr>
                <a:schemeClr val="dk1"/>
              </a:buClr>
              <a:buSzPts val="1100"/>
              <a:buFont typeface="Arial"/>
              <a:buNone/>
            </a:pPr>
            <a:r>
              <a:t/>
            </a:r>
            <a:endParaRPr/>
          </a:p>
          <a:p>
            <a:pPr indent="0" lvl="0" marL="0" rtl="0" algn="l">
              <a:lnSpc>
                <a:spcPct val="100000"/>
              </a:lnSpc>
              <a:spcBef>
                <a:spcPts val="488"/>
              </a:spcBef>
              <a:spcAft>
                <a:spcPts val="0"/>
              </a:spcAft>
              <a:buClr>
                <a:schemeClr val="dk1"/>
              </a:buClr>
              <a:buSzPts val="1400"/>
              <a:buFont typeface="Arial"/>
              <a:buNone/>
            </a:pPr>
            <a:r>
              <a:rPr b="1" lang="fr-FR" u="sng"/>
              <a:t>Messages-clés :</a:t>
            </a:r>
            <a:endParaRPr/>
          </a:p>
          <a:p>
            <a:pPr indent="-317500" lvl="0" marL="457200" rtl="0" algn="l">
              <a:lnSpc>
                <a:spcPct val="100000"/>
              </a:lnSpc>
              <a:spcBef>
                <a:spcPts val="488"/>
              </a:spcBef>
              <a:spcAft>
                <a:spcPts val="0"/>
              </a:spcAft>
              <a:buSzPts val="1400"/>
              <a:buChar char="●"/>
            </a:pPr>
            <a:r>
              <a:rPr lang="fr-FR"/>
              <a:t>Il existe de nombreuses ressources énergétiques présentes dans la nature et exploitables par l’être humain.</a:t>
            </a:r>
            <a:endParaRPr/>
          </a:p>
          <a:p>
            <a:pPr indent="-317500" lvl="0" marL="457200" rtl="0" algn="l">
              <a:lnSpc>
                <a:spcPct val="100000"/>
              </a:lnSpc>
              <a:spcBef>
                <a:spcPts val="0"/>
              </a:spcBef>
              <a:spcAft>
                <a:spcPts val="0"/>
              </a:spcAft>
              <a:buSzPts val="1400"/>
              <a:buChar char="●"/>
            </a:pPr>
            <a:r>
              <a:rPr lang="fr-FR"/>
              <a:t>On les appelle des sources d’énergie primaires.</a:t>
            </a:r>
            <a:endParaRPr/>
          </a:p>
          <a:p>
            <a:pPr indent="0" lvl="0" marL="0" rtl="0" algn="l">
              <a:lnSpc>
                <a:spcPct val="100000"/>
              </a:lnSpc>
              <a:spcBef>
                <a:spcPts val="488"/>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b="1" lang="fr-FR" u="sng"/>
              <a:t>Pour aller plus loin :</a:t>
            </a:r>
            <a:endParaRPr/>
          </a:p>
          <a:p>
            <a:pPr indent="-317500" lvl="0" marL="457200" rtl="0" algn="l">
              <a:lnSpc>
                <a:spcPct val="100000"/>
              </a:lnSpc>
              <a:spcBef>
                <a:spcPts val="488"/>
              </a:spcBef>
              <a:spcAft>
                <a:spcPts val="0"/>
              </a:spcAft>
              <a:buSzPts val="1400"/>
              <a:buChar char="●"/>
            </a:pPr>
            <a:r>
              <a:rPr lang="fr-FR"/>
              <a:t>Il est préférable de parler de “sources d’énergie” ou de “ressources énergétiques”, plutôt que d’”énergies”. La raison est simple : l’énergie, c’est abstrait, ça n’a rien de matériel ! Mais cet abus de langage est très courant, et cette conférence n’en est pas exempt par ailleurs.</a:t>
            </a:r>
            <a:endParaRPr/>
          </a:p>
          <a:p>
            <a:pPr indent="-317500" lvl="0" marL="457200" rtl="0" algn="l">
              <a:lnSpc>
                <a:spcPct val="100000"/>
              </a:lnSpc>
              <a:spcBef>
                <a:spcPts val="0"/>
              </a:spcBef>
              <a:spcAft>
                <a:spcPts val="0"/>
              </a:spcAft>
              <a:buSzPts val="1400"/>
              <a:buChar char="●"/>
            </a:pPr>
            <a:r>
              <a:rPr lang="fr-FR"/>
              <a:t>Il existe encore bien d’autres sources d’énergie exploitables par les humains. Par exemple, les </a:t>
            </a:r>
            <a:r>
              <a:rPr b="1" lang="fr-FR"/>
              <a:t>énergies marines</a:t>
            </a:r>
            <a:r>
              <a:rPr lang="fr-FR"/>
              <a:t> sont des types d’énergie pouvant être extraites du milieu marin ; citons en vrac :</a:t>
            </a:r>
            <a:endParaRPr/>
          </a:p>
          <a:p>
            <a:pPr indent="-317500" lvl="1" marL="914400" rtl="0" algn="l">
              <a:lnSpc>
                <a:spcPct val="100000"/>
              </a:lnSpc>
              <a:spcBef>
                <a:spcPts val="0"/>
              </a:spcBef>
              <a:spcAft>
                <a:spcPts val="0"/>
              </a:spcAft>
              <a:buSzPts val="1400"/>
              <a:buChar char="○"/>
            </a:pPr>
            <a:r>
              <a:rPr lang="fr-FR"/>
              <a:t>L’</a:t>
            </a:r>
            <a:r>
              <a:rPr b="1" lang="fr-FR"/>
              <a:t>énergie hydrolienne</a:t>
            </a:r>
            <a:r>
              <a:rPr lang="fr-FR"/>
              <a:t>, issue des courants marins ou fluviaux</a:t>
            </a:r>
            <a:endParaRPr/>
          </a:p>
          <a:p>
            <a:pPr indent="-317500" lvl="1" marL="914400" rtl="0" algn="l">
              <a:lnSpc>
                <a:spcPct val="100000"/>
              </a:lnSpc>
              <a:spcBef>
                <a:spcPts val="0"/>
              </a:spcBef>
              <a:spcAft>
                <a:spcPts val="0"/>
              </a:spcAft>
              <a:buSzPts val="1400"/>
              <a:buChar char="○"/>
            </a:pPr>
            <a:r>
              <a:rPr lang="fr-FR"/>
              <a:t>L’</a:t>
            </a:r>
            <a:r>
              <a:rPr b="1" lang="fr-FR"/>
              <a:t>énergie marémotrice</a:t>
            </a:r>
            <a:r>
              <a:rPr lang="fr-FR"/>
              <a:t>, issue des mouvements de l’eau créé par les marées</a:t>
            </a:r>
            <a:endParaRPr/>
          </a:p>
          <a:p>
            <a:pPr indent="-317500" lvl="1" marL="914400" rtl="0" algn="l">
              <a:lnSpc>
                <a:spcPct val="100000"/>
              </a:lnSpc>
              <a:spcBef>
                <a:spcPts val="0"/>
              </a:spcBef>
              <a:spcAft>
                <a:spcPts val="0"/>
              </a:spcAft>
              <a:buSzPts val="1400"/>
              <a:buChar char="○"/>
            </a:pPr>
            <a:r>
              <a:rPr lang="fr-FR"/>
              <a:t>L’</a:t>
            </a:r>
            <a:r>
              <a:rPr b="1" lang="fr-FR"/>
              <a:t>énergie houlomotrice</a:t>
            </a:r>
            <a:r>
              <a:rPr lang="fr-FR"/>
              <a:t>, issue des mouvement de la houle</a:t>
            </a:r>
            <a:endParaRPr/>
          </a:p>
          <a:p>
            <a:pPr indent="-317500" lvl="1" marL="914400" rtl="0" algn="l">
              <a:lnSpc>
                <a:spcPct val="100000"/>
              </a:lnSpc>
              <a:spcBef>
                <a:spcPts val="0"/>
              </a:spcBef>
              <a:spcAft>
                <a:spcPts val="0"/>
              </a:spcAft>
              <a:buSzPts val="1400"/>
              <a:buChar char="○"/>
            </a:pPr>
            <a:r>
              <a:rPr lang="fr-FR"/>
              <a:t>etc.</a:t>
            </a:r>
            <a:endParaRPr/>
          </a:p>
          <a:p>
            <a:pPr indent="-317500" lvl="0" marL="457200" rtl="0" algn="l">
              <a:lnSpc>
                <a:spcPct val="100000"/>
              </a:lnSpc>
              <a:spcBef>
                <a:spcPts val="0"/>
              </a:spcBef>
              <a:spcAft>
                <a:spcPts val="0"/>
              </a:spcAft>
              <a:buSzPts val="1400"/>
              <a:buChar char="●"/>
            </a:pPr>
            <a:r>
              <a:rPr lang="fr-FR"/>
              <a:t>L’énergie solaire est indirectement à l’origine de la plupart des sources d’énergies sur Terre, à l’exception de l’énergie nucléaire et de la géothermie profonde :</a:t>
            </a:r>
            <a:endParaRPr/>
          </a:p>
          <a:p>
            <a:pPr indent="-317500" lvl="1" marL="914400" rtl="0" algn="l">
              <a:lnSpc>
                <a:spcPct val="100000"/>
              </a:lnSpc>
              <a:spcBef>
                <a:spcPts val="0"/>
              </a:spcBef>
              <a:spcAft>
                <a:spcPts val="0"/>
              </a:spcAft>
              <a:buSzPts val="1400"/>
              <a:buChar char="○"/>
            </a:pPr>
            <a:r>
              <a:rPr lang="fr-FR"/>
              <a:t>L’énergie hydraulique utilise l’énergie cinétique de l’eau lors de l’une des phases de son cycle, qui lui dépend de l’énergie thermique du Soleil.</a:t>
            </a:r>
            <a:endParaRPr/>
          </a:p>
          <a:p>
            <a:pPr indent="-317500" lvl="1" marL="914400" rtl="0" algn="l">
              <a:lnSpc>
                <a:spcPct val="100000"/>
              </a:lnSpc>
              <a:spcBef>
                <a:spcPts val="0"/>
              </a:spcBef>
              <a:spcAft>
                <a:spcPts val="0"/>
              </a:spcAft>
              <a:buSzPts val="1400"/>
              <a:buChar char="○"/>
            </a:pPr>
            <a:r>
              <a:rPr lang="fr-FR"/>
              <a:t>Les énergies marines proviennent des mouvements des océans et des cours d’eau, eux-mêmes grandement influencés par les différences de conditions de pression et de température des océans.</a:t>
            </a:r>
            <a:endParaRPr/>
          </a:p>
          <a:p>
            <a:pPr indent="-317500" lvl="1" marL="914400" rtl="0" algn="l">
              <a:lnSpc>
                <a:spcPct val="100000"/>
              </a:lnSpc>
              <a:spcBef>
                <a:spcPts val="0"/>
              </a:spcBef>
              <a:spcAft>
                <a:spcPts val="0"/>
              </a:spcAft>
              <a:buSzPts val="1400"/>
              <a:buChar char="○"/>
            </a:pPr>
            <a:r>
              <a:rPr lang="fr-FR"/>
              <a:t>L’énergie éolienne utilise l’énergie cinétique du vent, qui est induit par des différences de pression provoquées par l’échauffement et l’évaporation de l’eau chauffée par le Soleil (combinées avec la rotation de la Terre).</a:t>
            </a:r>
            <a:endParaRPr/>
          </a:p>
          <a:p>
            <a:pPr indent="-317500" lvl="1" marL="914400" rtl="0" algn="l">
              <a:lnSpc>
                <a:spcPct val="100000"/>
              </a:lnSpc>
              <a:spcBef>
                <a:spcPts val="0"/>
              </a:spcBef>
              <a:spcAft>
                <a:spcPts val="0"/>
              </a:spcAft>
              <a:buSzPts val="1400"/>
              <a:buChar char="○"/>
            </a:pPr>
            <a:r>
              <a:rPr lang="fr-FR"/>
              <a:t>Le métabolisme principale de constitution de la biomasse est la photosynthèse, une réaction chimique qui nécessite l’énergie solaire.</a:t>
            </a:r>
            <a:endParaRPr/>
          </a:p>
          <a:p>
            <a:pPr indent="-317500" lvl="1" marL="914400" rtl="0" algn="l">
              <a:lnSpc>
                <a:spcPct val="100000"/>
              </a:lnSpc>
              <a:spcBef>
                <a:spcPts val="0"/>
              </a:spcBef>
              <a:spcAft>
                <a:spcPts val="0"/>
              </a:spcAft>
              <a:buSzPts val="1400"/>
              <a:buChar char="○"/>
            </a:pPr>
            <a:r>
              <a:rPr lang="fr-FR"/>
              <a:t>La géothermie peu profonde utilise la chaleur accumulée dans les couches superficielles du sol réchauffées par le Soleil.</a:t>
            </a:r>
            <a:endParaRPr/>
          </a:p>
          <a:p>
            <a:pPr indent="-317500" lvl="1" marL="914400" rtl="0" algn="l">
              <a:lnSpc>
                <a:spcPct val="100000"/>
              </a:lnSpc>
              <a:spcBef>
                <a:spcPts val="0"/>
              </a:spcBef>
              <a:spcAft>
                <a:spcPts val="0"/>
              </a:spcAft>
              <a:buSzPts val="1400"/>
              <a:buChar char="○"/>
            </a:pPr>
            <a:r>
              <a:rPr lang="fr-FR"/>
              <a:t>À des échelles de temps plus longues, les combustibles fossiles proviennent de matière organiques qui ont été créées par photosynthèse.</a:t>
            </a:r>
            <a:endParaRPr/>
          </a:p>
          <a:p>
            <a:pPr indent="-317500" lvl="1" marL="914400" rtl="0" algn="l">
              <a:lnSpc>
                <a:spcPct val="100000"/>
              </a:lnSpc>
              <a:spcBef>
                <a:spcPts val="0"/>
              </a:spcBef>
              <a:spcAft>
                <a:spcPts val="0"/>
              </a:spcAft>
              <a:buSzPts val="1400"/>
              <a:buChar char="○"/>
            </a:pPr>
            <a:r>
              <a:rPr lang="fr-FR"/>
              <a:t>…</a:t>
            </a:r>
            <a:endParaRPr/>
          </a:p>
        </p:txBody>
      </p:sp>
      <p:sp>
        <p:nvSpPr>
          <p:cNvPr id="230" name="Google Shape;230;g1221e43c5aa_1_8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fr-FR"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1221e43c5aa_0_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5" name="Google Shape;305;g1221e43c5aa_0_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b="1" lang="fr-FR" u="sng"/>
              <a:t>Explications :</a:t>
            </a:r>
            <a:endParaRPr/>
          </a:p>
          <a:p>
            <a:pPr indent="0" lvl="0" marL="0" rtl="0" algn="l">
              <a:lnSpc>
                <a:spcPct val="100000"/>
              </a:lnSpc>
              <a:spcBef>
                <a:spcPts val="488"/>
              </a:spcBef>
              <a:spcAft>
                <a:spcPts val="0"/>
              </a:spcAft>
              <a:buSzPts val="1400"/>
              <a:buNone/>
            </a:pPr>
            <a:r>
              <a:rPr lang="fr-FR"/>
              <a:t>À ce moment précis, une question devrait normalement tarauder votre auditoire : pourquoi n’avons-nous toujours pas parler d’électricité, alors que c’est la première chose à laquelle on pense lorsque que l’on parle d’énergie (</a:t>
            </a:r>
            <a:r>
              <a:rPr lang="fr-FR" u="sng">
                <a:solidFill>
                  <a:schemeClr val="hlink"/>
                </a:solidFill>
                <a:hlinkClick r:id="rId2"/>
              </a:rPr>
              <a:t>https://www.pokepedia.fr/Lainergie</a:t>
            </a:r>
            <a:r>
              <a:rPr lang="fr-FR"/>
              <a:t>) ?</a:t>
            </a:r>
            <a:endParaRPr/>
          </a:p>
          <a:p>
            <a:pPr indent="0" lvl="0" marL="0" rtl="0" algn="l">
              <a:lnSpc>
                <a:spcPct val="100000"/>
              </a:lnSpc>
              <a:spcBef>
                <a:spcPts val="488"/>
              </a:spcBef>
              <a:spcAft>
                <a:spcPts val="0"/>
              </a:spcAft>
              <a:buSzPts val="1400"/>
              <a:buNone/>
            </a:pPr>
            <a:r>
              <a:rPr lang="fr-FR"/>
              <a:t>La raison est simple : l’électricité présente naturellement sur Terre (dans les orages par exemple) n’est pas une source d’énergie primaire. Trop diffuse, trop complexe à maîtriser, elle est tout simplement inexploitable. Il est donc nécessaire de la produire, et c’est là qu’interviennent les sources d’énergie primaires que l’on a vu dans la slide précédente et qui sont exploitées dans les centrales électriques (éoliennes, centrales à charbon, centrales nucléaires…) !</a:t>
            </a:r>
            <a:endParaRPr/>
          </a:p>
          <a:p>
            <a:pPr indent="0" lvl="0" marL="0" rtl="0" algn="l">
              <a:lnSpc>
                <a:spcPct val="100000"/>
              </a:lnSpc>
              <a:spcBef>
                <a:spcPts val="488"/>
              </a:spcBef>
              <a:spcAft>
                <a:spcPts val="0"/>
              </a:spcAft>
              <a:buSzPts val="1400"/>
              <a:buNone/>
            </a:pPr>
            <a:r>
              <a:t/>
            </a:r>
            <a:endParaRPr/>
          </a:p>
          <a:p>
            <a:pPr indent="0" lvl="0" marL="0" rtl="0" algn="l">
              <a:lnSpc>
                <a:spcPct val="100000"/>
              </a:lnSpc>
              <a:spcBef>
                <a:spcPts val="488"/>
              </a:spcBef>
              <a:spcAft>
                <a:spcPts val="0"/>
              </a:spcAft>
              <a:buSzPts val="1400"/>
              <a:buNone/>
            </a:pPr>
            <a:r>
              <a:rPr lang="fr-FR"/>
              <a:t>Mais alors, pourquoi produisons-nous de l’électricité ? La réponse est simple : l’électricité permet de transporter l’énergie. En effet, si nous n’étions pas capable de transporter facilement de l’énergie, nous serions tous contraints de vivre à proximité de centrales de production d’énergie, ce qui n’est franchement pas agréable.</a:t>
            </a:r>
            <a:endParaRPr/>
          </a:p>
          <a:p>
            <a:pPr indent="0" lvl="0" marL="0" rtl="0" algn="l">
              <a:lnSpc>
                <a:spcPct val="100000"/>
              </a:lnSpc>
              <a:spcBef>
                <a:spcPts val="488"/>
              </a:spcBef>
              <a:spcAft>
                <a:spcPts val="0"/>
              </a:spcAft>
              <a:buClr>
                <a:schemeClr val="dk1"/>
              </a:buClr>
              <a:buSzPts val="1100"/>
              <a:buFont typeface="Arial"/>
              <a:buNone/>
            </a:pPr>
            <a:r>
              <a:rPr lang="fr-FR"/>
              <a:t>L’électricité est donc un </a:t>
            </a:r>
            <a:r>
              <a:rPr b="1" lang="fr-FR"/>
              <a:t>vecteur énergétique</a:t>
            </a:r>
            <a:r>
              <a:rPr lang="fr-FR"/>
              <a:t> : elle transporte l’énergie de son lieu de production à son lieu de consommation (c’est-à-dire chez nous), via des lignes à haute tension par exemple.</a:t>
            </a:r>
            <a:endParaRPr/>
          </a:p>
          <a:p>
            <a:pPr indent="0" lvl="0" marL="0" rtl="0" algn="l">
              <a:lnSpc>
                <a:spcPct val="100000"/>
              </a:lnSpc>
              <a:spcBef>
                <a:spcPts val="488"/>
              </a:spcBef>
              <a:spcAft>
                <a:spcPts val="0"/>
              </a:spcAft>
              <a:buClr>
                <a:schemeClr val="dk1"/>
              </a:buClr>
              <a:buSzPts val="1100"/>
              <a:buFont typeface="Arial"/>
              <a:buNone/>
            </a:pPr>
            <a:r>
              <a:t/>
            </a:r>
            <a:endParaRPr/>
          </a:p>
          <a:p>
            <a:pPr indent="0" lvl="0" marL="0" rtl="0" algn="l">
              <a:lnSpc>
                <a:spcPct val="100000"/>
              </a:lnSpc>
              <a:spcBef>
                <a:spcPts val="488"/>
              </a:spcBef>
              <a:spcAft>
                <a:spcPts val="0"/>
              </a:spcAft>
              <a:buClr>
                <a:schemeClr val="dk1"/>
              </a:buClr>
              <a:buSzPts val="1400"/>
              <a:buFont typeface="Arial"/>
              <a:buNone/>
            </a:pPr>
            <a:r>
              <a:rPr b="1" lang="fr-FR" u="sng"/>
              <a:t>Messages-clés :</a:t>
            </a:r>
            <a:endParaRPr/>
          </a:p>
          <a:p>
            <a:pPr indent="-317500" lvl="0" marL="457200" rtl="0" algn="l">
              <a:lnSpc>
                <a:spcPct val="100000"/>
              </a:lnSpc>
              <a:spcBef>
                <a:spcPts val="488"/>
              </a:spcBef>
              <a:spcAft>
                <a:spcPts val="0"/>
              </a:spcAft>
              <a:buClr>
                <a:schemeClr val="dk1"/>
              </a:buClr>
              <a:buSzPts val="1400"/>
              <a:buChar char="●"/>
            </a:pPr>
            <a:r>
              <a:rPr lang="fr-FR"/>
              <a:t>L’électricité présente dans la nature n’est pas exploitable en tant que ressource énergétique ; il est donc nécessaire de la produire via des sources d’énergie primaires.</a:t>
            </a:r>
            <a:endParaRPr/>
          </a:p>
          <a:p>
            <a:pPr indent="-317500" lvl="0" marL="457200" rtl="0" algn="l">
              <a:lnSpc>
                <a:spcPct val="100000"/>
              </a:lnSpc>
              <a:spcBef>
                <a:spcPts val="0"/>
              </a:spcBef>
              <a:spcAft>
                <a:spcPts val="0"/>
              </a:spcAft>
              <a:buClr>
                <a:schemeClr val="dk1"/>
              </a:buClr>
              <a:buSzPts val="1400"/>
              <a:buChar char="●"/>
            </a:pPr>
            <a:r>
              <a:rPr lang="fr-FR"/>
              <a:t>On dit que l’électricité est un vecteur énergétique, car elle transporte l’énergie.</a:t>
            </a:r>
            <a:endParaRPr/>
          </a:p>
          <a:p>
            <a:pPr indent="0" lvl="0" marL="0" rtl="0" algn="l">
              <a:lnSpc>
                <a:spcPct val="100000"/>
              </a:lnSpc>
              <a:spcBef>
                <a:spcPts val="488"/>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b="1" lang="fr-FR" u="sng"/>
              <a:t>Pour aller plus loin :</a:t>
            </a:r>
            <a:endParaRPr/>
          </a:p>
          <a:p>
            <a:pPr indent="-317500" lvl="0" marL="457200" rtl="0" algn="l">
              <a:lnSpc>
                <a:spcPct val="100000"/>
              </a:lnSpc>
              <a:spcBef>
                <a:spcPts val="488"/>
              </a:spcBef>
              <a:spcAft>
                <a:spcPts val="0"/>
              </a:spcAft>
              <a:buSzPts val="1400"/>
              <a:buChar char="●"/>
            </a:pPr>
            <a:r>
              <a:rPr lang="fr-FR"/>
              <a:t>Si le terme de source d’énergie primaire désigne une ressource énergétique présente directement dans la nature sans transformations, l’</a:t>
            </a:r>
            <a:r>
              <a:rPr b="1" lang="fr-FR"/>
              <a:t>énergie finale</a:t>
            </a:r>
            <a:r>
              <a:rPr lang="fr-FR"/>
              <a:t> désigne celle qui est directement consommée par l’utilisateur final, après transports et transformations (voir la slide </a:t>
            </a:r>
            <a:r>
              <a:rPr i="1" lang="fr-FR"/>
              <a:t>À quoi nous sert l’énergie ?</a:t>
            </a:r>
            <a:r>
              <a:rPr lang="fr-FR"/>
              <a:t>). L’électricité n’est donc pas une énergie finale, car elle ne sert à rien à l’utilisateur en tant que telle !</a:t>
            </a:r>
            <a:endParaRPr/>
          </a:p>
          <a:p>
            <a:pPr indent="-317500" lvl="0" marL="457200" rtl="0" algn="l">
              <a:lnSpc>
                <a:spcPct val="100000"/>
              </a:lnSpc>
              <a:spcBef>
                <a:spcPts val="0"/>
              </a:spcBef>
              <a:spcAft>
                <a:spcPts val="0"/>
              </a:spcAft>
              <a:buSzPts val="1400"/>
              <a:buChar char="●"/>
            </a:pPr>
            <a:r>
              <a:rPr lang="fr-FR"/>
              <a:t>Pour des raisons thermodynamiques, il y des pertes d’énergie à chaque étape de transformation ou de transport d’énergie de son lieu de production à son lieu de consommation. Les pertes sont prises en compte dans le </a:t>
            </a:r>
            <a:r>
              <a:rPr b="1" lang="fr-FR"/>
              <a:t>rendement énergétique</a:t>
            </a:r>
            <a:r>
              <a:rPr lang="fr-FR"/>
              <a:t>.</a:t>
            </a:r>
            <a:endParaRPr/>
          </a:p>
          <a:p>
            <a:pPr indent="-317500" lvl="0" marL="457200" rtl="0" algn="l">
              <a:lnSpc>
                <a:spcPct val="100000"/>
              </a:lnSpc>
              <a:spcBef>
                <a:spcPts val="0"/>
              </a:spcBef>
              <a:spcAft>
                <a:spcPts val="0"/>
              </a:spcAft>
              <a:buSzPts val="1400"/>
              <a:buChar char="●"/>
            </a:pPr>
            <a:r>
              <a:rPr lang="fr-FR"/>
              <a:t>L’hydrogène, ou plus précisément le dihydrogène H2, est également un vecteur énergétique. En effet, le dihydrogène naturellement est trop diffus pour être exploitable et a la fâcheuse tendance à exploser lorsqu’il est un peu concentré… Il faut donc l’exploiter avec précaution !</a:t>
            </a:r>
            <a:endParaRPr/>
          </a:p>
        </p:txBody>
      </p:sp>
      <p:sp>
        <p:nvSpPr>
          <p:cNvPr id="306" name="Google Shape;306;g1221e43c5aa_0_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fr-FR"/>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p:cSld name="Diapositive de titre">
    <p:spTree>
      <p:nvGrpSpPr>
        <p:cNvPr id="13" name="Shape 13"/>
        <p:cNvGrpSpPr/>
        <p:nvPr/>
      </p:nvGrpSpPr>
      <p:grpSpPr>
        <a:xfrm>
          <a:off x="0" y="0"/>
          <a:ext cx="0" cy="0"/>
          <a:chOff x="0" y="0"/>
          <a:chExt cx="0" cy="0"/>
        </a:xfrm>
      </p:grpSpPr>
      <p:sp>
        <p:nvSpPr>
          <p:cNvPr id="14" name="Google Shape;14;p62"/>
          <p:cNvSpPr txBox="1"/>
          <p:nvPr>
            <p:ph idx="12" type="sldNum"/>
          </p:nvPr>
        </p:nvSpPr>
        <p:spPr>
          <a:xfrm>
            <a:off x="11280576" y="6597352"/>
            <a:ext cx="864096" cy="260648"/>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FFFF"/>
              </a:buClr>
              <a:buSzPts val="1400"/>
              <a:buFont typeface="Arial"/>
              <a:buNone/>
              <a:defRPr b="1" i="0" sz="1400" u="none" cap="none" strike="noStrik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FFFFFF"/>
              </a:buClr>
              <a:buSzPts val="1400"/>
              <a:buFont typeface="Arial"/>
              <a:buNone/>
              <a:defRPr b="1" i="0" sz="1400" u="none" cap="none" strike="noStrik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FFFFFF"/>
              </a:buClr>
              <a:buSzPts val="1400"/>
              <a:buFont typeface="Arial"/>
              <a:buNone/>
              <a:defRPr b="1" i="0" sz="1400" u="none" cap="none" strike="noStrik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FFFFFF"/>
              </a:buClr>
              <a:buSzPts val="1400"/>
              <a:buFont typeface="Arial"/>
              <a:buNone/>
              <a:defRPr b="1" i="0" sz="1400" u="none" cap="none" strike="noStrik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FFFFFF"/>
              </a:buClr>
              <a:buSzPts val="1400"/>
              <a:buFont typeface="Arial"/>
              <a:buNone/>
              <a:defRPr b="1" i="0" sz="1400" u="none" cap="none" strike="noStrik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FFFFFF"/>
              </a:buClr>
              <a:buSzPts val="1400"/>
              <a:buFont typeface="Arial"/>
              <a:buNone/>
              <a:defRPr b="1" i="0" sz="1400" u="none" cap="none" strike="noStrik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FFFFFF"/>
              </a:buClr>
              <a:buSzPts val="1400"/>
              <a:buFont typeface="Arial"/>
              <a:buNone/>
              <a:defRPr b="1" i="0" sz="1400" u="none" cap="none" strike="noStrik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FFFFFF"/>
              </a:buClr>
              <a:buSzPts val="1400"/>
              <a:buFont typeface="Arial"/>
              <a:buNone/>
              <a:defRPr b="1" i="0" sz="1400" u="none" cap="none" strike="noStrik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FFFFFF"/>
              </a:buClr>
              <a:buSzPts val="1400"/>
              <a:buFont typeface="Arial"/>
              <a:buNone/>
              <a:defRPr b="1" i="0" sz="140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ait à mettre en avant">
  <p:cSld name="Fait à mettre en avant">
    <p:spTree>
      <p:nvGrpSpPr>
        <p:cNvPr id="46" name="Shape 46"/>
        <p:cNvGrpSpPr/>
        <p:nvPr/>
      </p:nvGrpSpPr>
      <p:grpSpPr>
        <a:xfrm>
          <a:off x="0" y="0"/>
          <a:ext cx="0" cy="0"/>
          <a:chOff x="0" y="0"/>
          <a:chExt cx="0" cy="0"/>
        </a:xfrm>
      </p:grpSpPr>
      <p:sp>
        <p:nvSpPr>
          <p:cNvPr id="47" name="Google Shape;47;gfbf66569c4_0_102"/>
          <p:cNvSpPr/>
          <p:nvPr/>
        </p:nvSpPr>
        <p:spPr>
          <a:xfrm>
            <a:off x="0" y="0"/>
            <a:ext cx="12192000" cy="6858000"/>
          </a:xfrm>
          <a:prstGeom prst="rect">
            <a:avLst/>
          </a:prstGeom>
          <a:solidFill>
            <a:srgbClr val="085160"/>
          </a:solidFill>
          <a:ln>
            <a:noFill/>
          </a:ln>
          <a:effectLst>
            <a:outerShdw blurRad="40000" rotWithShape="0" dir="5400000" dist="20000">
              <a:srgbClr val="000000">
                <a:alpha val="33725"/>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8" name="Google Shape;48;gfbf66569c4_0_102"/>
          <p:cNvSpPr txBox="1"/>
          <p:nvPr>
            <p:ph idx="1" type="body"/>
          </p:nvPr>
        </p:nvSpPr>
        <p:spPr>
          <a:xfrm>
            <a:off x="0" y="2492897"/>
            <a:ext cx="10363200" cy="1500300"/>
          </a:xfrm>
          <a:prstGeom prst="rect">
            <a:avLst/>
          </a:prstGeom>
          <a:solidFill>
            <a:schemeClr val="lt1"/>
          </a:solidFill>
          <a:ln>
            <a:noFill/>
          </a:ln>
        </p:spPr>
        <p:txBody>
          <a:bodyPr anchorCtr="0" anchor="ctr" bIns="45700" lIns="216000" spcFirstLastPara="1" rIns="91425" wrap="square" tIns="45700">
            <a:normAutofit/>
          </a:bodyPr>
          <a:lstStyle>
            <a:lvl1pPr indent="-228600" lvl="0" marL="457200" marR="0" rtl="0" algn="l">
              <a:lnSpc>
                <a:spcPct val="100000"/>
              </a:lnSpc>
              <a:spcBef>
                <a:spcPts val="800"/>
              </a:spcBef>
              <a:spcAft>
                <a:spcPts val="0"/>
              </a:spcAft>
              <a:buClr>
                <a:srgbClr val="F79124"/>
              </a:buClr>
              <a:buSzPts val="4000"/>
              <a:buFont typeface="Arial"/>
              <a:buNone/>
              <a:defRPr b="1" i="0" sz="4000" u="none" cap="none" strike="noStrike">
                <a:solidFill>
                  <a:srgbClr val="1B687F"/>
                </a:solidFill>
                <a:latin typeface="Century Gothic"/>
                <a:ea typeface="Century Gothic"/>
                <a:cs typeface="Century Gothic"/>
                <a:sym typeface="Century Gothic"/>
              </a:defRPr>
            </a:lvl1pPr>
            <a:lvl2pPr indent="-228600" lvl="1" marL="914400" marR="0" rtl="0" algn="l">
              <a:lnSpc>
                <a:spcPct val="100000"/>
              </a:lnSpc>
              <a:spcBef>
                <a:spcPts val="360"/>
              </a:spcBef>
              <a:spcAft>
                <a:spcPts val="0"/>
              </a:spcAft>
              <a:buClr>
                <a:srgbClr val="888888"/>
              </a:buClr>
              <a:buSzPts val="1800"/>
              <a:buFont typeface="Arial"/>
              <a:buNone/>
              <a:defRPr b="0" i="0" sz="1800" u="none" cap="none" strike="noStrike">
                <a:solidFill>
                  <a:srgbClr val="888888"/>
                </a:solidFill>
                <a:latin typeface="Century Gothic"/>
                <a:ea typeface="Century Gothic"/>
                <a:cs typeface="Century Gothic"/>
                <a:sym typeface="Century Gothic"/>
              </a:defRPr>
            </a:lvl2pPr>
            <a:lvl3pPr indent="-228600" lvl="2" marL="1371600" marR="0" rtl="0" algn="l">
              <a:lnSpc>
                <a:spcPct val="100000"/>
              </a:lnSpc>
              <a:spcBef>
                <a:spcPts val="320"/>
              </a:spcBef>
              <a:spcAft>
                <a:spcPts val="0"/>
              </a:spcAft>
              <a:buClr>
                <a:srgbClr val="888888"/>
              </a:buClr>
              <a:buSzPts val="1600"/>
              <a:buFont typeface="Arial"/>
              <a:buNone/>
              <a:defRPr b="0" i="0" sz="1600" u="none" cap="none" strike="noStrike">
                <a:solidFill>
                  <a:srgbClr val="888888"/>
                </a:solidFill>
                <a:latin typeface="Century Gothic"/>
                <a:ea typeface="Century Gothic"/>
                <a:cs typeface="Century Gothic"/>
                <a:sym typeface="Century Gothic"/>
              </a:defRPr>
            </a:lvl3pPr>
            <a:lvl4pPr indent="-228600" lvl="3" marL="1828800" marR="0" rtl="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Century Gothic"/>
                <a:ea typeface="Century Gothic"/>
                <a:cs typeface="Century Gothic"/>
                <a:sym typeface="Century Gothic"/>
              </a:defRPr>
            </a:lvl4pPr>
            <a:lvl5pPr indent="-228600" lvl="4" marL="2286000" marR="0" rtl="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Century Gothic"/>
                <a:ea typeface="Century Gothic"/>
                <a:cs typeface="Century Gothic"/>
                <a:sym typeface="Century Gothic"/>
              </a:defRPr>
            </a:lvl5pPr>
            <a:lvl6pPr indent="-228600" lvl="5" marL="2743200" marR="0" rtl="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6pPr>
            <a:lvl7pPr indent="-228600" lvl="6" marL="3200400" marR="0" rtl="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7pPr>
            <a:lvl8pPr indent="-228600" lvl="7" marL="3657600" marR="0" rtl="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8pPr>
            <a:lvl9pPr indent="-228600" lvl="8" marL="4114800" marR="0" rtl="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9pPr>
          </a:lstStyle>
          <a:p/>
        </p:txBody>
      </p:sp>
      <p:sp>
        <p:nvSpPr>
          <p:cNvPr id="49" name="Google Shape;49;gfbf66569c4_0_102"/>
          <p:cNvSpPr txBox="1"/>
          <p:nvPr>
            <p:ph idx="12" type="sldNum"/>
          </p:nvPr>
        </p:nvSpPr>
        <p:spPr>
          <a:xfrm>
            <a:off x="11280576" y="6381329"/>
            <a:ext cx="8640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Titre">
  <p:cSld name="Diapositive Titre">
    <p:spTree>
      <p:nvGrpSpPr>
        <p:cNvPr id="50" name="Shape 50"/>
        <p:cNvGrpSpPr/>
        <p:nvPr/>
      </p:nvGrpSpPr>
      <p:grpSpPr>
        <a:xfrm>
          <a:off x="0" y="0"/>
          <a:ext cx="0" cy="0"/>
          <a:chOff x="0" y="0"/>
          <a:chExt cx="0" cy="0"/>
        </a:xfrm>
      </p:grpSpPr>
      <p:sp>
        <p:nvSpPr>
          <p:cNvPr id="51" name="Google Shape;51;gfbf66569c4_0_106"/>
          <p:cNvSpPr/>
          <p:nvPr/>
        </p:nvSpPr>
        <p:spPr>
          <a:xfrm>
            <a:off x="0" y="6092826"/>
            <a:ext cx="12192000" cy="765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2" name="Google Shape;52;gfbf66569c4_0_106"/>
          <p:cNvSpPr/>
          <p:nvPr/>
        </p:nvSpPr>
        <p:spPr>
          <a:xfrm>
            <a:off x="0" y="1"/>
            <a:ext cx="12192000" cy="2003400"/>
          </a:xfrm>
          <a:prstGeom prst="rect">
            <a:avLst/>
          </a:prstGeom>
          <a:solidFill>
            <a:srgbClr val="085160"/>
          </a:solidFill>
          <a:ln>
            <a:noFill/>
          </a:ln>
          <a:effectLst>
            <a:outerShdw blurRad="40000" rotWithShape="0" dir="5400000" dist="20000">
              <a:srgbClr val="000000">
                <a:alpha val="33725"/>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3" name="Google Shape;53;gfbf66569c4_0_106"/>
          <p:cNvSpPr/>
          <p:nvPr/>
        </p:nvSpPr>
        <p:spPr>
          <a:xfrm rot="2700000">
            <a:off x="6704775" y="1577089"/>
            <a:ext cx="636396" cy="851074"/>
          </a:xfrm>
          <a:prstGeom prst="rect">
            <a:avLst/>
          </a:prstGeom>
          <a:solidFill>
            <a:srgbClr val="085160"/>
          </a:solidFill>
          <a:ln>
            <a:noFill/>
          </a:ln>
          <a:effectLst>
            <a:outerShdw blurRad="40000" rotWithShape="0" dir="5400000" dist="20000">
              <a:srgbClr val="000000">
                <a:alpha val="33725"/>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descr="Logo AC Blanc.png" id="54" name="Google Shape;54;gfbf66569c4_0_106"/>
          <p:cNvPicPr preferRelativeResize="0"/>
          <p:nvPr/>
        </p:nvPicPr>
        <p:blipFill rotWithShape="1">
          <a:blip r:embed="rId2">
            <a:alphaModFix/>
          </a:blip>
          <a:srcRect b="0" l="0" r="0" t="0"/>
          <a:stretch/>
        </p:blipFill>
        <p:spPr>
          <a:xfrm>
            <a:off x="328085" y="258764"/>
            <a:ext cx="3823699" cy="1393825"/>
          </a:xfrm>
          <a:prstGeom prst="rect">
            <a:avLst/>
          </a:prstGeom>
          <a:noFill/>
          <a:ln>
            <a:noFill/>
          </a:ln>
        </p:spPr>
      </p:pic>
      <p:sp>
        <p:nvSpPr>
          <p:cNvPr id="55" name="Google Shape;55;gfbf66569c4_0_106"/>
          <p:cNvSpPr txBox="1"/>
          <p:nvPr>
            <p:ph type="ctrTitle"/>
          </p:nvPr>
        </p:nvSpPr>
        <p:spPr>
          <a:xfrm>
            <a:off x="431371" y="2492897"/>
            <a:ext cx="9985200" cy="147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4400" u="none" cap="none" strike="noStrike">
                <a:solidFill>
                  <a:srgbClr val="F6AB38"/>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1" i="0" sz="3200" u="none" cap="none" strike="noStrike">
                <a:solidFill>
                  <a:srgbClr val="08516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3200" u="none" cap="none" strike="noStrike">
                <a:solidFill>
                  <a:srgbClr val="08516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3200" u="none" cap="none" strike="noStrike">
                <a:solidFill>
                  <a:srgbClr val="08516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3200" u="none" cap="none" strike="noStrike">
                <a:solidFill>
                  <a:srgbClr val="08516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3200" u="none" cap="none" strike="noStrike">
                <a:solidFill>
                  <a:srgbClr val="08516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3200" u="none" cap="none" strike="noStrike">
                <a:solidFill>
                  <a:srgbClr val="08516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3200" u="none" cap="none" strike="noStrike">
                <a:solidFill>
                  <a:srgbClr val="08516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3200" u="none" cap="none" strike="noStrike">
                <a:solidFill>
                  <a:srgbClr val="085160"/>
                </a:solidFill>
                <a:latin typeface="Arial"/>
                <a:ea typeface="Arial"/>
                <a:cs typeface="Arial"/>
                <a:sym typeface="Arial"/>
              </a:defRPr>
            </a:lvl9pPr>
          </a:lstStyle>
          <a:p/>
        </p:txBody>
      </p:sp>
      <p:sp>
        <p:nvSpPr>
          <p:cNvPr id="56" name="Google Shape;56;gfbf66569c4_0_106"/>
          <p:cNvSpPr txBox="1"/>
          <p:nvPr>
            <p:ph idx="1" type="subTitle"/>
          </p:nvPr>
        </p:nvSpPr>
        <p:spPr>
          <a:xfrm>
            <a:off x="431371" y="4005064"/>
            <a:ext cx="7200900" cy="1127100"/>
          </a:xfrm>
          <a:prstGeom prst="rect">
            <a:avLst/>
          </a:prstGeom>
          <a:noFill/>
          <a:ln>
            <a:noFill/>
          </a:ln>
        </p:spPr>
        <p:txBody>
          <a:bodyPr anchorCtr="0" anchor="t" bIns="45700" lIns="91425" spcFirstLastPara="1" rIns="91425" wrap="square" tIns="45700">
            <a:normAutofit/>
          </a:bodyPr>
          <a:lstStyle>
            <a:lvl1pPr lvl="0" marR="0" rtl="0" algn="l">
              <a:lnSpc>
                <a:spcPct val="100000"/>
              </a:lnSpc>
              <a:spcBef>
                <a:spcPts val="700"/>
              </a:spcBef>
              <a:spcAft>
                <a:spcPts val="0"/>
              </a:spcAft>
              <a:buClr>
                <a:srgbClr val="F79124"/>
              </a:buClr>
              <a:buSzPts val="3500"/>
              <a:buFont typeface="Arial"/>
              <a:buNone/>
              <a:defRPr b="1" i="0" sz="3500" u="none" cap="none" strike="noStrike">
                <a:solidFill>
                  <a:srgbClr val="085160"/>
                </a:solidFill>
                <a:latin typeface="Century Gothic"/>
                <a:ea typeface="Century Gothic"/>
                <a:cs typeface="Century Gothic"/>
                <a:sym typeface="Century Gothic"/>
              </a:defRPr>
            </a:lvl1pPr>
            <a:lvl2pPr lvl="1"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entury Gothic"/>
                <a:ea typeface="Century Gothic"/>
                <a:cs typeface="Century Gothic"/>
                <a:sym typeface="Century Gothic"/>
              </a:defRPr>
            </a:lvl2pPr>
            <a:lvl3pPr lvl="2"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entury Gothic"/>
                <a:ea typeface="Century Gothic"/>
                <a:cs typeface="Century Gothic"/>
                <a:sym typeface="Century Gothic"/>
              </a:defRPr>
            </a:lvl3pPr>
            <a:lvl4pPr lvl="3" marR="0" rtl="0" algn="ctr">
              <a:lnSpc>
                <a:spcPct val="100000"/>
              </a:lnSpc>
              <a:spcBef>
                <a:spcPts val="360"/>
              </a:spcBef>
              <a:spcAft>
                <a:spcPts val="0"/>
              </a:spcAft>
              <a:buClr>
                <a:srgbClr val="888888"/>
              </a:buClr>
              <a:buSzPts val="1800"/>
              <a:buFont typeface="Arial"/>
              <a:buNone/>
              <a:defRPr b="0" i="0" sz="1800" u="none" cap="none" strike="noStrike">
                <a:solidFill>
                  <a:srgbClr val="888888"/>
                </a:solidFill>
                <a:latin typeface="Century Gothic"/>
                <a:ea typeface="Century Gothic"/>
                <a:cs typeface="Century Gothic"/>
                <a:sym typeface="Century Gothic"/>
              </a:defRPr>
            </a:lvl4pPr>
            <a:lvl5pPr lvl="4" marR="0" rtl="0" algn="ctr">
              <a:lnSpc>
                <a:spcPct val="100000"/>
              </a:lnSpc>
              <a:spcBef>
                <a:spcPts val="320"/>
              </a:spcBef>
              <a:spcAft>
                <a:spcPts val="0"/>
              </a:spcAft>
              <a:buClr>
                <a:srgbClr val="888888"/>
              </a:buClr>
              <a:buSzPts val="1600"/>
              <a:buFont typeface="Arial"/>
              <a:buNone/>
              <a:defRPr b="0" i="0" sz="1600" u="none" cap="none" strike="noStrike">
                <a:solidFill>
                  <a:srgbClr val="888888"/>
                </a:solidFill>
                <a:latin typeface="Century Gothic"/>
                <a:ea typeface="Century Gothic"/>
                <a:cs typeface="Century Gothic"/>
                <a:sym typeface="Century Gothic"/>
              </a:defRPr>
            </a:lvl5pPr>
            <a:lvl6pPr lvl="5"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lvl="6"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lvl="7"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lvl="8"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57" name="Google Shape;57;gfbf66569c4_0_106"/>
          <p:cNvSpPr txBox="1"/>
          <p:nvPr>
            <p:ph idx="2" type="body"/>
          </p:nvPr>
        </p:nvSpPr>
        <p:spPr>
          <a:xfrm>
            <a:off x="527382" y="5634038"/>
            <a:ext cx="6816900" cy="675300"/>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480"/>
              </a:spcBef>
              <a:spcAft>
                <a:spcPts val="0"/>
              </a:spcAft>
              <a:buClr>
                <a:srgbClr val="F79124"/>
              </a:buClr>
              <a:buSzPts val="2400"/>
              <a:buFont typeface="Arial"/>
              <a:buNone/>
              <a:defRPr b="1" i="0" sz="2400" u="none" cap="none" strike="noStrike">
                <a:solidFill>
                  <a:schemeClr val="dk1"/>
                </a:solidFill>
                <a:latin typeface="Century Gothic"/>
                <a:ea typeface="Century Gothic"/>
                <a:cs typeface="Century Gothic"/>
                <a:sym typeface="Century Gothic"/>
              </a:defRPr>
            </a:lvl1pPr>
            <a:lvl2pPr indent="-355600" lvl="1" marL="914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2pPr>
            <a:lvl3pPr indent="-355600" lvl="2" marL="1371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3pPr>
            <a:lvl4pPr indent="-342900" lvl="3" marL="1828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4pPr>
            <a:lvl5pPr indent="-330200" lvl="4" marL="22860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entury Gothic"/>
                <a:ea typeface="Century Gothic"/>
                <a:cs typeface="Century Gothic"/>
                <a:sym typeface="Century Gothic"/>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8" name="Google Shape;58;gfbf66569c4_0_106"/>
          <p:cNvSpPr txBox="1"/>
          <p:nvPr>
            <p:ph idx="12" type="sldNum"/>
          </p:nvPr>
        </p:nvSpPr>
        <p:spPr>
          <a:xfrm>
            <a:off x="11280576" y="6381329"/>
            <a:ext cx="8640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type="blank">
  <p:cSld name="BLANK">
    <p:spTree>
      <p:nvGrpSpPr>
        <p:cNvPr id="59" name="Shape 59"/>
        <p:cNvGrpSpPr/>
        <p:nvPr/>
      </p:nvGrpSpPr>
      <p:grpSpPr>
        <a:xfrm>
          <a:off x="0" y="0"/>
          <a:ext cx="0" cy="0"/>
          <a:chOff x="0" y="0"/>
          <a:chExt cx="0" cy="0"/>
        </a:xfrm>
      </p:grpSpPr>
      <p:sp>
        <p:nvSpPr>
          <p:cNvPr id="60" name="Google Shape;60;gfbf66569c4_0_115"/>
          <p:cNvSpPr txBox="1"/>
          <p:nvPr>
            <p:ph idx="12" type="sldNum"/>
          </p:nvPr>
        </p:nvSpPr>
        <p:spPr>
          <a:xfrm>
            <a:off x="11280576" y="6597352"/>
            <a:ext cx="864000" cy="2607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spTree>
      <p:nvGrpSpPr>
        <p:cNvPr id="65" name="Shape 65"/>
        <p:cNvGrpSpPr/>
        <p:nvPr/>
      </p:nvGrpSpPr>
      <p:grpSpPr>
        <a:xfrm>
          <a:off x="0" y="0"/>
          <a:ext cx="0" cy="0"/>
          <a:chOff x="0" y="0"/>
          <a:chExt cx="0" cy="0"/>
        </a:xfrm>
      </p:grpSpPr>
      <p:sp>
        <p:nvSpPr>
          <p:cNvPr id="66" name="Google Shape;66;p69"/>
          <p:cNvSpPr txBox="1"/>
          <p:nvPr>
            <p:ph type="title"/>
          </p:nvPr>
        </p:nvSpPr>
        <p:spPr>
          <a:xfrm>
            <a:off x="2027548" y="0"/>
            <a:ext cx="8028900" cy="980700"/>
          </a:xfrm>
          <a:prstGeom prst="rect">
            <a:avLst/>
          </a:prstGeom>
          <a:noFill/>
          <a:ln>
            <a:noFill/>
          </a:ln>
        </p:spPr>
        <p:txBody>
          <a:bodyPr anchorCtr="0" anchor="ctr" bIns="45700" lIns="91425" spcFirstLastPara="1" rIns="91425" wrap="square" tIns="45700">
            <a:normAutofit/>
          </a:bodyPr>
          <a:lstStyle>
            <a:lvl1pPr lvl="0" marR="0" rtl="0" algn="l">
              <a:lnSpc>
                <a:spcPct val="100000"/>
              </a:lnSpc>
              <a:spcBef>
                <a:spcPts val="0"/>
              </a:spcBef>
              <a:spcAft>
                <a:spcPts val="0"/>
              </a:spcAft>
              <a:buClr>
                <a:srgbClr val="000000"/>
              </a:buClr>
              <a:buSzPts val="1400"/>
              <a:buFont typeface="Arial"/>
              <a:buNone/>
              <a:defRPr b="1" i="0" sz="2400" u="none" cap="none" strike="noStrike">
                <a:solidFill>
                  <a:srgbClr val="085160"/>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1" i="0" sz="3200" u="none" cap="none" strike="noStrike">
                <a:solidFill>
                  <a:srgbClr val="08516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3200" u="none" cap="none" strike="noStrike">
                <a:solidFill>
                  <a:srgbClr val="08516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3200" u="none" cap="none" strike="noStrike">
                <a:solidFill>
                  <a:srgbClr val="08516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3200" u="none" cap="none" strike="noStrike">
                <a:solidFill>
                  <a:srgbClr val="08516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3200" u="none" cap="none" strike="noStrike">
                <a:solidFill>
                  <a:srgbClr val="08516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3200" u="none" cap="none" strike="noStrike">
                <a:solidFill>
                  <a:srgbClr val="08516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3200" u="none" cap="none" strike="noStrike">
                <a:solidFill>
                  <a:srgbClr val="08516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3200" u="none" cap="none" strike="noStrike">
                <a:solidFill>
                  <a:srgbClr val="085160"/>
                </a:solidFill>
                <a:latin typeface="Arial"/>
                <a:ea typeface="Arial"/>
                <a:cs typeface="Arial"/>
                <a:sym typeface="Arial"/>
              </a:defRPr>
            </a:lvl9pPr>
          </a:lstStyle>
          <a:p/>
        </p:txBody>
      </p:sp>
      <p:sp>
        <p:nvSpPr>
          <p:cNvPr id="67" name="Google Shape;67;p69"/>
          <p:cNvSpPr txBox="1"/>
          <p:nvPr>
            <p:ph idx="1" type="body"/>
          </p:nvPr>
        </p:nvSpPr>
        <p:spPr>
          <a:xfrm>
            <a:off x="609600" y="1268760"/>
            <a:ext cx="10972800" cy="4857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80"/>
              </a:spcBef>
              <a:spcAft>
                <a:spcPts val="0"/>
              </a:spcAft>
              <a:buClr>
                <a:srgbClr val="F79124"/>
              </a:buClr>
              <a:buSzPts val="2400"/>
              <a:buFont typeface="Arial"/>
              <a:buNone/>
              <a:defRPr b="1" i="0" sz="2400" u="none" cap="none" strike="noStrike">
                <a:solidFill>
                  <a:srgbClr val="085160"/>
                </a:solidFill>
                <a:latin typeface="Century Gothic"/>
                <a:ea typeface="Century Gothic"/>
                <a:cs typeface="Century Gothic"/>
                <a:sym typeface="Century Gothic"/>
              </a:defRPr>
            </a:lvl1pPr>
            <a:lvl2pPr indent="-381000" lvl="1" marL="9144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entury Gothic"/>
                <a:ea typeface="Century Gothic"/>
                <a:cs typeface="Century Gothic"/>
                <a:sym typeface="Century Gothic"/>
              </a:defRPr>
            </a:lvl2pPr>
            <a:lvl3pPr indent="-355600" lvl="2" marL="1371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3pPr>
            <a:lvl4pPr indent="-342900" lvl="3" marL="1828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4pPr>
            <a:lvl5pPr indent="-330200" lvl="4" marL="22860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entury Gothic"/>
                <a:ea typeface="Century Gothic"/>
                <a:cs typeface="Century Gothic"/>
                <a:sym typeface="Century Gothic"/>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8" name="Google Shape;68;p69"/>
          <p:cNvSpPr txBox="1"/>
          <p:nvPr>
            <p:ph idx="12" type="sldNum"/>
          </p:nvPr>
        </p:nvSpPr>
        <p:spPr>
          <a:xfrm>
            <a:off x="11280576" y="6597352"/>
            <a:ext cx="864000" cy="2607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p:cSld name="Diapositive de titre">
    <p:spTree>
      <p:nvGrpSpPr>
        <p:cNvPr id="69" name="Shape 69"/>
        <p:cNvGrpSpPr/>
        <p:nvPr/>
      </p:nvGrpSpPr>
      <p:grpSpPr>
        <a:xfrm>
          <a:off x="0" y="0"/>
          <a:ext cx="0" cy="0"/>
          <a:chOff x="0" y="0"/>
          <a:chExt cx="0" cy="0"/>
        </a:xfrm>
      </p:grpSpPr>
      <p:sp>
        <p:nvSpPr>
          <p:cNvPr id="70" name="Google Shape;70;p72"/>
          <p:cNvSpPr txBox="1"/>
          <p:nvPr>
            <p:ph idx="12" type="sldNum"/>
          </p:nvPr>
        </p:nvSpPr>
        <p:spPr>
          <a:xfrm>
            <a:off x="11280576" y="6597352"/>
            <a:ext cx="864000" cy="2607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FFFF"/>
              </a:buClr>
              <a:buSzPts val="1400"/>
              <a:buFont typeface="Arial"/>
              <a:buNone/>
              <a:defRPr b="1" i="0" sz="1400" u="none" cap="none" strike="noStrik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FFFFFF"/>
              </a:buClr>
              <a:buSzPts val="1400"/>
              <a:buFont typeface="Arial"/>
              <a:buNone/>
              <a:defRPr b="1" i="0" sz="1400" u="none" cap="none" strike="noStrik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FFFFFF"/>
              </a:buClr>
              <a:buSzPts val="1400"/>
              <a:buFont typeface="Arial"/>
              <a:buNone/>
              <a:defRPr b="1" i="0" sz="1400" u="none" cap="none" strike="noStrik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FFFFFF"/>
              </a:buClr>
              <a:buSzPts val="1400"/>
              <a:buFont typeface="Arial"/>
              <a:buNone/>
              <a:defRPr b="1" i="0" sz="1400" u="none" cap="none" strike="noStrik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FFFFFF"/>
              </a:buClr>
              <a:buSzPts val="1400"/>
              <a:buFont typeface="Arial"/>
              <a:buNone/>
              <a:defRPr b="1" i="0" sz="1400" u="none" cap="none" strike="noStrik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FFFFFF"/>
              </a:buClr>
              <a:buSzPts val="1400"/>
              <a:buFont typeface="Arial"/>
              <a:buNone/>
              <a:defRPr b="1" i="0" sz="1400" u="none" cap="none" strike="noStrik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FFFFFF"/>
              </a:buClr>
              <a:buSzPts val="1400"/>
              <a:buFont typeface="Arial"/>
              <a:buNone/>
              <a:defRPr b="1" i="0" sz="1400" u="none" cap="none" strike="noStrik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FFFFFF"/>
              </a:buClr>
              <a:buSzPts val="1400"/>
              <a:buFont typeface="Arial"/>
              <a:buNone/>
              <a:defRPr b="1" i="0" sz="1400" u="none" cap="none" strike="noStrik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FFFFFF"/>
              </a:buClr>
              <a:buSzPts val="1400"/>
              <a:buFont typeface="Arial"/>
              <a:buNone/>
              <a:defRPr b="1" i="0" sz="140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position personnalisée">
  <p:cSld name="Disposition personnalisée">
    <p:spTree>
      <p:nvGrpSpPr>
        <p:cNvPr id="71" name="Shape 71"/>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type="blank">
  <p:cSld name="BLANK">
    <p:spTree>
      <p:nvGrpSpPr>
        <p:cNvPr id="72" name="Shape 72"/>
        <p:cNvGrpSpPr/>
        <p:nvPr/>
      </p:nvGrpSpPr>
      <p:grpSpPr>
        <a:xfrm>
          <a:off x="0" y="0"/>
          <a:ext cx="0" cy="0"/>
          <a:chOff x="0" y="0"/>
          <a:chExt cx="0" cy="0"/>
        </a:xfrm>
      </p:grpSpPr>
      <p:sp>
        <p:nvSpPr>
          <p:cNvPr id="73" name="Google Shape;73;p74"/>
          <p:cNvSpPr txBox="1"/>
          <p:nvPr>
            <p:ph idx="12" type="sldNum"/>
          </p:nvPr>
        </p:nvSpPr>
        <p:spPr>
          <a:xfrm>
            <a:off x="11280576" y="6597352"/>
            <a:ext cx="864000" cy="2607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Titre">
  <p:cSld name="Diapositive Titre">
    <p:spTree>
      <p:nvGrpSpPr>
        <p:cNvPr id="74" name="Shape 74"/>
        <p:cNvGrpSpPr/>
        <p:nvPr/>
      </p:nvGrpSpPr>
      <p:grpSpPr>
        <a:xfrm>
          <a:off x="0" y="0"/>
          <a:ext cx="0" cy="0"/>
          <a:chOff x="0" y="0"/>
          <a:chExt cx="0" cy="0"/>
        </a:xfrm>
      </p:grpSpPr>
      <p:sp>
        <p:nvSpPr>
          <p:cNvPr id="75" name="Google Shape;75;p75"/>
          <p:cNvSpPr/>
          <p:nvPr/>
        </p:nvSpPr>
        <p:spPr>
          <a:xfrm>
            <a:off x="0" y="6092826"/>
            <a:ext cx="12192000" cy="765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76" name="Google Shape;76;p75"/>
          <p:cNvSpPr/>
          <p:nvPr/>
        </p:nvSpPr>
        <p:spPr>
          <a:xfrm>
            <a:off x="0" y="1"/>
            <a:ext cx="12192000" cy="2003400"/>
          </a:xfrm>
          <a:prstGeom prst="rect">
            <a:avLst/>
          </a:prstGeom>
          <a:solidFill>
            <a:srgbClr val="085160"/>
          </a:solidFill>
          <a:ln>
            <a:noFill/>
          </a:ln>
          <a:effectLst>
            <a:outerShdw blurRad="40000" rotWithShape="0" dir="5400000" dist="20000">
              <a:srgbClr val="000000">
                <a:alpha val="36078"/>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7" name="Google Shape;77;p75"/>
          <p:cNvSpPr/>
          <p:nvPr/>
        </p:nvSpPr>
        <p:spPr>
          <a:xfrm rot="2700000">
            <a:off x="6704775" y="1577089"/>
            <a:ext cx="636396" cy="851074"/>
          </a:xfrm>
          <a:prstGeom prst="rect">
            <a:avLst/>
          </a:prstGeom>
          <a:solidFill>
            <a:srgbClr val="085160"/>
          </a:solidFill>
          <a:ln>
            <a:noFill/>
          </a:ln>
          <a:effectLst>
            <a:outerShdw blurRad="40000" rotWithShape="0" dir="5400000" dist="20000">
              <a:srgbClr val="000000">
                <a:alpha val="36078"/>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descr="Logo AC Blanc.png" id="78" name="Google Shape;78;p75"/>
          <p:cNvPicPr preferRelativeResize="0"/>
          <p:nvPr/>
        </p:nvPicPr>
        <p:blipFill rotWithShape="1">
          <a:blip r:embed="rId2">
            <a:alphaModFix/>
          </a:blip>
          <a:srcRect b="0" l="0" r="0" t="0"/>
          <a:stretch/>
        </p:blipFill>
        <p:spPr>
          <a:xfrm>
            <a:off x="328085" y="258764"/>
            <a:ext cx="3823699" cy="1393825"/>
          </a:xfrm>
          <a:prstGeom prst="rect">
            <a:avLst/>
          </a:prstGeom>
          <a:noFill/>
          <a:ln>
            <a:noFill/>
          </a:ln>
        </p:spPr>
      </p:pic>
      <p:sp>
        <p:nvSpPr>
          <p:cNvPr id="79" name="Google Shape;79;p75"/>
          <p:cNvSpPr txBox="1"/>
          <p:nvPr>
            <p:ph type="ctrTitle"/>
          </p:nvPr>
        </p:nvSpPr>
        <p:spPr>
          <a:xfrm>
            <a:off x="431371" y="2492897"/>
            <a:ext cx="9985200" cy="147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4400" u="none" cap="none" strike="noStrike">
                <a:solidFill>
                  <a:srgbClr val="F6AB38"/>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1" i="0" sz="3200" u="none" cap="none" strike="noStrike">
                <a:solidFill>
                  <a:srgbClr val="08516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3200" u="none" cap="none" strike="noStrike">
                <a:solidFill>
                  <a:srgbClr val="08516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3200" u="none" cap="none" strike="noStrike">
                <a:solidFill>
                  <a:srgbClr val="08516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3200" u="none" cap="none" strike="noStrike">
                <a:solidFill>
                  <a:srgbClr val="08516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3200" u="none" cap="none" strike="noStrike">
                <a:solidFill>
                  <a:srgbClr val="08516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3200" u="none" cap="none" strike="noStrike">
                <a:solidFill>
                  <a:srgbClr val="08516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3200" u="none" cap="none" strike="noStrike">
                <a:solidFill>
                  <a:srgbClr val="08516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3200" u="none" cap="none" strike="noStrike">
                <a:solidFill>
                  <a:srgbClr val="085160"/>
                </a:solidFill>
                <a:latin typeface="Arial"/>
                <a:ea typeface="Arial"/>
                <a:cs typeface="Arial"/>
                <a:sym typeface="Arial"/>
              </a:defRPr>
            </a:lvl9pPr>
          </a:lstStyle>
          <a:p/>
        </p:txBody>
      </p:sp>
      <p:sp>
        <p:nvSpPr>
          <p:cNvPr id="80" name="Google Shape;80;p75"/>
          <p:cNvSpPr txBox="1"/>
          <p:nvPr>
            <p:ph idx="1" type="subTitle"/>
          </p:nvPr>
        </p:nvSpPr>
        <p:spPr>
          <a:xfrm>
            <a:off x="431371" y="4005064"/>
            <a:ext cx="7200900" cy="1127100"/>
          </a:xfrm>
          <a:prstGeom prst="rect">
            <a:avLst/>
          </a:prstGeom>
          <a:noFill/>
          <a:ln>
            <a:noFill/>
          </a:ln>
        </p:spPr>
        <p:txBody>
          <a:bodyPr anchorCtr="0" anchor="t" bIns="45700" lIns="91425" spcFirstLastPara="1" rIns="91425" wrap="square" tIns="45700">
            <a:normAutofit/>
          </a:bodyPr>
          <a:lstStyle>
            <a:lvl1pPr lvl="0" marR="0" rtl="0" algn="l">
              <a:lnSpc>
                <a:spcPct val="100000"/>
              </a:lnSpc>
              <a:spcBef>
                <a:spcPts val="700"/>
              </a:spcBef>
              <a:spcAft>
                <a:spcPts val="0"/>
              </a:spcAft>
              <a:buClr>
                <a:srgbClr val="F79124"/>
              </a:buClr>
              <a:buSzPts val="3500"/>
              <a:buFont typeface="Arial"/>
              <a:buNone/>
              <a:defRPr b="1" i="0" sz="3500" u="none" cap="none" strike="noStrike">
                <a:solidFill>
                  <a:srgbClr val="085160"/>
                </a:solidFill>
                <a:latin typeface="Century Gothic"/>
                <a:ea typeface="Century Gothic"/>
                <a:cs typeface="Century Gothic"/>
                <a:sym typeface="Century Gothic"/>
              </a:defRPr>
            </a:lvl1pPr>
            <a:lvl2pPr lvl="1"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entury Gothic"/>
                <a:ea typeface="Century Gothic"/>
                <a:cs typeface="Century Gothic"/>
                <a:sym typeface="Century Gothic"/>
              </a:defRPr>
            </a:lvl2pPr>
            <a:lvl3pPr lvl="2"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entury Gothic"/>
                <a:ea typeface="Century Gothic"/>
                <a:cs typeface="Century Gothic"/>
                <a:sym typeface="Century Gothic"/>
              </a:defRPr>
            </a:lvl3pPr>
            <a:lvl4pPr lvl="3" marR="0" rtl="0" algn="ctr">
              <a:lnSpc>
                <a:spcPct val="100000"/>
              </a:lnSpc>
              <a:spcBef>
                <a:spcPts val="360"/>
              </a:spcBef>
              <a:spcAft>
                <a:spcPts val="0"/>
              </a:spcAft>
              <a:buClr>
                <a:srgbClr val="888888"/>
              </a:buClr>
              <a:buSzPts val="1800"/>
              <a:buFont typeface="Arial"/>
              <a:buNone/>
              <a:defRPr b="0" i="0" sz="1800" u="none" cap="none" strike="noStrike">
                <a:solidFill>
                  <a:srgbClr val="888888"/>
                </a:solidFill>
                <a:latin typeface="Century Gothic"/>
                <a:ea typeface="Century Gothic"/>
                <a:cs typeface="Century Gothic"/>
                <a:sym typeface="Century Gothic"/>
              </a:defRPr>
            </a:lvl4pPr>
            <a:lvl5pPr lvl="4" marR="0" rtl="0" algn="ctr">
              <a:lnSpc>
                <a:spcPct val="100000"/>
              </a:lnSpc>
              <a:spcBef>
                <a:spcPts val="320"/>
              </a:spcBef>
              <a:spcAft>
                <a:spcPts val="0"/>
              </a:spcAft>
              <a:buClr>
                <a:srgbClr val="888888"/>
              </a:buClr>
              <a:buSzPts val="1600"/>
              <a:buFont typeface="Arial"/>
              <a:buNone/>
              <a:defRPr b="0" i="0" sz="1600" u="none" cap="none" strike="noStrike">
                <a:solidFill>
                  <a:srgbClr val="888888"/>
                </a:solidFill>
                <a:latin typeface="Century Gothic"/>
                <a:ea typeface="Century Gothic"/>
                <a:cs typeface="Century Gothic"/>
                <a:sym typeface="Century Gothic"/>
              </a:defRPr>
            </a:lvl5pPr>
            <a:lvl6pPr lvl="5"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lvl="6"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lvl="7"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lvl="8"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81" name="Google Shape;81;p75"/>
          <p:cNvSpPr txBox="1"/>
          <p:nvPr>
            <p:ph idx="2" type="body"/>
          </p:nvPr>
        </p:nvSpPr>
        <p:spPr>
          <a:xfrm>
            <a:off x="527382" y="5634038"/>
            <a:ext cx="6816900" cy="675300"/>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480"/>
              </a:spcBef>
              <a:spcAft>
                <a:spcPts val="0"/>
              </a:spcAft>
              <a:buClr>
                <a:srgbClr val="F79124"/>
              </a:buClr>
              <a:buSzPts val="2400"/>
              <a:buFont typeface="Arial"/>
              <a:buNone/>
              <a:defRPr b="1" i="0" sz="2400" u="none" cap="none" strike="noStrike">
                <a:solidFill>
                  <a:schemeClr val="dk1"/>
                </a:solidFill>
                <a:latin typeface="Century Gothic"/>
                <a:ea typeface="Century Gothic"/>
                <a:cs typeface="Century Gothic"/>
                <a:sym typeface="Century Gothic"/>
              </a:defRPr>
            </a:lvl1pPr>
            <a:lvl2pPr indent="-355600" lvl="1" marL="914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2pPr>
            <a:lvl3pPr indent="-355600" lvl="2" marL="1371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3pPr>
            <a:lvl4pPr indent="-342900" lvl="3" marL="1828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4pPr>
            <a:lvl5pPr indent="-330200" lvl="4" marL="22860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entury Gothic"/>
                <a:ea typeface="Century Gothic"/>
                <a:cs typeface="Century Gothic"/>
                <a:sym typeface="Century Gothic"/>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2" name="Google Shape;82;p75"/>
          <p:cNvSpPr txBox="1"/>
          <p:nvPr>
            <p:ph idx="12" type="sldNum"/>
          </p:nvPr>
        </p:nvSpPr>
        <p:spPr>
          <a:xfrm>
            <a:off x="11280576" y="6381329"/>
            <a:ext cx="8640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ait à mettre en avant">
  <p:cSld name="Fait à mettre en avant">
    <p:spTree>
      <p:nvGrpSpPr>
        <p:cNvPr id="83" name="Shape 83"/>
        <p:cNvGrpSpPr/>
        <p:nvPr/>
      </p:nvGrpSpPr>
      <p:grpSpPr>
        <a:xfrm>
          <a:off x="0" y="0"/>
          <a:ext cx="0" cy="0"/>
          <a:chOff x="0" y="0"/>
          <a:chExt cx="0" cy="0"/>
        </a:xfrm>
      </p:grpSpPr>
      <p:sp>
        <p:nvSpPr>
          <p:cNvPr id="84" name="Google Shape;84;p76"/>
          <p:cNvSpPr/>
          <p:nvPr/>
        </p:nvSpPr>
        <p:spPr>
          <a:xfrm>
            <a:off x="0" y="0"/>
            <a:ext cx="12192000" cy="6858000"/>
          </a:xfrm>
          <a:prstGeom prst="rect">
            <a:avLst/>
          </a:prstGeom>
          <a:solidFill>
            <a:srgbClr val="085160"/>
          </a:solidFill>
          <a:ln>
            <a:noFill/>
          </a:ln>
          <a:effectLst>
            <a:outerShdw blurRad="40000" rotWithShape="0" dir="5400000" dist="20000">
              <a:srgbClr val="000000">
                <a:alpha val="36078"/>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5" name="Google Shape;85;p76"/>
          <p:cNvSpPr txBox="1"/>
          <p:nvPr>
            <p:ph idx="1" type="body"/>
          </p:nvPr>
        </p:nvSpPr>
        <p:spPr>
          <a:xfrm>
            <a:off x="0" y="2492897"/>
            <a:ext cx="10363200" cy="1500300"/>
          </a:xfrm>
          <a:prstGeom prst="rect">
            <a:avLst/>
          </a:prstGeom>
          <a:solidFill>
            <a:schemeClr val="lt1"/>
          </a:solidFill>
          <a:ln>
            <a:noFill/>
          </a:ln>
        </p:spPr>
        <p:txBody>
          <a:bodyPr anchorCtr="0" anchor="ctr" bIns="45700" lIns="216000" spcFirstLastPara="1" rIns="91425" wrap="square" tIns="45700">
            <a:normAutofit/>
          </a:bodyPr>
          <a:lstStyle>
            <a:lvl1pPr indent="-228600" lvl="0" marL="457200" marR="0" rtl="0" algn="l">
              <a:lnSpc>
                <a:spcPct val="100000"/>
              </a:lnSpc>
              <a:spcBef>
                <a:spcPts val="800"/>
              </a:spcBef>
              <a:spcAft>
                <a:spcPts val="0"/>
              </a:spcAft>
              <a:buClr>
                <a:srgbClr val="F79124"/>
              </a:buClr>
              <a:buSzPts val="4000"/>
              <a:buFont typeface="Arial"/>
              <a:buNone/>
              <a:defRPr b="1" i="0" sz="4000" u="none" cap="none" strike="noStrike">
                <a:solidFill>
                  <a:srgbClr val="1B687F"/>
                </a:solidFill>
                <a:latin typeface="Century Gothic"/>
                <a:ea typeface="Century Gothic"/>
                <a:cs typeface="Century Gothic"/>
                <a:sym typeface="Century Gothic"/>
              </a:defRPr>
            </a:lvl1pPr>
            <a:lvl2pPr indent="-228600" lvl="1" marL="914400" marR="0" rtl="0" algn="l">
              <a:lnSpc>
                <a:spcPct val="100000"/>
              </a:lnSpc>
              <a:spcBef>
                <a:spcPts val="360"/>
              </a:spcBef>
              <a:spcAft>
                <a:spcPts val="0"/>
              </a:spcAft>
              <a:buClr>
                <a:srgbClr val="888888"/>
              </a:buClr>
              <a:buSzPts val="1800"/>
              <a:buFont typeface="Arial"/>
              <a:buNone/>
              <a:defRPr b="0" i="0" sz="1800" u="none" cap="none" strike="noStrike">
                <a:solidFill>
                  <a:srgbClr val="888888"/>
                </a:solidFill>
                <a:latin typeface="Century Gothic"/>
                <a:ea typeface="Century Gothic"/>
                <a:cs typeface="Century Gothic"/>
                <a:sym typeface="Century Gothic"/>
              </a:defRPr>
            </a:lvl2pPr>
            <a:lvl3pPr indent="-228600" lvl="2" marL="1371600" marR="0" rtl="0" algn="l">
              <a:lnSpc>
                <a:spcPct val="100000"/>
              </a:lnSpc>
              <a:spcBef>
                <a:spcPts val="320"/>
              </a:spcBef>
              <a:spcAft>
                <a:spcPts val="0"/>
              </a:spcAft>
              <a:buClr>
                <a:srgbClr val="888888"/>
              </a:buClr>
              <a:buSzPts val="1600"/>
              <a:buFont typeface="Arial"/>
              <a:buNone/>
              <a:defRPr b="0" i="0" sz="1600" u="none" cap="none" strike="noStrike">
                <a:solidFill>
                  <a:srgbClr val="888888"/>
                </a:solidFill>
                <a:latin typeface="Century Gothic"/>
                <a:ea typeface="Century Gothic"/>
                <a:cs typeface="Century Gothic"/>
                <a:sym typeface="Century Gothic"/>
              </a:defRPr>
            </a:lvl3pPr>
            <a:lvl4pPr indent="-228600" lvl="3" marL="1828800" marR="0" rtl="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Century Gothic"/>
                <a:ea typeface="Century Gothic"/>
                <a:cs typeface="Century Gothic"/>
                <a:sym typeface="Century Gothic"/>
              </a:defRPr>
            </a:lvl4pPr>
            <a:lvl5pPr indent="-228600" lvl="4" marL="2286000" marR="0" rtl="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Century Gothic"/>
                <a:ea typeface="Century Gothic"/>
                <a:cs typeface="Century Gothic"/>
                <a:sym typeface="Century Gothic"/>
              </a:defRPr>
            </a:lvl5pPr>
            <a:lvl6pPr indent="-228600" lvl="5" marL="2743200" marR="0" rtl="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6pPr>
            <a:lvl7pPr indent="-228600" lvl="6" marL="3200400" marR="0" rtl="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7pPr>
            <a:lvl8pPr indent="-228600" lvl="7" marL="3657600" marR="0" rtl="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8pPr>
            <a:lvl9pPr indent="-228600" lvl="8" marL="4114800" marR="0" rtl="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9pPr>
          </a:lstStyle>
          <a:p/>
        </p:txBody>
      </p:sp>
      <p:sp>
        <p:nvSpPr>
          <p:cNvPr id="86" name="Google Shape;86;p76"/>
          <p:cNvSpPr txBox="1"/>
          <p:nvPr>
            <p:ph idx="12" type="sldNum"/>
          </p:nvPr>
        </p:nvSpPr>
        <p:spPr>
          <a:xfrm>
            <a:off x="11280576" y="6381329"/>
            <a:ext cx="8640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spTree>
      <p:nvGrpSpPr>
        <p:cNvPr id="15" name="Shape 15"/>
        <p:cNvGrpSpPr/>
        <p:nvPr/>
      </p:nvGrpSpPr>
      <p:grpSpPr>
        <a:xfrm>
          <a:off x="0" y="0"/>
          <a:ext cx="0" cy="0"/>
          <a:chOff x="0" y="0"/>
          <a:chExt cx="0" cy="0"/>
        </a:xfrm>
      </p:grpSpPr>
      <p:sp>
        <p:nvSpPr>
          <p:cNvPr id="16" name="Google Shape;16;p64"/>
          <p:cNvSpPr txBox="1"/>
          <p:nvPr>
            <p:ph type="title"/>
          </p:nvPr>
        </p:nvSpPr>
        <p:spPr>
          <a:xfrm>
            <a:off x="2027548" y="0"/>
            <a:ext cx="8028892" cy="980728"/>
          </a:xfrm>
          <a:prstGeom prst="rect">
            <a:avLst/>
          </a:prstGeom>
          <a:noFill/>
          <a:ln>
            <a:noFill/>
          </a:ln>
        </p:spPr>
        <p:txBody>
          <a:bodyPr anchorCtr="0" anchor="ctr" bIns="45700" lIns="91425" spcFirstLastPara="1" rIns="91425" wrap="square" tIns="45700">
            <a:normAutofit/>
          </a:bodyPr>
          <a:lstStyle>
            <a:lvl1pPr lvl="0" marR="0" rtl="0" algn="l">
              <a:lnSpc>
                <a:spcPct val="100000"/>
              </a:lnSpc>
              <a:spcBef>
                <a:spcPts val="0"/>
              </a:spcBef>
              <a:spcAft>
                <a:spcPts val="0"/>
              </a:spcAft>
              <a:buClr>
                <a:srgbClr val="000000"/>
              </a:buClr>
              <a:buSzPts val="1400"/>
              <a:buFont typeface="Arial"/>
              <a:buNone/>
              <a:defRPr b="1" i="0" sz="2400" u="none" cap="none" strike="noStrike">
                <a:solidFill>
                  <a:srgbClr val="085160"/>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1" i="0" sz="3200" u="none" cap="none" strike="noStrike">
                <a:solidFill>
                  <a:srgbClr val="08516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3200" u="none" cap="none" strike="noStrike">
                <a:solidFill>
                  <a:srgbClr val="08516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3200" u="none" cap="none" strike="noStrike">
                <a:solidFill>
                  <a:srgbClr val="08516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3200" u="none" cap="none" strike="noStrike">
                <a:solidFill>
                  <a:srgbClr val="08516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3200" u="none" cap="none" strike="noStrike">
                <a:solidFill>
                  <a:srgbClr val="08516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3200" u="none" cap="none" strike="noStrike">
                <a:solidFill>
                  <a:srgbClr val="08516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3200" u="none" cap="none" strike="noStrike">
                <a:solidFill>
                  <a:srgbClr val="08516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3200" u="none" cap="none" strike="noStrike">
                <a:solidFill>
                  <a:srgbClr val="085160"/>
                </a:solidFill>
                <a:latin typeface="Arial"/>
                <a:ea typeface="Arial"/>
                <a:cs typeface="Arial"/>
                <a:sym typeface="Arial"/>
              </a:defRPr>
            </a:lvl9pPr>
          </a:lstStyle>
          <a:p/>
        </p:txBody>
      </p:sp>
      <p:sp>
        <p:nvSpPr>
          <p:cNvPr id="17" name="Google Shape;17;p64"/>
          <p:cNvSpPr txBox="1"/>
          <p:nvPr>
            <p:ph idx="1" type="body"/>
          </p:nvPr>
        </p:nvSpPr>
        <p:spPr>
          <a:xfrm>
            <a:off x="609600" y="1268760"/>
            <a:ext cx="10972800" cy="485740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80"/>
              </a:spcBef>
              <a:spcAft>
                <a:spcPts val="0"/>
              </a:spcAft>
              <a:buClr>
                <a:srgbClr val="F79124"/>
              </a:buClr>
              <a:buSzPts val="2400"/>
              <a:buFont typeface="Arial"/>
              <a:buNone/>
              <a:defRPr b="1" i="0" sz="2400" u="none" cap="none" strike="noStrike">
                <a:solidFill>
                  <a:srgbClr val="085160"/>
                </a:solidFill>
                <a:latin typeface="Century Gothic"/>
                <a:ea typeface="Century Gothic"/>
                <a:cs typeface="Century Gothic"/>
                <a:sym typeface="Century Gothic"/>
              </a:defRPr>
            </a:lvl1pPr>
            <a:lvl2pPr indent="-381000" lvl="1" marL="9144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entury Gothic"/>
                <a:ea typeface="Century Gothic"/>
                <a:cs typeface="Century Gothic"/>
                <a:sym typeface="Century Gothic"/>
              </a:defRPr>
            </a:lvl2pPr>
            <a:lvl3pPr indent="-355600" lvl="2" marL="1371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3pPr>
            <a:lvl4pPr indent="-342900" lvl="3" marL="1828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4pPr>
            <a:lvl5pPr indent="-330200" lvl="4" marL="22860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entury Gothic"/>
                <a:ea typeface="Century Gothic"/>
                <a:cs typeface="Century Gothic"/>
                <a:sym typeface="Century Gothic"/>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8" name="Google Shape;18;p64"/>
          <p:cNvSpPr txBox="1"/>
          <p:nvPr>
            <p:ph idx="12" type="sldNum"/>
          </p:nvPr>
        </p:nvSpPr>
        <p:spPr>
          <a:xfrm>
            <a:off x="11280576" y="6597352"/>
            <a:ext cx="864096" cy="260648"/>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position personnalisée">
  <p:cSld name="Disposition personnalisée">
    <p:spTree>
      <p:nvGrpSpPr>
        <p:cNvPr id="19" name="Shape 19"/>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type="blank">
  <p:cSld name="BLANK">
    <p:spTree>
      <p:nvGrpSpPr>
        <p:cNvPr id="20" name="Shape 20"/>
        <p:cNvGrpSpPr/>
        <p:nvPr/>
      </p:nvGrpSpPr>
      <p:grpSpPr>
        <a:xfrm>
          <a:off x="0" y="0"/>
          <a:ext cx="0" cy="0"/>
          <a:chOff x="0" y="0"/>
          <a:chExt cx="0" cy="0"/>
        </a:xfrm>
      </p:grpSpPr>
      <p:sp>
        <p:nvSpPr>
          <p:cNvPr id="21" name="Google Shape;21;p67"/>
          <p:cNvSpPr txBox="1"/>
          <p:nvPr>
            <p:ph idx="12" type="sldNum"/>
          </p:nvPr>
        </p:nvSpPr>
        <p:spPr>
          <a:xfrm>
            <a:off x="11280576" y="6597352"/>
            <a:ext cx="864096" cy="260648"/>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Titre">
  <p:cSld name="Diapositive Titre">
    <p:spTree>
      <p:nvGrpSpPr>
        <p:cNvPr id="22" name="Shape 22"/>
        <p:cNvGrpSpPr/>
        <p:nvPr/>
      </p:nvGrpSpPr>
      <p:grpSpPr>
        <a:xfrm>
          <a:off x="0" y="0"/>
          <a:ext cx="0" cy="0"/>
          <a:chOff x="0" y="0"/>
          <a:chExt cx="0" cy="0"/>
        </a:xfrm>
      </p:grpSpPr>
      <p:sp>
        <p:nvSpPr>
          <p:cNvPr id="23" name="Google Shape;23;p70"/>
          <p:cNvSpPr/>
          <p:nvPr/>
        </p:nvSpPr>
        <p:spPr>
          <a:xfrm>
            <a:off x="0" y="6092826"/>
            <a:ext cx="12192000" cy="76517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4" name="Google Shape;24;p70"/>
          <p:cNvSpPr/>
          <p:nvPr/>
        </p:nvSpPr>
        <p:spPr>
          <a:xfrm>
            <a:off x="0" y="1"/>
            <a:ext cx="12192000" cy="2003425"/>
          </a:xfrm>
          <a:prstGeom prst="rect">
            <a:avLst/>
          </a:prstGeom>
          <a:solidFill>
            <a:srgbClr val="085160"/>
          </a:solidFill>
          <a:ln>
            <a:noFill/>
          </a:ln>
          <a:effectLst>
            <a:outerShdw blurRad="40000" rotWithShape="0" dir="5400000" dist="20000">
              <a:srgbClr val="000000">
                <a:alpha val="35686"/>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5" name="Google Shape;25;p70"/>
          <p:cNvSpPr/>
          <p:nvPr/>
        </p:nvSpPr>
        <p:spPr>
          <a:xfrm rot="2700000">
            <a:off x="6704808" y="1577182"/>
            <a:ext cx="636587" cy="850900"/>
          </a:xfrm>
          <a:prstGeom prst="rect">
            <a:avLst/>
          </a:prstGeom>
          <a:solidFill>
            <a:srgbClr val="085160"/>
          </a:solidFill>
          <a:ln>
            <a:noFill/>
          </a:ln>
          <a:effectLst>
            <a:outerShdw blurRad="40000" rotWithShape="0" dir="5400000" dist="20000">
              <a:srgbClr val="000000">
                <a:alpha val="35686"/>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descr="Logo AC Blanc.png" id="26" name="Google Shape;26;p70"/>
          <p:cNvPicPr preferRelativeResize="0"/>
          <p:nvPr/>
        </p:nvPicPr>
        <p:blipFill rotWithShape="1">
          <a:blip r:embed="rId2">
            <a:alphaModFix/>
          </a:blip>
          <a:srcRect b="0" l="0" r="0" t="0"/>
          <a:stretch/>
        </p:blipFill>
        <p:spPr>
          <a:xfrm>
            <a:off x="328085" y="258764"/>
            <a:ext cx="3823700" cy="1393825"/>
          </a:xfrm>
          <a:prstGeom prst="rect">
            <a:avLst/>
          </a:prstGeom>
          <a:noFill/>
          <a:ln>
            <a:noFill/>
          </a:ln>
        </p:spPr>
      </p:pic>
      <p:sp>
        <p:nvSpPr>
          <p:cNvPr id="27" name="Google Shape;27;p70"/>
          <p:cNvSpPr txBox="1"/>
          <p:nvPr>
            <p:ph type="ctrTitle"/>
          </p:nvPr>
        </p:nvSpPr>
        <p:spPr>
          <a:xfrm>
            <a:off x="431371" y="2492897"/>
            <a:ext cx="9985109" cy="14700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4400" u="none" cap="none" strike="noStrike">
                <a:solidFill>
                  <a:srgbClr val="F6AB38"/>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1" i="0" sz="3200" u="none" cap="none" strike="noStrike">
                <a:solidFill>
                  <a:srgbClr val="08516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3200" u="none" cap="none" strike="noStrike">
                <a:solidFill>
                  <a:srgbClr val="08516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3200" u="none" cap="none" strike="noStrike">
                <a:solidFill>
                  <a:srgbClr val="08516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3200" u="none" cap="none" strike="noStrike">
                <a:solidFill>
                  <a:srgbClr val="08516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3200" u="none" cap="none" strike="noStrike">
                <a:solidFill>
                  <a:srgbClr val="08516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3200" u="none" cap="none" strike="noStrike">
                <a:solidFill>
                  <a:srgbClr val="08516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3200" u="none" cap="none" strike="noStrike">
                <a:solidFill>
                  <a:srgbClr val="08516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3200" u="none" cap="none" strike="noStrike">
                <a:solidFill>
                  <a:srgbClr val="085160"/>
                </a:solidFill>
                <a:latin typeface="Arial"/>
                <a:ea typeface="Arial"/>
                <a:cs typeface="Arial"/>
                <a:sym typeface="Arial"/>
              </a:defRPr>
            </a:lvl9pPr>
          </a:lstStyle>
          <a:p/>
        </p:txBody>
      </p:sp>
      <p:sp>
        <p:nvSpPr>
          <p:cNvPr id="28" name="Google Shape;28;p70"/>
          <p:cNvSpPr txBox="1"/>
          <p:nvPr>
            <p:ph idx="1" type="subTitle"/>
          </p:nvPr>
        </p:nvSpPr>
        <p:spPr>
          <a:xfrm>
            <a:off x="431371" y="4005064"/>
            <a:ext cx="7200800" cy="1126976"/>
          </a:xfrm>
          <a:prstGeom prst="rect">
            <a:avLst/>
          </a:prstGeom>
          <a:noFill/>
          <a:ln>
            <a:noFill/>
          </a:ln>
        </p:spPr>
        <p:txBody>
          <a:bodyPr anchorCtr="0" anchor="t" bIns="45700" lIns="91425" spcFirstLastPara="1" rIns="91425" wrap="square" tIns="45700">
            <a:normAutofit/>
          </a:bodyPr>
          <a:lstStyle>
            <a:lvl1pPr lvl="0" marR="0" rtl="0" algn="l">
              <a:lnSpc>
                <a:spcPct val="100000"/>
              </a:lnSpc>
              <a:spcBef>
                <a:spcPts val="700"/>
              </a:spcBef>
              <a:spcAft>
                <a:spcPts val="0"/>
              </a:spcAft>
              <a:buClr>
                <a:srgbClr val="F79124"/>
              </a:buClr>
              <a:buSzPts val="3500"/>
              <a:buFont typeface="Arial"/>
              <a:buNone/>
              <a:defRPr b="1" i="0" sz="3500" u="none" cap="none" strike="noStrike">
                <a:solidFill>
                  <a:srgbClr val="085160"/>
                </a:solidFill>
                <a:latin typeface="Century Gothic"/>
                <a:ea typeface="Century Gothic"/>
                <a:cs typeface="Century Gothic"/>
                <a:sym typeface="Century Gothic"/>
              </a:defRPr>
            </a:lvl1pPr>
            <a:lvl2pPr lvl="1"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entury Gothic"/>
                <a:ea typeface="Century Gothic"/>
                <a:cs typeface="Century Gothic"/>
                <a:sym typeface="Century Gothic"/>
              </a:defRPr>
            </a:lvl2pPr>
            <a:lvl3pPr lvl="2"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entury Gothic"/>
                <a:ea typeface="Century Gothic"/>
                <a:cs typeface="Century Gothic"/>
                <a:sym typeface="Century Gothic"/>
              </a:defRPr>
            </a:lvl3pPr>
            <a:lvl4pPr lvl="3" marR="0" rtl="0" algn="ctr">
              <a:lnSpc>
                <a:spcPct val="100000"/>
              </a:lnSpc>
              <a:spcBef>
                <a:spcPts val="360"/>
              </a:spcBef>
              <a:spcAft>
                <a:spcPts val="0"/>
              </a:spcAft>
              <a:buClr>
                <a:srgbClr val="888888"/>
              </a:buClr>
              <a:buSzPts val="1800"/>
              <a:buFont typeface="Arial"/>
              <a:buNone/>
              <a:defRPr b="0" i="0" sz="1800" u="none" cap="none" strike="noStrike">
                <a:solidFill>
                  <a:srgbClr val="888888"/>
                </a:solidFill>
                <a:latin typeface="Century Gothic"/>
                <a:ea typeface="Century Gothic"/>
                <a:cs typeface="Century Gothic"/>
                <a:sym typeface="Century Gothic"/>
              </a:defRPr>
            </a:lvl4pPr>
            <a:lvl5pPr lvl="4" marR="0" rtl="0" algn="ctr">
              <a:lnSpc>
                <a:spcPct val="100000"/>
              </a:lnSpc>
              <a:spcBef>
                <a:spcPts val="320"/>
              </a:spcBef>
              <a:spcAft>
                <a:spcPts val="0"/>
              </a:spcAft>
              <a:buClr>
                <a:srgbClr val="888888"/>
              </a:buClr>
              <a:buSzPts val="1600"/>
              <a:buFont typeface="Arial"/>
              <a:buNone/>
              <a:defRPr b="0" i="0" sz="1600" u="none" cap="none" strike="noStrike">
                <a:solidFill>
                  <a:srgbClr val="888888"/>
                </a:solidFill>
                <a:latin typeface="Century Gothic"/>
                <a:ea typeface="Century Gothic"/>
                <a:cs typeface="Century Gothic"/>
                <a:sym typeface="Century Gothic"/>
              </a:defRPr>
            </a:lvl5pPr>
            <a:lvl6pPr lvl="5"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lvl="6"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lvl="7"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lvl="8"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29" name="Google Shape;29;p70"/>
          <p:cNvSpPr txBox="1"/>
          <p:nvPr>
            <p:ph idx="2" type="body"/>
          </p:nvPr>
        </p:nvSpPr>
        <p:spPr>
          <a:xfrm>
            <a:off x="527382" y="5634038"/>
            <a:ext cx="6816757" cy="675283"/>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480"/>
              </a:spcBef>
              <a:spcAft>
                <a:spcPts val="0"/>
              </a:spcAft>
              <a:buClr>
                <a:srgbClr val="F79124"/>
              </a:buClr>
              <a:buSzPts val="2400"/>
              <a:buFont typeface="Arial"/>
              <a:buNone/>
              <a:defRPr b="1" i="0" sz="2400" u="none" cap="none" strike="noStrike">
                <a:solidFill>
                  <a:schemeClr val="dk1"/>
                </a:solidFill>
                <a:latin typeface="Century Gothic"/>
                <a:ea typeface="Century Gothic"/>
                <a:cs typeface="Century Gothic"/>
                <a:sym typeface="Century Gothic"/>
              </a:defRPr>
            </a:lvl1pPr>
            <a:lvl2pPr indent="-355600" lvl="1" marL="914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2pPr>
            <a:lvl3pPr indent="-355600" lvl="2" marL="1371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3pPr>
            <a:lvl4pPr indent="-342900" lvl="3" marL="1828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4pPr>
            <a:lvl5pPr indent="-330200" lvl="4" marL="22860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entury Gothic"/>
                <a:ea typeface="Century Gothic"/>
                <a:cs typeface="Century Gothic"/>
                <a:sym typeface="Century Gothic"/>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0" name="Google Shape;30;p70"/>
          <p:cNvSpPr txBox="1"/>
          <p:nvPr>
            <p:ph idx="12" type="sldNum"/>
          </p:nvPr>
        </p:nvSpPr>
        <p:spPr>
          <a:xfrm>
            <a:off x="11280576" y="6381329"/>
            <a:ext cx="864096"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ait à mettre en avant">
  <p:cSld name="Fait à mettre en avant">
    <p:spTree>
      <p:nvGrpSpPr>
        <p:cNvPr id="31" name="Shape 31"/>
        <p:cNvGrpSpPr/>
        <p:nvPr/>
      </p:nvGrpSpPr>
      <p:grpSpPr>
        <a:xfrm>
          <a:off x="0" y="0"/>
          <a:ext cx="0" cy="0"/>
          <a:chOff x="0" y="0"/>
          <a:chExt cx="0" cy="0"/>
        </a:xfrm>
      </p:grpSpPr>
      <p:sp>
        <p:nvSpPr>
          <p:cNvPr id="32" name="Google Shape;32;p71"/>
          <p:cNvSpPr/>
          <p:nvPr/>
        </p:nvSpPr>
        <p:spPr>
          <a:xfrm>
            <a:off x="0" y="0"/>
            <a:ext cx="12192000" cy="6858000"/>
          </a:xfrm>
          <a:prstGeom prst="rect">
            <a:avLst/>
          </a:prstGeom>
          <a:solidFill>
            <a:srgbClr val="085160"/>
          </a:solidFill>
          <a:ln>
            <a:noFill/>
          </a:ln>
          <a:effectLst>
            <a:outerShdw blurRad="40000" rotWithShape="0" dir="5400000" dist="20000">
              <a:srgbClr val="000000">
                <a:alpha val="35686"/>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3" name="Google Shape;33;p71"/>
          <p:cNvSpPr txBox="1"/>
          <p:nvPr>
            <p:ph idx="1" type="body"/>
          </p:nvPr>
        </p:nvSpPr>
        <p:spPr>
          <a:xfrm>
            <a:off x="0" y="2492897"/>
            <a:ext cx="10363200" cy="1500187"/>
          </a:xfrm>
          <a:prstGeom prst="rect">
            <a:avLst/>
          </a:prstGeom>
          <a:solidFill>
            <a:schemeClr val="lt1"/>
          </a:solidFill>
          <a:ln>
            <a:noFill/>
          </a:ln>
        </p:spPr>
        <p:txBody>
          <a:bodyPr anchorCtr="0" anchor="ctr" bIns="45700" lIns="216000" spcFirstLastPara="1" rIns="91425" wrap="square" tIns="45700">
            <a:normAutofit/>
          </a:bodyPr>
          <a:lstStyle>
            <a:lvl1pPr indent="-228600" lvl="0" marL="457200" marR="0" rtl="0" algn="l">
              <a:lnSpc>
                <a:spcPct val="100000"/>
              </a:lnSpc>
              <a:spcBef>
                <a:spcPts val="800"/>
              </a:spcBef>
              <a:spcAft>
                <a:spcPts val="0"/>
              </a:spcAft>
              <a:buClr>
                <a:srgbClr val="F79124"/>
              </a:buClr>
              <a:buSzPts val="4000"/>
              <a:buFont typeface="Arial"/>
              <a:buNone/>
              <a:defRPr b="1" i="0" sz="4000" u="none" cap="none" strike="noStrike">
                <a:solidFill>
                  <a:srgbClr val="1B687F"/>
                </a:solidFill>
                <a:latin typeface="Century Gothic"/>
                <a:ea typeface="Century Gothic"/>
                <a:cs typeface="Century Gothic"/>
                <a:sym typeface="Century Gothic"/>
              </a:defRPr>
            </a:lvl1pPr>
            <a:lvl2pPr indent="-228600" lvl="1" marL="914400" marR="0" rtl="0" algn="l">
              <a:lnSpc>
                <a:spcPct val="100000"/>
              </a:lnSpc>
              <a:spcBef>
                <a:spcPts val="360"/>
              </a:spcBef>
              <a:spcAft>
                <a:spcPts val="0"/>
              </a:spcAft>
              <a:buClr>
                <a:srgbClr val="888888"/>
              </a:buClr>
              <a:buSzPts val="1800"/>
              <a:buFont typeface="Arial"/>
              <a:buNone/>
              <a:defRPr b="0" i="0" sz="1800" u="none" cap="none" strike="noStrike">
                <a:solidFill>
                  <a:srgbClr val="888888"/>
                </a:solidFill>
                <a:latin typeface="Century Gothic"/>
                <a:ea typeface="Century Gothic"/>
                <a:cs typeface="Century Gothic"/>
                <a:sym typeface="Century Gothic"/>
              </a:defRPr>
            </a:lvl2pPr>
            <a:lvl3pPr indent="-228600" lvl="2" marL="1371600" marR="0" rtl="0" algn="l">
              <a:lnSpc>
                <a:spcPct val="100000"/>
              </a:lnSpc>
              <a:spcBef>
                <a:spcPts val="320"/>
              </a:spcBef>
              <a:spcAft>
                <a:spcPts val="0"/>
              </a:spcAft>
              <a:buClr>
                <a:srgbClr val="888888"/>
              </a:buClr>
              <a:buSzPts val="1600"/>
              <a:buFont typeface="Arial"/>
              <a:buNone/>
              <a:defRPr b="0" i="0" sz="1600" u="none" cap="none" strike="noStrike">
                <a:solidFill>
                  <a:srgbClr val="888888"/>
                </a:solidFill>
                <a:latin typeface="Century Gothic"/>
                <a:ea typeface="Century Gothic"/>
                <a:cs typeface="Century Gothic"/>
                <a:sym typeface="Century Gothic"/>
              </a:defRPr>
            </a:lvl3pPr>
            <a:lvl4pPr indent="-228600" lvl="3" marL="1828800" marR="0" rtl="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Century Gothic"/>
                <a:ea typeface="Century Gothic"/>
                <a:cs typeface="Century Gothic"/>
                <a:sym typeface="Century Gothic"/>
              </a:defRPr>
            </a:lvl4pPr>
            <a:lvl5pPr indent="-228600" lvl="4" marL="2286000" marR="0" rtl="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Century Gothic"/>
                <a:ea typeface="Century Gothic"/>
                <a:cs typeface="Century Gothic"/>
                <a:sym typeface="Century Gothic"/>
              </a:defRPr>
            </a:lvl5pPr>
            <a:lvl6pPr indent="-228600" lvl="5" marL="2743200" marR="0" rtl="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6pPr>
            <a:lvl7pPr indent="-228600" lvl="6" marL="3200400" marR="0" rtl="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7pPr>
            <a:lvl8pPr indent="-228600" lvl="7" marL="3657600" marR="0" rtl="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8pPr>
            <a:lvl9pPr indent="-228600" lvl="8" marL="4114800" marR="0" rtl="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9pPr>
          </a:lstStyle>
          <a:p/>
        </p:txBody>
      </p:sp>
      <p:sp>
        <p:nvSpPr>
          <p:cNvPr id="34" name="Google Shape;34;p71"/>
          <p:cNvSpPr txBox="1"/>
          <p:nvPr>
            <p:ph idx="12" type="sldNum"/>
          </p:nvPr>
        </p:nvSpPr>
        <p:spPr>
          <a:xfrm>
            <a:off x="11280576" y="6381329"/>
            <a:ext cx="864096"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p:cSld name="Diapositive de titre">
    <p:spTree>
      <p:nvGrpSpPr>
        <p:cNvPr id="39" name="Shape 39"/>
        <p:cNvGrpSpPr/>
        <p:nvPr/>
      </p:nvGrpSpPr>
      <p:grpSpPr>
        <a:xfrm>
          <a:off x="0" y="0"/>
          <a:ext cx="0" cy="0"/>
          <a:chOff x="0" y="0"/>
          <a:chExt cx="0" cy="0"/>
        </a:xfrm>
      </p:grpSpPr>
      <p:sp>
        <p:nvSpPr>
          <p:cNvPr id="40" name="Google Shape;40;gfbf66569c4_0_95"/>
          <p:cNvSpPr txBox="1"/>
          <p:nvPr>
            <p:ph idx="12" type="sldNum"/>
          </p:nvPr>
        </p:nvSpPr>
        <p:spPr>
          <a:xfrm>
            <a:off x="11280576" y="6597352"/>
            <a:ext cx="864000" cy="2607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FFFF"/>
              </a:buClr>
              <a:buSzPts val="1400"/>
              <a:buFont typeface="Arial"/>
              <a:buNone/>
              <a:defRPr b="1" i="0" sz="1400" u="none" cap="none" strike="noStrik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FFFFFF"/>
              </a:buClr>
              <a:buSzPts val="1400"/>
              <a:buFont typeface="Arial"/>
              <a:buNone/>
              <a:defRPr b="1" i="0" sz="1400" u="none" cap="none" strike="noStrik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FFFFFF"/>
              </a:buClr>
              <a:buSzPts val="1400"/>
              <a:buFont typeface="Arial"/>
              <a:buNone/>
              <a:defRPr b="1" i="0" sz="1400" u="none" cap="none" strike="noStrik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FFFFFF"/>
              </a:buClr>
              <a:buSzPts val="1400"/>
              <a:buFont typeface="Arial"/>
              <a:buNone/>
              <a:defRPr b="1" i="0" sz="1400" u="none" cap="none" strike="noStrik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FFFFFF"/>
              </a:buClr>
              <a:buSzPts val="1400"/>
              <a:buFont typeface="Arial"/>
              <a:buNone/>
              <a:defRPr b="1" i="0" sz="1400" u="none" cap="none" strike="noStrik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FFFFFF"/>
              </a:buClr>
              <a:buSzPts val="1400"/>
              <a:buFont typeface="Arial"/>
              <a:buNone/>
              <a:defRPr b="1" i="0" sz="1400" u="none" cap="none" strike="noStrik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FFFFFF"/>
              </a:buClr>
              <a:buSzPts val="1400"/>
              <a:buFont typeface="Arial"/>
              <a:buNone/>
              <a:defRPr b="1" i="0" sz="1400" u="none" cap="none" strike="noStrik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FFFFFF"/>
              </a:buClr>
              <a:buSzPts val="1400"/>
              <a:buFont typeface="Arial"/>
              <a:buNone/>
              <a:defRPr b="1" i="0" sz="1400" u="none" cap="none" strike="noStrik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FFFFFF"/>
              </a:buClr>
              <a:buSzPts val="1400"/>
              <a:buFont typeface="Arial"/>
              <a:buNone/>
              <a:defRPr b="1" i="0" sz="140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spTree>
      <p:nvGrpSpPr>
        <p:cNvPr id="41" name="Shape 41"/>
        <p:cNvGrpSpPr/>
        <p:nvPr/>
      </p:nvGrpSpPr>
      <p:grpSpPr>
        <a:xfrm>
          <a:off x="0" y="0"/>
          <a:ext cx="0" cy="0"/>
          <a:chOff x="0" y="0"/>
          <a:chExt cx="0" cy="0"/>
        </a:xfrm>
      </p:grpSpPr>
      <p:sp>
        <p:nvSpPr>
          <p:cNvPr id="42" name="Google Shape;42;gfbf66569c4_0_97"/>
          <p:cNvSpPr txBox="1"/>
          <p:nvPr>
            <p:ph type="title"/>
          </p:nvPr>
        </p:nvSpPr>
        <p:spPr>
          <a:xfrm>
            <a:off x="2027548" y="0"/>
            <a:ext cx="8028900" cy="980700"/>
          </a:xfrm>
          <a:prstGeom prst="rect">
            <a:avLst/>
          </a:prstGeom>
          <a:noFill/>
          <a:ln>
            <a:noFill/>
          </a:ln>
        </p:spPr>
        <p:txBody>
          <a:bodyPr anchorCtr="0" anchor="ctr" bIns="45700" lIns="91425" spcFirstLastPara="1" rIns="91425" wrap="square" tIns="45700">
            <a:normAutofit/>
          </a:bodyPr>
          <a:lstStyle>
            <a:lvl1pPr lvl="0" marR="0" rtl="0" algn="l">
              <a:lnSpc>
                <a:spcPct val="100000"/>
              </a:lnSpc>
              <a:spcBef>
                <a:spcPts val="0"/>
              </a:spcBef>
              <a:spcAft>
                <a:spcPts val="0"/>
              </a:spcAft>
              <a:buClr>
                <a:srgbClr val="000000"/>
              </a:buClr>
              <a:buSzPts val="1400"/>
              <a:buFont typeface="Arial"/>
              <a:buNone/>
              <a:defRPr b="1" i="0" sz="2400" u="none" cap="none" strike="noStrike">
                <a:solidFill>
                  <a:srgbClr val="085160"/>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1" i="0" sz="3200" u="none" cap="none" strike="noStrike">
                <a:solidFill>
                  <a:srgbClr val="08516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3200" u="none" cap="none" strike="noStrike">
                <a:solidFill>
                  <a:srgbClr val="08516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3200" u="none" cap="none" strike="noStrike">
                <a:solidFill>
                  <a:srgbClr val="08516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3200" u="none" cap="none" strike="noStrike">
                <a:solidFill>
                  <a:srgbClr val="08516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3200" u="none" cap="none" strike="noStrike">
                <a:solidFill>
                  <a:srgbClr val="08516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3200" u="none" cap="none" strike="noStrike">
                <a:solidFill>
                  <a:srgbClr val="08516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3200" u="none" cap="none" strike="noStrike">
                <a:solidFill>
                  <a:srgbClr val="08516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3200" u="none" cap="none" strike="noStrike">
                <a:solidFill>
                  <a:srgbClr val="085160"/>
                </a:solidFill>
                <a:latin typeface="Arial"/>
                <a:ea typeface="Arial"/>
                <a:cs typeface="Arial"/>
                <a:sym typeface="Arial"/>
              </a:defRPr>
            </a:lvl9pPr>
          </a:lstStyle>
          <a:p/>
        </p:txBody>
      </p:sp>
      <p:sp>
        <p:nvSpPr>
          <p:cNvPr id="43" name="Google Shape;43;gfbf66569c4_0_97"/>
          <p:cNvSpPr txBox="1"/>
          <p:nvPr>
            <p:ph idx="1" type="body"/>
          </p:nvPr>
        </p:nvSpPr>
        <p:spPr>
          <a:xfrm>
            <a:off x="609600" y="1268760"/>
            <a:ext cx="10972800" cy="4857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80"/>
              </a:spcBef>
              <a:spcAft>
                <a:spcPts val="0"/>
              </a:spcAft>
              <a:buClr>
                <a:srgbClr val="F79124"/>
              </a:buClr>
              <a:buSzPts val="2400"/>
              <a:buFont typeface="Arial"/>
              <a:buNone/>
              <a:defRPr b="1" i="0" sz="2400" u="none" cap="none" strike="noStrike">
                <a:solidFill>
                  <a:srgbClr val="085160"/>
                </a:solidFill>
                <a:latin typeface="Century Gothic"/>
                <a:ea typeface="Century Gothic"/>
                <a:cs typeface="Century Gothic"/>
                <a:sym typeface="Century Gothic"/>
              </a:defRPr>
            </a:lvl1pPr>
            <a:lvl2pPr indent="-381000" lvl="1" marL="9144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entury Gothic"/>
                <a:ea typeface="Century Gothic"/>
                <a:cs typeface="Century Gothic"/>
                <a:sym typeface="Century Gothic"/>
              </a:defRPr>
            </a:lvl2pPr>
            <a:lvl3pPr indent="-355600" lvl="2" marL="1371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3pPr>
            <a:lvl4pPr indent="-342900" lvl="3" marL="1828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4pPr>
            <a:lvl5pPr indent="-330200" lvl="4" marL="22860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entury Gothic"/>
                <a:ea typeface="Century Gothic"/>
                <a:cs typeface="Century Gothic"/>
                <a:sym typeface="Century Gothic"/>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4" name="Google Shape;44;gfbf66569c4_0_97"/>
          <p:cNvSpPr txBox="1"/>
          <p:nvPr>
            <p:ph idx="12" type="sldNum"/>
          </p:nvPr>
        </p:nvSpPr>
        <p:spPr>
          <a:xfrm>
            <a:off x="11280576" y="6597352"/>
            <a:ext cx="864000" cy="2607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position personnalisée">
  <p:cSld name="Disposition personnalisée">
    <p:spTree>
      <p:nvGrpSpPr>
        <p:cNvPr id="45" name="Shape 45"/>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39.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39.png"/><Relationship Id="rId2" Type="http://schemas.openxmlformats.org/officeDocument/2006/relationships/slideLayout" Target="../slideLayouts/slideLayout7.xml"/><Relationship Id="rId3" Type="http://schemas.openxmlformats.org/officeDocument/2006/relationships/slideLayout" Target="../slideLayouts/slideLayout8.xml"/><Relationship Id="rId4" Type="http://schemas.openxmlformats.org/officeDocument/2006/relationships/slideLayout" Target="../slideLayouts/slideLayout9.xml"/><Relationship Id="rId5" Type="http://schemas.openxmlformats.org/officeDocument/2006/relationships/slideLayout" Target="../slideLayouts/slideLayout10.xml"/><Relationship Id="rId6" Type="http://schemas.openxmlformats.org/officeDocument/2006/relationships/slideLayout" Target="../slideLayouts/slideLayout11.xml"/><Relationship Id="rId7" Type="http://schemas.openxmlformats.org/officeDocument/2006/relationships/slideLayout" Target="../slideLayouts/slideLayout12.xml"/><Relationship Id="rId8" Type="http://schemas.openxmlformats.org/officeDocument/2006/relationships/theme" Target="../theme/theme4.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39.png"/><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61"/>
          <p:cNvSpPr/>
          <p:nvPr/>
        </p:nvSpPr>
        <p:spPr>
          <a:xfrm>
            <a:off x="0" y="6597352"/>
            <a:ext cx="12192000" cy="260648"/>
          </a:xfrm>
          <a:prstGeom prst="rect">
            <a:avLst/>
          </a:prstGeom>
          <a:solidFill>
            <a:srgbClr val="F6AB38"/>
          </a:solidFill>
          <a:ln>
            <a:noFill/>
          </a:ln>
          <a:effectLst>
            <a:outerShdw blurRad="40000" rotWithShape="0" dir="5400000" dist="20000">
              <a:srgbClr val="000000">
                <a:alpha val="35686"/>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descr="1-Logo AC.png" id="11" name="Google Shape;11;p61"/>
          <p:cNvPicPr preferRelativeResize="0"/>
          <p:nvPr/>
        </p:nvPicPr>
        <p:blipFill rotWithShape="1">
          <a:blip r:embed="rId1">
            <a:alphaModFix/>
          </a:blip>
          <a:srcRect b="0" l="0" r="0" t="0"/>
          <a:stretch/>
        </p:blipFill>
        <p:spPr>
          <a:xfrm>
            <a:off x="187111" y="230973"/>
            <a:ext cx="1656183" cy="553263"/>
          </a:xfrm>
          <a:prstGeom prst="rect">
            <a:avLst/>
          </a:prstGeom>
          <a:noFill/>
          <a:ln>
            <a:noFill/>
          </a:ln>
        </p:spPr>
      </p:pic>
      <p:sp>
        <p:nvSpPr>
          <p:cNvPr id="12" name="Google Shape;12;p61"/>
          <p:cNvSpPr txBox="1"/>
          <p:nvPr>
            <p:ph idx="12" type="sldNum"/>
          </p:nvPr>
        </p:nvSpPr>
        <p:spPr>
          <a:xfrm>
            <a:off x="11280576" y="6597352"/>
            <a:ext cx="864096" cy="260648"/>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FR"/>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 name="Shape 35"/>
        <p:cNvGrpSpPr/>
        <p:nvPr/>
      </p:nvGrpSpPr>
      <p:grpSpPr>
        <a:xfrm>
          <a:off x="0" y="0"/>
          <a:ext cx="0" cy="0"/>
          <a:chOff x="0" y="0"/>
          <a:chExt cx="0" cy="0"/>
        </a:xfrm>
      </p:grpSpPr>
      <p:sp>
        <p:nvSpPr>
          <p:cNvPr id="36" name="Google Shape;36;gfbf66569c4_0_91"/>
          <p:cNvSpPr/>
          <p:nvPr/>
        </p:nvSpPr>
        <p:spPr>
          <a:xfrm>
            <a:off x="0" y="6597352"/>
            <a:ext cx="12192000" cy="260700"/>
          </a:xfrm>
          <a:prstGeom prst="rect">
            <a:avLst/>
          </a:prstGeom>
          <a:solidFill>
            <a:srgbClr val="F6AB38"/>
          </a:solidFill>
          <a:ln>
            <a:noFill/>
          </a:ln>
          <a:effectLst>
            <a:outerShdw blurRad="40000" rotWithShape="0" dir="5400000" dist="20000">
              <a:srgbClr val="000000">
                <a:alpha val="33725"/>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descr="1-Logo AC.png" id="37" name="Google Shape;37;gfbf66569c4_0_91"/>
          <p:cNvPicPr preferRelativeResize="0"/>
          <p:nvPr/>
        </p:nvPicPr>
        <p:blipFill rotWithShape="1">
          <a:blip r:embed="rId1">
            <a:alphaModFix/>
          </a:blip>
          <a:srcRect b="0" l="0" r="0" t="0"/>
          <a:stretch/>
        </p:blipFill>
        <p:spPr>
          <a:xfrm>
            <a:off x="187111" y="230973"/>
            <a:ext cx="1656183" cy="553263"/>
          </a:xfrm>
          <a:prstGeom prst="rect">
            <a:avLst/>
          </a:prstGeom>
          <a:noFill/>
          <a:ln>
            <a:noFill/>
          </a:ln>
        </p:spPr>
      </p:pic>
      <p:sp>
        <p:nvSpPr>
          <p:cNvPr id="38" name="Google Shape;38;gfbf66569c4_0_91"/>
          <p:cNvSpPr txBox="1"/>
          <p:nvPr>
            <p:ph idx="12" type="sldNum"/>
          </p:nvPr>
        </p:nvSpPr>
        <p:spPr>
          <a:xfrm>
            <a:off x="11280576" y="6597352"/>
            <a:ext cx="864000" cy="2607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FR"/>
              <a:t>‹#›</a:t>
            </a:fld>
            <a:endParaRPr/>
          </a:p>
        </p:txBody>
      </p:sp>
    </p:spTree>
  </p:cSld>
  <p:clrMap accent1="accent1" accent2="accent2" accent3="accent3" accent4="accent4" accent5="accent5" accent6="accent6" bg1="lt1" bg2="dk2" tx1="dk1" tx2="lt2" folHlink="folHlink" hlink="hlink"/>
  <p:sldLayoutIdLst>
    <p:sldLayoutId id="2147483656" r:id="rId2"/>
    <p:sldLayoutId id="2147483657" r:id="rId3"/>
    <p:sldLayoutId id="2147483658" r:id="rId4"/>
    <p:sldLayoutId id="2147483659" r:id="rId5"/>
    <p:sldLayoutId id="2147483660" r:id="rId6"/>
    <p:sldLayoutId id="2147483661" r:id="rId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1" name="Shape 61"/>
        <p:cNvGrpSpPr/>
        <p:nvPr/>
      </p:nvGrpSpPr>
      <p:grpSpPr>
        <a:xfrm>
          <a:off x="0" y="0"/>
          <a:ext cx="0" cy="0"/>
          <a:chOff x="0" y="0"/>
          <a:chExt cx="0" cy="0"/>
        </a:xfrm>
      </p:grpSpPr>
      <p:sp>
        <p:nvSpPr>
          <p:cNvPr id="62" name="Google Shape;62;p68"/>
          <p:cNvSpPr/>
          <p:nvPr/>
        </p:nvSpPr>
        <p:spPr>
          <a:xfrm>
            <a:off x="0" y="6597352"/>
            <a:ext cx="12192000" cy="260700"/>
          </a:xfrm>
          <a:prstGeom prst="rect">
            <a:avLst/>
          </a:prstGeom>
          <a:solidFill>
            <a:srgbClr val="F6AB38"/>
          </a:solidFill>
          <a:ln>
            <a:noFill/>
          </a:ln>
          <a:effectLst>
            <a:outerShdw blurRad="40000" rotWithShape="0" dir="5400000" dist="20000">
              <a:srgbClr val="000000">
                <a:alpha val="36078"/>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descr="1-Logo AC.png" id="63" name="Google Shape;63;p68"/>
          <p:cNvPicPr preferRelativeResize="0"/>
          <p:nvPr/>
        </p:nvPicPr>
        <p:blipFill rotWithShape="1">
          <a:blip r:embed="rId1">
            <a:alphaModFix/>
          </a:blip>
          <a:srcRect b="0" l="0" r="0" t="0"/>
          <a:stretch/>
        </p:blipFill>
        <p:spPr>
          <a:xfrm>
            <a:off x="187111" y="230973"/>
            <a:ext cx="1656183" cy="553263"/>
          </a:xfrm>
          <a:prstGeom prst="rect">
            <a:avLst/>
          </a:prstGeom>
          <a:noFill/>
          <a:ln>
            <a:noFill/>
          </a:ln>
        </p:spPr>
      </p:pic>
      <p:sp>
        <p:nvSpPr>
          <p:cNvPr id="64" name="Google Shape;64;p68"/>
          <p:cNvSpPr txBox="1"/>
          <p:nvPr>
            <p:ph idx="12" type="sldNum"/>
          </p:nvPr>
        </p:nvSpPr>
        <p:spPr>
          <a:xfrm>
            <a:off x="11280576" y="6597352"/>
            <a:ext cx="864000" cy="2607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FR"/>
              <a:t>‹#›</a:t>
            </a:fld>
            <a:endParaRPr/>
          </a:p>
        </p:txBody>
      </p:sp>
    </p:spTree>
  </p:cSld>
  <p:clrMap accent1="accent1" accent2="accent2" accent3="accent3" accent4="accent4" accent5="accent5" accent6="accent6" bg1="lt1" bg2="dk2" tx1="dk1" tx2="lt2" folHlink="folHlink" hlink="hlink"/>
  <p:sldLayoutIdLst>
    <p:sldLayoutId id="2147483663" r:id="rId2"/>
    <p:sldLayoutId id="2147483664" r:id="rId3"/>
    <p:sldLayoutId id="2147483665" r:id="rId4"/>
    <p:sldLayoutId id="2147483666" r:id="rId5"/>
    <p:sldLayoutId id="2147483667" r:id="rId6"/>
    <p:sldLayoutId id="2147483668" r:id="rId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53.png"/><Relationship Id="rId11" Type="http://schemas.openxmlformats.org/officeDocument/2006/relationships/image" Target="../media/image2.png"/><Relationship Id="rId10" Type="http://schemas.openxmlformats.org/officeDocument/2006/relationships/image" Target="../media/image3.png"/><Relationship Id="rId9" Type="http://schemas.openxmlformats.org/officeDocument/2006/relationships/image" Target="../media/image1.png"/><Relationship Id="rId5" Type="http://schemas.openxmlformats.org/officeDocument/2006/relationships/image" Target="../media/image19.png"/><Relationship Id="rId6" Type="http://schemas.openxmlformats.org/officeDocument/2006/relationships/image" Target="../media/image8.png"/><Relationship Id="rId7" Type="http://schemas.openxmlformats.org/officeDocument/2006/relationships/image" Target="../media/image4.png"/><Relationship Id="rId8"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6.png"/><Relationship Id="rId4" Type="http://schemas.openxmlformats.org/officeDocument/2006/relationships/image" Target="../media/image32.png"/><Relationship Id="rId11" Type="http://schemas.openxmlformats.org/officeDocument/2006/relationships/image" Target="../media/image25.png"/><Relationship Id="rId10" Type="http://schemas.openxmlformats.org/officeDocument/2006/relationships/image" Target="../media/image28.png"/><Relationship Id="rId9" Type="http://schemas.openxmlformats.org/officeDocument/2006/relationships/image" Target="../media/image41.png"/><Relationship Id="rId5" Type="http://schemas.openxmlformats.org/officeDocument/2006/relationships/image" Target="../media/image27.png"/><Relationship Id="rId6" Type="http://schemas.openxmlformats.org/officeDocument/2006/relationships/image" Target="../media/image24.png"/><Relationship Id="rId7" Type="http://schemas.openxmlformats.org/officeDocument/2006/relationships/image" Target="../media/image21.png"/><Relationship Id="rId8"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7.png"/><Relationship Id="rId4" Type="http://schemas.openxmlformats.org/officeDocument/2006/relationships/image" Target="../media/image24.png"/><Relationship Id="rId11" Type="http://schemas.openxmlformats.org/officeDocument/2006/relationships/image" Target="../media/image25.png"/><Relationship Id="rId10" Type="http://schemas.openxmlformats.org/officeDocument/2006/relationships/image" Target="../media/image28.png"/><Relationship Id="rId9" Type="http://schemas.openxmlformats.org/officeDocument/2006/relationships/image" Target="../media/image41.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26.png"/><Relationship Id="rId8" Type="http://schemas.openxmlformats.org/officeDocument/2006/relationships/image" Target="../media/image3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49.png"/><Relationship Id="rId4" Type="http://schemas.openxmlformats.org/officeDocument/2006/relationships/image" Target="../media/image4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52.png"/><Relationship Id="rId4" Type="http://schemas.openxmlformats.org/officeDocument/2006/relationships/image" Target="../media/image56.png"/><Relationship Id="rId5" Type="http://schemas.openxmlformats.org/officeDocument/2006/relationships/image" Target="../media/image49.png"/><Relationship Id="rId6" Type="http://schemas.openxmlformats.org/officeDocument/2006/relationships/image" Target="../media/image4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49.png"/><Relationship Id="rId4" Type="http://schemas.openxmlformats.org/officeDocument/2006/relationships/image" Target="../media/image27.png"/><Relationship Id="rId11" Type="http://schemas.openxmlformats.org/officeDocument/2006/relationships/image" Target="../media/image41.png"/><Relationship Id="rId10" Type="http://schemas.openxmlformats.org/officeDocument/2006/relationships/image" Target="../media/image26.png"/><Relationship Id="rId12" Type="http://schemas.openxmlformats.org/officeDocument/2006/relationships/image" Target="../media/image48.png"/><Relationship Id="rId9" Type="http://schemas.openxmlformats.org/officeDocument/2006/relationships/image" Target="../media/image32.png"/><Relationship Id="rId5" Type="http://schemas.openxmlformats.org/officeDocument/2006/relationships/image" Target="../media/image24.png"/><Relationship Id="rId6" Type="http://schemas.openxmlformats.org/officeDocument/2006/relationships/image" Target="../media/image21.png"/><Relationship Id="rId7" Type="http://schemas.openxmlformats.org/officeDocument/2006/relationships/image" Target="../media/image22.png"/><Relationship Id="rId8" Type="http://schemas.openxmlformats.org/officeDocument/2006/relationships/image" Target="../media/image2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4.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png"/><Relationship Id="rId4" Type="http://schemas.openxmlformats.org/officeDocument/2006/relationships/image" Target="../media/image22.png"/><Relationship Id="rId11" Type="http://schemas.openxmlformats.org/officeDocument/2006/relationships/image" Target="../media/image70.png"/><Relationship Id="rId10" Type="http://schemas.openxmlformats.org/officeDocument/2006/relationships/image" Target="../media/image59.png"/><Relationship Id="rId12" Type="http://schemas.openxmlformats.org/officeDocument/2006/relationships/image" Target="../media/image61.png"/><Relationship Id="rId9" Type="http://schemas.openxmlformats.org/officeDocument/2006/relationships/image" Target="../media/image95.png"/><Relationship Id="rId5" Type="http://schemas.openxmlformats.org/officeDocument/2006/relationships/image" Target="../media/image21.png"/><Relationship Id="rId6" Type="http://schemas.openxmlformats.org/officeDocument/2006/relationships/image" Target="../media/image27.png"/><Relationship Id="rId7" Type="http://schemas.openxmlformats.org/officeDocument/2006/relationships/image" Target="../media/image24.png"/><Relationship Id="rId8" Type="http://schemas.openxmlformats.org/officeDocument/2006/relationships/image" Target="../media/image79.png"/></Relationships>
</file>

<file path=ppt/slides/_rels/slide19.xml.rels><?xml version="1.0" encoding="UTF-8" standalone="yes"?><Relationships xmlns="http://schemas.openxmlformats.org/package/2006/relationships"><Relationship Id="rId11" Type="http://schemas.openxmlformats.org/officeDocument/2006/relationships/image" Target="../media/image68.png"/><Relationship Id="rId10" Type="http://schemas.openxmlformats.org/officeDocument/2006/relationships/image" Target="../media/image66.png"/><Relationship Id="rId13" Type="http://schemas.openxmlformats.org/officeDocument/2006/relationships/image" Target="../media/image71.png"/><Relationship Id="rId12" Type="http://schemas.openxmlformats.org/officeDocument/2006/relationships/image" Target="../media/image73.png"/><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1.png"/><Relationship Id="rId4" Type="http://schemas.openxmlformats.org/officeDocument/2006/relationships/image" Target="../media/image58.png"/><Relationship Id="rId9" Type="http://schemas.openxmlformats.org/officeDocument/2006/relationships/image" Target="../media/image69.png"/><Relationship Id="rId15" Type="http://schemas.openxmlformats.org/officeDocument/2006/relationships/image" Target="../media/image78.png"/><Relationship Id="rId14" Type="http://schemas.openxmlformats.org/officeDocument/2006/relationships/image" Target="../media/image76.png"/><Relationship Id="rId17" Type="http://schemas.openxmlformats.org/officeDocument/2006/relationships/image" Target="../media/image81.png"/><Relationship Id="rId16" Type="http://schemas.openxmlformats.org/officeDocument/2006/relationships/image" Target="../media/image75.png"/><Relationship Id="rId5" Type="http://schemas.openxmlformats.org/officeDocument/2006/relationships/image" Target="../media/image63.png"/><Relationship Id="rId19" Type="http://schemas.openxmlformats.org/officeDocument/2006/relationships/image" Target="../media/image77.png"/><Relationship Id="rId6" Type="http://schemas.openxmlformats.org/officeDocument/2006/relationships/image" Target="../media/image74.png"/><Relationship Id="rId18" Type="http://schemas.openxmlformats.org/officeDocument/2006/relationships/image" Target="../media/image85.png"/><Relationship Id="rId7" Type="http://schemas.openxmlformats.org/officeDocument/2006/relationships/image" Target="../media/image64.png"/><Relationship Id="rId8" Type="http://schemas.openxmlformats.org/officeDocument/2006/relationships/image" Target="../media/image6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creativecommons.fr/licences/" TargetMode="External"/><Relationship Id="rId4" Type="http://schemas.openxmlformats.org/officeDocument/2006/relationships/hyperlink" Target="http://www.helloasso.com/associations/avenir-climatique/" TargetMode="External"/><Relationship Id="rId5" Type="http://schemas.openxmlformats.org/officeDocument/2006/relationships/image" Target="../media/image5.png"/><Relationship Id="rId6" Type="http://schemas.openxmlformats.org/officeDocument/2006/relationships/image" Target="../media/image53.png"/><Relationship Id="rId7" Type="http://schemas.openxmlformats.org/officeDocument/2006/relationships/image" Target="../media/image19.png"/><Relationship Id="rId8"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96.png"/><Relationship Id="rId4" Type="http://schemas.openxmlformats.org/officeDocument/2006/relationships/image" Target="../media/image86.png"/><Relationship Id="rId9" Type="http://schemas.openxmlformats.org/officeDocument/2006/relationships/image" Target="../media/image10.png"/><Relationship Id="rId5" Type="http://schemas.openxmlformats.org/officeDocument/2006/relationships/image" Target="../media/image81.png"/><Relationship Id="rId6" Type="http://schemas.openxmlformats.org/officeDocument/2006/relationships/image" Target="../media/image99.png"/><Relationship Id="rId7" Type="http://schemas.openxmlformats.org/officeDocument/2006/relationships/image" Target="../media/image58.png"/><Relationship Id="rId8" Type="http://schemas.openxmlformats.org/officeDocument/2006/relationships/image" Target="../media/image6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96.png"/><Relationship Id="rId4" Type="http://schemas.openxmlformats.org/officeDocument/2006/relationships/image" Target="../media/image86.png"/><Relationship Id="rId9" Type="http://schemas.openxmlformats.org/officeDocument/2006/relationships/image" Target="../media/image10.png"/><Relationship Id="rId5" Type="http://schemas.openxmlformats.org/officeDocument/2006/relationships/image" Target="../media/image81.png"/><Relationship Id="rId6" Type="http://schemas.openxmlformats.org/officeDocument/2006/relationships/image" Target="../media/image99.png"/><Relationship Id="rId7" Type="http://schemas.openxmlformats.org/officeDocument/2006/relationships/image" Target="../media/image58.png"/><Relationship Id="rId8" Type="http://schemas.openxmlformats.org/officeDocument/2006/relationships/image" Target="../media/image6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8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08.pn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01.png"/><Relationship Id="rId4" Type="http://schemas.openxmlformats.org/officeDocument/2006/relationships/image" Target="../media/image24.png"/><Relationship Id="rId5" Type="http://schemas.openxmlformats.org/officeDocument/2006/relationships/image" Target="../media/image28.png"/><Relationship Id="rId6" Type="http://schemas.openxmlformats.org/officeDocument/2006/relationships/image" Target="../media/image21.png"/><Relationship Id="rId7" Type="http://schemas.openxmlformats.org/officeDocument/2006/relationships/image" Target="../media/image2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01.png"/><Relationship Id="rId4" Type="http://schemas.openxmlformats.org/officeDocument/2006/relationships/image" Target="../media/image24.png"/><Relationship Id="rId5" Type="http://schemas.openxmlformats.org/officeDocument/2006/relationships/image" Target="../media/image28.png"/><Relationship Id="rId6" Type="http://schemas.openxmlformats.org/officeDocument/2006/relationships/image" Target="../media/image21.png"/><Relationship Id="rId7" Type="http://schemas.openxmlformats.org/officeDocument/2006/relationships/image" Target="../media/image27.png"/><Relationship Id="rId8" Type="http://schemas.openxmlformats.org/officeDocument/2006/relationships/image" Target="../media/image100.png"/></Relationships>
</file>

<file path=ppt/slides/_rels/slide26.xml.rels><?xml version="1.0" encoding="UTF-8" standalone="yes"?><Relationships xmlns="http://schemas.openxmlformats.org/package/2006/relationships"><Relationship Id="rId11" Type="http://schemas.openxmlformats.org/officeDocument/2006/relationships/image" Target="../media/image41.png"/><Relationship Id="rId10" Type="http://schemas.openxmlformats.org/officeDocument/2006/relationships/image" Target="../media/image32.png"/><Relationship Id="rId12"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89.png"/><Relationship Id="rId4" Type="http://schemas.openxmlformats.org/officeDocument/2006/relationships/image" Target="../media/image24.png"/><Relationship Id="rId9" Type="http://schemas.openxmlformats.org/officeDocument/2006/relationships/image" Target="../media/image22.png"/><Relationship Id="rId5" Type="http://schemas.openxmlformats.org/officeDocument/2006/relationships/image" Target="../media/image28.png"/><Relationship Id="rId6" Type="http://schemas.openxmlformats.org/officeDocument/2006/relationships/image" Target="../media/image21.png"/><Relationship Id="rId7" Type="http://schemas.openxmlformats.org/officeDocument/2006/relationships/image" Target="../media/image27.png"/><Relationship Id="rId8" Type="http://schemas.openxmlformats.org/officeDocument/2006/relationships/image" Target="../media/image100.png"/></Relationships>
</file>

<file path=ppt/slides/_rels/slide27.xml.rels><?xml version="1.0" encoding="UTF-8" standalone="yes"?><Relationships xmlns="http://schemas.openxmlformats.org/package/2006/relationships"><Relationship Id="rId11" Type="http://schemas.openxmlformats.org/officeDocument/2006/relationships/image" Target="../media/image41.png"/><Relationship Id="rId10" Type="http://schemas.openxmlformats.org/officeDocument/2006/relationships/image" Target="../media/image32.png"/><Relationship Id="rId12"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89.png"/><Relationship Id="rId4" Type="http://schemas.openxmlformats.org/officeDocument/2006/relationships/image" Target="../media/image24.png"/><Relationship Id="rId9" Type="http://schemas.openxmlformats.org/officeDocument/2006/relationships/image" Target="../media/image22.png"/><Relationship Id="rId5" Type="http://schemas.openxmlformats.org/officeDocument/2006/relationships/image" Target="../media/image28.png"/><Relationship Id="rId6" Type="http://schemas.openxmlformats.org/officeDocument/2006/relationships/image" Target="../media/image21.png"/><Relationship Id="rId7" Type="http://schemas.openxmlformats.org/officeDocument/2006/relationships/image" Target="../media/image27.png"/><Relationship Id="rId8" Type="http://schemas.openxmlformats.org/officeDocument/2006/relationships/image" Target="../media/image100.png"/></Relationships>
</file>

<file path=ppt/slides/_rels/slide28.xml.rels><?xml version="1.0" encoding="UTF-8" standalone="yes"?><Relationships xmlns="http://schemas.openxmlformats.org/package/2006/relationships"><Relationship Id="rId11" Type="http://schemas.openxmlformats.org/officeDocument/2006/relationships/image" Target="../media/image10.png"/><Relationship Id="rId10"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105.png"/><Relationship Id="rId4" Type="http://schemas.openxmlformats.org/officeDocument/2006/relationships/image" Target="../media/image146.png"/><Relationship Id="rId9" Type="http://schemas.openxmlformats.org/officeDocument/2006/relationships/image" Target="../media/image97.png"/><Relationship Id="rId5" Type="http://schemas.openxmlformats.org/officeDocument/2006/relationships/image" Target="../media/image113.png"/><Relationship Id="rId6" Type="http://schemas.openxmlformats.org/officeDocument/2006/relationships/image" Target="../media/image94.png"/><Relationship Id="rId7" Type="http://schemas.openxmlformats.org/officeDocument/2006/relationships/image" Target="../media/image21.png"/><Relationship Id="rId8" Type="http://schemas.openxmlformats.org/officeDocument/2006/relationships/image" Target="../media/image11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98.png"/><Relationship Id="rId4" Type="http://schemas.openxmlformats.org/officeDocument/2006/relationships/image" Target="../media/image120.png"/><Relationship Id="rId5" Type="http://schemas.openxmlformats.org/officeDocument/2006/relationships/image" Target="../media/image10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1.png"/><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34.png"/><Relationship Id="rId5" Type="http://schemas.openxmlformats.org/officeDocument/2006/relationships/image" Target="../media/image24.png"/><Relationship Id="rId6" Type="http://schemas.openxmlformats.org/officeDocument/2006/relationships/image" Target="../media/image1.png"/><Relationship Id="rId7" Type="http://schemas.openxmlformats.org/officeDocument/2006/relationships/image" Target="../media/image61.png"/><Relationship Id="rId8" Type="http://schemas.openxmlformats.org/officeDocument/2006/relationships/image" Target="../media/image10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1.png"/><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1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6.png"/><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103.png"/><Relationship Id="rId4" Type="http://schemas.openxmlformats.org/officeDocument/2006/relationships/image" Target="../media/image116.png"/><Relationship Id="rId5" Type="http://schemas.openxmlformats.org/officeDocument/2006/relationships/image" Target="../media/image1.png"/><Relationship Id="rId6" Type="http://schemas.openxmlformats.org/officeDocument/2006/relationships/image" Target="../media/image115.png"/><Relationship Id="rId7" Type="http://schemas.openxmlformats.org/officeDocument/2006/relationships/image" Target="../media/image128.png"/></Relationships>
</file>

<file path=ppt/slides/_rels/slide37.xml.rels><?xml version="1.0" encoding="UTF-8" standalone="yes"?><Relationships xmlns="http://schemas.openxmlformats.org/package/2006/relationships"><Relationship Id="rId11" Type="http://schemas.openxmlformats.org/officeDocument/2006/relationships/image" Target="../media/image115.png"/><Relationship Id="rId10" Type="http://schemas.openxmlformats.org/officeDocument/2006/relationships/image" Target="../media/image133.png"/><Relationship Id="rId12" Type="http://schemas.openxmlformats.org/officeDocument/2006/relationships/image" Target="../media/image149.png"/><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125.png"/><Relationship Id="rId4" Type="http://schemas.openxmlformats.org/officeDocument/2006/relationships/image" Target="../media/image6.png"/><Relationship Id="rId9" Type="http://schemas.openxmlformats.org/officeDocument/2006/relationships/image" Target="../media/image123.png"/><Relationship Id="rId5" Type="http://schemas.openxmlformats.org/officeDocument/2006/relationships/image" Target="../media/image1.png"/><Relationship Id="rId6" Type="http://schemas.openxmlformats.org/officeDocument/2006/relationships/image" Target="../media/image122.png"/><Relationship Id="rId7" Type="http://schemas.openxmlformats.org/officeDocument/2006/relationships/image" Target="../media/image117.png"/><Relationship Id="rId8" Type="http://schemas.openxmlformats.org/officeDocument/2006/relationships/image" Target="../media/image114.png"/></Relationships>
</file>

<file path=ppt/slides/_rels/slide38.xml.rels><?xml version="1.0" encoding="UTF-8" standalone="yes"?><Relationships xmlns="http://schemas.openxmlformats.org/package/2006/relationships"><Relationship Id="rId20" Type="http://schemas.openxmlformats.org/officeDocument/2006/relationships/image" Target="../media/image103.png"/><Relationship Id="rId11" Type="http://schemas.openxmlformats.org/officeDocument/2006/relationships/image" Target="../media/image134.png"/><Relationship Id="rId10" Type="http://schemas.openxmlformats.org/officeDocument/2006/relationships/image" Target="../media/image126.png"/><Relationship Id="rId13" Type="http://schemas.openxmlformats.org/officeDocument/2006/relationships/image" Target="../media/image132.png"/><Relationship Id="rId12" Type="http://schemas.openxmlformats.org/officeDocument/2006/relationships/image" Target="../media/image159.png"/><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138.png"/><Relationship Id="rId4" Type="http://schemas.openxmlformats.org/officeDocument/2006/relationships/image" Target="../media/image127.png"/><Relationship Id="rId9" Type="http://schemas.openxmlformats.org/officeDocument/2006/relationships/image" Target="../media/image140.png"/><Relationship Id="rId15" Type="http://schemas.openxmlformats.org/officeDocument/2006/relationships/image" Target="../media/image147.png"/><Relationship Id="rId14" Type="http://schemas.openxmlformats.org/officeDocument/2006/relationships/image" Target="../media/image158.png"/><Relationship Id="rId17" Type="http://schemas.openxmlformats.org/officeDocument/2006/relationships/image" Target="../media/image154.png"/><Relationship Id="rId16" Type="http://schemas.openxmlformats.org/officeDocument/2006/relationships/image" Target="../media/image150.png"/><Relationship Id="rId5" Type="http://schemas.openxmlformats.org/officeDocument/2006/relationships/image" Target="../media/image1.png"/><Relationship Id="rId19" Type="http://schemas.openxmlformats.org/officeDocument/2006/relationships/image" Target="../media/image142.png"/><Relationship Id="rId6" Type="http://schemas.openxmlformats.org/officeDocument/2006/relationships/image" Target="../media/image124.png"/><Relationship Id="rId18" Type="http://schemas.openxmlformats.org/officeDocument/2006/relationships/image" Target="../media/image145.png"/><Relationship Id="rId7" Type="http://schemas.openxmlformats.org/officeDocument/2006/relationships/image" Target="../media/image130.png"/><Relationship Id="rId8" Type="http://schemas.openxmlformats.org/officeDocument/2006/relationships/image" Target="../media/image131.png"/></Relationships>
</file>

<file path=ppt/slides/_rels/slide39.xml.rels><?xml version="1.0" encoding="UTF-8" standalone="yes"?><Relationships xmlns="http://schemas.openxmlformats.org/package/2006/relationships"><Relationship Id="rId20" Type="http://schemas.openxmlformats.org/officeDocument/2006/relationships/image" Target="../media/image34.png"/><Relationship Id="rId11" Type="http://schemas.openxmlformats.org/officeDocument/2006/relationships/image" Target="../media/image134.png"/><Relationship Id="rId22" Type="http://schemas.openxmlformats.org/officeDocument/2006/relationships/image" Target="../media/image103.png"/><Relationship Id="rId10" Type="http://schemas.openxmlformats.org/officeDocument/2006/relationships/image" Target="../media/image126.png"/><Relationship Id="rId21" Type="http://schemas.openxmlformats.org/officeDocument/2006/relationships/image" Target="../media/image15.png"/><Relationship Id="rId13" Type="http://schemas.openxmlformats.org/officeDocument/2006/relationships/image" Target="../media/image132.png"/><Relationship Id="rId12" Type="http://schemas.openxmlformats.org/officeDocument/2006/relationships/image" Target="../media/image159.png"/><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138.png"/><Relationship Id="rId4" Type="http://schemas.openxmlformats.org/officeDocument/2006/relationships/image" Target="../media/image127.png"/><Relationship Id="rId9" Type="http://schemas.openxmlformats.org/officeDocument/2006/relationships/image" Target="../media/image140.png"/><Relationship Id="rId15" Type="http://schemas.openxmlformats.org/officeDocument/2006/relationships/image" Target="../media/image147.png"/><Relationship Id="rId14" Type="http://schemas.openxmlformats.org/officeDocument/2006/relationships/image" Target="../media/image158.png"/><Relationship Id="rId17" Type="http://schemas.openxmlformats.org/officeDocument/2006/relationships/image" Target="../media/image154.png"/><Relationship Id="rId16" Type="http://schemas.openxmlformats.org/officeDocument/2006/relationships/image" Target="../media/image150.png"/><Relationship Id="rId5" Type="http://schemas.openxmlformats.org/officeDocument/2006/relationships/image" Target="../media/image1.png"/><Relationship Id="rId19" Type="http://schemas.openxmlformats.org/officeDocument/2006/relationships/image" Target="../media/image142.png"/><Relationship Id="rId6" Type="http://schemas.openxmlformats.org/officeDocument/2006/relationships/image" Target="../media/image124.png"/><Relationship Id="rId18" Type="http://schemas.openxmlformats.org/officeDocument/2006/relationships/image" Target="../media/image145.png"/><Relationship Id="rId7" Type="http://schemas.openxmlformats.org/officeDocument/2006/relationships/image" Target="../media/image130.png"/><Relationship Id="rId8" Type="http://schemas.openxmlformats.org/officeDocument/2006/relationships/image" Target="../media/image13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0"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103.png"/><Relationship Id="rId4" Type="http://schemas.openxmlformats.org/officeDocument/2006/relationships/image" Target="../media/image169.png"/><Relationship Id="rId9" Type="http://schemas.openxmlformats.org/officeDocument/2006/relationships/image" Target="../media/image171.png"/><Relationship Id="rId5" Type="http://schemas.openxmlformats.org/officeDocument/2006/relationships/image" Target="../media/image166.png"/><Relationship Id="rId6" Type="http://schemas.openxmlformats.org/officeDocument/2006/relationships/image" Target="../media/image185.png"/><Relationship Id="rId7" Type="http://schemas.openxmlformats.org/officeDocument/2006/relationships/image" Target="../media/image78.png"/><Relationship Id="rId8" Type="http://schemas.openxmlformats.org/officeDocument/2006/relationships/image" Target="../media/image2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103.png"/><Relationship Id="rId4" Type="http://schemas.openxmlformats.org/officeDocument/2006/relationships/image" Target="../media/image1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1" Type="http://schemas.openxmlformats.org/officeDocument/2006/relationships/image" Target="../media/image176.png"/><Relationship Id="rId10" Type="http://schemas.openxmlformats.org/officeDocument/2006/relationships/image" Target="../media/image193.png"/><Relationship Id="rId12" Type="http://schemas.openxmlformats.org/officeDocument/2006/relationships/image" Target="../media/image170.png"/><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1.png"/><Relationship Id="rId4" Type="http://schemas.openxmlformats.org/officeDocument/2006/relationships/image" Target="../media/image168.png"/><Relationship Id="rId9" Type="http://schemas.openxmlformats.org/officeDocument/2006/relationships/image" Target="../media/image177.png"/><Relationship Id="rId5" Type="http://schemas.openxmlformats.org/officeDocument/2006/relationships/image" Target="../media/image179.png"/><Relationship Id="rId6" Type="http://schemas.openxmlformats.org/officeDocument/2006/relationships/image" Target="../media/image174.png"/><Relationship Id="rId7" Type="http://schemas.openxmlformats.org/officeDocument/2006/relationships/image" Target="../media/image172.png"/><Relationship Id="rId8" Type="http://schemas.openxmlformats.org/officeDocument/2006/relationships/image" Target="../media/image18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17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197.png"/><Relationship Id="rId4" Type="http://schemas.openxmlformats.org/officeDocument/2006/relationships/image" Target="../media/image1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image" Target="../media/image6.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175.jpg"/><Relationship Id="rId4" Type="http://schemas.openxmlformats.org/officeDocument/2006/relationships/image" Target="../media/image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 Id="rId3" Type="http://schemas.openxmlformats.org/officeDocument/2006/relationships/image" Target="../media/image1.png"/><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1.png"/><Relationship Id="rId4" Type="http://schemas.openxmlformats.org/officeDocument/2006/relationships/image" Target="../media/image189.png"/><Relationship Id="rId5" Type="http://schemas.openxmlformats.org/officeDocument/2006/relationships/image" Target="../media/image186.png"/><Relationship Id="rId6" Type="http://schemas.openxmlformats.org/officeDocument/2006/relationships/image" Target="../media/image103.png"/><Relationship Id="rId7" Type="http://schemas.openxmlformats.org/officeDocument/2006/relationships/image" Target="../media/image18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8.png"/></Relationships>
</file>

<file path=ppt/slides/_rels/slide50.xml.rels><?xml version="1.0" encoding="UTF-8" standalone="yes"?><Relationships xmlns="http://schemas.openxmlformats.org/package/2006/relationships"><Relationship Id="rId20" Type="http://schemas.openxmlformats.org/officeDocument/2006/relationships/image" Target="../media/image145.png"/><Relationship Id="rId11" Type="http://schemas.openxmlformats.org/officeDocument/2006/relationships/image" Target="../media/image126.png"/><Relationship Id="rId22" Type="http://schemas.openxmlformats.org/officeDocument/2006/relationships/image" Target="../media/image15.png"/><Relationship Id="rId10" Type="http://schemas.openxmlformats.org/officeDocument/2006/relationships/image" Target="../media/image140.png"/><Relationship Id="rId21" Type="http://schemas.openxmlformats.org/officeDocument/2006/relationships/image" Target="../media/image34.png"/><Relationship Id="rId13" Type="http://schemas.openxmlformats.org/officeDocument/2006/relationships/image" Target="../media/image159.png"/><Relationship Id="rId12" Type="http://schemas.openxmlformats.org/officeDocument/2006/relationships/image" Target="../media/image134.png"/><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142.png"/><Relationship Id="rId4" Type="http://schemas.openxmlformats.org/officeDocument/2006/relationships/image" Target="../media/image138.png"/><Relationship Id="rId9" Type="http://schemas.openxmlformats.org/officeDocument/2006/relationships/image" Target="../media/image131.png"/><Relationship Id="rId15" Type="http://schemas.openxmlformats.org/officeDocument/2006/relationships/image" Target="../media/image158.png"/><Relationship Id="rId14" Type="http://schemas.openxmlformats.org/officeDocument/2006/relationships/image" Target="../media/image132.png"/><Relationship Id="rId17" Type="http://schemas.openxmlformats.org/officeDocument/2006/relationships/image" Target="../media/image150.png"/><Relationship Id="rId16" Type="http://schemas.openxmlformats.org/officeDocument/2006/relationships/image" Target="../media/image147.png"/><Relationship Id="rId5" Type="http://schemas.openxmlformats.org/officeDocument/2006/relationships/image" Target="../media/image127.png"/><Relationship Id="rId19" Type="http://schemas.openxmlformats.org/officeDocument/2006/relationships/image" Target="../media/image103.png"/><Relationship Id="rId6" Type="http://schemas.openxmlformats.org/officeDocument/2006/relationships/image" Target="../media/image1.png"/><Relationship Id="rId18" Type="http://schemas.openxmlformats.org/officeDocument/2006/relationships/image" Target="../media/image154.png"/><Relationship Id="rId7" Type="http://schemas.openxmlformats.org/officeDocument/2006/relationships/image" Target="../media/image124.png"/><Relationship Id="rId8" Type="http://schemas.openxmlformats.org/officeDocument/2006/relationships/image" Target="../media/image130.png"/></Relationships>
</file>

<file path=ppt/slides/_rels/slide51.xml.rels><?xml version="1.0" encoding="UTF-8" standalone="yes"?><Relationships xmlns="http://schemas.openxmlformats.org/package/2006/relationships"><Relationship Id="rId20" Type="http://schemas.openxmlformats.org/officeDocument/2006/relationships/image" Target="../media/image103.png"/><Relationship Id="rId11" Type="http://schemas.openxmlformats.org/officeDocument/2006/relationships/image" Target="../media/image134.png"/><Relationship Id="rId22" Type="http://schemas.openxmlformats.org/officeDocument/2006/relationships/image" Target="../media/image128.png"/><Relationship Id="rId10" Type="http://schemas.openxmlformats.org/officeDocument/2006/relationships/image" Target="../media/image126.png"/><Relationship Id="rId21" Type="http://schemas.openxmlformats.org/officeDocument/2006/relationships/image" Target="../media/image34.png"/><Relationship Id="rId13" Type="http://schemas.openxmlformats.org/officeDocument/2006/relationships/image" Target="../media/image132.png"/><Relationship Id="rId12" Type="http://schemas.openxmlformats.org/officeDocument/2006/relationships/image" Target="../media/image159.png"/><Relationship Id="rId23" Type="http://schemas.openxmlformats.org/officeDocument/2006/relationships/image" Target="../media/image192.png"/><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138.png"/><Relationship Id="rId4" Type="http://schemas.openxmlformats.org/officeDocument/2006/relationships/image" Target="../media/image127.png"/><Relationship Id="rId9" Type="http://schemas.openxmlformats.org/officeDocument/2006/relationships/image" Target="../media/image140.png"/><Relationship Id="rId15" Type="http://schemas.openxmlformats.org/officeDocument/2006/relationships/image" Target="../media/image147.png"/><Relationship Id="rId14" Type="http://schemas.openxmlformats.org/officeDocument/2006/relationships/image" Target="../media/image158.png"/><Relationship Id="rId17" Type="http://schemas.openxmlformats.org/officeDocument/2006/relationships/image" Target="../media/image154.png"/><Relationship Id="rId16" Type="http://schemas.openxmlformats.org/officeDocument/2006/relationships/image" Target="../media/image150.png"/><Relationship Id="rId5" Type="http://schemas.openxmlformats.org/officeDocument/2006/relationships/image" Target="../media/image1.png"/><Relationship Id="rId19" Type="http://schemas.openxmlformats.org/officeDocument/2006/relationships/image" Target="../media/image142.png"/><Relationship Id="rId6" Type="http://schemas.openxmlformats.org/officeDocument/2006/relationships/image" Target="../media/image124.png"/><Relationship Id="rId18" Type="http://schemas.openxmlformats.org/officeDocument/2006/relationships/image" Target="../media/image145.png"/><Relationship Id="rId7" Type="http://schemas.openxmlformats.org/officeDocument/2006/relationships/image" Target="../media/image130.png"/><Relationship Id="rId8" Type="http://schemas.openxmlformats.org/officeDocument/2006/relationships/image" Target="../media/image131.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184.png"/><Relationship Id="rId4" Type="http://schemas.openxmlformats.org/officeDocument/2006/relationships/image" Target="../media/image2.png"/><Relationship Id="rId9" Type="http://schemas.openxmlformats.org/officeDocument/2006/relationships/image" Target="../media/image99.png"/><Relationship Id="rId5" Type="http://schemas.openxmlformats.org/officeDocument/2006/relationships/image" Target="../media/image190.png"/><Relationship Id="rId6" Type="http://schemas.openxmlformats.org/officeDocument/2006/relationships/image" Target="../media/image187.png"/><Relationship Id="rId7" Type="http://schemas.openxmlformats.org/officeDocument/2006/relationships/image" Target="../media/image198.png"/><Relationship Id="rId8" Type="http://schemas.openxmlformats.org/officeDocument/2006/relationships/image" Target="../media/image219.png"/></Relationships>
</file>

<file path=ppt/slides/_rels/slide53.xml.rels><?xml version="1.0" encoding="UTF-8" standalone="yes"?><Relationships xmlns="http://schemas.openxmlformats.org/package/2006/relationships"><Relationship Id="rId10" Type="http://schemas.openxmlformats.org/officeDocument/2006/relationships/image" Target="../media/image196.png"/><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10.png"/><Relationship Id="rId4" Type="http://schemas.openxmlformats.org/officeDocument/2006/relationships/image" Target="../media/image190.png"/><Relationship Id="rId9" Type="http://schemas.openxmlformats.org/officeDocument/2006/relationships/image" Target="../media/image34.png"/><Relationship Id="rId5" Type="http://schemas.openxmlformats.org/officeDocument/2006/relationships/image" Target="../media/image187.png"/><Relationship Id="rId6" Type="http://schemas.openxmlformats.org/officeDocument/2006/relationships/image" Target="../media/image198.png"/><Relationship Id="rId7" Type="http://schemas.openxmlformats.org/officeDocument/2006/relationships/image" Target="../media/image219.png"/><Relationship Id="rId8" Type="http://schemas.openxmlformats.org/officeDocument/2006/relationships/image" Target="../media/image99.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4.xml"/><Relationship Id="rId3" Type="http://schemas.openxmlformats.org/officeDocument/2006/relationships/image" Target="../media/image233.png"/><Relationship Id="rId4" Type="http://schemas.openxmlformats.org/officeDocument/2006/relationships/image" Target="../media/image194.png"/><Relationship Id="rId5" Type="http://schemas.openxmlformats.org/officeDocument/2006/relationships/image" Target="../media/image1.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5.xml"/><Relationship Id="rId3" Type="http://schemas.openxmlformats.org/officeDocument/2006/relationships/image" Target="../media/image128.png"/><Relationship Id="rId4" Type="http://schemas.openxmlformats.org/officeDocument/2006/relationships/image" Target="../media/image201.jpg"/><Relationship Id="rId5" Type="http://schemas.openxmlformats.org/officeDocument/2006/relationships/image" Target="../media/image203.png"/><Relationship Id="rId6" Type="http://schemas.openxmlformats.org/officeDocument/2006/relationships/image" Target="../media/image10.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image" Target="../media/image10.png"/><Relationship Id="rId4" Type="http://schemas.openxmlformats.org/officeDocument/2006/relationships/image" Target="../media/image202.png"/><Relationship Id="rId5" Type="http://schemas.openxmlformats.org/officeDocument/2006/relationships/image" Target="../media/image200.png"/><Relationship Id="rId6" Type="http://schemas.openxmlformats.org/officeDocument/2006/relationships/image" Target="../media/image205.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image" Target="../media/image1.png"/><Relationship Id="rId4" Type="http://schemas.openxmlformats.org/officeDocument/2006/relationships/image" Target="../media/image220.png"/><Relationship Id="rId9" Type="http://schemas.openxmlformats.org/officeDocument/2006/relationships/image" Target="../media/image214.png"/><Relationship Id="rId5" Type="http://schemas.openxmlformats.org/officeDocument/2006/relationships/image" Target="../media/image204.png"/><Relationship Id="rId6" Type="http://schemas.openxmlformats.org/officeDocument/2006/relationships/image" Target="../media/image207.png"/><Relationship Id="rId7" Type="http://schemas.openxmlformats.org/officeDocument/2006/relationships/image" Target="../media/image208.png"/><Relationship Id="rId8" Type="http://schemas.openxmlformats.org/officeDocument/2006/relationships/image" Target="../media/image209.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image" Target="../media/image20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67.png"/><Relationship Id="rId5" Type="http://schemas.openxmlformats.org/officeDocument/2006/relationships/image" Target="../media/image18.png"/><Relationship Id="rId6" Type="http://schemas.openxmlformats.org/officeDocument/2006/relationships/image" Target="../media/image15.png"/><Relationship Id="rId7" Type="http://schemas.openxmlformats.org/officeDocument/2006/relationships/image" Target="../media/image20.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0.xml"/><Relationship Id="rId3" Type="http://schemas.openxmlformats.org/officeDocument/2006/relationships/image" Target="../media/image209.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 Id="rId3" Type="http://schemas.openxmlformats.org/officeDocument/2006/relationships/image" Target="../media/image226.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2.xml"/><Relationship Id="rId3" Type="http://schemas.openxmlformats.org/officeDocument/2006/relationships/image" Target="../media/image226.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 Id="rId3" Type="http://schemas.openxmlformats.org/officeDocument/2006/relationships/image" Target="../media/image220.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4.xml"/><Relationship Id="rId3" Type="http://schemas.openxmlformats.org/officeDocument/2006/relationships/image" Target="../media/image220.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 Id="rId3" Type="http://schemas.openxmlformats.org/officeDocument/2006/relationships/image" Target="../media/image218.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6.xml"/><Relationship Id="rId3" Type="http://schemas.openxmlformats.org/officeDocument/2006/relationships/image" Target="../media/image218.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 Id="rId3" Type="http://schemas.openxmlformats.org/officeDocument/2006/relationships/image" Target="../media/image213.png"/><Relationship Id="rId4" Type="http://schemas.openxmlformats.org/officeDocument/2006/relationships/hyperlink" Target="https://nosgestesclimat.fr/" TargetMode="External"/><Relationship Id="rId5" Type="http://schemas.openxmlformats.org/officeDocument/2006/relationships/image" Target="../media/image224.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0" Type="http://schemas.openxmlformats.org/officeDocument/2006/relationships/image" Target="../media/image223.png"/><Relationship Id="rId1" Type="http://schemas.openxmlformats.org/officeDocument/2006/relationships/slideLayout" Target="../slideLayouts/slideLayout1.xml"/><Relationship Id="rId2" Type="http://schemas.openxmlformats.org/officeDocument/2006/relationships/notesSlide" Target="../notesSlides/notesSlide69.xml"/><Relationship Id="rId3" Type="http://schemas.openxmlformats.org/officeDocument/2006/relationships/image" Target="../media/image1.png"/><Relationship Id="rId4" Type="http://schemas.openxmlformats.org/officeDocument/2006/relationships/image" Target="../media/image212.png"/><Relationship Id="rId9" Type="http://schemas.openxmlformats.org/officeDocument/2006/relationships/image" Target="../media/image227.png"/><Relationship Id="rId5" Type="http://schemas.openxmlformats.org/officeDocument/2006/relationships/image" Target="../media/image210.png"/><Relationship Id="rId6" Type="http://schemas.openxmlformats.org/officeDocument/2006/relationships/image" Target="../media/image216.png"/><Relationship Id="rId7" Type="http://schemas.openxmlformats.org/officeDocument/2006/relationships/image" Target="../media/image222.png"/><Relationship Id="rId8" Type="http://schemas.openxmlformats.org/officeDocument/2006/relationships/image" Target="../media/image23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9.png"/><Relationship Id="rId4" Type="http://schemas.openxmlformats.org/officeDocument/2006/relationships/image" Target="../media/image17.png"/><Relationship Id="rId5" Type="http://schemas.openxmlformats.org/officeDocument/2006/relationships/image" Target="../media/image16.png"/><Relationship Id="rId6" Type="http://schemas.openxmlformats.org/officeDocument/2006/relationships/image" Target="../media/image23.png"/><Relationship Id="rId7" Type="http://schemas.openxmlformats.org/officeDocument/2006/relationships/image" Target="../media/image1.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0.xml"/><Relationship Id="rId3" Type="http://schemas.openxmlformats.org/officeDocument/2006/relationships/image" Target="../media/image1.png"/><Relationship Id="rId4" Type="http://schemas.openxmlformats.org/officeDocument/2006/relationships/image" Target="../media/image3.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 Id="rId3" Type="http://schemas.openxmlformats.org/officeDocument/2006/relationships/image" Target="../media/image228.jpg"/><Relationship Id="rId4" Type="http://schemas.openxmlformats.org/officeDocument/2006/relationships/image" Target="../media/image229.jpg"/><Relationship Id="rId5" Type="http://schemas.openxmlformats.org/officeDocument/2006/relationships/image" Target="../media/image235.jpg"/><Relationship Id="rId6" Type="http://schemas.openxmlformats.org/officeDocument/2006/relationships/image" Target="../media/image234.jpg"/><Relationship Id="rId7" Type="http://schemas.openxmlformats.org/officeDocument/2006/relationships/image" Target="../media/image230.jpg"/><Relationship Id="rId8" Type="http://schemas.openxmlformats.org/officeDocument/2006/relationships/image" Target="../media/image23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7.png"/><Relationship Id="rId4" Type="http://schemas.openxmlformats.org/officeDocument/2006/relationships/image" Target="../media/image24.png"/><Relationship Id="rId11" Type="http://schemas.openxmlformats.org/officeDocument/2006/relationships/image" Target="../media/image32.png"/><Relationship Id="rId10" Type="http://schemas.openxmlformats.org/officeDocument/2006/relationships/image" Target="../media/image41.png"/><Relationship Id="rId12" Type="http://schemas.openxmlformats.org/officeDocument/2006/relationships/image" Target="../media/image1.png"/><Relationship Id="rId9" Type="http://schemas.openxmlformats.org/officeDocument/2006/relationships/image" Target="../media/image26.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28.png"/><Relationship Id="rId8" Type="http://schemas.openxmlformats.org/officeDocument/2006/relationships/image" Target="../media/image2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4.png"/><Relationship Id="rId4" Type="http://schemas.openxmlformats.org/officeDocument/2006/relationships/image" Target="../media/image22.png"/><Relationship Id="rId9" Type="http://schemas.openxmlformats.org/officeDocument/2006/relationships/image" Target="../media/image43.png"/><Relationship Id="rId5" Type="http://schemas.openxmlformats.org/officeDocument/2006/relationships/image" Target="../media/image41.png"/><Relationship Id="rId6" Type="http://schemas.openxmlformats.org/officeDocument/2006/relationships/image" Target="../media/image34.png"/><Relationship Id="rId7" Type="http://schemas.openxmlformats.org/officeDocument/2006/relationships/image" Target="../media/image4.png"/><Relationship Id="rId8"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
          <p:cNvSpPr txBox="1"/>
          <p:nvPr/>
        </p:nvSpPr>
        <p:spPr>
          <a:xfrm>
            <a:off x="2370290" y="986292"/>
            <a:ext cx="7518000" cy="1416300"/>
          </a:xfrm>
          <a:prstGeom prst="rect">
            <a:avLst/>
          </a:prstGeom>
          <a:solidFill>
            <a:srgbClr val="F6AB38"/>
          </a:solid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lt1"/>
              </a:buClr>
              <a:buSzPts val="4000"/>
              <a:buFont typeface="Arial"/>
              <a:buNone/>
            </a:pPr>
            <a:r>
              <a:rPr b="1" i="0" lang="fr-FR" sz="4000" u="none" cap="none" strike="noStrike">
                <a:solidFill>
                  <a:schemeClr val="lt1"/>
                </a:solidFill>
                <a:latin typeface="Century Gothic"/>
                <a:ea typeface="Century Gothic"/>
                <a:cs typeface="Century Gothic"/>
                <a:sym typeface="Century Gothic"/>
              </a:rPr>
              <a:t>PARLONS CLIMAT AVEC ÉNERGIE</a:t>
            </a:r>
            <a:endParaRPr b="0" i="0" sz="1400" u="none" cap="none" strike="noStrike">
              <a:solidFill>
                <a:srgbClr val="000000"/>
              </a:solidFill>
              <a:latin typeface="Arial"/>
              <a:ea typeface="Arial"/>
              <a:cs typeface="Arial"/>
              <a:sym typeface="Arial"/>
            </a:endParaRPr>
          </a:p>
        </p:txBody>
      </p:sp>
      <p:grpSp>
        <p:nvGrpSpPr>
          <p:cNvPr id="93" name="Google Shape;93;p1"/>
          <p:cNvGrpSpPr/>
          <p:nvPr/>
        </p:nvGrpSpPr>
        <p:grpSpPr>
          <a:xfrm>
            <a:off x="1926557" y="3777850"/>
            <a:ext cx="9583511" cy="1507603"/>
            <a:chOff x="1729604" y="5092612"/>
            <a:chExt cx="9583511" cy="1507603"/>
          </a:xfrm>
        </p:grpSpPr>
        <p:sp>
          <p:nvSpPr>
            <p:cNvPr id="94" name="Google Shape;94;p1"/>
            <p:cNvSpPr/>
            <p:nvPr/>
          </p:nvSpPr>
          <p:spPr>
            <a:xfrm>
              <a:off x="1729604" y="5143148"/>
              <a:ext cx="9583511" cy="1435869"/>
            </a:xfrm>
            <a:custGeom>
              <a:rect b="b" l="l" r="r" t="t"/>
              <a:pathLst>
                <a:path extrusionOk="0" h="1435869" w="9583511">
                  <a:moveTo>
                    <a:pt x="0" y="95040"/>
                  </a:moveTo>
                  <a:cubicBezTo>
                    <a:pt x="518083" y="129974"/>
                    <a:pt x="1835672" y="-115521"/>
                    <a:pt x="2551634" y="70217"/>
                  </a:cubicBezTo>
                  <a:cubicBezTo>
                    <a:pt x="3267597" y="255955"/>
                    <a:pt x="3868721" y="846178"/>
                    <a:pt x="4651910" y="1065086"/>
                  </a:cubicBezTo>
                  <a:cubicBezTo>
                    <a:pt x="5435099" y="1283994"/>
                    <a:pt x="6435251" y="1550231"/>
                    <a:pt x="7250768" y="1383666"/>
                  </a:cubicBezTo>
                  <a:cubicBezTo>
                    <a:pt x="8066285" y="1217101"/>
                    <a:pt x="9442428" y="523152"/>
                    <a:pt x="9583511" y="7942"/>
                  </a:cubicBezTo>
                </a:path>
              </a:pathLst>
            </a:custGeom>
            <a:noFill/>
            <a:ln cap="flat" cmpd="sng" w="38100">
              <a:solidFill>
                <a:srgbClr val="F6AB38"/>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95" name="Google Shape;95;p1"/>
            <p:cNvSpPr/>
            <p:nvPr/>
          </p:nvSpPr>
          <p:spPr>
            <a:xfrm>
              <a:off x="8961617" y="6454715"/>
              <a:ext cx="124800" cy="145500"/>
            </a:xfrm>
            <a:prstGeom prst="chevron">
              <a:avLst>
                <a:gd fmla="val 60753" name="adj"/>
              </a:avLst>
            </a:prstGeom>
            <a:solidFill>
              <a:srgbClr val="F6AB38"/>
            </a:solidFill>
            <a:ln cap="flat" cmpd="sng" w="25400">
              <a:solidFill>
                <a:srgbClr val="F6AB3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6" name="Google Shape;96;p1"/>
            <p:cNvSpPr/>
            <p:nvPr/>
          </p:nvSpPr>
          <p:spPr>
            <a:xfrm>
              <a:off x="2840547" y="5092612"/>
              <a:ext cx="124800" cy="145500"/>
            </a:xfrm>
            <a:prstGeom prst="chevron">
              <a:avLst>
                <a:gd fmla="val 60753" name="adj"/>
              </a:avLst>
            </a:prstGeom>
            <a:solidFill>
              <a:srgbClr val="F6AB38"/>
            </a:solidFill>
            <a:ln cap="flat" cmpd="sng" w="25400">
              <a:solidFill>
                <a:srgbClr val="F6AB3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97" name="Google Shape;97;p1"/>
          <p:cNvSpPr/>
          <p:nvPr/>
        </p:nvSpPr>
        <p:spPr>
          <a:xfrm rot="-3931993">
            <a:off x="11435215" y="3809697"/>
            <a:ext cx="124588" cy="145394"/>
          </a:xfrm>
          <a:prstGeom prst="chevron">
            <a:avLst>
              <a:gd fmla="val 60753" name="adj"/>
            </a:avLst>
          </a:prstGeom>
          <a:solidFill>
            <a:srgbClr val="F6AB38"/>
          </a:solidFill>
          <a:ln cap="flat" cmpd="sng" w="25400">
            <a:solidFill>
              <a:srgbClr val="F6AB3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8" name="Google Shape;98;p1"/>
          <p:cNvSpPr/>
          <p:nvPr/>
        </p:nvSpPr>
        <p:spPr>
          <a:xfrm>
            <a:off x="496225" y="4713075"/>
            <a:ext cx="1800000" cy="369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fr-FR" sz="1800" u="none" cap="none" strike="noStrike">
                <a:solidFill>
                  <a:srgbClr val="2A6176"/>
                </a:solidFill>
                <a:latin typeface="Century Gothic"/>
                <a:ea typeface="Century Gothic"/>
                <a:cs typeface="Century Gothic"/>
                <a:sym typeface="Century Gothic"/>
              </a:rPr>
              <a:t>L’Énergie</a:t>
            </a:r>
            <a:endParaRPr b="0" i="0" sz="1400" u="none" cap="none" strike="noStrike">
              <a:solidFill>
                <a:srgbClr val="000000"/>
              </a:solidFill>
              <a:latin typeface="Arial"/>
              <a:ea typeface="Arial"/>
              <a:cs typeface="Arial"/>
              <a:sym typeface="Arial"/>
            </a:endParaRPr>
          </a:p>
        </p:txBody>
      </p:sp>
      <p:sp>
        <p:nvSpPr>
          <p:cNvPr id="99" name="Google Shape;99;p1"/>
          <p:cNvSpPr/>
          <p:nvPr/>
        </p:nvSpPr>
        <p:spPr>
          <a:xfrm>
            <a:off x="6651338" y="3795713"/>
            <a:ext cx="1800000" cy="369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fr-FR" sz="1800" u="none" cap="none" strike="noStrike">
                <a:solidFill>
                  <a:srgbClr val="2A6176"/>
                </a:solidFill>
                <a:latin typeface="Century Gothic"/>
                <a:ea typeface="Century Gothic"/>
                <a:cs typeface="Century Gothic"/>
                <a:sym typeface="Century Gothic"/>
              </a:rPr>
              <a:t>Le Climat</a:t>
            </a:r>
            <a:endParaRPr b="0" i="0" sz="1400" u="none" cap="none" strike="noStrike">
              <a:solidFill>
                <a:srgbClr val="000000"/>
              </a:solidFill>
              <a:latin typeface="Arial"/>
              <a:ea typeface="Arial"/>
              <a:cs typeface="Arial"/>
              <a:sym typeface="Arial"/>
            </a:endParaRPr>
          </a:p>
        </p:txBody>
      </p:sp>
      <p:sp>
        <p:nvSpPr>
          <p:cNvPr id="100" name="Google Shape;100;p1"/>
          <p:cNvSpPr/>
          <p:nvPr/>
        </p:nvSpPr>
        <p:spPr>
          <a:xfrm>
            <a:off x="9544875" y="2980150"/>
            <a:ext cx="1800000" cy="646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fr-FR" sz="1800" u="none" cap="none" strike="noStrike">
                <a:solidFill>
                  <a:srgbClr val="2A6176"/>
                </a:solidFill>
                <a:latin typeface="Century Gothic"/>
                <a:ea typeface="Century Gothic"/>
                <a:cs typeface="Century Gothic"/>
                <a:sym typeface="Century Gothic"/>
              </a:rPr>
              <a:t>Passer à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1" i="0" lang="fr-FR" sz="1800" u="none" cap="none" strike="noStrike">
                <a:solidFill>
                  <a:srgbClr val="2A6176"/>
                </a:solidFill>
                <a:latin typeface="Century Gothic"/>
                <a:ea typeface="Century Gothic"/>
                <a:cs typeface="Century Gothic"/>
                <a:sym typeface="Century Gothic"/>
              </a:rPr>
              <a:t>l’Action</a:t>
            </a:r>
            <a:endParaRPr b="0" i="0" sz="1400" u="none" cap="none" strike="noStrike">
              <a:solidFill>
                <a:srgbClr val="000000"/>
              </a:solidFill>
              <a:latin typeface="Arial"/>
              <a:ea typeface="Arial"/>
              <a:cs typeface="Arial"/>
              <a:sym typeface="Arial"/>
            </a:endParaRPr>
          </a:p>
        </p:txBody>
      </p:sp>
      <p:grpSp>
        <p:nvGrpSpPr>
          <p:cNvPr id="101" name="Google Shape;101;p1"/>
          <p:cNvGrpSpPr/>
          <p:nvPr/>
        </p:nvGrpSpPr>
        <p:grpSpPr>
          <a:xfrm>
            <a:off x="6651324" y="4203261"/>
            <a:ext cx="1800036" cy="1800036"/>
            <a:chOff x="6594962" y="4525723"/>
            <a:chExt cx="1800036" cy="1800036"/>
          </a:xfrm>
        </p:grpSpPr>
        <p:sp>
          <p:nvSpPr>
            <p:cNvPr id="102" name="Google Shape;102;p1"/>
            <p:cNvSpPr/>
            <p:nvPr/>
          </p:nvSpPr>
          <p:spPr>
            <a:xfrm>
              <a:off x="6594962" y="4525723"/>
              <a:ext cx="1800036" cy="1800036"/>
            </a:xfrm>
            <a:prstGeom prst="ellipse">
              <a:avLst/>
            </a:prstGeom>
            <a:solidFill>
              <a:srgbClr val="F6AB3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03" name="Google Shape;103;p1"/>
            <p:cNvPicPr preferRelativeResize="0"/>
            <p:nvPr/>
          </p:nvPicPr>
          <p:blipFill rotWithShape="1">
            <a:blip r:embed="rId3">
              <a:alphaModFix/>
            </a:blip>
            <a:srcRect b="0" l="0" r="0" t="0"/>
            <a:stretch/>
          </p:blipFill>
          <p:spPr>
            <a:xfrm>
              <a:off x="6905145" y="4819637"/>
              <a:ext cx="1200024" cy="1200024"/>
            </a:xfrm>
            <a:prstGeom prst="rect">
              <a:avLst/>
            </a:prstGeom>
            <a:noFill/>
            <a:ln>
              <a:noFill/>
            </a:ln>
          </p:spPr>
        </p:pic>
      </p:grpSp>
      <p:grpSp>
        <p:nvGrpSpPr>
          <p:cNvPr id="104" name="Google Shape;104;p1"/>
          <p:cNvGrpSpPr/>
          <p:nvPr/>
        </p:nvGrpSpPr>
        <p:grpSpPr>
          <a:xfrm>
            <a:off x="119336" y="5743702"/>
            <a:ext cx="1106816" cy="778046"/>
            <a:chOff x="46333" y="5980289"/>
            <a:chExt cx="1106816" cy="778046"/>
          </a:xfrm>
        </p:grpSpPr>
        <p:pic>
          <p:nvPicPr>
            <p:cNvPr id="105" name="Google Shape;105;p1"/>
            <p:cNvPicPr preferRelativeResize="0"/>
            <p:nvPr/>
          </p:nvPicPr>
          <p:blipFill rotWithShape="1">
            <a:blip r:embed="rId4">
              <a:alphaModFix/>
            </a:blip>
            <a:srcRect b="0" l="0" r="0" t="0"/>
            <a:stretch/>
          </p:blipFill>
          <p:spPr>
            <a:xfrm>
              <a:off x="411849" y="5980289"/>
              <a:ext cx="373464" cy="389133"/>
            </a:xfrm>
            <a:prstGeom prst="rect">
              <a:avLst/>
            </a:prstGeom>
            <a:noFill/>
            <a:ln>
              <a:noFill/>
            </a:ln>
          </p:spPr>
        </p:pic>
        <p:pic>
          <p:nvPicPr>
            <p:cNvPr id="106" name="Google Shape;106;p1"/>
            <p:cNvPicPr preferRelativeResize="0"/>
            <p:nvPr/>
          </p:nvPicPr>
          <p:blipFill rotWithShape="1">
            <a:blip r:embed="rId5">
              <a:alphaModFix/>
            </a:blip>
            <a:srcRect b="0" l="0" r="0" t="0"/>
            <a:stretch/>
          </p:blipFill>
          <p:spPr>
            <a:xfrm>
              <a:off x="46333" y="5999624"/>
              <a:ext cx="365516" cy="450903"/>
            </a:xfrm>
            <a:prstGeom prst="rect">
              <a:avLst/>
            </a:prstGeom>
            <a:noFill/>
            <a:ln>
              <a:noFill/>
            </a:ln>
          </p:spPr>
        </p:pic>
        <p:pic>
          <p:nvPicPr>
            <p:cNvPr id="107" name="Google Shape;107;p1"/>
            <p:cNvPicPr preferRelativeResize="0"/>
            <p:nvPr/>
          </p:nvPicPr>
          <p:blipFill rotWithShape="1">
            <a:blip r:embed="rId6">
              <a:alphaModFix/>
            </a:blip>
            <a:srcRect b="0" l="0" r="0" t="0"/>
            <a:stretch/>
          </p:blipFill>
          <p:spPr>
            <a:xfrm>
              <a:off x="785313" y="6001441"/>
              <a:ext cx="367836" cy="360065"/>
            </a:xfrm>
            <a:prstGeom prst="rect">
              <a:avLst/>
            </a:prstGeom>
            <a:noFill/>
            <a:ln>
              <a:noFill/>
            </a:ln>
          </p:spPr>
        </p:pic>
        <p:sp>
          <p:nvSpPr>
            <p:cNvPr id="108" name="Google Shape;108;p1"/>
            <p:cNvSpPr txBox="1"/>
            <p:nvPr/>
          </p:nvSpPr>
          <p:spPr>
            <a:xfrm>
              <a:off x="59723" y="6450535"/>
              <a:ext cx="10800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i="0" lang="fr-FR" sz="1400" u="none" cap="none" strike="noStrike">
                  <a:solidFill>
                    <a:schemeClr val="dk1"/>
                  </a:solidFill>
                  <a:latin typeface="Arial"/>
                  <a:ea typeface="Arial"/>
                  <a:cs typeface="Arial"/>
                  <a:sym typeface="Arial"/>
                </a:rPr>
                <a:t>CC BY-SA</a:t>
              </a:r>
              <a:endParaRPr b="1" i="0" sz="1400" u="none" cap="none" strike="noStrike">
                <a:solidFill>
                  <a:srgbClr val="000000"/>
                </a:solidFill>
                <a:latin typeface="Arial"/>
                <a:ea typeface="Arial"/>
                <a:cs typeface="Arial"/>
                <a:sym typeface="Arial"/>
              </a:endParaRPr>
            </a:p>
          </p:txBody>
        </p:sp>
      </p:grpSp>
      <p:sp>
        <p:nvSpPr>
          <p:cNvPr id="109" name="Google Shape;109;p1"/>
          <p:cNvSpPr txBox="1"/>
          <p:nvPr>
            <p:ph idx="12" type="sldNum"/>
          </p:nvPr>
        </p:nvSpPr>
        <p:spPr>
          <a:xfrm>
            <a:off x="11280576" y="6597352"/>
            <a:ext cx="864000" cy="2607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FFFFFF"/>
              </a:buClr>
              <a:buSzPts val="1400"/>
              <a:buFont typeface="Arial"/>
              <a:buNone/>
            </a:pPr>
            <a:fld id="{00000000-1234-1234-1234-123412341234}" type="slidenum">
              <a:rPr lang="fr-FR"/>
              <a:t>‹#›</a:t>
            </a:fld>
            <a:endParaRPr/>
          </a:p>
        </p:txBody>
      </p:sp>
      <p:sp>
        <p:nvSpPr>
          <p:cNvPr id="110" name="Google Shape;110;p1"/>
          <p:cNvSpPr/>
          <p:nvPr/>
        </p:nvSpPr>
        <p:spPr>
          <a:xfrm rot="1312689">
            <a:off x="6266807" y="4732850"/>
            <a:ext cx="124787" cy="145511"/>
          </a:xfrm>
          <a:prstGeom prst="chevron">
            <a:avLst>
              <a:gd fmla="val 60753" name="adj"/>
            </a:avLst>
          </a:prstGeom>
          <a:solidFill>
            <a:srgbClr val="F6AB38"/>
          </a:solidFill>
          <a:ln cap="flat" cmpd="sng" w="25400">
            <a:solidFill>
              <a:srgbClr val="F6AB3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111" name="Google Shape;111;p1"/>
          <p:cNvGrpSpPr/>
          <p:nvPr/>
        </p:nvGrpSpPr>
        <p:grpSpPr>
          <a:xfrm>
            <a:off x="3660254" y="3069030"/>
            <a:ext cx="1800000" cy="1800000"/>
            <a:chOff x="3778329" y="3424055"/>
            <a:chExt cx="1800000" cy="1800000"/>
          </a:xfrm>
        </p:grpSpPr>
        <p:sp>
          <p:nvSpPr>
            <p:cNvPr id="112" name="Google Shape;112;p1"/>
            <p:cNvSpPr/>
            <p:nvPr/>
          </p:nvSpPr>
          <p:spPr>
            <a:xfrm>
              <a:off x="3778329" y="3424055"/>
              <a:ext cx="1800000" cy="1800000"/>
            </a:xfrm>
            <a:prstGeom prst="ellipse">
              <a:avLst/>
            </a:prstGeom>
            <a:solidFill>
              <a:srgbClr val="F6AB3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13" name="Google Shape;113;p1"/>
            <p:cNvPicPr preferRelativeResize="0"/>
            <p:nvPr/>
          </p:nvPicPr>
          <p:blipFill rotWithShape="1">
            <a:blip r:embed="rId7">
              <a:alphaModFix/>
            </a:blip>
            <a:srcRect b="0" l="0" r="0" t="0"/>
            <a:stretch/>
          </p:blipFill>
          <p:spPr>
            <a:xfrm flipH="1">
              <a:off x="4078388" y="3724047"/>
              <a:ext cx="1200026" cy="1200003"/>
            </a:xfrm>
            <a:prstGeom prst="rect">
              <a:avLst/>
            </a:prstGeom>
            <a:noFill/>
            <a:ln>
              <a:noFill/>
            </a:ln>
          </p:spPr>
        </p:pic>
      </p:grpSp>
      <p:pic>
        <p:nvPicPr>
          <p:cNvPr id="114" name="Google Shape;114;p1"/>
          <p:cNvPicPr preferRelativeResize="0"/>
          <p:nvPr/>
        </p:nvPicPr>
        <p:blipFill rotWithShape="1">
          <a:blip r:embed="rId8">
            <a:alphaModFix/>
          </a:blip>
          <a:srcRect b="0" l="0" r="0" t="0"/>
          <a:stretch/>
        </p:blipFill>
        <p:spPr>
          <a:xfrm>
            <a:off x="-909587" y="186043"/>
            <a:ext cx="800250" cy="800250"/>
          </a:xfrm>
          <a:prstGeom prst="rect">
            <a:avLst/>
          </a:prstGeom>
          <a:noFill/>
          <a:ln>
            <a:noFill/>
          </a:ln>
        </p:spPr>
      </p:pic>
      <p:pic>
        <p:nvPicPr>
          <p:cNvPr descr="Une image contenant dessin&#10;&#10;Description générée automatiquement" id="115" name="Google Shape;115;p1"/>
          <p:cNvPicPr preferRelativeResize="0"/>
          <p:nvPr/>
        </p:nvPicPr>
        <p:blipFill rotWithShape="1">
          <a:blip r:embed="rId9">
            <a:alphaModFix/>
          </a:blip>
          <a:srcRect b="0" l="0" r="0" t="0"/>
          <a:stretch/>
        </p:blipFill>
        <p:spPr>
          <a:xfrm>
            <a:off x="-1819175" y="186051"/>
            <a:ext cx="800252" cy="800252"/>
          </a:xfrm>
          <a:prstGeom prst="rect">
            <a:avLst/>
          </a:prstGeom>
          <a:noFill/>
          <a:ln>
            <a:noFill/>
          </a:ln>
        </p:spPr>
      </p:pic>
      <p:sp>
        <p:nvSpPr>
          <p:cNvPr id="116" name="Google Shape;116;p1"/>
          <p:cNvSpPr/>
          <p:nvPr/>
        </p:nvSpPr>
        <p:spPr>
          <a:xfrm>
            <a:off x="9777625" y="6597325"/>
            <a:ext cx="1926600" cy="2607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85160"/>
              </a:buClr>
              <a:buSzPts val="1100"/>
              <a:buFont typeface="Century Gothic"/>
              <a:buNone/>
            </a:pPr>
            <a:r>
              <a:rPr b="0" i="1" lang="fr-FR" sz="1100" u="none" cap="none" strike="noStrike">
                <a:solidFill>
                  <a:srgbClr val="085160"/>
                </a:solidFill>
                <a:latin typeface="Century Gothic"/>
                <a:ea typeface="Century Gothic"/>
                <a:cs typeface="Century Gothic"/>
                <a:sym typeface="Century Gothic"/>
              </a:rPr>
              <a:t>Icônes : Freepik</a:t>
            </a:r>
            <a:endParaRPr b="0" i="1" sz="1100" u="none" cap="none" strike="noStrike">
              <a:solidFill>
                <a:srgbClr val="085160"/>
              </a:solidFill>
              <a:latin typeface="Century Gothic"/>
              <a:ea typeface="Century Gothic"/>
              <a:cs typeface="Century Gothic"/>
              <a:sym typeface="Century Gothic"/>
            </a:endParaRPr>
          </a:p>
        </p:txBody>
      </p:sp>
      <p:grpSp>
        <p:nvGrpSpPr>
          <p:cNvPr id="117" name="Google Shape;117;p1"/>
          <p:cNvGrpSpPr/>
          <p:nvPr/>
        </p:nvGrpSpPr>
        <p:grpSpPr>
          <a:xfrm>
            <a:off x="9544865" y="3626340"/>
            <a:ext cx="1800000" cy="1800000"/>
            <a:chOff x="9195890" y="3921165"/>
            <a:chExt cx="1800000" cy="1800000"/>
          </a:xfrm>
        </p:grpSpPr>
        <p:sp>
          <p:nvSpPr>
            <p:cNvPr id="118" name="Google Shape;118;p1"/>
            <p:cNvSpPr/>
            <p:nvPr/>
          </p:nvSpPr>
          <p:spPr>
            <a:xfrm>
              <a:off x="9195890" y="3921165"/>
              <a:ext cx="1800000" cy="1800000"/>
            </a:xfrm>
            <a:prstGeom prst="ellipse">
              <a:avLst/>
            </a:prstGeom>
            <a:solidFill>
              <a:srgbClr val="F6AB3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19" name="Google Shape;119;p1"/>
            <p:cNvPicPr preferRelativeResize="0"/>
            <p:nvPr/>
          </p:nvPicPr>
          <p:blipFill rotWithShape="1">
            <a:blip r:embed="rId10">
              <a:alphaModFix/>
            </a:blip>
            <a:srcRect b="0" l="0" r="0" t="0"/>
            <a:stretch/>
          </p:blipFill>
          <p:spPr>
            <a:xfrm>
              <a:off x="9533945" y="4259218"/>
              <a:ext cx="1123910" cy="1123910"/>
            </a:xfrm>
            <a:prstGeom prst="rect">
              <a:avLst/>
            </a:prstGeom>
            <a:noFill/>
            <a:ln>
              <a:noFill/>
            </a:ln>
          </p:spPr>
        </p:pic>
      </p:grpSp>
      <p:grpSp>
        <p:nvGrpSpPr>
          <p:cNvPr id="120" name="Google Shape;120;p1"/>
          <p:cNvGrpSpPr/>
          <p:nvPr/>
        </p:nvGrpSpPr>
        <p:grpSpPr>
          <a:xfrm>
            <a:off x="496229" y="2878380"/>
            <a:ext cx="1800000" cy="1800000"/>
            <a:chOff x="364604" y="3086105"/>
            <a:chExt cx="1800000" cy="1800000"/>
          </a:xfrm>
        </p:grpSpPr>
        <p:sp>
          <p:nvSpPr>
            <p:cNvPr id="121" name="Google Shape;121;p1"/>
            <p:cNvSpPr/>
            <p:nvPr/>
          </p:nvSpPr>
          <p:spPr>
            <a:xfrm>
              <a:off x="364604" y="3086105"/>
              <a:ext cx="1800000" cy="1800000"/>
            </a:xfrm>
            <a:prstGeom prst="ellipse">
              <a:avLst/>
            </a:prstGeom>
            <a:solidFill>
              <a:srgbClr val="F6AB3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22" name="Google Shape;122;p1"/>
            <p:cNvPicPr preferRelativeResize="0"/>
            <p:nvPr/>
          </p:nvPicPr>
          <p:blipFill rotWithShape="1">
            <a:blip r:embed="rId11">
              <a:alphaModFix/>
            </a:blip>
            <a:srcRect b="0" l="0" r="0" t="0"/>
            <a:stretch/>
          </p:blipFill>
          <p:spPr>
            <a:xfrm>
              <a:off x="664582" y="3386088"/>
              <a:ext cx="1200026" cy="1200026"/>
            </a:xfrm>
            <a:prstGeom prst="rect">
              <a:avLst/>
            </a:prstGeom>
            <a:noFill/>
            <a:ln>
              <a:noFill/>
            </a:ln>
          </p:spPr>
        </p:pic>
      </p:grpSp>
      <p:sp>
        <p:nvSpPr>
          <p:cNvPr id="123" name="Google Shape;123;p1"/>
          <p:cNvSpPr/>
          <p:nvPr/>
        </p:nvSpPr>
        <p:spPr>
          <a:xfrm>
            <a:off x="3660250" y="4869025"/>
            <a:ext cx="1800000" cy="646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fr-FR" sz="1800" u="none" cap="none" strike="noStrike">
                <a:solidFill>
                  <a:srgbClr val="2A6176"/>
                </a:solidFill>
                <a:latin typeface="Century Gothic"/>
                <a:ea typeface="Century Gothic"/>
                <a:cs typeface="Century Gothic"/>
                <a:sym typeface="Century Gothic"/>
              </a:rPr>
              <a:t>Les Activités humaines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g1254b9e9240_0_47"/>
          <p:cNvSpPr txBox="1"/>
          <p:nvPr>
            <p:ph type="title"/>
          </p:nvPr>
        </p:nvSpPr>
        <p:spPr>
          <a:xfrm>
            <a:off x="2027548" y="0"/>
            <a:ext cx="8028900" cy="980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fr-FR"/>
              <a:t>Différentes sources d’énergie, mais pourquoi ?</a:t>
            </a:r>
            <a:endParaRPr/>
          </a:p>
        </p:txBody>
      </p:sp>
      <p:sp>
        <p:nvSpPr>
          <p:cNvPr id="338" name="Google Shape;338;g1254b9e9240_0_47"/>
          <p:cNvSpPr txBox="1"/>
          <p:nvPr>
            <p:ph idx="12" type="sldNum"/>
          </p:nvPr>
        </p:nvSpPr>
        <p:spPr>
          <a:xfrm>
            <a:off x="11280576" y="6597352"/>
            <a:ext cx="864000" cy="2607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FFFFFF"/>
              </a:buClr>
              <a:buSzPts val="1400"/>
              <a:buFont typeface="Arial"/>
              <a:buNone/>
            </a:pPr>
            <a:fld id="{00000000-1234-1234-1234-123412341234}" type="slidenum">
              <a:rPr b="1" i="0" lang="fr-FR" sz="1400" u="none" cap="none" strike="noStrike">
                <a:solidFill>
                  <a:srgbClr val="FFFFFF"/>
                </a:solidFill>
                <a:latin typeface="Arial"/>
                <a:ea typeface="Arial"/>
                <a:cs typeface="Arial"/>
                <a:sym typeface="Arial"/>
              </a:rPr>
              <a:t>‹#›</a:t>
            </a:fld>
            <a:endParaRPr b="1" i="0" sz="1400" u="none" cap="none" strike="noStrike">
              <a:solidFill>
                <a:srgbClr val="FFFFFF"/>
              </a:solidFill>
              <a:latin typeface="Arial"/>
              <a:ea typeface="Arial"/>
              <a:cs typeface="Arial"/>
              <a:sym typeface="Arial"/>
            </a:endParaRPr>
          </a:p>
        </p:txBody>
      </p:sp>
      <p:sp>
        <p:nvSpPr>
          <p:cNvPr id="339" name="Google Shape;339;g1254b9e9240_0_47"/>
          <p:cNvSpPr txBox="1"/>
          <p:nvPr/>
        </p:nvSpPr>
        <p:spPr>
          <a:xfrm>
            <a:off x="368988" y="941950"/>
            <a:ext cx="5328600" cy="554100"/>
          </a:xfrm>
          <a:prstGeom prst="rect">
            <a:avLst/>
          </a:prstGeom>
          <a:solidFill>
            <a:srgbClr val="F6AB38"/>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400"/>
              <a:buFont typeface="Arial"/>
              <a:buNone/>
            </a:pPr>
            <a:r>
              <a:rPr b="1" i="0" lang="fr-FR" sz="2400" u="none" cap="none" strike="noStrike">
                <a:solidFill>
                  <a:schemeClr val="lt1"/>
                </a:solidFill>
                <a:latin typeface="Century Gothic"/>
                <a:ea typeface="Century Gothic"/>
                <a:cs typeface="Century Gothic"/>
                <a:sym typeface="Century Gothic"/>
              </a:rPr>
              <a:t>Ressources renouvelables</a:t>
            </a:r>
            <a:endParaRPr b="1" i="0" sz="1400" u="none" cap="none" strike="noStrike">
              <a:solidFill>
                <a:schemeClr val="lt1"/>
              </a:solidFill>
              <a:latin typeface="Arial"/>
              <a:ea typeface="Arial"/>
              <a:cs typeface="Arial"/>
              <a:sym typeface="Arial"/>
            </a:endParaRPr>
          </a:p>
        </p:txBody>
      </p:sp>
      <p:sp>
        <p:nvSpPr>
          <p:cNvPr id="340" name="Google Shape;340;g1254b9e9240_0_47"/>
          <p:cNvSpPr txBox="1"/>
          <p:nvPr/>
        </p:nvSpPr>
        <p:spPr>
          <a:xfrm>
            <a:off x="6386400" y="941950"/>
            <a:ext cx="5328600" cy="554100"/>
          </a:xfrm>
          <a:prstGeom prst="rect">
            <a:avLst/>
          </a:prstGeom>
          <a:solidFill>
            <a:srgbClr val="F6AB38"/>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400"/>
              <a:buFont typeface="Arial"/>
              <a:buNone/>
            </a:pPr>
            <a:r>
              <a:rPr b="1" i="0" lang="fr-FR" sz="2400" u="none" cap="none" strike="noStrike">
                <a:solidFill>
                  <a:schemeClr val="lt1"/>
                </a:solidFill>
                <a:latin typeface="Century Gothic"/>
                <a:ea typeface="Century Gothic"/>
                <a:cs typeface="Century Gothic"/>
                <a:sym typeface="Century Gothic"/>
              </a:rPr>
              <a:t>Ressources non renouvelables</a:t>
            </a:r>
            <a:endParaRPr b="1" i="0" sz="1400" u="none" cap="none" strike="noStrike">
              <a:solidFill>
                <a:schemeClr val="lt1"/>
              </a:solidFill>
              <a:latin typeface="Arial"/>
              <a:ea typeface="Arial"/>
              <a:cs typeface="Arial"/>
              <a:sym typeface="Arial"/>
            </a:endParaRPr>
          </a:p>
        </p:txBody>
      </p:sp>
      <p:sp>
        <p:nvSpPr>
          <p:cNvPr id="341" name="Google Shape;341;g1254b9e9240_0_47"/>
          <p:cNvSpPr/>
          <p:nvPr/>
        </p:nvSpPr>
        <p:spPr>
          <a:xfrm>
            <a:off x="9777625" y="6597325"/>
            <a:ext cx="1926600" cy="2607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85160"/>
              </a:buClr>
              <a:buSzPts val="1100"/>
              <a:buFont typeface="Century Gothic"/>
              <a:buNone/>
            </a:pPr>
            <a:r>
              <a:rPr b="0" i="1" lang="fr-FR" sz="1100" u="none" cap="none" strike="noStrike">
                <a:solidFill>
                  <a:srgbClr val="085160"/>
                </a:solidFill>
                <a:latin typeface="Century Gothic"/>
                <a:ea typeface="Century Gothic"/>
                <a:cs typeface="Century Gothic"/>
                <a:sym typeface="Century Gothic"/>
              </a:rPr>
              <a:t>Icônes : Freepik</a:t>
            </a:r>
            <a:endParaRPr b="0" i="1" sz="1100" u="none" cap="none" strike="noStrike">
              <a:solidFill>
                <a:srgbClr val="085160"/>
              </a:solidFill>
              <a:latin typeface="Century Gothic"/>
              <a:ea typeface="Century Gothic"/>
              <a:cs typeface="Century Gothic"/>
              <a:sym typeface="Century Gothic"/>
            </a:endParaRPr>
          </a:p>
        </p:txBody>
      </p:sp>
      <p:grpSp>
        <p:nvGrpSpPr>
          <p:cNvPr id="342" name="Google Shape;342;g1254b9e9240_0_47"/>
          <p:cNvGrpSpPr/>
          <p:nvPr/>
        </p:nvGrpSpPr>
        <p:grpSpPr>
          <a:xfrm>
            <a:off x="240796" y="1917200"/>
            <a:ext cx="1080000" cy="1080000"/>
            <a:chOff x="12673471" y="679000"/>
            <a:chExt cx="1080000" cy="1080000"/>
          </a:xfrm>
        </p:grpSpPr>
        <p:sp>
          <p:nvSpPr>
            <p:cNvPr id="343" name="Google Shape;343;g1254b9e9240_0_47"/>
            <p:cNvSpPr/>
            <p:nvPr/>
          </p:nvSpPr>
          <p:spPr>
            <a:xfrm>
              <a:off x="12673471" y="679000"/>
              <a:ext cx="1080000" cy="1080000"/>
            </a:xfrm>
            <a:prstGeom prst="ellipse">
              <a:avLst/>
            </a:prstGeom>
            <a:solidFill>
              <a:srgbClr val="C9DAF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344" name="Google Shape;344;g1254b9e9240_0_47"/>
            <p:cNvPicPr preferRelativeResize="0"/>
            <p:nvPr/>
          </p:nvPicPr>
          <p:blipFill rotWithShape="1">
            <a:blip r:embed="rId3">
              <a:alphaModFix/>
            </a:blip>
            <a:srcRect b="0" l="0" r="0" t="0"/>
            <a:stretch/>
          </p:blipFill>
          <p:spPr>
            <a:xfrm>
              <a:off x="12813350" y="818875"/>
              <a:ext cx="800250" cy="800250"/>
            </a:xfrm>
            <a:prstGeom prst="rect">
              <a:avLst/>
            </a:prstGeom>
            <a:noFill/>
            <a:ln>
              <a:noFill/>
            </a:ln>
          </p:spPr>
        </p:pic>
      </p:grpSp>
      <p:grpSp>
        <p:nvGrpSpPr>
          <p:cNvPr id="345" name="Google Shape;345;g1254b9e9240_0_47"/>
          <p:cNvGrpSpPr/>
          <p:nvPr/>
        </p:nvGrpSpPr>
        <p:grpSpPr>
          <a:xfrm>
            <a:off x="1367059" y="1917188"/>
            <a:ext cx="1080000" cy="1080000"/>
            <a:chOff x="12519909" y="2560038"/>
            <a:chExt cx="1080000" cy="1080000"/>
          </a:xfrm>
        </p:grpSpPr>
        <p:sp>
          <p:nvSpPr>
            <p:cNvPr id="346" name="Google Shape;346;g1254b9e9240_0_47"/>
            <p:cNvSpPr/>
            <p:nvPr/>
          </p:nvSpPr>
          <p:spPr>
            <a:xfrm>
              <a:off x="12519909" y="2560038"/>
              <a:ext cx="1080000" cy="1080000"/>
            </a:xfrm>
            <a:prstGeom prst="ellipse">
              <a:avLst/>
            </a:prstGeom>
            <a:solidFill>
              <a:srgbClr val="FFE59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347" name="Google Shape;347;g1254b9e9240_0_47"/>
            <p:cNvPicPr preferRelativeResize="0"/>
            <p:nvPr/>
          </p:nvPicPr>
          <p:blipFill rotWithShape="1">
            <a:blip r:embed="rId4">
              <a:alphaModFix/>
            </a:blip>
            <a:srcRect b="0" l="0" r="0" t="0"/>
            <a:stretch/>
          </p:blipFill>
          <p:spPr>
            <a:xfrm>
              <a:off x="12659788" y="2699925"/>
              <a:ext cx="800250" cy="800250"/>
            </a:xfrm>
            <a:prstGeom prst="rect">
              <a:avLst/>
            </a:prstGeom>
            <a:noFill/>
            <a:ln>
              <a:noFill/>
            </a:ln>
          </p:spPr>
        </p:pic>
      </p:grpSp>
      <p:grpSp>
        <p:nvGrpSpPr>
          <p:cNvPr id="348" name="Google Shape;348;g1254b9e9240_0_47"/>
          <p:cNvGrpSpPr/>
          <p:nvPr/>
        </p:nvGrpSpPr>
        <p:grpSpPr>
          <a:xfrm>
            <a:off x="6377596" y="1917200"/>
            <a:ext cx="1080000" cy="1080000"/>
            <a:chOff x="13941246" y="4060625"/>
            <a:chExt cx="1080000" cy="1080000"/>
          </a:xfrm>
        </p:grpSpPr>
        <p:sp>
          <p:nvSpPr>
            <p:cNvPr id="349" name="Google Shape;349;g1254b9e9240_0_47"/>
            <p:cNvSpPr/>
            <p:nvPr/>
          </p:nvSpPr>
          <p:spPr>
            <a:xfrm>
              <a:off x="13941246" y="4060625"/>
              <a:ext cx="1080000" cy="1080000"/>
            </a:xfrm>
            <a:prstGeom prst="ellipse">
              <a:avLst/>
            </a:prstGeom>
            <a:solidFill>
              <a:srgbClr val="F4CCC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350" name="Google Shape;350;g1254b9e9240_0_47"/>
            <p:cNvPicPr preferRelativeResize="0"/>
            <p:nvPr/>
          </p:nvPicPr>
          <p:blipFill rotWithShape="1">
            <a:blip r:embed="rId5">
              <a:alphaModFix/>
            </a:blip>
            <a:srcRect b="0" l="0" r="0" t="0"/>
            <a:stretch/>
          </p:blipFill>
          <p:spPr>
            <a:xfrm>
              <a:off x="14081125" y="4200500"/>
              <a:ext cx="800250" cy="800250"/>
            </a:xfrm>
            <a:prstGeom prst="rect">
              <a:avLst/>
            </a:prstGeom>
            <a:noFill/>
            <a:ln>
              <a:noFill/>
            </a:ln>
          </p:spPr>
        </p:pic>
      </p:grpSp>
      <p:grpSp>
        <p:nvGrpSpPr>
          <p:cNvPr id="351" name="Google Shape;351;g1254b9e9240_0_47"/>
          <p:cNvGrpSpPr/>
          <p:nvPr/>
        </p:nvGrpSpPr>
        <p:grpSpPr>
          <a:xfrm>
            <a:off x="7812209" y="1917200"/>
            <a:ext cx="1080000" cy="1080000"/>
            <a:chOff x="13941246" y="2646050"/>
            <a:chExt cx="1080000" cy="1080000"/>
          </a:xfrm>
        </p:grpSpPr>
        <p:sp>
          <p:nvSpPr>
            <p:cNvPr id="352" name="Google Shape;352;g1254b9e9240_0_47"/>
            <p:cNvSpPr/>
            <p:nvPr/>
          </p:nvSpPr>
          <p:spPr>
            <a:xfrm>
              <a:off x="13941246" y="2646050"/>
              <a:ext cx="1080000" cy="1080000"/>
            </a:xfrm>
            <a:prstGeom prst="ellipse">
              <a:avLst/>
            </a:prstGeom>
            <a:solidFill>
              <a:srgbClr val="A79B7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353" name="Google Shape;353;g1254b9e9240_0_47"/>
            <p:cNvPicPr preferRelativeResize="0"/>
            <p:nvPr/>
          </p:nvPicPr>
          <p:blipFill rotWithShape="1">
            <a:blip r:embed="rId6">
              <a:alphaModFix/>
            </a:blip>
            <a:srcRect b="0" l="0" r="0" t="0"/>
            <a:stretch/>
          </p:blipFill>
          <p:spPr>
            <a:xfrm>
              <a:off x="14081125" y="2785925"/>
              <a:ext cx="800250" cy="800250"/>
            </a:xfrm>
            <a:prstGeom prst="rect">
              <a:avLst/>
            </a:prstGeom>
            <a:noFill/>
            <a:ln>
              <a:noFill/>
            </a:ln>
          </p:spPr>
        </p:pic>
      </p:grpSp>
      <p:grpSp>
        <p:nvGrpSpPr>
          <p:cNvPr id="354" name="Google Shape;354;g1254b9e9240_0_47"/>
          <p:cNvGrpSpPr/>
          <p:nvPr/>
        </p:nvGrpSpPr>
        <p:grpSpPr>
          <a:xfrm>
            <a:off x="9262846" y="1917200"/>
            <a:ext cx="1080000" cy="1080000"/>
            <a:chOff x="9661721" y="909150"/>
            <a:chExt cx="1080000" cy="1080000"/>
          </a:xfrm>
        </p:grpSpPr>
        <p:sp>
          <p:nvSpPr>
            <p:cNvPr id="355" name="Google Shape;355;g1254b9e9240_0_47"/>
            <p:cNvSpPr/>
            <p:nvPr/>
          </p:nvSpPr>
          <p:spPr>
            <a:xfrm>
              <a:off x="9661721" y="909150"/>
              <a:ext cx="1080000" cy="1080000"/>
            </a:xfrm>
            <a:prstGeom prst="ellipse">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356" name="Google Shape;356;g1254b9e9240_0_47"/>
            <p:cNvPicPr preferRelativeResize="0"/>
            <p:nvPr/>
          </p:nvPicPr>
          <p:blipFill rotWithShape="1">
            <a:blip r:embed="rId7">
              <a:alphaModFix/>
            </a:blip>
            <a:srcRect b="0" l="0" r="0" t="0"/>
            <a:stretch/>
          </p:blipFill>
          <p:spPr>
            <a:xfrm>
              <a:off x="9801600" y="1049025"/>
              <a:ext cx="800250" cy="800250"/>
            </a:xfrm>
            <a:prstGeom prst="rect">
              <a:avLst/>
            </a:prstGeom>
            <a:noFill/>
            <a:ln>
              <a:noFill/>
            </a:ln>
          </p:spPr>
        </p:pic>
      </p:grpSp>
      <p:grpSp>
        <p:nvGrpSpPr>
          <p:cNvPr id="357" name="Google Shape;357;g1254b9e9240_0_47"/>
          <p:cNvGrpSpPr/>
          <p:nvPr/>
        </p:nvGrpSpPr>
        <p:grpSpPr>
          <a:xfrm>
            <a:off x="10685096" y="1917200"/>
            <a:ext cx="1080000" cy="1080000"/>
            <a:chOff x="13941246" y="5475200"/>
            <a:chExt cx="1080000" cy="1080000"/>
          </a:xfrm>
        </p:grpSpPr>
        <p:sp>
          <p:nvSpPr>
            <p:cNvPr id="358" name="Google Shape;358;g1254b9e9240_0_47"/>
            <p:cNvSpPr/>
            <p:nvPr/>
          </p:nvSpPr>
          <p:spPr>
            <a:xfrm>
              <a:off x="13941246" y="5475200"/>
              <a:ext cx="1080000" cy="1080000"/>
            </a:xfrm>
            <a:prstGeom prst="ellipse">
              <a:avLst/>
            </a:prstGeom>
            <a:solidFill>
              <a:srgbClr val="D5A6B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359" name="Google Shape;359;g1254b9e9240_0_47"/>
            <p:cNvPicPr preferRelativeResize="0"/>
            <p:nvPr/>
          </p:nvPicPr>
          <p:blipFill rotWithShape="1">
            <a:blip r:embed="rId8">
              <a:alphaModFix/>
            </a:blip>
            <a:srcRect b="0" l="0" r="0" t="0"/>
            <a:stretch/>
          </p:blipFill>
          <p:spPr>
            <a:xfrm>
              <a:off x="14081118" y="5615075"/>
              <a:ext cx="800250" cy="800250"/>
            </a:xfrm>
            <a:prstGeom prst="rect">
              <a:avLst/>
            </a:prstGeom>
            <a:noFill/>
            <a:ln>
              <a:noFill/>
            </a:ln>
          </p:spPr>
        </p:pic>
      </p:grpSp>
      <p:grpSp>
        <p:nvGrpSpPr>
          <p:cNvPr id="360" name="Google Shape;360;g1254b9e9240_0_47"/>
          <p:cNvGrpSpPr/>
          <p:nvPr/>
        </p:nvGrpSpPr>
        <p:grpSpPr>
          <a:xfrm>
            <a:off x="2493309" y="1917200"/>
            <a:ext cx="1080000" cy="1080000"/>
            <a:chOff x="3382159" y="2611650"/>
            <a:chExt cx="1080000" cy="1080000"/>
          </a:xfrm>
        </p:grpSpPr>
        <p:sp>
          <p:nvSpPr>
            <p:cNvPr id="361" name="Google Shape;361;g1254b9e9240_0_47"/>
            <p:cNvSpPr/>
            <p:nvPr/>
          </p:nvSpPr>
          <p:spPr>
            <a:xfrm>
              <a:off x="3382159" y="2611650"/>
              <a:ext cx="1080000" cy="1080000"/>
            </a:xfrm>
            <a:prstGeom prst="ellipse">
              <a:avLst/>
            </a:prstGeom>
            <a:solidFill>
              <a:srgbClr val="43434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362" name="Google Shape;362;g1254b9e9240_0_47"/>
            <p:cNvPicPr preferRelativeResize="0"/>
            <p:nvPr/>
          </p:nvPicPr>
          <p:blipFill rotWithShape="1">
            <a:blip r:embed="rId9">
              <a:alphaModFix/>
            </a:blip>
            <a:srcRect b="0" l="0" r="0" t="0"/>
            <a:stretch/>
          </p:blipFill>
          <p:spPr>
            <a:xfrm>
              <a:off x="3530525" y="2751525"/>
              <a:ext cx="800225" cy="800225"/>
            </a:xfrm>
            <a:prstGeom prst="rect">
              <a:avLst/>
            </a:prstGeom>
            <a:noFill/>
            <a:ln>
              <a:noFill/>
            </a:ln>
          </p:spPr>
        </p:pic>
      </p:grpSp>
      <p:grpSp>
        <p:nvGrpSpPr>
          <p:cNvPr id="363" name="Google Shape;363;g1254b9e9240_0_47"/>
          <p:cNvGrpSpPr/>
          <p:nvPr/>
        </p:nvGrpSpPr>
        <p:grpSpPr>
          <a:xfrm>
            <a:off x="4745796" y="1917200"/>
            <a:ext cx="1080000" cy="1080000"/>
            <a:chOff x="12526621" y="6789075"/>
            <a:chExt cx="1080000" cy="1080000"/>
          </a:xfrm>
        </p:grpSpPr>
        <p:sp>
          <p:nvSpPr>
            <p:cNvPr id="364" name="Google Shape;364;g1254b9e9240_0_47"/>
            <p:cNvSpPr/>
            <p:nvPr/>
          </p:nvSpPr>
          <p:spPr>
            <a:xfrm>
              <a:off x="12526621" y="6789075"/>
              <a:ext cx="1080000" cy="1080000"/>
            </a:xfrm>
            <a:prstGeom prst="ellipse">
              <a:avLst/>
            </a:prstGeom>
            <a:solidFill>
              <a:srgbClr val="B6D7A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365" name="Google Shape;365;g1254b9e9240_0_47"/>
            <p:cNvPicPr preferRelativeResize="0"/>
            <p:nvPr/>
          </p:nvPicPr>
          <p:blipFill rotWithShape="1">
            <a:blip r:embed="rId10">
              <a:alphaModFix/>
            </a:blip>
            <a:srcRect b="0" l="0" r="0" t="0"/>
            <a:stretch/>
          </p:blipFill>
          <p:spPr>
            <a:xfrm>
              <a:off x="12666500" y="6928950"/>
              <a:ext cx="800250" cy="800250"/>
            </a:xfrm>
            <a:prstGeom prst="rect">
              <a:avLst/>
            </a:prstGeom>
            <a:noFill/>
            <a:ln>
              <a:noFill/>
            </a:ln>
          </p:spPr>
        </p:pic>
      </p:grpSp>
      <p:grpSp>
        <p:nvGrpSpPr>
          <p:cNvPr id="366" name="Google Shape;366;g1254b9e9240_0_47"/>
          <p:cNvGrpSpPr/>
          <p:nvPr/>
        </p:nvGrpSpPr>
        <p:grpSpPr>
          <a:xfrm>
            <a:off x="3619546" y="1917200"/>
            <a:ext cx="1080000" cy="1080000"/>
            <a:chOff x="4770171" y="1930775"/>
            <a:chExt cx="1080000" cy="1080000"/>
          </a:xfrm>
        </p:grpSpPr>
        <p:sp>
          <p:nvSpPr>
            <p:cNvPr id="367" name="Google Shape;367;g1254b9e9240_0_47"/>
            <p:cNvSpPr/>
            <p:nvPr/>
          </p:nvSpPr>
          <p:spPr>
            <a:xfrm>
              <a:off x="4770171" y="1930775"/>
              <a:ext cx="1080000" cy="1080000"/>
            </a:xfrm>
            <a:prstGeom prst="ellipse">
              <a:avLst/>
            </a:prstGeom>
            <a:solidFill>
              <a:srgbClr val="FFD48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368" name="Google Shape;368;g1254b9e9240_0_47"/>
            <p:cNvPicPr preferRelativeResize="0"/>
            <p:nvPr/>
          </p:nvPicPr>
          <p:blipFill rotWithShape="1">
            <a:blip r:embed="rId11">
              <a:alphaModFix/>
            </a:blip>
            <a:srcRect b="0" l="0" r="0" t="0"/>
            <a:stretch/>
          </p:blipFill>
          <p:spPr>
            <a:xfrm>
              <a:off x="4935175" y="2095775"/>
              <a:ext cx="750001" cy="750001"/>
            </a:xfrm>
            <a:prstGeom prst="rect">
              <a:avLst/>
            </a:prstGeom>
            <a:noFill/>
            <a:ln>
              <a:noFill/>
            </a:ln>
          </p:spPr>
        </p:pic>
      </p:grpSp>
      <p:sp>
        <p:nvSpPr>
          <p:cNvPr id="369" name="Google Shape;369;g1254b9e9240_0_47"/>
          <p:cNvSpPr/>
          <p:nvPr/>
        </p:nvSpPr>
        <p:spPr>
          <a:xfrm>
            <a:off x="6386400" y="1517325"/>
            <a:ext cx="4008300" cy="378600"/>
          </a:xfrm>
          <a:prstGeom prst="roundRect">
            <a:avLst>
              <a:gd fmla="val 23449" name="adj"/>
            </a:avLst>
          </a:prstGeom>
          <a:solidFill>
            <a:srgbClr val="D8D8D8"/>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600"/>
              <a:buFont typeface="Century Gothic"/>
              <a:buNone/>
            </a:pPr>
            <a:r>
              <a:rPr b="1" i="0" lang="fr-FR" sz="1700" u="none" cap="none" strike="noStrike">
                <a:solidFill>
                  <a:schemeClr val="dk1"/>
                </a:solidFill>
                <a:latin typeface="Century Gothic"/>
                <a:ea typeface="Century Gothic"/>
                <a:cs typeface="Century Gothic"/>
                <a:sym typeface="Century Gothic"/>
              </a:rPr>
              <a:t>Sources d’énergie fossiles</a:t>
            </a:r>
            <a:endParaRPr b="0" i="0" sz="1500" u="none" cap="none" strike="noStrike">
              <a:solidFill>
                <a:schemeClr val="dk1"/>
              </a:solidFill>
              <a:latin typeface="Arial"/>
              <a:ea typeface="Arial"/>
              <a:cs typeface="Arial"/>
              <a:sym typeface="Arial"/>
            </a:endParaRPr>
          </a:p>
        </p:txBody>
      </p:sp>
      <p:sp>
        <p:nvSpPr>
          <p:cNvPr id="370" name="Google Shape;370;g1254b9e9240_0_47"/>
          <p:cNvSpPr/>
          <p:nvPr/>
        </p:nvSpPr>
        <p:spPr>
          <a:xfrm>
            <a:off x="369000" y="3054574"/>
            <a:ext cx="5328600" cy="1705800"/>
          </a:xfrm>
          <a:prstGeom prst="roundRect">
            <a:avLst>
              <a:gd fmla="val 16667" name="adj"/>
            </a:avLst>
          </a:prstGeom>
          <a:solidFill>
            <a:srgbClr val="08516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000"/>
              <a:buFont typeface="Arial"/>
              <a:buNone/>
            </a:pPr>
            <a:r>
              <a:rPr b="1" i="0" lang="fr-FR" sz="3000" u="none" cap="none" strike="noStrike">
                <a:solidFill>
                  <a:schemeClr val="lt1"/>
                </a:solidFill>
                <a:latin typeface="Century Gothic"/>
                <a:ea typeface="Century Gothic"/>
                <a:cs typeface="Century Gothic"/>
                <a:sym typeface="Century Gothic"/>
              </a:rPr>
              <a:t>Quels sont</a:t>
            </a:r>
            <a:endParaRPr b="1" i="0" sz="3000" u="none" cap="none" strike="noStrike">
              <a:solidFill>
                <a:schemeClr val="lt1"/>
              </a:solidFill>
              <a:latin typeface="Century Gothic"/>
              <a:ea typeface="Century Gothic"/>
              <a:cs typeface="Century Gothic"/>
              <a:sym typeface="Century Gothic"/>
            </a:endParaRPr>
          </a:p>
        </p:txBody>
      </p:sp>
      <p:sp>
        <p:nvSpPr>
          <p:cNvPr id="371" name="Google Shape;371;g1254b9e9240_0_47"/>
          <p:cNvSpPr/>
          <p:nvPr/>
        </p:nvSpPr>
        <p:spPr>
          <a:xfrm>
            <a:off x="369000" y="4820937"/>
            <a:ext cx="5328600" cy="1705800"/>
          </a:xfrm>
          <a:prstGeom prst="roundRect">
            <a:avLst>
              <a:gd fmla="val 16667" name="adj"/>
            </a:avLst>
          </a:prstGeom>
          <a:solidFill>
            <a:srgbClr val="F6AB3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000"/>
              <a:buFont typeface="Arial"/>
              <a:buNone/>
            </a:pPr>
            <a:r>
              <a:rPr b="1" i="0" lang="fr-FR" sz="3000" u="none" cap="none" strike="noStrike">
                <a:solidFill>
                  <a:schemeClr val="lt1"/>
                </a:solidFill>
                <a:latin typeface="Century Gothic"/>
                <a:ea typeface="Century Gothic"/>
                <a:cs typeface="Century Gothic"/>
                <a:sym typeface="Century Gothic"/>
              </a:rPr>
              <a:t>Quels sont</a:t>
            </a:r>
            <a:endParaRPr b="0" i="0" sz="2400" u="none" cap="none" strike="noStrike">
              <a:solidFill>
                <a:schemeClr val="lt1"/>
              </a:solidFill>
              <a:latin typeface="Century Gothic"/>
              <a:ea typeface="Century Gothic"/>
              <a:cs typeface="Century Gothic"/>
              <a:sym typeface="Century Gothic"/>
            </a:endParaRPr>
          </a:p>
        </p:txBody>
      </p:sp>
      <p:sp>
        <p:nvSpPr>
          <p:cNvPr id="372" name="Google Shape;372;g1254b9e9240_0_47"/>
          <p:cNvSpPr/>
          <p:nvPr/>
        </p:nvSpPr>
        <p:spPr>
          <a:xfrm>
            <a:off x="6494400" y="4834175"/>
            <a:ext cx="5328600" cy="1705800"/>
          </a:xfrm>
          <a:prstGeom prst="roundRect">
            <a:avLst>
              <a:gd fmla="val 16667" name="adj"/>
            </a:avLst>
          </a:prstGeom>
          <a:solidFill>
            <a:srgbClr val="F6AB3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000"/>
              <a:buFont typeface="Arial"/>
              <a:buNone/>
            </a:pPr>
            <a:r>
              <a:rPr b="1" i="0" lang="fr-FR" sz="3000" u="none" cap="none" strike="noStrike">
                <a:solidFill>
                  <a:schemeClr val="lt1"/>
                </a:solidFill>
                <a:latin typeface="Century Gothic"/>
                <a:ea typeface="Century Gothic"/>
                <a:cs typeface="Century Gothic"/>
                <a:sym typeface="Century Gothic"/>
              </a:rPr>
              <a:t>les inconvénients ?</a:t>
            </a:r>
            <a:endParaRPr b="0" i="0" sz="3600" u="none" cap="none" strike="noStrike">
              <a:solidFill>
                <a:schemeClr val="lt1"/>
              </a:solidFill>
              <a:latin typeface="Century Gothic"/>
              <a:ea typeface="Century Gothic"/>
              <a:cs typeface="Century Gothic"/>
              <a:sym typeface="Century Gothic"/>
            </a:endParaRPr>
          </a:p>
        </p:txBody>
      </p:sp>
      <p:sp>
        <p:nvSpPr>
          <p:cNvPr id="373" name="Google Shape;373;g1254b9e9240_0_47"/>
          <p:cNvSpPr/>
          <p:nvPr/>
        </p:nvSpPr>
        <p:spPr>
          <a:xfrm>
            <a:off x="6494400" y="3061188"/>
            <a:ext cx="5328600" cy="1705800"/>
          </a:xfrm>
          <a:prstGeom prst="roundRect">
            <a:avLst>
              <a:gd fmla="val 16667" name="adj"/>
            </a:avLst>
          </a:prstGeom>
          <a:solidFill>
            <a:srgbClr val="08516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000"/>
              <a:buFont typeface="Arial"/>
              <a:buNone/>
            </a:pPr>
            <a:r>
              <a:rPr b="1" i="0" lang="fr-FR" sz="3000" u="none" cap="none" strike="noStrike">
                <a:solidFill>
                  <a:schemeClr val="lt1"/>
                </a:solidFill>
                <a:latin typeface="Century Gothic"/>
                <a:ea typeface="Century Gothic"/>
                <a:cs typeface="Century Gothic"/>
                <a:sym typeface="Century Gothic"/>
              </a:rPr>
              <a:t>les avantages ?</a:t>
            </a:r>
            <a:endParaRPr b="1" i="0" sz="3000" u="none" cap="none" strike="noStrike">
              <a:solidFill>
                <a:schemeClr val="lt1"/>
              </a:solidFill>
              <a:latin typeface="Century Gothic"/>
              <a:ea typeface="Century Gothic"/>
              <a:cs typeface="Century Gothic"/>
              <a:sym typeface="Century Gothic"/>
            </a:endParaRPr>
          </a:p>
        </p:txBody>
      </p:sp>
      <p:grpSp>
        <p:nvGrpSpPr>
          <p:cNvPr id="374" name="Google Shape;374;g1254b9e9240_0_47"/>
          <p:cNvGrpSpPr/>
          <p:nvPr/>
        </p:nvGrpSpPr>
        <p:grpSpPr>
          <a:xfrm>
            <a:off x="5721008" y="5328537"/>
            <a:ext cx="749984" cy="690606"/>
            <a:chOff x="5580041" y="2606436"/>
            <a:chExt cx="435000" cy="435000"/>
          </a:xfrm>
        </p:grpSpPr>
        <p:sp>
          <p:nvSpPr>
            <p:cNvPr id="375" name="Google Shape;375;g1254b9e9240_0_47"/>
            <p:cNvSpPr/>
            <p:nvPr/>
          </p:nvSpPr>
          <p:spPr>
            <a:xfrm>
              <a:off x="5580041" y="2606436"/>
              <a:ext cx="435000" cy="43500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Arial"/>
                <a:ea typeface="Arial"/>
                <a:cs typeface="Arial"/>
                <a:sym typeface="Arial"/>
              </a:endParaRPr>
            </a:p>
          </p:txBody>
        </p:sp>
        <p:cxnSp>
          <p:nvCxnSpPr>
            <p:cNvPr id="376" name="Google Shape;376;g1254b9e9240_0_47"/>
            <p:cNvCxnSpPr/>
            <p:nvPr/>
          </p:nvCxnSpPr>
          <p:spPr>
            <a:xfrm>
              <a:off x="5689484" y="2823891"/>
              <a:ext cx="216000" cy="0"/>
            </a:xfrm>
            <a:prstGeom prst="straightConnector1">
              <a:avLst/>
            </a:prstGeom>
            <a:noFill/>
            <a:ln cap="flat" cmpd="sng" w="76200">
              <a:solidFill>
                <a:schemeClr val="lt1"/>
              </a:solidFill>
              <a:prstDash val="solid"/>
              <a:round/>
              <a:headEnd len="sm" w="sm" type="none"/>
              <a:tailEnd len="sm" w="sm" type="none"/>
            </a:ln>
          </p:spPr>
        </p:cxnSp>
      </p:grpSp>
      <p:sp>
        <p:nvSpPr>
          <p:cNvPr id="377" name="Google Shape;377;g1254b9e9240_0_47"/>
          <p:cNvSpPr/>
          <p:nvPr/>
        </p:nvSpPr>
        <p:spPr>
          <a:xfrm>
            <a:off x="5721000" y="3571975"/>
            <a:ext cx="750000" cy="690600"/>
          </a:xfrm>
          <a:prstGeom prst="ellipse">
            <a:avLst/>
          </a:prstGeom>
          <a:solidFill>
            <a:srgbClr val="00994A"/>
          </a:solidFill>
          <a:ln cap="flat" cmpd="sng" w="25400">
            <a:solidFill>
              <a:srgbClr val="00994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1" i="0" lang="fr-FR" sz="4800" u="none" cap="none" strike="noStrike">
                <a:solidFill>
                  <a:schemeClr val="lt1"/>
                </a:solidFill>
                <a:latin typeface="Arial"/>
                <a:ea typeface="Arial"/>
                <a:cs typeface="Arial"/>
                <a:sym typeface="Arial"/>
              </a:rPr>
              <a:t>+</a:t>
            </a:r>
            <a:endParaRPr b="1" i="0" sz="4800" u="none" cap="none" strike="noStrike">
              <a:solidFill>
                <a:schemeClr val="lt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g1254b9e9240_0_1"/>
          <p:cNvSpPr txBox="1"/>
          <p:nvPr>
            <p:ph type="title"/>
          </p:nvPr>
        </p:nvSpPr>
        <p:spPr>
          <a:xfrm>
            <a:off x="2027548" y="0"/>
            <a:ext cx="8028900" cy="980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fr-FR"/>
              <a:t>Différentes sources d’énergie, mais pourquoi ?</a:t>
            </a:r>
            <a:endParaRPr/>
          </a:p>
        </p:txBody>
      </p:sp>
      <p:sp>
        <p:nvSpPr>
          <p:cNvPr id="384" name="Google Shape;384;g1254b9e9240_0_1"/>
          <p:cNvSpPr txBox="1"/>
          <p:nvPr>
            <p:ph idx="12" type="sldNum"/>
          </p:nvPr>
        </p:nvSpPr>
        <p:spPr>
          <a:xfrm>
            <a:off x="11280576" y="6597352"/>
            <a:ext cx="864000" cy="2607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FFFFFF"/>
              </a:buClr>
              <a:buSzPts val="1400"/>
              <a:buFont typeface="Arial"/>
              <a:buNone/>
            </a:pPr>
            <a:fld id="{00000000-1234-1234-1234-123412341234}" type="slidenum">
              <a:rPr b="1" i="0" lang="fr-FR" sz="1400" u="none" cap="none" strike="noStrike">
                <a:solidFill>
                  <a:srgbClr val="FFFFFF"/>
                </a:solidFill>
                <a:latin typeface="Arial"/>
                <a:ea typeface="Arial"/>
                <a:cs typeface="Arial"/>
                <a:sym typeface="Arial"/>
              </a:rPr>
              <a:t>‹#›</a:t>
            </a:fld>
            <a:endParaRPr b="1" i="0" sz="1400" u="none" cap="none" strike="noStrike">
              <a:solidFill>
                <a:srgbClr val="FFFFFF"/>
              </a:solidFill>
              <a:latin typeface="Arial"/>
              <a:ea typeface="Arial"/>
              <a:cs typeface="Arial"/>
              <a:sym typeface="Arial"/>
            </a:endParaRPr>
          </a:p>
        </p:txBody>
      </p:sp>
      <p:sp>
        <p:nvSpPr>
          <p:cNvPr id="385" name="Google Shape;385;g1254b9e9240_0_1"/>
          <p:cNvSpPr/>
          <p:nvPr/>
        </p:nvSpPr>
        <p:spPr>
          <a:xfrm>
            <a:off x="369000" y="3054574"/>
            <a:ext cx="5328600" cy="1705800"/>
          </a:xfrm>
          <a:prstGeom prst="roundRect">
            <a:avLst>
              <a:gd fmla="val 16667" name="adj"/>
            </a:avLst>
          </a:prstGeom>
          <a:solidFill>
            <a:srgbClr val="085160"/>
          </a:solidFill>
          <a:ln>
            <a:noFill/>
          </a:ln>
        </p:spPr>
        <p:txBody>
          <a:bodyPr anchorCtr="0" anchor="ctr" bIns="45700" lIns="91425" spcFirstLastPara="1" rIns="91425" wrap="square" tIns="45700">
            <a:noAutofit/>
          </a:bodyPr>
          <a:lstStyle/>
          <a:p>
            <a:pPr indent="-381000" lvl="0" marL="457200" marR="0" rtl="0" algn="l">
              <a:lnSpc>
                <a:spcPct val="100000"/>
              </a:lnSpc>
              <a:spcBef>
                <a:spcPts val="0"/>
              </a:spcBef>
              <a:spcAft>
                <a:spcPts val="0"/>
              </a:spcAft>
              <a:buClr>
                <a:srgbClr val="F59F2E"/>
              </a:buClr>
              <a:buSzPts val="2400"/>
              <a:buFont typeface="Century Gothic"/>
              <a:buChar char="●"/>
            </a:pPr>
            <a:r>
              <a:rPr b="1" i="0" lang="fr-FR" sz="2400" u="none" cap="none" strike="noStrike">
                <a:solidFill>
                  <a:schemeClr val="lt1"/>
                </a:solidFill>
                <a:latin typeface="Century Gothic"/>
                <a:ea typeface="Century Gothic"/>
                <a:cs typeface="Century Gothic"/>
                <a:sym typeface="Century Gothic"/>
              </a:rPr>
              <a:t>Ressources quasiment inépuisables</a:t>
            </a:r>
            <a:endParaRPr b="1" i="0" sz="1200" u="none" cap="none" strike="noStrike">
              <a:solidFill>
                <a:schemeClr val="dk1"/>
              </a:solidFill>
              <a:latin typeface="Arial"/>
              <a:ea typeface="Arial"/>
              <a:cs typeface="Arial"/>
              <a:sym typeface="Arial"/>
            </a:endParaRPr>
          </a:p>
          <a:p>
            <a:pPr indent="-381000" lvl="0" marL="457200" marR="0" rtl="0" algn="l">
              <a:lnSpc>
                <a:spcPct val="100000"/>
              </a:lnSpc>
              <a:spcBef>
                <a:spcPts val="0"/>
              </a:spcBef>
              <a:spcAft>
                <a:spcPts val="0"/>
              </a:spcAft>
              <a:buClr>
                <a:srgbClr val="F59F2E"/>
              </a:buClr>
              <a:buSzPts val="2400"/>
              <a:buFont typeface="Century Gothic"/>
              <a:buChar char="●"/>
            </a:pPr>
            <a:r>
              <a:rPr b="1" i="0" lang="fr-FR" sz="2400" u="none" cap="none" strike="noStrike">
                <a:solidFill>
                  <a:schemeClr val="lt1"/>
                </a:solidFill>
                <a:latin typeface="Century Gothic"/>
                <a:ea typeface="Century Gothic"/>
                <a:cs typeface="Century Gothic"/>
                <a:sym typeface="Century Gothic"/>
              </a:rPr>
              <a:t>Peu polluantes</a:t>
            </a:r>
            <a:endParaRPr b="1" i="0" sz="3600" u="none" cap="none" strike="noStrike">
              <a:solidFill>
                <a:schemeClr val="lt1"/>
              </a:solidFill>
              <a:latin typeface="Century Gothic"/>
              <a:ea typeface="Century Gothic"/>
              <a:cs typeface="Century Gothic"/>
              <a:sym typeface="Century Gothic"/>
            </a:endParaRPr>
          </a:p>
        </p:txBody>
      </p:sp>
      <p:sp>
        <p:nvSpPr>
          <p:cNvPr id="386" name="Google Shape;386;g1254b9e9240_0_1"/>
          <p:cNvSpPr/>
          <p:nvPr/>
        </p:nvSpPr>
        <p:spPr>
          <a:xfrm>
            <a:off x="369000" y="4820937"/>
            <a:ext cx="5328600" cy="1705800"/>
          </a:xfrm>
          <a:prstGeom prst="roundRect">
            <a:avLst>
              <a:gd fmla="val 16667" name="adj"/>
            </a:avLst>
          </a:prstGeom>
          <a:solidFill>
            <a:srgbClr val="F6AB38"/>
          </a:solidFill>
          <a:ln>
            <a:noFill/>
          </a:ln>
        </p:spPr>
        <p:txBody>
          <a:bodyPr anchorCtr="0" anchor="ctr" bIns="45700" lIns="91425" spcFirstLastPara="1" rIns="91425" wrap="square" tIns="45700">
            <a:noAutofit/>
          </a:bodyPr>
          <a:lstStyle/>
          <a:p>
            <a:pPr indent="-381000" lvl="0" marL="457200" marR="0" rtl="0" algn="l">
              <a:lnSpc>
                <a:spcPct val="100000"/>
              </a:lnSpc>
              <a:spcBef>
                <a:spcPts val="0"/>
              </a:spcBef>
              <a:spcAft>
                <a:spcPts val="0"/>
              </a:spcAft>
              <a:buClr>
                <a:srgbClr val="085160"/>
              </a:buClr>
              <a:buSzPts val="2400"/>
              <a:buFont typeface="Century Gothic"/>
              <a:buChar char="●"/>
            </a:pPr>
            <a:r>
              <a:rPr b="1" i="0" lang="fr-FR" sz="2400" u="none" cap="none" strike="noStrike">
                <a:solidFill>
                  <a:schemeClr val="lt1"/>
                </a:solidFill>
                <a:latin typeface="Century Gothic"/>
                <a:ea typeface="Century Gothic"/>
                <a:cs typeface="Century Gothic"/>
                <a:sym typeface="Century Gothic"/>
              </a:rPr>
              <a:t>Fournissent peu d’énergie</a:t>
            </a:r>
            <a:endParaRPr b="1" i="0" sz="2400" u="none" cap="none" strike="noStrike">
              <a:solidFill>
                <a:schemeClr val="lt1"/>
              </a:solidFill>
              <a:latin typeface="Century Gothic"/>
              <a:ea typeface="Century Gothic"/>
              <a:cs typeface="Century Gothic"/>
              <a:sym typeface="Century Gothic"/>
            </a:endParaRPr>
          </a:p>
          <a:p>
            <a:pPr indent="-381000" lvl="0" marL="457200" marR="0" rtl="0" algn="l">
              <a:lnSpc>
                <a:spcPct val="100000"/>
              </a:lnSpc>
              <a:spcBef>
                <a:spcPts val="0"/>
              </a:spcBef>
              <a:spcAft>
                <a:spcPts val="0"/>
              </a:spcAft>
              <a:buClr>
                <a:srgbClr val="085160"/>
              </a:buClr>
              <a:buSzPts val="2400"/>
              <a:buFont typeface="Century Gothic"/>
              <a:buChar char="●"/>
            </a:pPr>
            <a:r>
              <a:rPr b="1" i="0" lang="fr-FR" sz="2400" u="none" cap="none" strike="noStrike">
                <a:solidFill>
                  <a:schemeClr val="lt1"/>
                </a:solidFill>
                <a:latin typeface="Century Gothic"/>
                <a:ea typeface="Century Gothic"/>
                <a:cs typeface="Century Gothic"/>
                <a:sym typeface="Century Gothic"/>
              </a:rPr>
              <a:t>Intermittentes / Variables</a:t>
            </a:r>
            <a:endParaRPr b="1" i="0" sz="2400" u="none" cap="none" strike="noStrike">
              <a:solidFill>
                <a:schemeClr val="lt1"/>
              </a:solidFill>
              <a:latin typeface="Century Gothic"/>
              <a:ea typeface="Century Gothic"/>
              <a:cs typeface="Century Gothic"/>
              <a:sym typeface="Century Gothic"/>
            </a:endParaRPr>
          </a:p>
        </p:txBody>
      </p:sp>
      <p:sp>
        <p:nvSpPr>
          <p:cNvPr id="387" name="Google Shape;387;g1254b9e9240_0_1"/>
          <p:cNvSpPr/>
          <p:nvPr/>
        </p:nvSpPr>
        <p:spPr>
          <a:xfrm>
            <a:off x="6494400" y="4834175"/>
            <a:ext cx="5328600" cy="1705800"/>
          </a:xfrm>
          <a:prstGeom prst="roundRect">
            <a:avLst>
              <a:gd fmla="val 16667" name="adj"/>
            </a:avLst>
          </a:prstGeom>
          <a:solidFill>
            <a:srgbClr val="F6AB38"/>
          </a:solidFill>
          <a:ln>
            <a:noFill/>
          </a:ln>
        </p:spPr>
        <p:txBody>
          <a:bodyPr anchorCtr="0" anchor="ctr" bIns="45700" lIns="91425" spcFirstLastPara="1" rIns="91425" wrap="square" tIns="45700">
            <a:noAutofit/>
          </a:bodyPr>
          <a:lstStyle/>
          <a:p>
            <a:pPr indent="-381000" lvl="0" marL="457200" marR="0" rtl="0" algn="l">
              <a:lnSpc>
                <a:spcPct val="100000"/>
              </a:lnSpc>
              <a:spcBef>
                <a:spcPts val="0"/>
              </a:spcBef>
              <a:spcAft>
                <a:spcPts val="0"/>
              </a:spcAft>
              <a:buClr>
                <a:srgbClr val="085160"/>
              </a:buClr>
              <a:buSzPts val="2400"/>
              <a:buFont typeface="Century Gothic"/>
              <a:buChar char="●"/>
            </a:pPr>
            <a:r>
              <a:rPr b="1" i="0" lang="fr-FR" sz="2400" u="none" cap="none" strike="noStrike">
                <a:solidFill>
                  <a:schemeClr val="lt1"/>
                </a:solidFill>
                <a:latin typeface="Century Gothic"/>
                <a:ea typeface="Century Gothic"/>
                <a:cs typeface="Century Gothic"/>
                <a:sym typeface="Century Gothic"/>
              </a:rPr>
              <a:t>Ressources limitées</a:t>
            </a:r>
            <a:endParaRPr b="1" i="0" sz="2400" u="none" cap="none" strike="noStrike">
              <a:solidFill>
                <a:schemeClr val="lt1"/>
              </a:solidFill>
              <a:latin typeface="Century Gothic"/>
              <a:ea typeface="Century Gothic"/>
              <a:cs typeface="Century Gothic"/>
              <a:sym typeface="Century Gothic"/>
            </a:endParaRPr>
          </a:p>
          <a:p>
            <a:pPr indent="-381000" lvl="0" marL="457200" marR="0" rtl="0" algn="l">
              <a:lnSpc>
                <a:spcPct val="100000"/>
              </a:lnSpc>
              <a:spcBef>
                <a:spcPts val="0"/>
              </a:spcBef>
              <a:spcAft>
                <a:spcPts val="0"/>
              </a:spcAft>
              <a:buClr>
                <a:srgbClr val="085160"/>
              </a:buClr>
              <a:buSzPts val="2400"/>
              <a:buFont typeface="Century Gothic"/>
              <a:buChar char="●"/>
            </a:pPr>
            <a:r>
              <a:rPr b="1" i="0" lang="fr-FR" sz="2400" u="none" cap="none" strike="noStrike">
                <a:solidFill>
                  <a:schemeClr val="lt1"/>
                </a:solidFill>
                <a:latin typeface="Century Gothic"/>
                <a:ea typeface="Century Gothic"/>
                <a:cs typeface="Century Gothic"/>
                <a:sym typeface="Century Gothic"/>
              </a:rPr>
              <a:t>Très polluantes</a:t>
            </a:r>
            <a:endParaRPr b="1" i="0" sz="3600" u="none" cap="none" strike="noStrike">
              <a:solidFill>
                <a:schemeClr val="lt1"/>
              </a:solidFill>
              <a:latin typeface="Century Gothic"/>
              <a:ea typeface="Century Gothic"/>
              <a:cs typeface="Century Gothic"/>
              <a:sym typeface="Century Gothic"/>
            </a:endParaRPr>
          </a:p>
        </p:txBody>
      </p:sp>
      <p:grpSp>
        <p:nvGrpSpPr>
          <p:cNvPr id="388" name="Google Shape;388;g1254b9e9240_0_1"/>
          <p:cNvGrpSpPr/>
          <p:nvPr/>
        </p:nvGrpSpPr>
        <p:grpSpPr>
          <a:xfrm>
            <a:off x="5721008" y="5328537"/>
            <a:ext cx="749984" cy="690606"/>
            <a:chOff x="5580041" y="2606436"/>
            <a:chExt cx="435000" cy="435000"/>
          </a:xfrm>
        </p:grpSpPr>
        <p:sp>
          <p:nvSpPr>
            <p:cNvPr id="389" name="Google Shape;389;g1254b9e9240_0_1"/>
            <p:cNvSpPr/>
            <p:nvPr/>
          </p:nvSpPr>
          <p:spPr>
            <a:xfrm>
              <a:off x="5580041" y="2606436"/>
              <a:ext cx="435000" cy="43500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Arial"/>
                <a:ea typeface="Arial"/>
                <a:cs typeface="Arial"/>
                <a:sym typeface="Arial"/>
              </a:endParaRPr>
            </a:p>
          </p:txBody>
        </p:sp>
        <p:cxnSp>
          <p:nvCxnSpPr>
            <p:cNvPr id="390" name="Google Shape;390;g1254b9e9240_0_1"/>
            <p:cNvCxnSpPr/>
            <p:nvPr/>
          </p:nvCxnSpPr>
          <p:spPr>
            <a:xfrm>
              <a:off x="5689484" y="2823891"/>
              <a:ext cx="216000" cy="0"/>
            </a:xfrm>
            <a:prstGeom prst="straightConnector1">
              <a:avLst/>
            </a:prstGeom>
            <a:noFill/>
            <a:ln cap="flat" cmpd="sng" w="76200">
              <a:solidFill>
                <a:schemeClr val="lt1"/>
              </a:solidFill>
              <a:prstDash val="solid"/>
              <a:round/>
              <a:headEnd len="sm" w="sm" type="none"/>
              <a:tailEnd len="sm" w="sm" type="none"/>
            </a:ln>
          </p:spPr>
        </p:cxnSp>
      </p:grpSp>
      <p:sp>
        <p:nvSpPr>
          <p:cNvPr id="391" name="Google Shape;391;g1254b9e9240_0_1"/>
          <p:cNvSpPr/>
          <p:nvPr/>
        </p:nvSpPr>
        <p:spPr>
          <a:xfrm>
            <a:off x="6494400" y="3061188"/>
            <a:ext cx="5328600" cy="1705800"/>
          </a:xfrm>
          <a:prstGeom prst="roundRect">
            <a:avLst>
              <a:gd fmla="val 16667" name="adj"/>
            </a:avLst>
          </a:prstGeom>
          <a:solidFill>
            <a:srgbClr val="085160"/>
          </a:solidFill>
          <a:ln>
            <a:noFill/>
          </a:ln>
        </p:spPr>
        <p:txBody>
          <a:bodyPr anchorCtr="0" anchor="ctr" bIns="45700" lIns="91425" spcFirstLastPara="1" rIns="91425" wrap="square" tIns="45700">
            <a:noAutofit/>
          </a:bodyPr>
          <a:lstStyle/>
          <a:p>
            <a:pPr indent="-381000" lvl="0" marL="457200" marR="0" rtl="0" algn="l">
              <a:lnSpc>
                <a:spcPct val="100000"/>
              </a:lnSpc>
              <a:spcBef>
                <a:spcPts val="0"/>
              </a:spcBef>
              <a:spcAft>
                <a:spcPts val="0"/>
              </a:spcAft>
              <a:buClr>
                <a:srgbClr val="F59F2E"/>
              </a:buClr>
              <a:buSzPts val="2400"/>
              <a:buFont typeface="Century Gothic"/>
              <a:buChar char="●"/>
            </a:pPr>
            <a:r>
              <a:rPr b="1" i="0" lang="fr-FR" sz="2400" u="none" cap="none" strike="noStrike">
                <a:solidFill>
                  <a:schemeClr val="lt1"/>
                </a:solidFill>
                <a:latin typeface="Century Gothic"/>
                <a:ea typeface="Century Gothic"/>
                <a:cs typeface="Century Gothic"/>
                <a:sym typeface="Century Gothic"/>
              </a:rPr>
              <a:t>Fournissent beaucoup d’énergie</a:t>
            </a:r>
            <a:endParaRPr b="1" i="0" sz="2400" u="none" cap="none" strike="noStrike">
              <a:solidFill>
                <a:schemeClr val="lt1"/>
              </a:solidFill>
              <a:latin typeface="Century Gothic"/>
              <a:ea typeface="Century Gothic"/>
              <a:cs typeface="Century Gothic"/>
              <a:sym typeface="Century Gothic"/>
            </a:endParaRPr>
          </a:p>
          <a:p>
            <a:pPr indent="-381000" lvl="0" marL="457200" marR="0" rtl="0" algn="l">
              <a:lnSpc>
                <a:spcPct val="100000"/>
              </a:lnSpc>
              <a:spcBef>
                <a:spcPts val="0"/>
              </a:spcBef>
              <a:spcAft>
                <a:spcPts val="0"/>
              </a:spcAft>
              <a:buClr>
                <a:srgbClr val="F59F2E"/>
              </a:buClr>
              <a:buSzPts val="2400"/>
              <a:buFont typeface="Century Gothic"/>
              <a:buChar char="●"/>
            </a:pPr>
            <a:r>
              <a:rPr b="1" i="0" lang="fr-FR" sz="2400" u="none" cap="none" strike="noStrike">
                <a:solidFill>
                  <a:schemeClr val="lt1"/>
                </a:solidFill>
                <a:latin typeface="Century Gothic"/>
                <a:ea typeface="Century Gothic"/>
                <a:cs typeface="Century Gothic"/>
                <a:sym typeface="Century Gothic"/>
              </a:rPr>
              <a:t>Faciles à stocker et transporter</a:t>
            </a:r>
            <a:endParaRPr b="1" i="0" sz="2400" u="none" cap="none" strike="noStrike">
              <a:solidFill>
                <a:schemeClr val="lt1"/>
              </a:solidFill>
              <a:latin typeface="Century Gothic"/>
              <a:ea typeface="Century Gothic"/>
              <a:cs typeface="Century Gothic"/>
              <a:sym typeface="Century Gothic"/>
            </a:endParaRPr>
          </a:p>
          <a:p>
            <a:pPr indent="-381000" lvl="0" marL="457200" marR="0" rtl="0" algn="l">
              <a:lnSpc>
                <a:spcPct val="100000"/>
              </a:lnSpc>
              <a:spcBef>
                <a:spcPts val="0"/>
              </a:spcBef>
              <a:spcAft>
                <a:spcPts val="0"/>
              </a:spcAft>
              <a:buClr>
                <a:srgbClr val="F59F2E"/>
              </a:buClr>
              <a:buSzPts val="2400"/>
              <a:buFont typeface="Century Gothic"/>
              <a:buChar char="●"/>
            </a:pPr>
            <a:r>
              <a:rPr b="1" i="0" lang="fr-FR" sz="2400" u="none" cap="none" strike="noStrike">
                <a:solidFill>
                  <a:schemeClr val="lt1"/>
                </a:solidFill>
                <a:latin typeface="Century Gothic"/>
                <a:ea typeface="Century Gothic"/>
                <a:cs typeface="Century Gothic"/>
                <a:sym typeface="Century Gothic"/>
              </a:rPr>
              <a:t>Pilotables</a:t>
            </a:r>
            <a:endParaRPr b="1" i="0" sz="2400" u="none" cap="none" strike="noStrike">
              <a:solidFill>
                <a:schemeClr val="lt1"/>
              </a:solidFill>
              <a:latin typeface="Century Gothic"/>
              <a:ea typeface="Century Gothic"/>
              <a:cs typeface="Century Gothic"/>
              <a:sym typeface="Century Gothic"/>
            </a:endParaRPr>
          </a:p>
        </p:txBody>
      </p:sp>
      <p:sp>
        <p:nvSpPr>
          <p:cNvPr id="392" name="Google Shape;392;g1254b9e9240_0_1"/>
          <p:cNvSpPr txBox="1"/>
          <p:nvPr/>
        </p:nvSpPr>
        <p:spPr>
          <a:xfrm>
            <a:off x="368988" y="941950"/>
            <a:ext cx="5328600" cy="554100"/>
          </a:xfrm>
          <a:prstGeom prst="rect">
            <a:avLst/>
          </a:prstGeom>
          <a:solidFill>
            <a:srgbClr val="F6AB38"/>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400"/>
              <a:buFont typeface="Arial"/>
              <a:buNone/>
            </a:pPr>
            <a:r>
              <a:rPr b="1" i="0" lang="fr-FR" sz="2400" u="none" cap="none" strike="noStrike">
                <a:solidFill>
                  <a:schemeClr val="lt1"/>
                </a:solidFill>
                <a:latin typeface="Century Gothic"/>
                <a:ea typeface="Century Gothic"/>
                <a:cs typeface="Century Gothic"/>
                <a:sym typeface="Century Gothic"/>
              </a:rPr>
              <a:t>Ressources renouvelables</a:t>
            </a:r>
            <a:endParaRPr b="1" i="0" sz="1400" u="none" cap="none" strike="noStrike">
              <a:solidFill>
                <a:schemeClr val="lt1"/>
              </a:solidFill>
              <a:latin typeface="Arial"/>
              <a:ea typeface="Arial"/>
              <a:cs typeface="Arial"/>
              <a:sym typeface="Arial"/>
            </a:endParaRPr>
          </a:p>
        </p:txBody>
      </p:sp>
      <p:sp>
        <p:nvSpPr>
          <p:cNvPr id="393" name="Google Shape;393;g1254b9e9240_0_1"/>
          <p:cNvSpPr txBox="1"/>
          <p:nvPr/>
        </p:nvSpPr>
        <p:spPr>
          <a:xfrm>
            <a:off x="6386400" y="941950"/>
            <a:ext cx="5328600" cy="554100"/>
          </a:xfrm>
          <a:prstGeom prst="rect">
            <a:avLst/>
          </a:prstGeom>
          <a:solidFill>
            <a:srgbClr val="F6AB38"/>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400"/>
              <a:buFont typeface="Arial"/>
              <a:buNone/>
            </a:pPr>
            <a:r>
              <a:rPr b="1" i="0" lang="fr-FR" sz="2400" u="none" cap="none" strike="noStrike">
                <a:solidFill>
                  <a:schemeClr val="lt1"/>
                </a:solidFill>
                <a:latin typeface="Century Gothic"/>
                <a:ea typeface="Century Gothic"/>
                <a:cs typeface="Century Gothic"/>
                <a:sym typeface="Century Gothic"/>
              </a:rPr>
              <a:t>Ressources non renouvelables</a:t>
            </a:r>
            <a:endParaRPr b="1" i="0" sz="1400" u="none" cap="none" strike="noStrike">
              <a:solidFill>
                <a:schemeClr val="lt1"/>
              </a:solidFill>
              <a:latin typeface="Arial"/>
              <a:ea typeface="Arial"/>
              <a:cs typeface="Arial"/>
              <a:sym typeface="Arial"/>
            </a:endParaRPr>
          </a:p>
        </p:txBody>
      </p:sp>
      <p:sp>
        <p:nvSpPr>
          <p:cNvPr id="394" name="Google Shape;394;g1254b9e9240_0_1"/>
          <p:cNvSpPr/>
          <p:nvPr/>
        </p:nvSpPr>
        <p:spPr>
          <a:xfrm>
            <a:off x="6386400" y="1517325"/>
            <a:ext cx="4008300" cy="378600"/>
          </a:xfrm>
          <a:prstGeom prst="roundRect">
            <a:avLst>
              <a:gd fmla="val 23449" name="adj"/>
            </a:avLst>
          </a:prstGeom>
          <a:solidFill>
            <a:srgbClr val="D8D8D8"/>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600"/>
              <a:buFont typeface="Century Gothic"/>
              <a:buNone/>
            </a:pPr>
            <a:r>
              <a:rPr b="1" i="0" lang="fr-FR" sz="1700" u="none" cap="none" strike="noStrike">
                <a:solidFill>
                  <a:schemeClr val="dk1"/>
                </a:solidFill>
                <a:latin typeface="Century Gothic"/>
                <a:ea typeface="Century Gothic"/>
                <a:cs typeface="Century Gothic"/>
                <a:sym typeface="Century Gothic"/>
              </a:rPr>
              <a:t>Sources d’énergie fossiles</a:t>
            </a:r>
            <a:endParaRPr b="0" i="0" sz="1500" u="none" cap="none" strike="noStrike">
              <a:solidFill>
                <a:schemeClr val="dk1"/>
              </a:solidFill>
              <a:latin typeface="Arial"/>
              <a:ea typeface="Arial"/>
              <a:cs typeface="Arial"/>
              <a:sym typeface="Arial"/>
            </a:endParaRPr>
          </a:p>
        </p:txBody>
      </p:sp>
      <p:grpSp>
        <p:nvGrpSpPr>
          <p:cNvPr id="395" name="Google Shape;395;g1254b9e9240_0_1"/>
          <p:cNvGrpSpPr/>
          <p:nvPr/>
        </p:nvGrpSpPr>
        <p:grpSpPr>
          <a:xfrm>
            <a:off x="6377596" y="1917200"/>
            <a:ext cx="1080000" cy="1080000"/>
            <a:chOff x="13941246" y="4060625"/>
            <a:chExt cx="1080000" cy="1080000"/>
          </a:xfrm>
        </p:grpSpPr>
        <p:sp>
          <p:nvSpPr>
            <p:cNvPr id="396" name="Google Shape;396;g1254b9e9240_0_1"/>
            <p:cNvSpPr/>
            <p:nvPr/>
          </p:nvSpPr>
          <p:spPr>
            <a:xfrm>
              <a:off x="13941246" y="4060625"/>
              <a:ext cx="1080000" cy="1080000"/>
            </a:xfrm>
            <a:prstGeom prst="ellipse">
              <a:avLst/>
            </a:prstGeom>
            <a:solidFill>
              <a:srgbClr val="F4CCC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397" name="Google Shape;397;g1254b9e9240_0_1"/>
            <p:cNvPicPr preferRelativeResize="0"/>
            <p:nvPr/>
          </p:nvPicPr>
          <p:blipFill rotWithShape="1">
            <a:blip r:embed="rId3">
              <a:alphaModFix/>
            </a:blip>
            <a:srcRect b="0" l="0" r="0" t="0"/>
            <a:stretch/>
          </p:blipFill>
          <p:spPr>
            <a:xfrm>
              <a:off x="14081125" y="4200500"/>
              <a:ext cx="800250" cy="800250"/>
            </a:xfrm>
            <a:prstGeom prst="rect">
              <a:avLst/>
            </a:prstGeom>
            <a:noFill/>
            <a:ln>
              <a:noFill/>
            </a:ln>
          </p:spPr>
        </p:pic>
      </p:grpSp>
      <p:grpSp>
        <p:nvGrpSpPr>
          <p:cNvPr id="398" name="Google Shape;398;g1254b9e9240_0_1"/>
          <p:cNvGrpSpPr/>
          <p:nvPr/>
        </p:nvGrpSpPr>
        <p:grpSpPr>
          <a:xfrm>
            <a:off x="7812209" y="1917200"/>
            <a:ext cx="1080000" cy="1080000"/>
            <a:chOff x="13941246" y="2646050"/>
            <a:chExt cx="1080000" cy="1080000"/>
          </a:xfrm>
        </p:grpSpPr>
        <p:sp>
          <p:nvSpPr>
            <p:cNvPr id="399" name="Google Shape;399;g1254b9e9240_0_1"/>
            <p:cNvSpPr/>
            <p:nvPr/>
          </p:nvSpPr>
          <p:spPr>
            <a:xfrm>
              <a:off x="13941246" y="2646050"/>
              <a:ext cx="1080000" cy="1080000"/>
            </a:xfrm>
            <a:prstGeom prst="ellipse">
              <a:avLst/>
            </a:prstGeom>
            <a:solidFill>
              <a:srgbClr val="A79B7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400" name="Google Shape;400;g1254b9e9240_0_1"/>
            <p:cNvPicPr preferRelativeResize="0"/>
            <p:nvPr/>
          </p:nvPicPr>
          <p:blipFill rotWithShape="1">
            <a:blip r:embed="rId4">
              <a:alphaModFix/>
            </a:blip>
            <a:srcRect b="0" l="0" r="0" t="0"/>
            <a:stretch/>
          </p:blipFill>
          <p:spPr>
            <a:xfrm>
              <a:off x="14081125" y="2785925"/>
              <a:ext cx="800250" cy="800250"/>
            </a:xfrm>
            <a:prstGeom prst="rect">
              <a:avLst/>
            </a:prstGeom>
            <a:noFill/>
            <a:ln>
              <a:noFill/>
            </a:ln>
          </p:spPr>
        </p:pic>
      </p:grpSp>
      <p:grpSp>
        <p:nvGrpSpPr>
          <p:cNvPr id="401" name="Google Shape;401;g1254b9e9240_0_1"/>
          <p:cNvGrpSpPr/>
          <p:nvPr/>
        </p:nvGrpSpPr>
        <p:grpSpPr>
          <a:xfrm>
            <a:off x="9262846" y="1917200"/>
            <a:ext cx="1080000" cy="1080000"/>
            <a:chOff x="9661721" y="909150"/>
            <a:chExt cx="1080000" cy="1080000"/>
          </a:xfrm>
        </p:grpSpPr>
        <p:sp>
          <p:nvSpPr>
            <p:cNvPr id="402" name="Google Shape;402;g1254b9e9240_0_1"/>
            <p:cNvSpPr/>
            <p:nvPr/>
          </p:nvSpPr>
          <p:spPr>
            <a:xfrm>
              <a:off x="9661721" y="909150"/>
              <a:ext cx="1080000" cy="1080000"/>
            </a:xfrm>
            <a:prstGeom prst="ellipse">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403" name="Google Shape;403;g1254b9e9240_0_1"/>
            <p:cNvPicPr preferRelativeResize="0"/>
            <p:nvPr/>
          </p:nvPicPr>
          <p:blipFill rotWithShape="1">
            <a:blip r:embed="rId5">
              <a:alphaModFix/>
            </a:blip>
            <a:srcRect b="0" l="0" r="0" t="0"/>
            <a:stretch/>
          </p:blipFill>
          <p:spPr>
            <a:xfrm>
              <a:off x="9801600" y="1049025"/>
              <a:ext cx="800250" cy="800250"/>
            </a:xfrm>
            <a:prstGeom prst="rect">
              <a:avLst/>
            </a:prstGeom>
            <a:noFill/>
            <a:ln>
              <a:noFill/>
            </a:ln>
          </p:spPr>
        </p:pic>
      </p:grpSp>
      <p:grpSp>
        <p:nvGrpSpPr>
          <p:cNvPr id="404" name="Google Shape;404;g1254b9e9240_0_1"/>
          <p:cNvGrpSpPr/>
          <p:nvPr/>
        </p:nvGrpSpPr>
        <p:grpSpPr>
          <a:xfrm>
            <a:off x="10685096" y="1917200"/>
            <a:ext cx="1080000" cy="1080000"/>
            <a:chOff x="13941246" y="5475200"/>
            <a:chExt cx="1080000" cy="1080000"/>
          </a:xfrm>
        </p:grpSpPr>
        <p:sp>
          <p:nvSpPr>
            <p:cNvPr id="405" name="Google Shape;405;g1254b9e9240_0_1"/>
            <p:cNvSpPr/>
            <p:nvPr/>
          </p:nvSpPr>
          <p:spPr>
            <a:xfrm>
              <a:off x="13941246" y="5475200"/>
              <a:ext cx="1080000" cy="1080000"/>
            </a:xfrm>
            <a:prstGeom prst="ellipse">
              <a:avLst/>
            </a:prstGeom>
            <a:solidFill>
              <a:srgbClr val="D5A6B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406" name="Google Shape;406;g1254b9e9240_0_1"/>
            <p:cNvPicPr preferRelativeResize="0"/>
            <p:nvPr/>
          </p:nvPicPr>
          <p:blipFill rotWithShape="1">
            <a:blip r:embed="rId6">
              <a:alphaModFix/>
            </a:blip>
            <a:srcRect b="0" l="0" r="0" t="0"/>
            <a:stretch/>
          </p:blipFill>
          <p:spPr>
            <a:xfrm>
              <a:off x="14081118" y="5615075"/>
              <a:ext cx="800250" cy="800250"/>
            </a:xfrm>
            <a:prstGeom prst="rect">
              <a:avLst/>
            </a:prstGeom>
            <a:noFill/>
            <a:ln>
              <a:noFill/>
            </a:ln>
          </p:spPr>
        </p:pic>
      </p:grpSp>
      <p:sp>
        <p:nvSpPr>
          <p:cNvPr id="407" name="Google Shape;407;g1254b9e9240_0_1"/>
          <p:cNvSpPr/>
          <p:nvPr/>
        </p:nvSpPr>
        <p:spPr>
          <a:xfrm>
            <a:off x="9777625" y="6597325"/>
            <a:ext cx="1926600" cy="2607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85160"/>
              </a:buClr>
              <a:buSzPts val="1100"/>
              <a:buFont typeface="Century Gothic"/>
              <a:buNone/>
            </a:pPr>
            <a:r>
              <a:rPr b="0" i="1" lang="fr-FR" sz="1100" u="none" cap="none" strike="noStrike">
                <a:solidFill>
                  <a:srgbClr val="085160"/>
                </a:solidFill>
                <a:latin typeface="Century Gothic"/>
                <a:ea typeface="Century Gothic"/>
                <a:cs typeface="Century Gothic"/>
                <a:sym typeface="Century Gothic"/>
              </a:rPr>
              <a:t>Icônes : Freepik</a:t>
            </a:r>
            <a:endParaRPr b="0" i="1" sz="1100" u="none" cap="none" strike="noStrike">
              <a:solidFill>
                <a:srgbClr val="085160"/>
              </a:solidFill>
              <a:latin typeface="Century Gothic"/>
              <a:ea typeface="Century Gothic"/>
              <a:cs typeface="Century Gothic"/>
              <a:sym typeface="Century Gothic"/>
            </a:endParaRPr>
          </a:p>
        </p:txBody>
      </p:sp>
      <p:sp>
        <p:nvSpPr>
          <p:cNvPr id="408" name="Google Shape;408;g1254b9e9240_0_1"/>
          <p:cNvSpPr/>
          <p:nvPr/>
        </p:nvSpPr>
        <p:spPr>
          <a:xfrm>
            <a:off x="5721000" y="3571975"/>
            <a:ext cx="750000" cy="690600"/>
          </a:xfrm>
          <a:prstGeom prst="ellipse">
            <a:avLst/>
          </a:prstGeom>
          <a:solidFill>
            <a:srgbClr val="00994A"/>
          </a:solidFill>
          <a:ln cap="flat" cmpd="sng" w="25400">
            <a:solidFill>
              <a:srgbClr val="00994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1" i="0" lang="fr-FR" sz="4800" u="none" cap="none" strike="noStrike">
                <a:solidFill>
                  <a:schemeClr val="lt1"/>
                </a:solidFill>
                <a:latin typeface="Arial"/>
                <a:ea typeface="Arial"/>
                <a:cs typeface="Arial"/>
                <a:sym typeface="Arial"/>
              </a:rPr>
              <a:t>+</a:t>
            </a:r>
            <a:endParaRPr b="1" i="0" sz="4800" u="none" cap="none" strike="noStrike">
              <a:solidFill>
                <a:schemeClr val="lt1"/>
              </a:solidFill>
              <a:latin typeface="Arial"/>
              <a:ea typeface="Arial"/>
              <a:cs typeface="Arial"/>
              <a:sym typeface="Arial"/>
            </a:endParaRPr>
          </a:p>
        </p:txBody>
      </p:sp>
      <p:grpSp>
        <p:nvGrpSpPr>
          <p:cNvPr id="409" name="Google Shape;409;g1254b9e9240_0_1"/>
          <p:cNvGrpSpPr/>
          <p:nvPr/>
        </p:nvGrpSpPr>
        <p:grpSpPr>
          <a:xfrm>
            <a:off x="240796" y="1917200"/>
            <a:ext cx="1080000" cy="1080000"/>
            <a:chOff x="12673471" y="679000"/>
            <a:chExt cx="1080000" cy="1080000"/>
          </a:xfrm>
        </p:grpSpPr>
        <p:sp>
          <p:nvSpPr>
            <p:cNvPr id="410" name="Google Shape;410;g1254b9e9240_0_1"/>
            <p:cNvSpPr/>
            <p:nvPr/>
          </p:nvSpPr>
          <p:spPr>
            <a:xfrm>
              <a:off x="12673471" y="679000"/>
              <a:ext cx="1080000" cy="1080000"/>
            </a:xfrm>
            <a:prstGeom prst="ellipse">
              <a:avLst/>
            </a:prstGeom>
            <a:solidFill>
              <a:srgbClr val="C9DAF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411" name="Google Shape;411;g1254b9e9240_0_1"/>
            <p:cNvPicPr preferRelativeResize="0"/>
            <p:nvPr/>
          </p:nvPicPr>
          <p:blipFill rotWithShape="1">
            <a:blip r:embed="rId7">
              <a:alphaModFix/>
            </a:blip>
            <a:srcRect b="0" l="0" r="0" t="0"/>
            <a:stretch/>
          </p:blipFill>
          <p:spPr>
            <a:xfrm>
              <a:off x="12813350" y="818875"/>
              <a:ext cx="800250" cy="800250"/>
            </a:xfrm>
            <a:prstGeom prst="rect">
              <a:avLst/>
            </a:prstGeom>
            <a:noFill/>
            <a:ln>
              <a:noFill/>
            </a:ln>
          </p:spPr>
        </p:pic>
      </p:grpSp>
      <p:grpSp>
        <p:nvGrpSpPr>
          <p:cNvPr id="412" name="Google Shape;412;g1254b9e9240_0_1"/>
          <p:cNvGrpSpPr/>
          <p:nvPr/>
        </p:nvGrpSpPr>
        <p:grpSpPr>
          <a:xfrm>
            <a:off x="1367059" y="1917188"/>
            <a:ext cx="1080000" cy="1080000"/>
            <a:chOff x="12519909" y="2560038"/>
            <a:chExt cx="1080000" cy="1080000"/>
          </a:xfrm>
        </p:grpSpPr>
        <p:sp>
          <p:nvSpPr>
            <p:cNvPr id="413" name="Google Shape;413;g1254b9e9240_0_1"/>
            <p:cNvSpPr/>
            <p:nvPr/>
          </p:nvSpPr>
          <p:spPr>
            <a:xfrm>
              <a:off x="12519909" y="2560038"/>
              <a:ext cx="1080000" cy="1080000"/>
            </a:xfrm>
            <a:prstGeom prst="ellipse">
              <a:avLst/>
            </a:prstGeom>
            <a:solidFill>
              <a:srgbClr val="FFE59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414" name="Google Shape;414;g1254b9e9240_0_1"/>
            <p:cNvPicPr preferRelativeResize="0"/>
            <p:nvPr/>
          </p:nvPicPr>
          <p:blipFill rotWithShape="1">
            <a:blip r:embed="rId8">
              <a:alphaModFix/>
            </a:blip>
            <a:srcRect b="0" l="0" r="0" t="0"/>
            <a:stretch/>
          </p:blipFill>
          <p:spPr>
            <a:xfrm>
              <a:off x="12659788" y="2699925"/>
              <a:ext cx="800250" cy="800250"/>
            </a:xfrm>
            <a:prstGeom prst="rect">
              <a:avLst/>
            </a:prstGeom>
            <a:noFill/>
            <a:ln>
              <a:noFill/>
            </a:ln>
          </p:spPr>
        </p:pic>
      </p:grpSp>
      <p:grpSp>
        <p:nvGrpSpPr>
          <p:cNvPr id="415" name="Google Shape;415;g1254b9e9240_0_1"/>
          <p:cNvGrpSpPr/>
          <p:nvPr/>
        </p:nvGrpSpPr>
        <p:grpSpPr>
          <a:xfrm>
            <a:off x="2493309" y="1917200"/>
            <a:ext cx="1080000" cy="1080000"/>
            <a:chOff x="3382159" y="2611650"/>
            <a:chExt cx="1080000" cy="1080000"/>
          </a:xfrm>
        </p:grpSpPr>
        <p:sp>
          <p:nvSpPr>
            <p:cNvPr id="416" name="Google Shape;416;g1254b9e9240_0_1"/>
            <p:cNvSpPr/>
            <p:nvPr/>
          </p:nvSpPr>
          <p:spPr>
            <a:xfrm>
              <a:off x="3382159" y="2611650"/>
              <a:ext cx="1080000" cy="1080000"/>
            </a:xfrm>
            <a:prstGeom prst="ellipse">
              <a:avLst/>
            </a:prstGeom>
            <a:solidFill>
              <a:srgbClr val="43434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417" name="Google Shape;417;g1254b9e9240_0_1"/>
            <p:cNvPicPr preferRelativeResize="0"/>
            <p:nvPr/>
          </p:nvPicPr>
          <p:blipFill rotWithShape="1">
            <a:blip r:embed="rId9">
              <a:alphaModFix/>
            </a:blip>
            <a:srcRect b="0" l="0" r="0" t="0"/>
            <a:stretch/>
          </p:blipFill>
          <p:spPr>
            <a:xfrm>
              <a:off x="3530525" y="2751525"/>
              <a:ext cx="800225" cy="800225"/>
            </a:xfrm>
            <a:prstGeom prst="rect">
              <a:avLst/>
            </a:prstGeom>
            <a:noFill/>
            <a:ln>
              <a:noFill/>
            </a:ln>
          </p:spPr>
        </p:pic>
      </p:grpSp>
      <p:grpSp>
        <p:nvGrpSpPr>
          <p:cNvPr id="418" name="Google Shape;418;g1254b9e9240_0_1"/>
          <p:cNvGrpSpPr/>
          <p:nvPr/>
        </p:nvGrpSpPr>
        <p:grpSpPr>
          <a:xfrm>
            <a:off x="4745796" y="1917200"/>
            <a:ext cx="1080000" cy="1080000"/>
            <a:chOff x="12526621" y="6789075"/>
            <a:chExt cx="1080000" cy="1080000"/>
          </a:xfrm>
        </p:grpSpPr>
        <p:sp>
          <p:nvSpPr>
            <p:cNvPr id="419" name="Google Shape;419;g1254b9e9240_0_1"/>
            <p:cNvSpPr/>
            <p:nvPr/>
          </p:nvSpPr>
          <p:spPr>
            <a:xfrm>
              <a:off x="12526621" y="6789075"/>
              <a:ext cx="1080000" cy="1080000"/>
            </a:xfrm>
            <a:prstGeom prst="ellipse">
              <a:avLst/>
            </a:prstGeom>
            <a:solidFill>
              <a:srgbClr val="B6D7A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420" name="Google Shape;420;g1254b9e9240_0_1"/>
            <p:cNvPicPr preferRelativeResize="0"/>
            <p:nvPr/>
          </p:nvPicPr>
          <p:blipFill rotWithShape="1">
            <a:blip r:embed="rId10">
              <a:alphaModFix/>
            </a:blip>
            <a:srcRect b="0" l="0" r="0" t="0"/>
            <a:stretch/>
          </p:blipFill>
          <p:spPr>
            <a:xfrm>
              <a:off x="12666500" y="6928950"/>
              <a:ext cx="800250" cy="800250"/>
            </a:xfrm>
            <a:prstGeom prst="rect">
              <a:avLst/>
            </a:prstGeom>
            <a:noFill/>
            <a:ln>
              <a:noFill/>
            </a:ln>
          </p:spPr>
        </p:pic>
      </p:grpSp>
      <p:grpSp>
        <p:nvGrpSpPr>
          <p:cNvPr id="421" name="Google Shape;421;g1254b9e9240_0_1"/>
          <p:cNvGrpSpPr/>
          <p:nvPr/>
        </p:nvGrpSpPr>
        <p:grpSpPr>
          <a:xfrm>
            <a:off x="3619546" y="1917200"/>
            <a:ext cx="1080000" cy="1080000"/>
            <a:chOff x="4770171" y="1930775"/>
            <a:chExt cx="1080000" cy="1080000"/>
          </a:xfrm>
        </p:grpSpPr>
        <p:sp>
          <p:nvSpPr>
            <p:cNvPr id="422" name="Google Shape;422;g1254b9e9240_0_1"/>
            <p:cNvSpPr/>
            <p:nvPr/>
          </p:nvSpPr>
          <p:spPr>
            <a:xfrm>
              <a:off x="4770171" y="1930775"/>
              <a:ext cx="1080000" cy="1080000"/>
            </a:xfrm>
            <a:prstGeom prst="ellipse">
              <a:avLst/>
            </a:prstGeom>
            <a:solidFill>
              <a:srgbClr val="FFD48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423" name="Google Shape;423;g1254b9e9240_0_1"/>
            <p:cNvPicPr preferRelativeResize="0"/>
            <p:nvPr/>
          </p:nvPicPr>
          <p:blipFill rotWithShape="1">
            <a:blip r:embed="rId11">
              <a:alphaModFix/>
            </a:blip>
            <a:srcRect b="0" l="0" r="0" t="0"/>
            <a:stretch/>
          </p:blipFill>
          <p:spPr>
            <a:xfrm>
              <a:off x="4935175" y="2095775"/>
              <a:ext cx="750001" cy="750001"/>
            </a:xfrm>
            <a:prstGeom prst="rect">
              <a:avLst/>
            </a:prstGeom>
            <a:noFill/>
            <a:ln>
              <a:noFill/>
            </a:ln>
          </p:spPr>
        </p:pic>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28" name="Shape 428"/>
        <p:cNvGrpSpPr/>
        <p:nvPr/>
      </p:nvGrpSpPr>
      <p:grpSpPr>
        <a:xfrm>
          <a:off x="0" y="0"/>
          <a:ext cx="0" cy="0"/>
          <a:chOff x="0" y="0"/>
          <a:chExt cx="0" cy="0"/>
        </a:xfrm>
      </p:grpSpPr>
      <p:sp>
        <p:nvSpPr>
          <p:cNvPr id="429" name="Google Shape;429;g10d32b9858b_1_0"/>
          <p:cNvSpPr txBox="1"/>
          <p:nvPr>
            <p:ph idx="12" type="sldNum"/>
          </p:nvPr>
        </p:nvSpPr>
        <p:spPr>
          <a:xfrm>
            <a:off x="11280576" y="6597352"/>
            <a:ext cx="864000" cy="2607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fr-FR"/>
              <a:t>‹#›</a:t>
            </a:fld>
            <a:endParaRPr/>
          </a:p>
        </p:txBody>
      </p:sp>
      <p:sp>
        <p:nvSpPr>
          <p:cNvPr id="430" name="Google Shape;430;g10d32b9858b_1_0"/>
          <p:cNvSpPr txBox="1"/>
          <p:nvPr/>
        </p:nvSpPr>
        <p:spPr>
          <a:xfrm>
            <a:off x="-30300" y="6550675"/>
            <a:ext cx="12144600" cy="354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0" i="1" lang="fr-FR" sz="1100" u="none" cap="none" strike="noStrike">
                <a:solidFill>
                  <a:srgbClr val="166478"/>
                </a:solidFill>
                <a:latin typeface="Century Gothic"/>
                <a:ea typeface="Century Gothic"/>
                <a:cs typeface="Century Gothic"/>
                <a:sym typeface="Century Gothic"/>
              </a:rPr>
              <a:t>Source : https://www.statistiques.developpement-durable.gouv.fr/prix-de-lelectricite-en-france-et-dans-lunion-europeenne-en-2019-0</a:t>
            </a:r>
            <a:endParaRPr b="0" i="1" sz="1100" u="none" cap="none" strike="noStrike">
              <a:solidFill>
                <a:srgbClr val="166478"/>
              </a:solidFill>
              <a:latin typeface="Century Gothic"/>
              <a:ea typeface="Century Gothic"/>
              <a:cs typeface="Century Gothic"/>
              <a:sym typeface="Century Gothic"/>
            </a:endParaRPr>
          </a:p>
        </p:txBody>
      </p:sp>
      <p:sp>
        <p:nvSpPr>
          <p:cNvPr id="431" name="Google Shape;431;g10d32b9858b_1_0"/>
          <p:cNvSpPr txBox="1"/>
          <p:nvPr/>
        </p:nvSpPr>
        <p:spPr>
          <a:xfrm>
            <a:off x="5877150" y="2868480"/>
            <a:ext cx="437700" cy="785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6E97"/>
              </a:buClr>
              <a:buSzPts val="3600"/>
              <a:buFont typeface="Noto Sans"/>
              <a:buNone/>
            </a:pPr>
            <a:r>
              <a:rPr b="1" i="0" lang="fr-FR" sz="4500" u="none" cap="none" strike="noStrike">
                <a:solidFill>
                  <a:srgbClr val="005262"/>
                </a:solidFill>
                <a:latin typeface="Arial"/>
                <a:ea typeface="Arial"/>
                <a:cs typeface="Arial"/>
                <a:sym typeface="Arial"/>
              </a:rPr>
              <a:t>=</a:t>
            </a:r>
            <a:endParaRPr b="1" i="0" sz="4500" u="none" cap="none" strike="noStrike">
              <a:solidFill>
                <a:srgbClr val="005262"/>
              </a:solidFill>
              <a:latin typeface="Arial"/>
              <a:ea typeface="Arial"/>
              <a:cs typeface="Arial"/>
              <a:sym typeface="Arial"/>
            </a:endParaRPr>
          </a:p>
        </p:txBody>
      </p:sp>
      <p:sp>
        <p:nvSpPr>
          <p:cNvPr id="432" name="Google Shape;432;g10d32b9858b_1_0"/>
          <p:cNvSpPr txBox="1"/>
          <p:nvPr>
            <p:ph type="title"/>
          </p:nvPr>
        </p:nvSpPr>
        <p:spPr>
          <a:xfrm>
            <a:off x="2027548" y="0"/>
            <a:ext cx="8028900" cy="980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fr-FR"/>
              <a:t>Dix cyclistes pendant 1 h, cela équivaut à…</a:t>
            </a:r>
            <a:endParaRPr/>
          </a:p>
        </p:txBody>
      </p:sp>
      <p:sp>
        <p:nvSpPr>
          <p:cNvPr id="433" name="Google Shape;433;g10d32b9858b_1_0"/>
          <p:cNvSpPr txBox="1"/>
          <p:nvPr/>
        </p:nvSpPr>
        <p:spPr>
          <a:xfrm>
            <a:off x="1268075" y="4561375"/>
            <a:ext cx="4084500" cy="1079400"/>
          </a:xfrm>
          <a:prstGeom prst="rect">
            <a:avLst/>
          </a:prstGeom>
          <a:solidFill>
            <a:srgbClr val="F6AB38"/>
          </a:solidFill>
          <a:ln>
            <a:noFill/>
          </a:ln>
        </p:spPr>
        <p:txBody>
          <a:bodyPr anchorCtr="0" anchor="t" bIns="46800" lIns="90000" spcFirstLastPara="1" rIns="90000" wrap="square" tIns="46800">
            <a:noAutofit/>
          </a:bodyPr>
          <a:lstStyle/>
          <a:p>
            <a:pPr indent="0" lvl="0" marL="0" marR="0" rtl="0" algn="ctr">
              <a:lnSpc>
                <a:spcPct val="100000"/>
              </a:lnSpc>
              <a:spcBef>
                <a:spcPts val="0"/>
              </a:spcBef>
              <a:spcAft>
                <a:spcPts val="0"/>
              </a:spcAft>
              <a:buClr>
                <a:srgbClr val="FFFFFF"/>
              </a:buClr>
              <a:buSzPts val="1800"/>
              <a:buFont typeface="Century Gothic"/>
              <a:buNone/>
            </a:pPr>
            <a:r>
              <a:rPr b="1" i="0" lang="fr-FR" sz="3000" u="none" cap="none" strike="noStrike">
                <a:solidFill>
                  <a:srgbClr val="FFFFFF"/>
                </a:solidFill>
                <a:latin typeface="Century Gothic"/>
                <a:ea typeface="Century Gothic"/>
                <a:cs typeface="Century Gothic"/>
                <a:sym typeface="Century Gothic"/>
              </a:rPr>
              <a:t>10 cyclistes</a:t>
            </a:r>
            <a:endParaRPr b="1" i="0" sz="3000" u="none" cap="none" strike="noStrike">
              <a:solidFill>
                <a:srgbClr val="FFFFFF"/>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FFFFFF"/>
              </a:buClr>
              <a:buSzPts val="1800"/>
              <a:buFont typeface="Century Gothic"/>
              <a:buNone/>
            </a:pPr>
            <a:r>
              <a:rPr b="1" i="0" lang="fr-FR" sz="3000" u="none" cap="none" strike="noStrike">
                <a:solidFill>
                  <a:srgbClr val="FFFFFF"/>
                </a:solidFill>
                <a:latin typeface="Century Gothic"/>
                <a:ea typeface="Century Gothic"/>
                <a:cs typeface="Century Gothic"/>
                <a:sym typeface="Century Gothic"/>
              </a:rPr>
              <a:t>pendant 1 h </a:t>
            </a:r>
            <a:endParaRPr b="0" i="0" sz="2200" u="none" cap="none" strike="noStrike">
              <a:solidFill>
                <a:srgbClr val="000000"/>
              </a:solidFill>
              <a:latin typeface="Arial"/>
              <a:ea typeface="Arial"/>
              <a:cs typeface="Arial"/>
              <a:sym typeface="Arial"/>
            </a:endParaRPr>
          </a:p>
        </p:txBody>
      </p:sp>
      <p:sp>
        <p:nvSpPr>
          <p:cNvPr id="434" name="Google Shape;434;g10d32b9858b_1_0"/>
          <p:cNvSpPr txBox="1"/>
          <p:nvPr/>
        </p:nvSpPr>
        <p:spPr>
          <a:xfrm>
            <a:off x="6553196" y="4563469"/>
            <a:ext cx="4727400" cy="1077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6E97"/>
              </a:buClr>
              <a:buSzPts val="2000"/>
              <a:buFont typeface="Century Gothic"/>
              <a:buNone/>
            </a:pPr>
            <a:r>
              <a:rPr b="1" i="0" lang="fr-FR" sz="3000" u="none" cap="none" strike="noStrike">
                <a:solidFill>
                  <a:srgbClr val="005262"/>
                </a:solidFill>
                <a:latin typeface="Century Gothic"/>
                <a:ea typeface="Century Gothic"/>
                <a:cs typeface="Century Gothic"/>
                <a:sym typeface="Century Gothic"/>
              </a:rPr>
              <a:t>Cuisson d’un gâteau au four électrique</a:t>
            </a:r>
            <a:endParaRPr b="0" i="0" sz="3000" u="none" cap="none" strike="noStrike">
              <a:solidFill>
                <a:srgbClr val="005262"/>
              </a:solidFill>
              <a:latin typeface="Century Gothic"/>
              <a:ea typeface="Century Gothic"/>
              <a:cs typeface="Century Gothic"/>
              <a:sym typeface="Century Gothic"/>
            </a:endParaRPr>
          </a:p>
        </p:txBody>
      </p:sp>
      <p:sp>
        <p:nvSpPr>
          <p:cNvPr id="435" name="Google Shape;435;g10d32b9858b_1_0"/>
          <p:cNvSpPr/>
          <p:nvPr/>
        </p:nvSpPr>
        <p:spPr>
          <a:xfrm>
            <a:off x="9620800" y="6597325"/>
            <a:ext cx="2083500" cy="2607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85160"/>
              </a:buClr>
              <a:buSzPts val="1100"/>
              <a:buFont typeface="Century Gothic"/>
              <a:buNone/>
            </a:pPr>
            <a:r>
              <a:rPr b="0" i="1" lang="fr-FR" sz="1100" u="none" cap="none" strike="noStrike">
                <a:solidFill>
                  <a:srgbClr val="085160"/>
                </a:solidFill>
                <a:latin typeface="Century Gothic"/>
                <a:ea typeface="Century Gothic"/>
                <a:cs typeface="Century Gothic"/>
                <a:sym typeface="Century Gothic"/>
              </a:rPr>
              <a:t>Icônes : Freepik</a:t>
            </a:r>
            <a:endParaRPr b="0" i="1" sz="1100" u="none" cap="none" strike="noStrike">
              <a:solidFill>
                <a:srgbClr val="166478"/>
              </a:solidFill>
              <a:latin typeface="Century Gothic"/>
              <a:ea typeface="Century Gothic"/>
              <a:cs typeface="Century Gothic"/>
              <a:sym typeface="Century Gothic"/>
            </a:endParaRPr>
          </a:p>
        </p:txBody>
      </p:sp>
      <p:grpSp>
        <p:nvGrpSpPr>
          <p:cNvPr id="436" name="Google Shape;436;g10d32b9858b_1_0"/>
          <p:cNvGrpSpPr/>
          <p:nvPr/>
        </p:nvGrpSpPr>
        <p:grpSpPr>
          <a:xfrm>
            <a:off x="1296506" y="2292467"/>
            <a:ext cx="4027636" cy="1935026"/>
            <a:chOff x="1146506" y="2353205"/>
            <a:chExt cx="4027636" cy="1935026"/>
          </a:xfrm>
        </p:grpSpPr>
        <p:pic>
          <p:nvPicPr>
            <p:cNvPr id="437" name="Google Shape;437;g10d32b9858b_1_0"/>
            <p:cNvPicPr preferRelativeResize="0"/>
            <p:nvPr/>
          </p:nvPicPr>
          <p:blipFill rotWithShape="1">
            <a:blip r:embed="rId3">
              <a:alphaModFix/>
            </a:blip>
            <a:srcRect b="0" l="0" r="0" t="0"/>
            <a:stretch/>
          </p:blipFill>
          <p:spPr>
            <a:xfrm rot="807681">
              <a:off x="1313046" y="2513027"/>
              <a:ext cx="1563744" cy="1615370"/>
            </a:xfrm>
            <a:prstGeom prst="rect">
              <a:avLst/>
            </a:prstGeom>
            <a:noFill/>
            <a:ln>
              <a:noFill/>
            </a:ln>
          </p:spPr>
        </p:pic>
        <p:pic>
          <p:nvPicPr>
            <p:cNvPr id="438" name="Google Shape;438;g10d32b9858b_1_0"/>
            <p:cNvPicPr preferRelativeResize="0"/>
            <p:nvPr/>
          </p:nvPicPr>
          <p:blipFill rotWithShape="1">
            <a:blip r:embed="rId3">
              <a:alphaModFix/>
            </a:blip>
            <a:srcRect b="0" l="0" r="0" t="0"/>
            <a:stretch/>
          </p:blipFill>
          <p:spPr>
            <a:xfrm rot="807681">
              <a:off x="1734839" y="2513027"/>
              <a:ext cx="1563744" cy="1615370"/>
            </a:xfrm>
            <a:prstGeom prst="rect">
              <a:avLst/>
            </a:prstGeom>
            <a:noFill/>
            <a:ln>
              <a:noFill/>
            </a:ln>
          </p:spPr>
        </p:pic>
        <p:pic>
          <p:nvPicPr>
            <p:cNvPr id="439" name="Google Shape;439;g10d32b9858b_1_0"/>
            <p:cNvPicPr preferRelativeResize="0"/>
            <p:nvPr/>
          </p:nvPicPr>
          <p:blipFill rotWithShape="1">
            <a:blip r:embed="rId3">
              <a:alphaModFix/>
            </a:blip>
            <a:srcRect b="0" l="0" r="0" t="0"/>
            <a:stretch/>
          </p:blipFill>
          <p:spPr>
            <a:xfrm rot="807681">
              <a:off x="2154557" y="2513027"/>
              <a:ext cx="1563744" cy="1615370"/>
            </a:xfrm>
            <a:prstGeom prst="rect">
              <a:avLst/>
            </a:prstGeom>
            <a:noFill/>
            <a:ln>
              <a:noFill/>
            </a:ln>
          </p:spPr>
        </p:pic>
        <p:pic>
          <p:nvPicPr>
            <p:cNvPr id="440" name="Google Shape;440;g10d32b9858b_1_0"/>
            <p:cNvPicPr preferRelativeResize="0"/>
            <p:nvPr/>
          </p:nvPicPr>
          <p:blipFill rotWithShape="1">
            <a:blip r:embed="rId3">
              <a:alphaModFix/>
            </a:blip>
            <a:srcRect b="0" l="0" r="0" t="0"/>
            <a:stretch/>
          </p:blipFill>
          <p:spPr>
            <a:xfrm rot="807681">
              <a:off x="2596507" y="2513027"/>
              <a:ext cx="1563744" cy="1615370"/>
            </a:xfrm>
            <a:prstGeom prst="rect">
              <a:avLst/>
            </a:prstGeom>
            <a:noFill/>
            <a:ln>
              <a:noFill/>
            </a:ln>
          </p:spPr>
        </p:pic>
        <p:pic>
          <p:nvPicPr>
            <p:cNvPr id="441" name="Google Shape;441;g10d32b9858b_1_0"/>
            <p:cNvPicPr preferRelativeResize="0"/>
            <p:nvPr/>
          </p:nvPicPr>
          <p:blipFill rotWithShape="1">
            <a:blip r:embed="rId3">
              <a:alphaModFix/>
            </a:blip>
            <a:srcRect b="0" l="0" r="0" t="0"/>
            <a:stretch/>
          </p:blipFill>
          <p:spPr>
            <a:xfrm rot="807681">
              <a:off x="3020332" y="2513039"/>
              <a:ext cx="1563744" cy="1615370"/>
            </a:xfrm>
            <a:prstGeom prst="rect">
              <a:avLst/>
            </a:prstGeom>
            <a:noFill/>
            <a:ln>
              <a:noFill/>
            </a:ln>
          </p:spPr>
        </p:pic>
        <p:pic>
          <p:nvPicPr>
            <p:cNvPr id="442" name="Google Shape;442;g10d32b9858b_1_0"/>
            <p:cNvPicPr preferRelativeResize="0"/>
            <p:nvPr/>
          </p:nvPicPr>
          <p:blipFill rotWithShape="1">
            <a:blip r:embed="rId3">
              <a:alphaModFix/>
            </a:blip>
            <a:srcRect b="0" l="0" r="0" t="0"/>
            <a:stretch/>
          </p:blipFill>
          <p:spPr>
            <a:xfrm rot="807681">
              <a:off x="3443857" y="2513027"/>
              <a:ext cx="1563744" cy="1615370"/>
            </a:xfrm>
            <a:prstGeom prst="rect">
              <a:avLst/>
            </a:prstGeom>
            <a:noFill/>
            <a:ln>
              <a:noFill/>
            </a:ln>
          </p:spPr>
        </p:pic>
      </p:grpSp>
      <p:pic>
        <p:nvPicPr>
          <p:cNvPr id="443" name="Google Shape;443;g10d32b9858b_1_0"/>
          <p:cNvPicPr preferRelativeResize="0"/>
          <p:nvPr/>
        </p:nvPicPr>
        <p:blipFill rotWithShape="1">
          <a:blip r:embed="rId4">
            <a:alphaModFix/>
          </a:blip>
          <a:srcRect b="0" l="0" r="0" t="0"/>
          <a:stretch/>
        </p:blipFill>
        <p:spPr>
          <a:xfrm>
            <a:off x="7570175" y="1914300"/>
            <a:ext cx="2693450" cy="26934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48" name="Shape 448"/>
        <p:cNvGrpSpPr/>
        <p:nvPr/>
      </p:nvGrpSpPr>
      <p:grpSpPr>
        <a:xfrm>
          <a:off x="0" y="0"/>
          <a:ext cx="0" cy="0"/>
          <a:chOff x="0" y="0"/>
          <a:chExt cx="0" cy="0"/>
        </a:xfrm>
      </p:grpSpPr>
      <p:sp>
        <p:nvSpPr>
          <p:cNvPr id="449" name="Google Shape;449;g10d32b9858b_1_57"/>
          <p:cNvSpPr txBox="1"/>
          <p:nvPr>
            <p:ph idx="12" type="sldNum"/>
          </p:nvPr>
        </p:nvSpPr>
        <p:spPr>
          <a:xfrm>
            <a:off x="11280576" y="6597352"/>
            <a:ext cx="864000" cy="2607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grpSp>
        <p:nvGrpSpPr>
          <p:cNvPr id="450" name="Google Shape;450;g10d32b9858b_1_57"/>
          <p:cNvGrpSpPr/>
          <p:nvPr/>
        </p:nvGrpSpPr>
        <p:grpSpPr>
          <a:xfrm>
            <a:off x="2027540" y="4266320"/>
            <a:ext cx="9319785" cy="2284363"/>
            <a:chOff x="2027540" y="4266320"/>
            <a:chExt cx="9319785" cy="2284363"/>
          </a:xfrm>
        </p:grpSpPr>
        <p:sp>
          <p:nvSpPr>
            <p:cNvPr id="451" name="Google Shape;451;g10d32b9858b_1_57"/>
            <p:cNvSpPr/>
            <p:nvPr/>
          </p:nvSpPr>
          <p:spPr>
            <a:xfrm>
              <a:off x="6253414" y="5484938"/>
              <a:ext cx="1831800" cy="4737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52" name="Google Shape;452;g10d32b9858b_1_57"/>
            <p:cNvSpPr txBox="1"/>
            <p:nvPr/>
          </p:nvSpPr>
          <p:spPr>
            <a:xfrm>
              <a:off x="6206102" y="5281823"/>
              <a:ext cx="4887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6E97"/>
                </a:buClr>
                <a:buSzPts val="3600"/>
                <a:buFont typeface="Noto Sans"/>
                <a:buNone/>
              </a:pPr>
              <a:r>
                <a:rPr b="1" i="0" lang="fr-FR" sz="3600" u="none" cap="none" strike="noStrike">
                  <a:solidFill>
                    <a:srgbClr val="006E97"/>
                  </a:solidFill>
                  <a:latin typeface="Arial"/>
                  <a:ea typeface="Arial"/>
                  <a:cs typeface="Arial"/>
                  <a:sym typeface="Arial"/>
                </a:rPr>
                <a:t>=</a:t>
              </a:r>
              <a:endParaRPr b="1" i="0" sz="1400" u="none" cap="none" strike="noStrike">
                <a:solidFill>
                  <a:srgbClr val="000000"/>
                </a:solidFill>
                <a:latin typeface="Arial"/>
                <a:ea typeface="Arial"/>
                <a:cs typeface="Arial"/>
                <a:sym typeface="Arial"/>
              </a:endParaRPr>
            </a:p>
          </p:txBody>
        </p:sp>
        <p:sp>
          <p:nvSpPr>
            <p:cNvPr id="453" name="Google Shape;453;g10d32b9858b_1_57"/>
            <p:cNvSpPr txBox="1"/>
            <p:nvPr/>
          </p:nvSpPr>
          <p:spPr>
            <a:xfrm>
              <a:off x="2027540" y="5949568"/>
              <a:ext cx="4317300" cy="461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4E3F2B"/>
                </a:buClr>
                <a:buSzPts val="2400"/>
                <a:buFont typeface="Arial"/>
                <a:buNone/>
              </a:pPr>
              <a:r>
                <a:rPr b="1" i="0" lang="fr-FR" sz="2400" u="none" cap="none" strike="noStrike">
                  <a:solidFill>
                    <a:srgbClr val="005262"/>
                  </a:solidFill>
                  <a:latin typeface="Century Gothic"/>
                  <a:ea typeface="Century Gothic"/>
                  <a:cs typeface="Century Gothic"/>
                  <a:sym typeface="Century Gothic"/>
                </a:rPr>
                <a:t>Prise électrique</a:t>
              </a:r>
              <a:endParaRPr b="1" i="0" sz="2400" u="none" cap="none" strike="noStrike">
                <a:solidFill>
                  <a:srgbClr val="005262"/>
                </a:solidFill>
                <a:latin typeface="Century Gothic"/>
                <a:ea typeface="Century Gothic"/>
                <a:cs typeface="Century Gothic"/>
                <a:sym typeface="Century Gothic"/>
              </a:endParaRPr>
            </a:p>
          </p:txBody>
        </p:sp>
        <p:sp>
          <p:nvSpPr>
            <p:cNvPr id="454" name="Google Shape;454;g10d32b9858b_1_57"/>
            <p:cNvSpPr txBox="1"/>
            <p:nvPr/>
          </p:nvSpPr>
          <p:spPr>
            <a:xfrm>
              <a:off x="9235925" y="5158825"/>
              <a:ext cx="2111400" cy="769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70AD47"/>
                </a:buClr>
                <a:buSzPts val="4400"/>
                <a:buFont typeface="Century Gothic"/>
                <a:buNone/>
              </a:pPr>
              <a:r>
                <a:rPr b="1" i="0" lang="fr-FR" sz="4400" u="none" cap="none" strike="noStrike">
                  <a:solidFill>
                    <a:srgbClr val="70AD47"/>
                  </a:solidFill>
                  <a:latin typeface="Century Gothic"/>
                  <a:ea typeface="Century Gothic"/>
                  <a:cs typeface="Century Gothic"/>
                  <a:sym typeface="Century Gothic"/>
                </a:rPr>
                <a:t>0,18 €</a:t>
              </a:r>
              <a:endParaRPr b="0" i="0" sz="1400" u="none" cap="none" strike="noStrike">
                <a:solidFill>
                  <a:srgbClr val="000000"/>
                </a:solidFill>
                <a:latin typeface="Arial"/>
                <a:ea typeface="Arial"/>
                <a:cs typeface="Arial"/>
                <a:sym typeface="Arial"/>
              </a:endParaRPr>
            </a:p>
          </p:txBody>
        </p:sp>
        <p:pic>
          <p:nvPicPr>
            <p:cNvPr id="455" name="Google Shape;455;g10d32b9858b_1_57"/>
            <p:cNvPicPr preferRelativeResize="0"/>
            <p:nvPr/>
          </p:nvPicPr>
          <p:blipFill rotWithShape="1">
            <a:blip r:embed="rId3">
              <a:alphaModFix/>
            </a:blip>
            <a:srcRect b="0" l="0" r="0" t="0"/>
            <a:stretch/>
          </p:blipFill>
          <p:spPr>
            <a:xfrm rot="2700000">
              <a:off x="3405236" y="4600852"/>
              <a:ext cx="1615279" cy="1615298"/>
            </a:xfrm>
            <a:prstGeom prst="rect">
              <a:avLst/>
            </a:prstGeom>
            <a:noFill/>
            <a:ln>
              <a:noFill/>
            </a:ln>
          </p:spPr>
        </p:pic>
        <p:pic>
          <p:nvPicPr>
            <p:cNvPr id="456" name="Google Shape;456;g10d32b9858b_1_57"/>
            <p:cNvPicPr preferRelativeResize="0"/>
            <p:nvPr/>
          </p:nvPicPr>
          <p:blipFill rotWithShape="1">
            <a:blip r:embed="rId4">
              <a:alphaModFix/>
            </a:blip>
            <a:srcRect b="0" l="0" r="0" t="0"/>
            <a:stretch/>
          </p:blipFill>
          <p:spPr>
            <a:xfrm>
              <a:off x="6996486" y="4713178"/>
              <a:ext cx="1831924" cy="1831946"/>
            </a:xfrm>
            <a:prstGeom prst="rect">
              <a:avLst/>
            </a:prstGeom>
            <a:noFill/>
            <a:ln>
              <a:noFill/>
            </a:ln>
          </p:spPr>
        </p:pic>
      </p:grpSp>
      <p:sp>
        <p:nvSpPr>
          <p:cNvPr id="457" name="Google Shape;457;g10d32b9858b_1_57"/>
          <p:cNvSpPr txBox="1"/>
          <p:nvPr>
            <p:ph type="title"/>
          </p:nvPr>
        </p:nvSpPr>
        <p:spPr>
          <a:xfrm>
            <a:off x="2027548" y="0"/>
            <a:ext cx="8028900" cy="980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fr-FR"/>
              <a:t>Dix cyclistes pendant 1 h, cela équivaut à…</a:t>
            </a:r>
            <a:endParaRPr/>
          </a:p>
        </p:txBody>
      </p:sp>
      <p:sp>
        <p:nvSpPr>
          <p:cNvPr id="458" name="Google Shape;458;g10d32b9858b_1_57"/>
          <p:cNvSpPr/>
          <p:nvPr/>
        </p:nvSpPr>
        <p:spPr>
          <a:xfrm>
            <a:off x="9620800" y="6597325"/>
            <a:ext cx="2083500" cy="2607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85160"/>
              </a:buClr>
              <a:buSzPts val="1100"/>
              <a:buFont typeface="Century Gothic"/>
              <a:buNone/>
            </a:pPr>
            <a:r>
              <a:rPr b="0" i="1" lang="fr-FR" sz="1100" u="none" cap="none" strike="noStrike">
                <a:solidFill>
                  <a:srgbClr val="085160"/>
                </a:solidFill>
                <a:latin typeface="Century Gothic"/>
                <a:ea typeface="Century Gothic"/>
                <a:cs typeface="Century Gothic"/>
                <a:sym typeface="Century Gothic"/>
              </a:rPr>
              <a:t>Icônes : Freepik</a:t>
            </a:r>
            <a:endParaRPr b="0" i="1" sz="1100" u="none" cap="none" strike="noStrike">
              <a:solidFill>
                <a:srgbClr val="166478"/>
              </a:solidFill>
              <a:latin typeface="Century Gothic"/>
              <a:ea typeface="Century Gothic"/>
              <a:cs typeface="Century Gothic"/>
              <a:sym typeface="Century Gothic"/>
            </a:endParaRPr>
          </a:p>
        </p:txBody>
      </p:sp>
      <p:sp>
        <p:nvSpPr>
          <p:cNvPr id="459" name="Google Shape;459;g10d32b9858b_1_57"/>
          <p:cNvSpPr txBox="1"/>
          <p:nvPr/>
        </p:nvSpPr>
        <p:spPr>
          <a:xfrm>
            <a:off x="4503011" y="821229"/>
            <a:ext cx="3078000" cy="371400"/>
          </a:xfrm>
          <a:prstGeom prst="rect">
            <a:avLst/>
          </a:prstGeom>
          <a:solidFill>
            <a:srgbClr val="F6AB38"/>
          </a:solidFill>
          <a:ln>
            <a:noFill/>
          </a:ln>
        </p:spPr>
        <p:txBody>
          <a:bodyPr anchorCtr="0" anchor="t" bIns="46800" lIns="90000" spcFirstLastPara="1" rIns="90000" wrap="square" tIns="46800">
            <a:noAutofit/>
          </a:bodyPr>
          <a:lstStyle/>
          <a:p>
            <a:pPr indent="0" lvl="0" marL="0" marR="0" rtl="0" algn="ctr">
              <a:lnSpc>
                <a:spcPct val="100000"/>
              </a:lnSpc>
              <a:spcBef>
                <a:spcPts val="0"/>
              </a:spcBef>
              <a:spcAft>
                <a:spcPts val="0"/>
              </a:spcAft>
              <a:buClr>
                <a:srgbClr val="FFFFFF"/>
              </a:buClr>
              <a:buSzPts val="1800"/>
              <a:buFont typeface="Century Gothic"/>
              <a:buNone/>
            </a:pPr>
            <a:r>
              <a:rPr b="1" i="0" lang="fr-FR" sz="1800" u="none" cap="none" strike="noStrike">
                <a:solidFill>
                  <a:srgbClr val="FFFFFF"/>
                </a:solidFill>
                <a:latin typeface="Century Gothic"/>
                <a:ea typeface="Century Gothic"/>
                <a:cs typeface="Century Gothic"/>
                <a:sym typeface="Century Gothic"/>
              </a:rPr>
              <a:t>10 cyclistes pendant 1 h </a:t>
            </a:r>
            <a:endParaRPr b="0" i="0" sz="1400" u="none" cap="none" strike="noStrike">
              <a:solidFill>
                <a:srgbClr val="000000"/>
              </a:solidFill>
              <a:latin typeface="Arial"/>
              <a:ea typeface="Arial"/>
              <a:cs typeface="Arial"/>
              <a:sym typeface="Arial"/>
            </a:endParaRPr>
          </a:p>
        </p:txBody>
      </p:sp>
      <p:grpSp>
        <p:nvGrpSpPr>
          <p:cNvPr id="460" name="Google Shape;460;g10d32b9858b_1_57"/>
          <p:cNvGrpSpPr/>
          <p:nvPr/>
        </p:nvGrpSpPr>
        <p:grpSpPr>
          <a:xfrm>
            <a:off x="2187956" y="2714291"/>
            <a:ext cx="9092769" cy="2314708"/>
            <a:chOff x="2187956" y="2714291"/>
            <a:chExt cx="9092769" cy="2314708"/>
          </a:xfrm>
        </p:grpSpPr>
        <p:sp>
          <p:nvSpPr>
            <p:cNvPr id="461" name="Google Shape;461;g10d32b9858b_1_57"/>
            <p:cNvSpPr txBox="1"/>
            <p:nvPr/>
          </p:nvSpPr>
          <p:spPr>
            <a:xfrm>
              <a:off x="9302525" y="3416075"/>
              <a:ext cx="1978200" cy="769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70AD47"/>
                </a:buClr>
                <a:buSzPts val="4400"/>
                <a:buFont typeface="Century Gothic"/>
                <a:buNone/>
              </a:pPr>
              <a:r>
                <a:rPr b="1" i="0" lang="fr-FR" sz="4400" u="none" cap="none" strike="noStrike">
                  <a:solidFill>
                    <a:srgbClr val="70AD47"/>
                  </a:solidFill>
                  <a:latin typeface="Century Gothic"/>
                  <a:ea typeface="Century Gothic"/>
                  <a:cs typeface="Century Gothic"/>
                  <a:sym typeface="Century Gothic"/>
                </a:rPr>
                <a:t>100 €</a:t>
              </a:r>
              <a:endParaRPr b="0" i="0" sz="1400" u="none" cap="none" strike="noStrike">
                <a:solidFill>
                  <a:srgbClr val="000000"/>
                </a:solidFill>
                <a:latin typeface="Arial"/>
                <a:ea typeface="Arial"/>
                <a:cs typeface="Arial"/>
                <a:sym typeface="Arial"/>
              </a:endParaRPr>
            </a:p>
          </p:txBody>
        </p:sp>
        <p:sp>
          <p:nvSpPr>
            <p:cNvPr id="462" name="Google Shape;462;g10d32b9858b_1_57"/>
            <p:cNvSpPr txBox="1"/>
            <p:nvPr/>
          </p:nvSpPr>
          <p:spPr>
            <a:xfrm>
              <a:off x="6185682" y="3550755"/>
              <a:ext cx="4377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6E97"/>
                </a:buClr>
                <a:buSzPts val="3600"/>
                <a:buFont typeface="Noto Sans"/>
                <a:buNone/>
              </a:pPr>
              <a:r>
                <a:rPr b="1" i="0" lang="fr-FR" sz="3600" u="none" cap="none" strike="noStrike">
                  <a:solidFill>
                    <a:srgbClr val="006E97"/>
                  </a:solidFill>
                  <a:latin typeface="Arial"/>
                  <a:ea typeface="Arial"/>
                  <a:cs typeface="Arial"/>
                  <a:sym typeface="Arial"/>
                </a:rPr>
                <a:t>=</a:t>
              </a:r>
              <a:endParaRPr b="1" i="0" sz="1400" u="none" cap="none" strike="noStrike">
                <a:solidFill>
                  <a:srgbClr val="000000"/>
                </a:solidFill>
                <a:latin typeface="Arial"/>
                <a:ea typeface="Arial"/>
                <a:cs typeface="Arial"/>
                <a:sym typeface="Arial"/>
              </a:endParaRPr>
            </a:p>
          </p:txBody>
        </p:sp>
        <p:sp>
          <p:nvSpPr>
            <p:cNvPr id="463" name="Google Shape;463;g10d32b9858b_1_57"/>
            <p:cNvSpPr txBox="1"/>
            <p:nvPr/>
          </p:nvSpPr>
          <p:spPr>
            <a:xfrm>
              <a:off x="2483300" y="4303700"/>
              <a:ext cx="3242400" cy="461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4E3F2B"/>
                </a:buClr>
                <a:buSzPts val="2400"/>
                <a:buFont typeface="Century Gothic"/>
                <a:buNone/>
              </a:pPr>
              <a:r>
                <a:rPr b="1" i="0" lang="fr-FR" sz="2400" u="none" cap="none" strike="noStrike">
                  <a:solidFill>
                    <a:srgbClr val="005262"/>
                  </a:solidFill>
                  <a:latin typeface="Century Gothic"/>
                  <a:ea typeface="Century Gothic"/>
                  <a:cs typeface="Century Gothic"/>
                  <a:sym typeface="Century Gothic"/>
                </a:rPr>
                <a:t>10 cyclistes, 10 €/h</a:t>
              </a:r>
              <a:endParaRPr b="0" i="0" sz="1400" u="none" cap="none" strike="noStrike">
                <a:solidFill>
                  <a:srgbClr val="005262"/>
                </a:solidFill>
                <a:latin typeface="Arial"/>
                <a:ea typeface="Arial"/>
                <a:cs typeface="Arial"/>
                <a:sym typeface="Arial"/>
              </a:endParaRPr>
            </a:p>
          </p:txBody>
        </p:sp>
        <p:grpSp>
          <p:nvGrpSpPr>
            <p:cNvPr id="464" name="Google Shape;464;g10d32b9858b_1_57"/>
            <p:cNvGrpSpPr/>
            <p:nvPr/>
          </p:nvGrpSpPr>
          <p:grpSpPr>
            <a:xfrm>
              <a:off x="6799861" y="2714291"/>
              <a:ext cx="2332899" cy="2314708"/>
              <a:chOff x="6799861" y="2714291"/>
              <a:chExt cx="2332899" cy="2314708"/>
            </a:xfrm>
          </p:grpSpPr>
          <p:pic>
            <p:nvPicPr>
              <p:cNvPr id="465" name="Google Shape;465;g10d32b9858b_1_57"/>
              <p:cNvPicPr preferRelativeResize="0"/>
              <p:nvPr/>
            </p:nvPicPr>
            <p:blipFill rotWithShape="1">
              <a:blip r:embed="rId4">
                <a:alphaModFix/>
              </a:blip>
              <a:srcRect b="0" l="0" r="0" t="0"/>
              <a:stretch/>
            </p:blipFill>
            <p:spPr>
              <a:xfrm>
                <a:off x="6799861" y="3197053"/>
                <a:ext cx="1831924" cy="1831946"/>
              </a:xfrm>
              <a:prstGeom prst="rect">
                <a:avLst/>
              </a:prstGeom>
              <a:noFill/>
              <a:ln>
                <a:noFill/>
              </a:ln>
            </p:spPr>
          </p:pic>
          <p:pic>
            <p:nvPicPr>
              <p:cNvPr id="466" name="Google Shape;466;g10d32b9858b_1_57"/>
              <p:cNvPicPr preferRelativeResize="0"/>
              <p:nvPr/>
            </p:nvPicPr>
            <p:blipFill rotWithShape="1">
              <a:blip r:embed="rId4">
                <a:alphaModFix/>
              </a:blip>
              <a:srcRect b="0" l="0" r="0" t="0"/>
              <a:stretch/>
            </p:blipFill>
            <p:spPr>
              <a:xfrm>
                <a:off x="7069961" y="2946316"/>
                <a:ext cx="1831924" cy="1831946"/>
              </a:xfrm>
              <a:prstGeom prst="rect">
                <a:avLst/>
              </a:prstGeom>
              <a:noFill/>
              <a:ln>
                <a:noFill/>
              </a:ln>
            </p:spPr>
          </p:pic>
          <p:pic>
            <p:nvPicPr>
              <p:cNvPr id="467" name="Google Shape;467;g10d32b9858b_1_57"/>
              <p:cNvPicPr preferRelativeResize="0"/>
              <p:nvPr/>
            </p:nvPicPr>
            <p:blipFill rotWithShape="1">
              <a:blip r:embed="rId4">
                <a:alphaModFix/>
              </a:blip>
              <a:srcRect b="0" l="0" r="0" t="0"/>
              <a:stretch/>
            </p:blipFill>
            <p:spPr>
              <a:xfrm>
                <a:off x="7300836" y="2714291"/>
                <a:ext cx="1831924" cy="1831946"/>
              </a:xfrm>
              <a:prstGeom prst="rect">
                <a:avLst/>
              </a:prstGeom>
              <a:noFill/>
              <a:ln>
                <a:noFill/>
              </a:ln>
            </p:spPr>
          </p:pic>
        </p:grpSp>
        <p:grpSp>
          <p:nvGrpSpPr>
            <p:cNvPr id="468" name="Google Shape;468;g10d32b9858b_1_57"/>
            <p:cNvGrpSpPr/>
            <p:nvPr/>
          </p:nvGrpSpPr>
          <p:grpSpPr>
            <a:xfrm>
              <a:off x="2187956" y="2755254"/>
              <a:ext cx="3833100" cy="1750038"/>
              <a:chOff x="1146506" y="2353205"/>
              <a:chExt cx="4027636" cy="1935026"/>
            </a:xfrm>
          </p:grpSpPr>
          <p:pic>
            <p:nvPicPr>
              <p:cNvPr id="469" name="Google Shape;469;g10d32b9858b_1_57"/>
              <p:cNvPicPr preferRelativeResize="0"/>
              <p:nvPr/>
            </p:nvPicPr>
            <p:blipFill rotWithShape="1">
              <a:blip r:embed="rId5">
                <a:alphaModFix/>
              </a:blip>
              <a:srcRect b="0" l="0" r="0" t="0"/>
              <a:stretch/>
            </p:blipFill>
            <p:spPr>
              <a:xfrm rot="807681">
                <a:off x="1313046" y="2513027"/>
                <a:ext cx="1563744" cy="1615370"/>
              </a:xfrm>
              <a:prstGeom prst="rect">
                <a:avLst/>
              </a:prstGeom>
              <a:noFill/>
              <a:ln>
                <a:noFill/>
              </a:ln>
            </p:spPr>
          </p:pic>
          <p:pic>
            <p:nvPicPr>
              <p:cNvPr id="470" name="Google Shape;470;g10d32b9858b_1_57"/>
              <p:cNvPicPr preferRelativeResize="0"/>
              <p:nvPr/>
            </p:nvPicPr>
            <p:blipFill rotWithShape="1">
              <a:blip r:embed="rId5">
                <a:alphaModFix/>
              </a:blip>
              <a:srcRect b="0" l="0" r="0" t="0"/>
              <a:stretch/>
            </p:blipFill>
            <p:spPr>
              <a:xfrm rot="807681">
                <a:off x="1734839" y="2513027"/>
                <a:ext cx="1563744" cy="1615370"/>
              </a:xfrm>
              <a:prstGeom prst="rect">
                <a:avLst/>
              </a:prstGeom>
              <a:noFill/>
              <a:ln>
                <a:noFill/>
              </a:ln>
            </p:spPr>
          </p:pic>
          <p:pic>
            <p:nvPicPr>
              <p:cNvPr id="471" name="Google Shape;471;g10d32b9858b_1_57"/>
              <p:cNvPicPr preferRelativeResize="0"/>
              <p:nvPr/>
            </p:nvPicPr>
            <p:blipFill rotWithShape="1">
              <a:blip r:embed="rId5">
                <a:alphaModFix/>
              </a:blip>
              <a:srcRect b="0" l="0" r="0" t="0"/>
              <a:stretch/>
            </p:blipFill>
            <p:spPr>
              <a:xfrm rot="807681">
                <a:off x="2154557" y="2513027"/>
                <a:ext cx="1563744" cy="1615370"/>
              </a:xfrm>
              <a:prstGeom prst="rect">
                <a:avLst/>
              </a:prstGeom>
              <a:noFill/>
              <a:ln>
                <a:noFill/>
              </a:ln>
            </p:spPr>
          </p:pic>
          <p:pic>
            <p:nvPicPr>
              <p:cNvPr id="472" name="Google Shape;472;g10d32b9858b_1_57"/>
              <p:cNvPicPr preferRelativeResize="0"/>
              <p:nvPr/>
            </p:nvPicPr>
            <p:blipFill rotWithShape="1">
              <a:blip r:embed="rId5">
                <a:alphaModFix/>
              </a:blip>
              <a:srcRect b="0" l="0" r="0" t="0"/>
              <a:stretch/>
            </p:blipFill>
            <p:spPr>
              <a:xfrm rot="807681">
                <a:off x="2596507" y="2513027"/>
                <a:ext cx="1563744" cy="1615370"/>
              </a:xfrm>
              <a:prstGeom prst="rect">
                <a:avLst/>
              </a:prstGeom>
              <a:noFill/>
              <a:ln>
                <a:noFill/>
              </a:ln>
            </p:spPr>
          </p:pic>
          <p:pic>
            <p:nvPicPr>
              <p:cNvPr id="473" name="Google Shape;473;g10d32b9858b_1_57"/>
              <p:cNvPicPr preferRelativeResize="0"/>
              <p:nvPr/>
            </p:nvPicPr>
            <p:blipFill rotWithShape="1">
              <a:blip r:embed="rId5">
                <a:alphaModFix/>
              </a:blip>
              <a:srcRect b="0" l="0" r="0" t="0"/>
              <a:stretch/>
            </p:blipFill>
            <p:spPr>
              <a:xfrm rot="807681">
                <a:off x="3020332" y="2513039"/>
                <a:ext cx="1563744" cy="1615370"/>
              </a:xfrm>
              <a:prstGeom prst="rect">
                <a:avLst/>
              </a:prstGeom>
              <a:noFill/>
              <a:ln>
                <a:noFill/>
              </a:ln>
            </p:spPr>
          </p:pic>
          <p:pic>
            <p:nvPicPr>
              <p:cNvPr id="474" name="Google Shape;474;g10d32b9858b_1_57"/>
              <p:cNvPicPr preferRelativeResize="0"/>
              <p:nvPr/>
            </p:nvPicPr>
            <p:blipFill rotWithShape="1">
              <a:blip r:embed="rId5">
                <a:alphaModFix/>
              </a:blip>
              <a:srcRect b="0" l="0" r="0" t="0"/>
              <a:stretch/>
            </p:blipFill>
            <p:spPr>
              <a:xfrm rot="807681">
                <a:off x="3443857" y="2513027"/>
                <a:ext cx="1563744" cy="1615370"/>
              </a:xfrm>
              <a:prstGeom prst="rect">
                <a:avLst/>
              </a:prstGeom>
              <a:noFill/>
              <a:ln>
                <a:noFill/>
              </a:ln>
            </p:spPr>
          </p:pic>
        </p:grpSp>
      </p:grpSp>
      <p:grpSp>
        <p:nvGrpSpPr>
          <p:cNvPr id="475" name="Google Shape;475;g10d32b9858b_1_57"/>
          <p:cNvGrpSpPr/>
          <p:nvPr/>
        </p:nvGrpSpPr>
        <p:grpSpPr>
          <a:xfrm>
            <a:off x="4125443" y="1114129"/>
            <a:ext cx="3833100" cy="1750038"/>
            <a:chOff x="1146506" y="2353205"/>
            <a:chExt cx="4027636" cy="1935026"/>
          </a:xfrm>
        </p:grpSpPr>
        <p:pic>
          <p:nvPicPr>
            <p:cNvPr id="476" name="Google Shape;476;g10d32b9858b_1_57"/>
            <p:cNvPicPr preferRelativeResize="0"/>
            <p:nvPr/>
          </p:nvPicPr>
          <p:blipFill rotWithShape="1">
            <a:blip r:embed="rId5">
              <a:alphaModFix/>
            </a:blip>
            <a:srcRect b="0" l="0" r="0" t="0"/>
            <a:stretch/>
          </p:blipFill>
          <p:spPr>
            <a:xfrm rot="807681">
              <a:off x="1313046" y="2513027"/>
              <a:ext cx="1563744" cy="1615370"/>
            </a:xfrm>
            <a:prstGeom prst="rect">
              <a:avLst/>
            </a:prstGeom>
            <a:noFill/>
            <a:ln>
              <a:noFill/>
            </a:ln>
          </p:spPr>
        </p:pic>
        <p:pic>
          <p:nvPicPr>
            <p:cNvPr id="477" name="Google Shape;477;g10d32b9858b_1_57"/>
            <p:cNvPicPr preferRelativeResize="0"/>
            <p:nvPr/>
          </p:nvPicPr>
          <p:blipFill rotWithShape="1">
            <a:blip r:embed="rId5">
              <a:alphaModFix/>
            </a:blip>
            <a:srcRect b="0" l="0" r="0" t="0"/>
            <a:stretch/>
          </p:blipFill>
          <p:spPr>
            <a:xfrm rot="807681">
              <a:off x="1734839" y="2513027"/>
              <a:ext cx="1563744" cy="1615370"/>
            </a:xfrm>
            <a:prstGeom prst="rect">
              <a:avLst/>
            </a:prstGeom>
            <a:noFill/>
            <a:ln>
              <a:noFill/>
            </a:ln>
          </p:spPr>
        </p:pic>
        <p:pic>
          <p:nvPicPr>
            <p:cNvPr id="478" name="Google Shape;478;g10d32b9858b_1_57"/>
            <p:cNvPicPr preferRelativeResize="0"/>
            <p:nvPr/>
          </p:nvPicPr>
          <p:blipFill rotWithShape="1">
            <a:blip r:embed="rId5">
              <a:alphaModFix/>
            </a:blip>
            <a:srcRect b="0" l="0" r="0" t="0"/>
            <a:stretch/>
          </p:blipFill>
          <p:spPr>
            <a:xfrm rot="807681">
              <a:off x="2154557" y="2513027"/>
              <a:ext cx="1563744" cy="1615370"/>
            </a:xfrm>
            <a:prstGeom prst="rect">
              <a:avLst/>
            </a:prstGeom>
            <a:noFill/>
            <a:ln>
              <a:noFill/>
            </a:ln>
          </p:spPr>
        </p:pic>
        <p:pic>
          <p:nvPicPr>
            <p:cNvPr id="479" name="Google Shape;479;g10d32b9858b_1_57"/>
            <p:cNvPicPr preferRelativeResize="0"/>
            <p:nvPr/>
          </p:nvPicPr>
          <p:blipFill rotWithShape="1">
            <a:blip r:embed="rId5">
              <a:alphaModFix/>
            </a:blip>
            <a:srcRect b="0" l="0" r="0" t="0"/>
            <a:stretch/>
          </p:blipFill>
          <p:spPr>
            <a:xfrm rot="807681">
              <a:off x="2596507" y="2513027"/>
              <a:ext cx="1563744" cy="1615370"/>
            </a:xfrm>
            <a:prstGeom prst="rect">
              <a:avLst/>
            </a:prstGeom>
            <a:noFill/>
            <a:ln>
              <a:noFill/>
            </a:ln>
          </p:spPr>
        </p:pic>
        <p:pic>
          <p:nvPicPr>
            <p:cNvPr id="480" name="Google Shape;480;g10d32b9858b_1_57"/>
            <p:cNvPicPr preferRelativeResize="0"/>
            <p:nvPr/>
          </p:nvPicPr>
          <p:blipFill rotWithShape="1">
            <a:blip r:embed="rId5">
              <a:alphaModFix/>
            </a:blip>
            <a:srcRect b="0" l="0" r="0" t="0"/>
            <a:stretch/>
          </p:blipFill>
          <p:spPr>
            <a:xfrm rot="807681">
              <a:off x="3020332" y="2513039"/>
              <a:ext cx="1563744" cy="1615370"/>
            </a:xfrm>
            <a:prstGeom prst="rect">
              <a:avLst/>
            </a:prstGeom>
            <a:noFill/>
            <a:ln>
              <a:noFill/>
            </a:ln>
          </p:spPr>
        </p:pic>
        <p:pic>
          <p:nvPicPr>
            <p:cNvPr id="481" name="Google Shape;481;g10d32b9858b_1_57"/>
            <p:cNvPicPr preferRelativeResize="0"/>
            <p:nvPr/>
          </p:nvPicPr>
          <p:blipFill rotWithShape="1">
            <a:blip r:embed="rId5">
              <a:alphaModFix/>
            </a:blip>
            <a:srcRect b="0" l="0" r="0" t="0"/>
            <a:stretch/>
          </p:blipFill>
          <p:spPr>
            <a:xfrm rot="807681">
              <a:off x="3443857" y="2513027"/>
              <a:ext cx="1563744" cy="1615370"/>
            </a:xfrm>
            <a:prstGeom prst="rect">
              <a:avLst/>
            </a:prstGeom>
            <a:noFill/>
            <a:ln>
              <a:noFill/>
            </a:ln>
          </p:spPr>
        </p:pic>
      </p:grpSp>
      <p:sp>
        <p:nvSpPr>
          <p:cNvPr id="482" name="Google Shape;482;g10d32b9858b_1_57"/>
          <p:cNvSpPr/>
          <p:nvPr/>
        </p:nvSpPr>
        <p:spPr>
          <a:xfrm>
            <a:off x="0" y="6597325"/>
            <a:ext cx="9473700" cy="260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rPr b="0" i="1" lang="fr-FR" sz="1100" u="none" cap="none" strike="noStrike">
                <a:solidFill>
                  <a:srgbClr val="166478"/>
                </a:solidFill>
                <a:latin typeface="Century Gothic"/>
                <a:ea typeface="Century Gothic"/>
                <a:cs typeface="Century Gothic"/>
                <a:sym typeface="Century Gothic"/>
              </a:rPr>
              <a:t>Source : https://www.statistiques.developpement-durable.gouv.fr/prix-de-lelectricite-en-france-et-dans-lunion-europeenne-en-2019-0</a:t>
            </a:r>
            <a:endParaRPr b="0" i="1" sz="1100" u="none" cap="none" strike="noStrike">
              <a:solidFill>
                <a:srgbClr val="166478"/>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85160"/>
              </a:buClr>
              <a:buSzPts val="1100"/>
              <a:buFont typeface="Century Gothic"/>
              <a:buNone/>
            </a:pPr>
            <a:r>
              <a:t/>
            </a:r>
            <a:endParaRPr b="0" i="1" sz="1100" u="none" cap="none" strike="noStrike">
              <a:solidFill>
                <a:srgbClr val="085160"/>
              </a:solidFill>
              <a:latin typeface="Century Gothic"/>
              <a:ea typeface="Century Gothic"/>
              <a:cs typeface="Century Gothic"/>
              <a:sym typeface="Century Gothic"/>
            </a:endParaRPr>
          </a:p>
        </p:txBody>
      </p:sp>
      <p:pic>
        <p:nvPicPr>
          <p:cNvPr id="483" name="Google Shape;483;g10d32b9858b_1_57"/>
          <p:cNvPicPr preferRelativeResize="0"/>
          <p:nvPr/>
        </p:nvPicPr>
        <p:blipFill rotWithShape="1">
          <a:blip r:embed="rId6">
            <a:alphaModFix/>
          </a:blip>
          <a:srcRect b="0" l="0" r="0" t="0"/>
          <a:stretch/>
        </p:blipFill>
        <p:spPr>
          <a:xfrm>
            <a:off x="10989750" y="360038"/>
            <a:ext cx="1027900" cy="10279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88" name="Shape 488"/>
        <p:cNvGrpSpPr/>
        <p:nvPr/>
      </p:nvGrpSpPr>
      <p:grpSpPr>
        <a:xfrm>
          <a:off x="0" y="0"/>
          <a:ext cx="0" cy="0"/>
          <a:chOff x="0" y="0"/>
          <a:chExt cx="0" cy="0"/>
        </a:xfrm>
      </p:grpSpPr>
      <p:sp>
        <p:nvSpPr>
          <p:cNvPr id="489" name="Google Shape;489;g114d3a32104_0_0"/>
          <p:cNvSpPr txBox="1"/>
          <p:nvPr>
            <p:ph idx="12" type="sldNum"/>
          </p:nvPr>
        </p:nvSpPr>
        <p:spPr>
          <a:xfrm>
            <a:off x="11280576" y="6597352"/>
            <a:ext cx="864000" cy="2607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fr-FR"/>
              <a:t>‹#›</a:t>
            </a:fld>
            <a:endParaRPr/>
          </a:p>
        </p:txBody>
      </p:sp>
      <p:sp>
        <p:nvSpPr>
          <p:cNvPr id="490" name="Google Shape;490;g114d3a32104_0_0"/>
          <p:cNvSpPr txBox="1"/>
          <p:nvPr/>
        </p:nvSpPr>
        <p:spPr>
          <a:xfrm>
            <a:off x="4503011" y="821229"/>
            <a:ext cx="3078000" cy="371400"/>
          </a:xfrm>
          <a:prstGeom prst="rect">
            <a:avLst/>
          </a:prstGeom>
          <a:solidFill>
            <a:srgbClr val="F6AB38"/>
          </a:solidFill>
          <a:ln>
            <a:noFill/>
          </a:ln>
        </p:spPr>
        <p:txBody>
          <a:bodyPr anchorCtr="0" anchor="t" bIns="46800" lIns="90000" spcFirstLastPara="1" rIns="90000" wrap="square" tIns="46800">
            <a:noAutofit/>
          </a:bodyPr>
          <a:lstStyle/>
          <a:p>
            <a:pPr indent="0" lvl="0" marL="0" marR="0" rtl="0" algn="ctr">
              <a:lnSpc>
                <a:spcPct val="100000"/>
              </a:lnSpc>
              <a:spcBef>
                <a:spcPts val="0"/>
              </a:spcBef>
              <a:spcAft>
                <a:spcPts val="0"/>
              </a:spcAft>
              <a:buClr>
                <a:srgbClr val="FFFFFF"/>
              </a:buClr>
              <a:buSzPts val="1800"/>
              <a:buFont typeface="Century Gothic"/>
              <a:buNone/>
            </a:pPr>
            <a:r>
              <a:rPr b="1" i="0" lang="fr-FR" sz="1800" u="none" cap="none" strike="noStrike">
                <a:solidFill>
                  <a:srgbClr val="FFFFFF"/>
                </a:solidFill>
                <a:latin typeface="Century Gothic"/>
                <a:ea typeface="Century Gothic"/>
                <a:cs typeface="Century Gothic"/>
                <a:sym typeface="Century Gothic"/>
              </a:rPr>
              <a:t>10 cyclistes pendant 1 h </a:t>
            </a:r>
            <a:endParaRPr b="0" i="0" sz="1400" u="none" cap="none" strike="noStrike">
              <a:solidFill>
                <a:srgbClr val="000000"/>
              </a:solidFill>
              <a:latin typeface="Arial"/>
              <a:ea typeface="Arial"/>
              <a:cs typeface="Arial"/>
              <a:sym typeface="Arial"/>
            </a:endParaRPr>
          </a:p>
        </p:txBody>
      </p:sp>
      <p:grpSp>
        <p:nvGrpSpPr>
          <p:cNvPr id="491" name="Google Shape;491;g114d3a32104_0_0"/>
          <p:cNvGrpSpPr/>
          <p:nvPr/>
        </p:nvGrpSpPr>
        <p:grpSpPr>
          <a:xfrm>
            <a:off x="4125443" y="1114129"/>
            <a:ext cx="3833100" cy="1750038"/>
            <a:chOff x="1146506" y="2353205"/>
            <a:chExt cx="4027636" cy="1935026"/>
          </a:xfrm>
        </p:grpSpPr>
        <p:pic>
          <p:nvPicPr>
            <p:cNvPr id="492" name="Google Shape;492;g114d3a32104_0_0"/>
            <p:cNvPicPr preferRelativeResize="0"/>
            <p:nvPr/>
          </p:nvPicPr>
          <p:blipFill rotWithShape="1">
            <a:blip r:embed="rId3">
              <a:alphaModFix/>
            </a:blip>
            <a:srcRect b="0" l="0" r="0" t="0"/>
            <a:stretch/>
          </p:blipFill>
          <p:spPr>
            <a:xfrm rot="807681">
              <a:off x="1313046" y="2513027"/>
              <a:ext cx="1563744" cy="1615370"/>
            </a:xfrm>
            <a:prstGeom prst="rect">
              <a:avLst/>
            </a:prstGeom>
            <a:noFill/>
            <a:ln>
              <a:noFill/>
            </a:ln>
          </p:spPr>
        </p:pic>
        <p:pic>
          <p:nvPicPr>
            <p:cNvPr id="493" name="Google Shape;493;g114d3a32104_0_0"/>
            <p:cNvPicPr preferRelativeResize="0"/>
            <p:nvPr/>
          </p:nvPicPr>
          <p:blipFill rotWithShape="1">
            <a:blip r:embed="rId3">
              <a:alphaModFix/>
            </a:blip>
            <a:srcRect b="0" l="0" r="0" t="0"/>
            <a:stretch/>
          </p:blipFill>
          <p:spPr>
            <a:xfrm rot="807681">
              <a:off x="1734839" y="2513027"/>
              <a:ext cx="1563744" cy="1615370"/>
            </a:xfrm>
            <a:prstGeom prst="rect">
              <a:avLst/>
            </a:prstGeom>
            <a:noFill/>
            <a:ln>
              <a:noFill/>
            </a:ln>
          </p:spPr>
        </p:pic>
        <p:pic>
          <p:nvPicPr>
            <p:cNvPr id="494" name="Google Shape;494;g114d3a32104_0_0"/>
            <p:cNvPicPr preferRelativeResize="0"/>
            <p:nvPr/>
          </p:nvPicPr>
          <p:blipFill rotWithShape="1">
            <a:blip r:embed="rId3">
              <a:alphaModFix/>
            </a:blip>
            <a:srcRect b="0" l="0" r="0" t="0"/>
            <a:stretch/>
          </p:blipFill>
          <p:spPr>
            <a:xfrm rot="807681">
              <a:off x="2154557" y="2513027"/>
              <a:ext cx="1563744" cy="1615370"/>
            </a:xfrm>
            <a:prstGeom prst="rect">
              <a:avLst/>
            </a:prstGeom>
            <a:noFill/>
            <a:ln>
              <a:noFill/>
            </a:ln>
          </p:spPr>
        </p:pic>
        <p:pic>
          <p:nvPicPr>
            <p:cNvPr id="495" name="Google Shape;495;g114d3a32104_0_0"/>
            <p:cNvPicPr preferRelativeResize="0"/>
            <p:nvPr/>
          </p:nvPicPr>
          <p:blipFill rotWithShape="1">
            <a:blip r:embed="rId3">
              <a:alphaModFix/>
            </a:blip>
            <a:srcRect b="0" l="0" r="0" t="0"/>
            <a:stretch/>
          </p:blipFill>
          <p:spPr>
            <a:xfrm rot="807681">
              <a:off x="2596507" y="2513027"/>
              <a:ext cx="1563744" cy="1615370"/>
            </a:xfrm>
            <a:prstGeom prst="rect">
              <a:avLst/>
            </a:prstGeom>
            <a:noFill/>
            <a:ln>
              <a:noFill/>
            </a:ln>
          </p:spPr>
        </p:pic>
        <p:pic>
          <p:nvPicPr>
            <p:cNvPr id="496" name="Google Shape;496;g114d3a32104_0_0"/>
            <p:cNvPicPr preferRelativeResize="0"/>
            <p:nvPr/>
          </p:nvPicPr>
          <p:blipFill rotWithShape="1">
            <a:blip r:embed="rId3">
              <a:alphaModFix/>
            </a:blip>
            <a:srcRect b="0" l="0" r="0" t="0"/>
            <a:stretch/>
          </p:blipFill>
          <p:spPr>
            <a:xfrm rot="807681">
              <a:off x="3020332" y="2513039"/>
              <a:ext cx="1563744" cy="1615370"/>
            </a:xfrm>
            <a:prstGeom prst="rect">
              <a:avLst/>
            </a:prstGeom>
            <a:noFill/>
            <a:ln>
              <a:noFill/>
            </a:ln>
          </p:spPr>
        </p:pic>
        <p:pic>
          <p:nvPicPr>
            <p:cNvPr id="497" name="Google Shape;497;g114d3a32104_0_0"/>
            <p:cNvPicPr preferRelativeResize="0"/>
            <p:nvPr/>
          </p:nvPicPr>
          <p:blipFill rotWithShape="1">
            <a:blip r:embed="rId3">
              <a:alphaModFix/>
            </a:blip>
            <a:srcRect b="0" l="0" r="0" t="0"/>
            <a:stretch/>
          </p:blipFill>
          <p:spPr>
            <a:xfrm rot="807681">
              <a:off x="3443857" y="2513027"/>
              <a:ext cx="1563744" cy="1615370"/>
            </a:xfrm>
            <a:prstGeom prst="rect">
              <a:avLst/>
            </a:prstGeom>
            <a:noFill/>
            <a:ln>
              <a:noFill/>
            </a:ln>
          </p:spPr>
        </p:pic>
      </p:grpSp>
      <p:sp>
        <p:nvSpPr>
          <p:cNvPr id="498" name="Google Shape;498;g114d3a32104_0_0"/>
          <p:cNvSpPr txBox="1"/>
          <p:nvPr>
            <p:ph type="title"/>
          </p:nvPr>
        </p:nvSpPr>
        <p:spPr>
          <a:xfrm>
            <a:off x="2027548" y="0"/>
            <a:ext cx="8028900" cy="980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fr-FR"/>
              <a:t>Dix cyclistes pendant 1 h, cela équivaut à…</a:t>
            </a:r>
            <a:endParaRPr/>
          </a:p>
        </p:txBody>
      </p:sp>
      <p:sp>
        <p:nvSpPr>
          <p:cNvPr id="499" name="Google Shape;499;g114d3a32104_0_0"/>
          <p:cNvSpPr txBox="1"/>
          <p:nvPr/>
        </p:nvSpPr>
        <p:spPr>
          <a:xfrm>
            <a:off x="6314750" y="2719650"/>
            <a:ext cx="5328600" cy="554100"/>
          </a:xfrm>
          <a:prstGeom prst="rect">
            <a:avLst/>
          </a:prstGeom>
          <a:solidFill>
            <a:srgbClr val="F6AB38"/>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400"/>
              <a:buFont typeface="Arial"/>
              <a:buNone/>
            </a:pPr>
            <a:r>
              <a:rPr b="1" i="0" lang="fr-FR" sz="2400" u="none" cap="none" strike="noStrike">
                <a:solidFill>
                  <a:schemeClr val="lt1"/>
                </a:solidFill>
                <a:latin typeface="Century Gothic"/>
                <a:ea typeface="Century Gothic"/>
                <a:cs typeface="Century Gothic"/>
                <a:sym typeface="Century Gothic"/>
              </a:rPr>
              <a:t>Ressources non renouvelables</a:t>
            </a:r>
            <a:endParaRPr b="1" i="0" sz="1400" u="none" cap="none" strike="noStrike">
              <a:solidFill>
                <a:schemeClr val="lt1"/>
              </a:solidFill>
              <a:latin typeface="Arial"/>
              <a:ea typeface="Arial"/>
              <a:cs typeface="Arial"/>
              <a:sym typeface="Arial"/>
            </a:endParaRPr>
          </a:p>
        </p:txBody>
      </p:sp>
      <p:sp>
        <p:nvSpPr>
          <p:cNvPr id="500" name="Google Shape;500;g114d3a32104_0_0"/>
          <p:cNvSpPr/>
          <p:nvPr/>
        </p:nvSpPr>
        <p:spPr>
          <a:xfrm>
            <a:off x="6314750" y="3295025"/>
            <a:ext cx="4322700" cy="378600"/>
          </a:xfrm>
          <a:prstGeom prst="roundRect">
            <a:avLst>
              <a:gd fmla="val 23449" name="adj"/>
            </a:avLst>
          </a:prstGeom>
          <a:solidFill>
            <a:srgbClr val="D8D8D8"/>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600"/>
              <a:buFont typeface="Century Gothic"/>
              <a:buNone/>
            </a:pPr>
            <a:r>
              <a:rPr b="1" i="0" lang="fr-FR" sz="1700" u="none" cap="none" strike="noStrike">
                <a:solidFill>
                  <a:schemeClr val="dk1"/>
                </a:solidFill>
                <a:latin typeface="Century Gothic"/>
                <a:ea typeface="Century Gothic"/>
                <a:cs typeface="Century Gothic"/>
                <a:sym typeface="Century Gothic"/>
              </a:rPr>
              <a:t>Sources d’énergie fossiles</a:t>
            </a:r>
            <a:endParaRPr b="0" i="0" sz="1500" u="none" cap="none" strike="noStrike">
              <a:solidFill>
                <a:schemeClr val="dk1"/>
              </a:solidFill>
              <a:latin typeface="Arial"/>
              <a:ea typeface="Arial"/>
              <a:cs typeface="Arial"/>
              <a:sym typeface="Arial"/>
            </a:endParaRPr>
          </a:p>
        </p:txBody>
      </p:sp>
      <p:sp>
        <p:nvSpPr>
          <p:cNvPr id="501" name="Google Shape;501;g114d3a32104_0_0"/>
          <p:cNvSpPr txBox="1"/>
          <p:nvPr/>
        </p:nvSpPr>
        <p:spPr>
          <a:xfrm>
            <a:off x="5808675" y="6349025"/>
            <a:ext cx="13890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2A6176"/>
              </a:buClr>
              <a:buSzPts val="1600"/>
              <a:buFont typeface="Arial"/>
              <a:buNone/>
            </a:pPr>
            <a:r>
              <a:rPr b="0" i="0" lang="fr-FR" sz="1100" u="none" cap="none" strike="noStrike">
                <a:solidFill>
                  <a:srgbClr val="2A6176"/>
                </a:solidFill>
                <a:latin typeface="Century Gothic"/>
                <a:ea typeface="Century Gothic"/>
                <a:cs typeface="Century Gothic"/>
                <a:sym typeface="Century Gothic"/>
              </a:rPr>
              <a:t>*** À 200 bar</a:t>
            </a:r>
            <a:endParaRPr b="0" i="0" sz="1100" u="none" cap="none" strike="noStrike">
              <a:solidFill>
                <a:srgbClr val="2A6176"/>
              </a:solidFill>
              <a:latin typeface="Century Gothic"/>
              <a:ea typeface="Century Gothic"/>
              <a:cs typeface="Century Gothic"/>
              <a:sym typeface="Century Gothic"/>
            </a:endParaRPr>
          </a:p>
        </p:txBody>
      </p:sp>
      <p:grpSp>
        <p:nvGrpSpPr>
          <p:cNvPr id="502" name="Google Shape;502;g114d3a32104_0_0"/>
          <p:cNvGrpSpPr/>
          <p:nvPr/>
        </p:nvGrpSpPr>
        <p:grpSpPr>
          <a:xfrm>
            <a:off x="6633750" y="3762476"/>
            <a:ext cx="4304150" cy="2659349"/>
            <a:chOff x="6633750" y="3762476"/>
            <a:chExt cx="4304150" cy="2659349"/>
          </a:xfrm>
        </p:grpSpPr>
        <p:sp>
          <p:nvSpPr>
            <p:cNvPr id="503" name="Google Shape;503;g114d3a32104_0_0"/>
            <p:cNvSpPr txBox="1"/>
            <p:nvPr/>
          </p:nvSpPr>
          <p:spPr>
            <a:xfrm>
              <a:off x="6633750" y="5219125"/>
              <a:ext cx="1389000" cy="1202700"/>
            </a:xfrm>
            <a:prstGeom prst="rect">
              <a:avLst/>
            </a:prstGeom>
            <a:noFill/>
            <a:ln>
              <a:noFill/>
            </a:ln>
          </p:spPr>
          <p:txBody>
            <a:bodyPr anchorCtr="0" anchor="t" bIns="46800" lIns="90000" spcFirstLastPara="1" rIns="90000" wrap="square" tIns="46800">
              <a:spAutoFit/>
            </a:bodyPr>
            <a:lstStyle/>
            <a:p>
              <a:pPr indent="0" lvl="0" marL="0" marR="0" rtl="0" algn="ctr">
                <a:lnSpc>
                  <a:spcPct val="100000"/>
                </a:lnSpc>
                <a:spcBef>
                  <a:spcPts val="0"/>
                </a:spcBef>
                <a:spcAft>
                  <a:spcPts val="0"/>
                </a:spcAft>
                <a:buClr>
                  <a:srgbClr val="FFFFFF"/>
                </a:buClr>
                <a:buSzPts val="1800"/>
                <a:buFont typeface="Century Gothic"/>
                <a:buNone/>
              </a:pPr>
              <a:r>
                <a:rPr b="1" i="0" lang="fr-FR" sz="1800" u="none" cap="none" strike="noStrike">
                  <a:solidFill>
                    <a:schemeClr val="dk1"/>
                  </a:solidFill>
                  <a:latin typeface="Century Gothic"/>
                  <a:ea typeface="Century Gothic"/>
                  <a:cs typeface="Century Gothic"/>
                  <a:sym typeface="Century Gothic"/>
                </a:rPr>
                <a:t>Une bonbonne d’1,5 L de gaz***</a:t>
              </a:r>
              <a:endParaRPr b="0" i="0" sz="1800" u="none" cap="none" strike="noStrike">
                <a:solidFill>
                  <a:schemeClr val="dk1"/>
                </a:solidFill>
                <a:latin typeface="Arial"/>
                <a:ea typeface="Arial"/>
                <a:cs typeface="Arial"/>
                <a:sym typeface="Arial"/>
              </a:endParaRPr>
            </a:p>
          </p:txBody>
        </p:sp>
        <p:sp>
          <p:nvSpPr>
            <p:cNvPr id="504" name="Google Shape;504;g114d3a32104_0_0"/>
            <p:cNvSpPr txBox="1"/>
            <p:nvPr/>
          </p:nvSpPr>
          <p:spPr>
            <a:xfrm>
              <a:off x="8268989" y="5228725"/>
              <a:ext cx="1224000" cy="925800"/>
            </a:xfrm>
            <a:prstGeom prst="rect">
              <a:avLst/>
            </a:prstGeom>
            <a:noFill/>
            <a:ln>
              <a:noFill/>
            </a:ln>
          </p:spPr>
          <p:txBody>
            <a:bodyPr anchorCtr="0" anchor="t" bIns="46800" lIns="90000" spcFirstLastPara="1" rIns="90000" wrap="square" tIns="46800">
              <a:spAutoFit/>
            </a:bodyPr>
            <a:lstStyle/>
            <a:p>
              <a:pPr indent="0" lvl="0" marL="0" marR="0" rtl="0" algn="ctr">
                <a:lnSpc>
                  <a:spcPct val="100000"/>
                </a:lnSpc>
                <a:spcBef>
                  <a:spcPts val="0"/>
                </a:spcBef>
                <a:spcAft>
                  <a:spcPts val="0"/>
                </a:spcAft>
                <a:buClr>
                  <a:srgbClr val="FFFFFF"/>
                </a:buClr>
                <a:buSzPts val="1800"/>
                <a:buFont typeface="Century Gothic"/>
                <a:buNone/>
              </a:pPr>
              <a:r>
                <a:rPr b="1" i="0" lang="fr-FR" sz="1800" u="none" cap="none" strike="noStrike">
                  <a:solidFill>
                    <a:schemeClr val="dk1"/>
                  </a:solidFill>
                  <a:latin typeface="Century Gothic"/>
                  <a:ea typeface="Century Gothic"/>
                  <a:cs typeface="Century Gothic"/>
                  <a:sym typeface="Century Gothic"/>
                </a:rPr>
                <a:t>Un petit tas de charbon</a:t>
              </a:r>
              <a:endParaRPr b="1" i="0" sz="1800" u="none" cap="none" strike="noStrike">
                <a:solidFill>
                  <a:schemeClr val="dk1"/>
                </a:solidFill>
                <a:latin typeface="Arial"/>
                <a:ea typeface="Arial"/>
                <a:cs typeface="Arial"/>
                <a:sym typeface="Arial"/>
              </a:endParaRPr>
            </a:p>
          </p:txBody>
        </p:sp>
        <p:sp>
          <p:nvSpPr>
            <p:cNvPr id="505" name="Google Shape;505;g114d3a32104_0_0"/>
            <p:cNvSpPr txBox="1"/>
            <p:nvPr/>
          </p:nvSpPr>
          <p:spPr>
            <a:xfrm>
              <a:off x="9497600" y="5219125"/>
              <a:ext cx="1440300" cy="1202700"/>
            </a:xfrm>
            <a:prstGeom prst="rect">
              <a:avLst/>
            </a:prstGeom>
            <a:noFill/>
            <a:ln>
              <a:noFill/>
            </a:ln>
          </p:spPr>
          <p:txBody>
            <a:bodyPr anchorCtr="0" anchor="t" bIns="46800" lIns="90000" spcFirstLastPara="1" rIns="90000" wrap="square" tIns="46800">
              <a:spAutoFit/>
            </a:bodyPr>
            <a:lstStyle/>
            <a:p>
              <a:pPr indent="0" lvl="0" marL="0" marR="0" rtl="0" algn="ctr">
                <a:lnSpc>
                  <a:spcPct val="100000"/>
                </a:lnSpc>
                <a:spcBef>
                  <a:spcPts val="1125"/>
                </a:spcBef>
                <a:spcAft>
                  <a:spcPts val="0"/>
                </a:spcAft>
                <a:buClr>
                  <a:srgbClr val="FFFFFF"/>
                </a:buClr>
                <a:buSzPts val="1800"/>
                <a:buFont typeface="Century Gothic"/>
                <a:buNone/>
              </a:pPr>
              <a:r>
                <a:rPr b="1" i="0" lang="fr-FR" sz="1800" u="none" cap="none" strike="noStrike">
                  <a:solidFill>
                    <a:schemeClr val="dk1"/>
                  </a:solidFill>
                  <a:latin typeface="Century Gothic"/>
                  <a:ea typeface="Century Gothic"/>
                  <a:cs typeface="Century Gothic"/>
                  <a:sym typeface="Century Gothic"/>
                </a:rPr>
                <a:t>Une canette de 33 cL de pétrole</a:t>
              </a:r>
              <a:endParaRPr b="0" i="0" sz="1800" u="none" cap="none" strike="noStrike">
                <a:solidFill>
                  <a:schemeClr val="dk1"/>
                </a:solidFill>
                <a:latin typeface="Arial"/>
                <a:ea typeface="Arial"/>
                <a:cs typeface="Arial"/>
                <a:sym typeface="Arial"/>
              </a:endParaRPr>
            </a:p>
          </p:txBody>
        </p:sp>
        <p:cxnSp>
          <p:nvCxnSpPr>
            <p:cNvPr id="506" name="Google Shape;506;g114d3a32104_0_0"/>
            <p:cNvCxnSpPr>
              <a:stCxn id="503" idx="0"/>
            </p:cNvCxnSpPr>
            <p:nvPr/>
          </p:nvCxnSpPr>
          <p:spPr>
            <a:xfrm rot="10800000">
              <a:off x="7328250" y="4562725"/>
              <a:ext cx="0" cy="656400"/>
            </a:xfrm>
            <a:prstGeom prst="straightConnector1">
              <a:avLst/>
            </a:prstGeom>
            <a:noFill/>
            <a:ln cap="flat" cmpd="sng" w="19050">
              <a:solidFill>
                <a:schemeClr val="dk1"/>
              </a:solidFill>
              <a:prstDash val="solid"/>
              <a:round/>
              <a:headEnd len="sm" w="sm" type="none"/>
              <a:tailEnd len="med" w="med" type="oval"/>
            </a:ln>
          </p:spPr>
        </p:cxnSp>
        <p:cxnSp>
          <p:nvCxnSpPr>
            <p:cNvPr id="507" name="Google Shape;507;g114d3a32104_0_0"/>
            <p:cNvCxnSpPr>
              <a:stCxn id="504" idx="0"/>
            </p:cNvCxnSpPr>
            <p:nvPr/>
          </p:nvCxnSpPr>
          <p:spPr>
            <a:xfrm rot="10800000">
              <a:off x="8880989" y="4467325"/>
              <a:ext cx="0" cy="761400"/>
            </a:xfrm>
            <a:prstGeom prst="straightConnector1">
              <a:avLst/>
            </a:prstGeom>
            <a:noFill/>
            <a:ln cap="flat" cmpd="sng" w="19050">
              <a:solidFill>
                <a:schemeClr val="dk1"/>
              </a:solidFill>
              <a:prstDash val="solid"/>
              <a:round/>
              <a:headEnd len="sm" w="sm" type="none"/>
              <a:tailEnd len="med" w="med" type="oval"/>
            </a:ln>
          </p:spPr>
        </p:cxnSp>
        <p:cxnSp>
          <p:nvCxnSpPr>
            <p:cNvPr id="508" name="Google Shape;508;g114d3a32104_0_0"/>
            <p:cNvCxnSpPr>
              <a:stCxn id="505" idx="0"/>
            </p:cNvCxnSpPr>
            <p:nvPr/>
          </p:nvCxnSpPr>
          <p:spPr>
            <a:xfrm rot="10800000">
              <a:off x="10217750" y="4377325"/>
              <a:ext cx="0" cy="841800"/>
            </a:xfrm>
            <a:prstGeom prst="straightConnector1">
              <a:avLst/>
            </a:prstGeom>
            <a:noFill/>
            <a:ln cap="flat" cmpd="sng" w="19050">
              <a:solidFill>
                <a:schemeClr val="dk1"/>
              </a:solidFill>
              <a:prstDash val="solid"/>
              <a:round/>
              <a:headEnd len="sm" w="sm" type="none"/>
              <a:tailEnd len="med" w="med" type="oval"/>
            </a:ln>
          </p:spPr>
        </p:cxnSp>
        <p:sp>
          <p:nvSpPr>
            <p:cNvPr id="509" name="Google Shape;509;g114d3a32104_0_0"/>
            <p:cNvSpPr/>
            <p:nvPr/>
          </p:nvSpPr>
          <p:spPr>
            <a:xfrm>
              <a:off x="6920613" y="3762476"/>
              <a:ext cx="800280" cy="800280"/>
            </a:xfrm>
            <a:prstGeom prst="ellipse">
              <a:avLst/>
            </a:prstGeom>
            <a:solidFill>
              <a:srgbClr val="F4CCC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510" name="Google Shape;510;g114d3a32104_0_0"/>
            <p:cNvPicPr preferRelativeResize="0"/>
            <p:nvPr/>
          </p:nvPicPr>
          <p:blipFill rotWithShape="1">
            <a:blip r:embed="rId4">
              <a:alphaModFix/>
            </a:blip>
            <a:srcRect b="0" l="0" r="0" t="0"/>
            <a:stretch/>
          </p:blipFill>
          <p:spPr>
            <a:xfrm>
              <a:off x="7024263" y="3866123"/>
              <a:ext cx="592985" cy="592985"/>
            </a:xfrm>
            <a:prstGeom prst="rect">
              <a:avLst/>
            </a:prstGeom>
            <a:noFill/>
            <a:ln>
              <a:noFill/>
            </a:ln>
          </p:spPr>
        </p:pic>
        <p:sp>
          <p:nvSpPr>
            <p:cNvPr id="511" name="Google Shape;511;g114d3a32104_0_0"/>
            <p:cNvSpPr/>
            <p:nvPr/>
          </p:nvSpPr>
          <p:spPr>
            <a:xfrm>
              <a:off x="8531421" y="3842717"/>
              <a:ext cx="645840" cy="639792"/>
            </a:xfrm>
            <a:prstGeom prst="ellipse">
              <a:avLst/>
            </a:prstGeom>
            <a:solidFill>
              <a:srgbClr val="A79B7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512" name="Google Shape;512;g114d3a32104_0_0"/>
            <p:cNvPicPr preferRelativeResize="0"/>
            <p:nvPr/>
          </p:nvPicPr>
          <p:blipFill rotWithShape="1">
            <a:blip r:embed="rId5">
              <a:alphaModFix/>
            </a:blip>
            <a:srcRect b="0" l="0" r="0" t="0"/>
            <a:stretch/>
          </p:blipFill>
          <p:spPr>
            <a:xfrm>
              <a:off x="8615068" y="3925579"/>
              <a:ext cx="478549" cy="474068"/>
            </a:xfrm>
            <a:prstGeom prst="rect">
              <a:avLst/>
            </a:prstGeom>
            <a:noFill/>
            <a:ln>
              <a:noFill/>
            </a:ln>
          </p:spPr>
        </p:pic>
        <p:sp>
          <p:nvSpPr>
            <p:cNvPr id="513" name="Google Shape;513;g114d3a32104_0_0"/>
            <p:cNvSpPr/>
            <p:nvPr/>
          </p:nvSpPr>
          <p:spPr>
            <a:xfrm>
              <a:off x="9953698" y="3926355"/>
              <a:ext cx="466236" cy="472500"/>
            </a:xfrm>
            <a:prstGeom prst="ellipse">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514" name="Google Shape;514;g114d3a32104_0_0"/>
            <p:cNvPicPr preferRelativeResize="0"/>
            <p:nvPr/>
          </p:nvPicPr>
          <p:blipFill rotWithShape="1">
            <a:blip r:embed="rId6">
              <a:alphaModFix/>
            </a:blip>
            <a:srcRect b="0" l="0" r="0" t="0"/>
            <a:stretch/>
          </p:blipFill>
          <p:spPr>
            <a:xfrm>
              <a:off x="10014084" y="3987550"/>
              <a:ext cx="345468" cy="350109"/>
            </a:xfrm>
            <a:prstGeom prst="rect">
              <a:avLst/>
            </a:prstGeom>
            <a:noFill/>
            <a:ln>
              <a:noFill/>
            </a:ln>
          </p:spPr>
        </p:pic>
      </p:grpSp>
      <p:grpSp>
        <p:nvGrpSpPr>
          <p:cNvPr id="515" name="Google Shape;515;g114d3a32104_0_0"/>
          <p:cNvGrpSpPr/>
          <p:nvPr/>
        </p:nvGrpSpPr>
        <p:grpSpPr>
          <a:xfrm>
            <a:off x="10809201" y="4042115"/>
            <a:ext cx="1389000" cy="2112410"/>
            <a:chOff x="10809201" y="4042115"/>
            <a:chExt cx="1389000" cy="2112410"/>
          </a:xfrm>
        </p:grpSpPr>
        <p:sp>
          <p:nvSpPr>
            <p:cNvPr id="516" name="Google Shape;516;g114d3a32104_0_0"/>
            <p:cNvSpPr/>
            <p:nvPr/>
          </p:nvSpPr>
          <p:spPr>
            <a:xfrm>
              <a:off x="11409491" y="4107315"/>
              <a:ext cx="180000" cy="180000"/>
            </a:xfrm>
            <a:prstGeom prst="ellipse">
              <a:avLst/>
            </a:prstGeom>
            <a:solidFill>
              <a:srgbClr val="CC339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17" name="Google Shape;517;g114d3a32104_0_0"/>
            <p:cNvSpPr txBox="1"/>
            <p:nvPr/>
          </p:nvSpPr>
          <p:spPr>
            <a:xfrm>
              <a:off x="10809201" y="5228725"/>
              <a:ext cx="1389000" cy="925800"/>
            </a:xfrm>
            <a:prstGeom prst="rect">
              <a:avLst/>
            </a:prstGeom>
            <a:noFill/>
            <a:ln>
              <a:noFill/>
            </a:ln>
          </p:spPr>
          <p:txBody>
            <a:bodyPr anchorCtr="0" anchor="t" bIns="46800" lIns="90000" spcFirstLastPara="1" rIns="90000" wrap="square" tIns="46800">
              <a:spAutoFit/>
            </a:bodyPr>
            <a:lstStyle/>
            <a:p>
              <a:pPr indent="0" lvl="0" marL="0" marR="0" rtl="0" algn="ctr">
                <a:lnSpc>
                  <a:spcPct val="100000"/>
                </a:lnSpc>
                <a:spcBef>
                  <a:spcPts val="1125"/>
                </a:spcBef>
                <a:spcAft>
                  <a:spcPts val="0"/>
                </a:spcAft>
                <a:buClr>
                  <a:srgbClr val="FFFFFF"/>
                </a:buClr>
                <a:buSzPts val="1800"/>
                <a:buFont typeface="Century Gothic"/>
                <a:buNone/>
              </a:pPr>
              <a:r>
                <a:rPr b="1" i="0" lang="fr-FR" sz="1800" u="none" cap="none" strike="noStrike">
                  <a:solidFill>
                    <a:srgbClr val="F6AB38"/>
                  </a:solidFill>
                  <a:latin typeface="Century Gothic"/>
                  <a:ea typeface="Century Gothic"/>
                  <a:cs typeface="Century Gothic"/>
                  <a:sym typeface="Century Gothic"/>
                </a:rPr>
                <a:t>Une pincée d’uranium</a:t>
              </a:r>
              <a:endParaRPr b="0" i="0" sz="1800" u="none" cap="none" strike="noStrike">
                <a:solidFill>
                  <a:srgbClr val="F6AB38"/>
                </a:solidFill>
                <a:latin typeface="Arial"/>
                <a:ea typeface="Arial"/>
                <a:cs typeface="Arial"/>
                <a:sym typeface="Arial"/>
              </a:endParaRPr>
            </a:p>
          </p:txBody>
        </p:sp>
        <p:cxnSp>
          <p:nvCxnSpPr>
            <p:cNvPr id="518" name="Google Shape;518;g114d3a32104_0_0"/>
            <p:cNvCxnSpPr>
              <a:stCxn id="517" idx="0"/>
            </p:cNvCxnSpPr>
            <p:nvPr/>
          </p:nvCxnSpPr>
          <p:spPr>
            <a:xfrm rot="10800000">
              <a:off x="11499501" y="4269325"/>
              <a:ext cx="4200" cy="959400"/>
            </a:xfrm>
            <a:prstGeom prst="straightConnector1">
              <a:avLst/>
            </a:prstGeom>
            <a:noFill/>
            <a:ln cap="flat" cmpd="sng" w="19050">
              <a:solidFill>
                <a:schemeClr val="dk1"/>
              </a:solidFill>
              <a:prstDash val="solid"/>
              <a:round/>
              <a:headEnd len="sm" w="sm" type="none"/>
              <a:tailEnd len="med" w="med" type="oval"/>
            </a:ln>
          </p:spPr>
        </p:cxnSp>
        <p:grpSp>
          <p:nvGrpSpPr>
            <p:cNvPr id="519" name="Google Shape;519;g114d3a32104_0_0"/>
            <p:cNvGrpSpPr/>
            <p:nvPr/>
          </p:nvGrpSpPr>
          <p:grpSpPr>
            <a:xfrm>
              <a:off x="11362864" y="4042115"/>
              <a:ext cx="281664" cy="240948"/>
              <a:chOff x="13941246" y="5475200"/>
              <a:chExt cx="1080000" cy="1080000"/>
            </a:xfrm>
          </p:grpSpPr>
          <p:sp>
            <p:nvSpPr>
              <p:cNvPr id="520" name="Google Shape;520;g114d3a32104_0_0"/>
              <p:cNvSpPr/>
              <p:nvPr/>
            </p:nvSpPr>
            <p:spPr>
              <a:xfrm>
                <a:off x="13941246" y="5475200"/>
                <a:ext cx="1080000" cy="1080000"/>
              </a:xfrm>
              <a:prstGeom prst="ellipse">
                <a:avLst/>
              </a:prstGeom>
              <a:solidFill>
                <a:srgbClr val="D5A6B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521" name="Google Shape;521;g114d3a32104_0_0"/>
              <p:cNvPicPr preferRelativeResize="0"/>
              <p:nvPr/>
            </p:nvPicPr>
            <p:blipFill rotWithShape="1">
              <a:blip r:embed="rId7">
                <a:alphaModFix/>
              </a:blip>
              <a:srcRect b="0" l="0" r="0" t="0"/>
              <a:stretch/>
            </p:blipFill>
            <p:spPr>
              <a:xfrm>
                <a:off x="14081118" y="5615075"/>
                <a:ext cx="800250" cy="800250"/>
              </a:xfrm>
              <a:prstGeom prst="rect">
                <a:avLst/>
              </a:prstGeom>
              <a:noFill/>
              <a:ln>
                <a:noFill/>
              </a:ln>
            </p:spPr>
          </p:pic>
        </p:grpSp>
      </p:grpSp>
      <p:sp>
        <p:nvSpPr>
          <p:cNvPr id="522" name="Google Shape;522;g114d3a32104_0_0"/>
          <p:cNvSpPr/>
          <p:nvPr/>
        </p:nvSpPr>
        <p:spPr>
          <a:xfrm>
            <a:off x="9620800" y="6597325"/>
            <a:ext cx="2083500" cy="2607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85160"/>
              </a:buClr>
              <a:buSzPts val="1100"/>
              <a:buFont typeface="Century Gothic"/>
              <a:buNone/>
            </a:pPr>
            <a:r>
              <a:rPr b="0" i="1" lang="fr-FR" sz="1100" u="none" cap="none" strike="noStrike">
                <a:solidFill>
                  <a:srgbClr val="085160"/>
                </a:solidFill>
                <a:latin typeface="Century Gothic"/>
                <a:ea typeface="Century Gothic"/>
                <a:cs typeface="Century Gothic"/>
                <a:sym typeface="Century Gothic"/>
              </a:rPr>
              <a:t>Icônes : Freepik</a:t>
            </a:r>
            <a:endParaRPr b="0" i="1" sz="1100" u="none" cap="none" strike="noStrike">
              <a:solidFill>
                <a:srgbClr val="166478"/>
              </a:solidFill>
              <a:latin typeface="Century Gothic"/>
              <a:ea typeface="Century Gothic"/>
              <a:cs typeface="Century Gothic"/>
              <a:sym typeface="Century Gothic"/>
            </a:endParaRPr>
          </a:p>
        </p:txBody>
      </p:sp>
      <p:grpSp>
        <p:nvGrpSpPr>
          <p:cNvPr id="523" name="Google Shape;523;g114d3a32104_0_0"/>
          <p:cNvGrpSpPr/>
          <p:nvPr/>
        </p:nvGrpSpPr>
        <p:grpSpPr>
          <a:xfrm>
            <a:off x="-53850" y="2719650"/>
            <a:ext cx="6262199" cy="3890975"/>
            <a:chOff x="-53850" y="2719650"/>
            <a:chExt cx="6262199" cy="3890975"/>
          </a:xfrm>
        </p:grpSpPr>
        <p:grpSp>
          <p:nvGrpSpPr>
            <p:cNvPr id="524" name="Google Shape;524;g114d3a32104_0_0"/>
            <p:cNvGrpSpPr/>
            <p:nvPr/>
          </p:nvGrpSpPr>
          <p:grpSpPr>
            <a:xfrm>
              <a:off x="5010649" y="3672250"/>
              <a:ext cx="958824" cy="980748"/>
              <a:chOff x="12526621" y="6789075"/>
              <a:chExt cx="1080000" cy="1080000"/>
            </a:xfrm>
          </p:grpSpPr>
          <p:sp>
            <p:nvSpPr>
              <p:cNvPr id="525" name="Google Shape;525;g114d3a32104_0_0"/>
              <p:cNvSpPr/>
              <p:nvPr/>
            </p:nvSpPr>
            <p:spPr>
              <a:xfrm>
                <a:off x="12526621" y="6789075"/>
                <a:ext cx="1080000" cy="1080000"/>
              </a:xfrm>
              <a:prstGeom prst="ellipse">
                <a:avLst/>
              </a:prstGeom>
              <a:solidFill>
                <a:srgbClr val="B6D7A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526" name="Google Shape;526;g114d3a32104_0_0"/>
              <p:cNvPicPr preferRelativeResize="0"/>
              <p:nvPr/>
            </p:nvPicPr>
            <p:blipFill rotWithShape="1">
              <a:blip r:embed="rId8">
                <a:alphaModFix/>
              </a:blip>
              <a:srcRect b="0" l="0" r="0" t="0"/>
              <a:stretch/>
            </p:blipFill>
            <p:spPr>
              <a:xfrm>
                <a:off x="12666500" y="6928950"/>
                <a:ext cx="800250" cy="800250"/>
              </a:xfrm>
              <a:prstGeom prst="rect">
                <a:avLst/>
              </a:prstGeom>
              <a:noFill/>
              <a:ln>
                <a:noFill/>
              </a:ln>
            </p:spPr>
          </p:pic>
        </p:grpSp>
        <p:grpSp>
          <p:nvGrpSpPr>
            <p:cNvPr id="527" name="Google Shape;527;g114d3a32104_0_0"/>
            <p:cNvGrpSpPr/>
            <p:nvPr/>
          </p:nvGrpSpPr>
          <p:grpSpPr>
            <a:xfrm>
              <a:off x="-53850" y="2719650"/>
              <a:ext cx="6262199" cy="3890975"/>
              <a:chOff x="-53850" y="2719650"/>
              <a:chExt cx="6262199" cy="3890975"/>
            </a:xfrm>
          </p:grpSpPr>
          <p:grpSp>
            <p:nvGrpSpPr>
              <p:cNvPr id="528" name="Google Shape;528;g114d3a32104_0_0"/>
              <p:cNvGrpSpPr/>
              <p:nvPr/>
            </p:nvGrpSpPr>
            <p:grpSpPr>
              <a:xfrm>
                <a:off x="2109661" y="3491876"/>
                <a:ext cx="1388988" cy="1439748"/>
                <a:chOff x="12519909" y="2560038"/>
                <a:chExt cx="1080000" cy="1080000"/>
              </a:xfrm>
            </p:grpSpPr>
            <p:sp>
              <p:nvSpPr>
                <p:cNvPr id="529" name="Google Shape;529;g114d3a32104_0_0"/>
                <p:cNvSpPr/>
                <p:nvPr/>
              </p:nvSpPr>
              <p:spPr>
                <a:xfrm>
                  <a:off x="12519909" y="2560038"/>
                  <a:ext cx="1080000" cy="1080000"/>
                </a:xfrm>
                <a:prstGeom prst="ellipse">
                  <a:avLst/>
                </a:prstGeom>
                <a:solidFill>
                  <a:srgbClr val="FFE59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530" name="Google Shape;530;g114d3a32104_0_0"/>
                <p:cNvPicPr preferRelativeResize="0"/>
                <p:nvPr/>
              </p:nvPicPr>
              <p:blipFill rotWithShape="1">
                <a:blip r:embed="rId9">
                  <a:alphaModFix/>
                </a:blip>
                <a:srcRect b="0" l="0" r="0" t="0"/>
                <a:stretch/>
              </p:blipFill>
              <p:spPr>
                <a:xfrm>
                  <a:off x="12659788" y="2699925"/>
                  <a:ext cx="800250" cy="800250"/>
                </a:xfrm>
                <a:prstGeom prst="rect">
                  <a:avLst/>
                </a:prstGeom>
                <a:noFill/>
                <a:ln>
                  <a:noFill/>
                </a:ln>
              </p:spPr>
            </p:pic>
          </p:grpSp>
          <p:grpSp>
            <p:nvGrpSpPr>
              <p:cNvPr id="531" name="Google Shape;531;g114d3a32104_0_0"/>
              <p:cNvGrpSpPr/>
              <p:nvPr/>
            </p:nvGrpSpPr>
            <p:grpSpPr>
              <a:xfrm>
                <a:off x="-53850" y="2719650"/>
                <a:ext cx="6262199" cy="3890975"/>
                <a:chOff x="-53850" y="2719650"/>
                <a:chExt cx="6262199" cy="3890975"/>
              </a:xfrm>
            </p:grpSpPr>
            <p:grpSp>
              <p:nvGrpSpPr>
                <p:cNvPr id="532" name="Google Shape;532;g114d3a32104_0_0"/>
                <p:cNvGrpSpPr/>
                <p:nvPr/>
              </p:nvGrpSpPr>
              <p:grpSpPr>
                <a:xfrm>
                  <a:off x="-53850" y="2719650"/>
                  <a:ext cx="6262199" cy="3890975"/>
                  <a:chOff x="-53850" y="2719650"/>
                  <a:chExt cx="6262199" cy="3890975"/>
                </a:xfrm>
              </p:grpSpPr>
              <p:grpSp>
                <p:nvGrpSpPr>
                  <p:cNvPr id="533" name="Google Shape;533;g114d3a32104_0_0"/>
                  <p:cNvGrpSpPr/>
                  <p:nvPr/>
                </p:nvGrpSpPr>
                <p:grpSpPr>
                  <a:xfrm>
                    <a:off x="-53850" y="2719650"/>
                    <a:ext cx="6262199" cy="3890975"/>
                    <a:chOff x="-53850" y="2719650"/>
                    <a:chExt cx="6262199" cy="3890975"/>
                  </a:xfrm>
                </p:grpSpPr>
                <p:sp>
                  <p:nvSpPr>
                    <p:cNvPr id="534" name="Google Shape;534;g114d3a32104_0_0"/>
                    <p:cNvSpPr txBox="1"/>
                    <p:nvPr/>
                  </p:nvSpPr>
                  <p:spPr>
                    <a:xfrm>
                      <a:off x="-53850" y="6349025"/>
                      <a:ext cx="26400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2A6176"/>
                        </a:buClr>
                        <a:buSzPts val="1600"/>
                        <a:buFont typeface="Arial"/>
                        <a:buNone/>
                      </a:pPr>
                      <a:r>
                        <a:rPr b="0" i="0" lang="fr-FR" sz="1100" u="none" cap="none" strike="noStrike">
                          <a:solidFill>
                            <a:srgbClr val="2A6176"/>
                          </a:solidFill>
                          <a:latin typeface="Century Gothic"/>
                          <a:ea typeface="Century Gothic"/>
                          <a:cs typeface="Century Gothic"/>
                          <a:sym typeface="Century Gothic"/>
                        </a:rPr>
                        <a:t>*Chutant d’une hauteur de 50 m</a:t>
                      </a:r>
                      <a:endParaRPr b="0" i="0" sz="1100" u="none" cap="none" strike="noStrike">
                        <a:solidFill>
                          <a:srgbClr val="2A6176"/>
                        </a:solidFill>
                        <a:latin typeface="Century Gothic"/>
                        <a:ea typeface="Century Gothic"/>
                        <a:cs typeface="Century Gothic"/>
                        <a:sym typeface="Century Gothic"/>
                      </a:endParaRPr>
                    </a:p>
                  </p:txBody>
                </p:sp>
                <p:grpSp>
                  <p:nvGrpSpPr>
                    <p:cNvPr id="535" name="Google Shape;535;g114d3a32104_0_0"/>
                    <p:cNvGrpSpPr/>
                    <p:nvPr/>
                  </p:nvGrpSpPr>
                  <p:grpSpPr>
                    <a:xfrm>
                      <a:off x="296498" y="2719650"/>
                      <a:ext cx="5911851" cy="3702175"/>
                      <a:chOff x="296499" y="2719650"/>
                      <a:chExt cx="5911851" cy="3702175"/>
                    </a:xfrm>
                  </p:grpSpPr>
                  <p:sp>
                    <p:nvSpPr>
                      <p:cNvPr id="536" name="Google Shape;536;g114d3a32104_0_0"/>
                      <p:cNvSpPr txBox="1"/>
                      <p:nvPr/>
                    </p:nvSpPr>
                    <p:spPr>
                      <a:xfrm>
                        <a:off x="370138" y="2719650"/>
                        <a:ext cx="5328600" cy="554100"/>
                      </a:xfrm>
                      <a:prstGeom prst="rect">
                        <a:avLst/>
                      </a:prstGeom>
                      <a:solidFill>
                        <a:srgbClr val="F6AB38"/>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400"/>
                          <a:buFont typeface="Arial"/>
                          <a:buNone/>
                        </a:pPr>
                        <a:r>
                          <a:rPr b="1" i="0" lang="fr-FR" sz="2400" u="none" cap="none" strike="noStrike">
                            <a:solidFill>
                              <a:schemeClr val="lt1"/>
                            </a:solidFill>
                            <a:latin typeface="Century Gothic"/>
                            <a:ea typeface="Century Gothic"/>
                            <a:cs typeface="Century Gothic"/>
                            <a:sym typeface="Century Gothic"/>
                          </a:rPr>
                          <a:t>Ressources renouvelables</a:t>
                        </a:r>
                        <a:endParaRPr b="1" i="0" sz="1400" u="none" cap="none" strike="noStrike">
                          <a:solidFill>
                            <a:schemeClr val="lt1"/>
                          </a:solidFill>
                          <a:latin typeface="Arial"/>
                          <a:ea typeface="Arial"/>
                          <a:cs typeface="Arial"/>
                          <a:sym typeface="Arial"/>
                        </a:endParaRPr>
                      </a:p>
                    </p:txBody>
                  </p:sp>
                  <p:sp>
                    <p:nvSpPr>
                      <p:cNvPr id="537" name="Google Shape;537;g114d3a32104_0_0"/>
                      <p:cNvSpPr txBox="1"/>
                      <p:nvPr/>
                    </p:nvSpPr>
                    <p:spPr>
                      <a:xfrm>
                        <a:off x="296499" y="5225653"/>
                        <a:ext cx="1296000" cy="648600"/>
                      </a:xfrm>
                      <a:prstGeom prst="rect">
                        <a:avLst/>
                      </a:prstGeom>
                      <a:noFill/>
                      <a:ln>
                        <a:noFill/>
                      </a:ln>
                    </p:spPr>
                    <p:txBody>
                      <a:bodyPr anchorCtr="0" anchor="t" bIns="46800" lIns="90000" spcFirstLastPara="1" rIns="90000" wrap="square" tIns="46800">
                        <a:spAutoFit/>
                      </a:bodyPr>
                      <a:lstStyle/>
                      <a:p>
                        <a:pPr indent="0" lvl="0" marL="0" marR="0" rtl="0" algn="ctr">
                          <a:lnSpc>
                            <a:spcPct val="100000"/>
                          </a:lnSpc>
                          <a:spcBef>
                            <a:spcPts val="0"/>
                          </a:spcBef>
                          <a:spcAft>
                            <a:spcPts val="0"/>
                          </a:spcAft>
                          <a:buClr>
                            <a:srgbClr val="FFFFFF"/>
                          </a:buClr>
                          <a:buSzPts val="1800"/>
                          <a:buFont typeface="Century Gothic"/>
                          <a:buNone/>
                        </a:pPr>
                        <a:r>
                          <a:rPr b="1" i="0" lang="fr-FR" sz="1800" u="none" cap="none" strike="noStrike">
                            <a:solidFill>
                              <a:srgbClr val="005262"/>
                            </a:solidFill>
                            <a:latin typeface="Century Gothic"/>
                            <a:ea typeface="Century Gothic"/>
                            <a:cs typeface="Century Gothic"/>
                            <a:sym typeface="Century Gothic"/>
                          </a:rPr>
                          <a:t>8 000 L d’eau*</a:t>
                        </a:r>
                        <a:endParaRPr b="1" i="0" sz="1800" u="none" cap="none" strike="noStrike">
                          <a:solidFill>
                            <a:srgbClr val="005262"/>
                          </a:solidFill>
                          <a:latin typeface="Arial"/>
                          <a:ea typeface="Arial"/>
                          <a:cs typeface="Arial"/>
                          <a:sym typeface="Arial"/>
                        </a:endParaRPr>
                      </a:p>
                    </p:txBody>
                  </p:sp>
                  <p:sp>
                    <p:nvSpPr>
                      <p:cNvPr id="538" name="Google Shape;538;g114d3a32104_0_0"/>
                      <p:cNvSpPr txBox="1"/>
                      <p:nvPr/>
                    </p:nvSpPr>
                    <p:spPr>
                      <a:xfrm>
                        <a:off x="2072650" y="5228725"/>
                        <a:ext cx="1440300" cy="925800"/>
                      </a:xfrm>
                      <a:prstGeom prst="rect">
                        <a:avLst/>
                      </a:prstGeom>
                      <a:noFill/>
                      <a:ln>
                        <a:noFill/>
                      </a:ln>
                    </p:spPr>
                    <p:txBody>
                      <a:bodyPr anchorCtr="0" anchor="t" bIns="46800" lIns="90000" spcFirstLastPara="1" rIns="90000" wrap="square" tIns="46800">
                        <a:spAutoFit/>
                      </a:bodyPr>
                      <a:lstStyle/>
                      <a:p>
                        <a:pPr indent="0" lvl="0" marL="0" marR="0" rtl="0" algn="ctr">
                          <a:lnSpc>
                            <a:spcPct val="100000"/>
                          </a:lnSpc>
                          <a:spcBef>
                            <a:spcPts val="0"/>
                          </a:spcBef>
                          <a:spcAft>
                            <a:spcPts val="0"/>
                          </a:spcAft>
                          <a:buClr>
                            <a:srgbClr val="FFFFFF"/>
                          </a:buClr>
                          <a:buSzPts val="1800"/>
                          <a:buFont typeface="Century Gothic"/>
                          <a:buNone/>
                        </a:pPr>
                        <a:r>
                          <a:rPr b="1" i="0" lang="fr-FR" sz="1800" u="none" cap="none" strike="noStrike">
                            <a:solidFill>
                              <a:srgbClr val="005262"/>
                            </a:solidFill>
                            <a:latin typeface="Century Gothic"/>
                            <a:ea typeface="Century Gothic"/>
                            <a:cs typeface="Century Gothic"/>
                            <a:sym typeface="Century Gothic"/>
                          </a:rPr>
                          <a:t>50 m² de panneaux solaires**</a:t>
                        </a:r>
                        <a:endParaRPr b="1" i="0" sz="1800" u="none" cap="none" strike="noStrike">
                          <a:solidFill>
                            <a:srgbClr val="005262"/>
                          </a:solidFill>
                          <a:latin typeface="Arial"/>
                          <a:ea typeface="Arial"/>
                          <a:cs typeface="Arial"/>
                          <a:sym typeface="Arial"/>
                        </a:endParaRPr>
                      </a:p>
                    </p:txBody>
                  </p:sp>
                  <p:sp>
                    <p:nvSpPr>
                      <p:cNvPr id="539" name="Google Shape;539;g114d3a32104_0_0"/>
                      <p:cNvSpPr txBox="1"/>
                      <p:nvPr/>
                    </p:nvSpPr>
                    <p:spPr>
                      <a:xfrm>
                        <a:off x="3561075" y="5219125"/>
                        <a:ext cx="1440000" cy="1202700"/>
                      </a:xfrm>
                      <a:prstGeom prst="rect">
                        <a:avLst/>
                      </a:prstGeom>
                      <a:noFill/>
                      <a:ln>
                        <a:noFill/>
                      </a:ln>
                    </p:spPr>
                    <p:txBody>
                      <a:bodyPr anchorCtr="0" anchor="t" bIns="46800" lIns="90000" spcFirstLastPara="1" rIns="90000" wrap="square" tIns="46800">
                        <a:spAutoFit/>
                      </a:bodyPr>
                      <a:lstStyle/>
                      <a:p>
                        <a:pPr indent="0" lvl="0" marL="0" marR="0" rtl="0" algn="ctr">
                          <a:lnSpc>
                            <a:spcPct val="100000"/>
                          </a:lnSpc>
                          <a:spcBef>
                            <a:spcPts val="0"/>
                          </a:spcBef>
                          <a:spcAft>
                            <a:spcPts val="0"/>
                          </a:spcAft>
                          <a:buClr>
                            <a:srgbClr val="FFFFFF"/>
                          </a:buClr>
                          <a:buSzPts val="1800"/>
                          <a:buFont typeface="Century Gothic"/>
                          <a:buNone/>
                        </a:pPr>
                        <a:r>
                          <a:rPr b="1" i="0" lang="fr-FR" sz="1800" u="none" cap="none" strike="noStrike">
                            <a:solidFill>
                              <a:srgbClr val="005262"/>
                            </a:solidFill>
                            <a:latin typeface="Century Gothic"/>
                            <a:ea typeface="Century Gothic"/>
                            <a:cs typeface="Century Gothic"/>
                            <a:sym typeface="Century Gothic"/>
                          </a:rPr>
                          <a:t>Une éolienne de 5 m de diamètre**</a:t>
                        </a:r>
                        <a:endParaRPr b="0" i="0" sz="1800" u="none" cap="none" strike="noStrike">
                          <a:solidFill>
                            <a:srgbClr val="005262"/>
                          </a:solidFill>
                          <a:latin typeface="Arial"/>
                          <a:ea typeface="Arial"/>
                          <a:cs typeface="Arial"/>
                          <a:sym typeface="Arial"/>
                        </a:endParaRPr>
                      </a:p>
                    </p:txBody>
                  </p:sp>
                  <p:sp>
                    <p:nvSpPr>
                      <p:cNvPr id="540" name="Google Shape;540;g114d3a32104_0_0"/>
                      <p:cNvSpPr txBox="1"/>
                      <p:nvPr/>
                    </p:nvSpPr>
                    <p:spPr>
                      <a:xfrm>
                        <a:off x="4768050" y="5219125"/>
                        <a:ext cx="1440300" cy="648600"/>
                      </a:xfrm>
                      <a:prstGeom prst="rect">
                        <a:avLst/>
                      </a:prstGeom>
                      <a:noFill/>
                      <a:ln>
                        <a:noFill/>
                      </a:ln>
                    </p:spPr>
                    <p:txBody>
                      <a:bodyPr anchorCtr="0" anchor="t" bIns="46800" lIns="90000" spcFirstLastPara="1" rIns="90000" wrap="square" tIns="46800">
                        <a:spAutoFit/>
                      </a:bodyPr>
                      <a:lstStyle/>
                      <a:p>
                        <a:pPr indent="0" lvl="0" marL="0" marR="0" rtl="0" algn="ctr">
                          <a:lnSpc>
                            <a:spcPct val="100000"/>
                          </a:lnSpc>
                          <a:spcBef>
                            <a:spcPts val="1125"/>
                          </a:spcBef>
                          <a:spcAft>
                            <a:spcPts val="0"/>
                          </a:spcAft>
                          <a:buClr>
                            <a:srgbClr val="FFFFFF"/>
                          </a:buClr>
                          <a:buSzPts val="1800"/>
                          <a:buFont typeface="Century Gothic"/>
                          <a:buNone/>
                        </a:pPr>
                        <a:r>
                          <a:rPr b="1" i="0" lang="fr-FR" sz="1800" u="none" cap="none" strike="noStrike">
                            <a:solidFill>
                              <a:srgbClr val="005262"/>
                            </a:solidFill>
                            <a:latin typeface="Century Gothic"/>
                            <a:ea typeface="Century Gothic"/>
                            <a:cs typeface="Century Gothic"/>
                            <a:sym typeface="Century Gothic"/>
                          </a:rPr>
                          <a:t>1 bûche de bois</a:t>
                        </a:r>
                        <a:endParaRPr b="1" i="0" sz="1800" u="none" cap="none" strike="noStrike">
                          <a:solidFill>
                            <a:srgbClr val="005262"/>
                          </a:solidFill>
                          <a:latin typeface="Arial"/>
                          <a:ea typeface="Arial"/>
                          <a:cs typeface="Arial"/>
                          <a:sym typeface="Arial"/>
                        </a:endParaRPr>
                      </a:p>
                    </p:txBody>
                  </p:sp>
                  <p:cxnSp>
                    <p:nvCxnSpPr>
                      <p:cNvPr id="541" name="Google Shape;541;g114d3a32104_0_0"/>
                      <p:cNvCxnSpPr>
                        <a:stCxn id="538" idx="0"/>
                      </p:cNvCxnSpPr>
                      <p:nvPr/>
                    </p:nvCxnSpPr>
                    <p:spPr>
                      <a:xfrm rot="10800000">
                        <a:off x="2792800" y="4917325"/>
                        <a:ext cx="0" cy="311400"/>
                      </a:xfrm>
                      <a:prstGeom prst="straightConnector1">
                        <a:avLst/>
                      </a:prstGeom>
                      <a:noFill/>
                      <a:ln cap="flat" cmpd="sng" w="19050">
                        <a:solidFill>
                          <a:schemeClr val="dk1"/>
                        </a:solidFill>
                        <a:prstDash val="solid"/>
                        <a:round/>
                        <a:headEnd len="sm" w="sm" type="none"/>
                        <a:tailEnd len="med" w="med" type="oval"/>
                      </a:ln>
                    </p:spPr>
                  </p:cxnSp>
                  <p:cxnSp>
                    <p:nvCxnSpPr>
                      <p:cNvPr id="542" name="Google Shape;542;g114d3a32104_0_0"/>
                      <p:cNvCxnSpPr>
                        <a:stCxn id="539" idx="0"/>
                      </p:cNvCxnSpPr>
                      <p:nvPr/>
                    </p:nvCxnSpPr>
                    <p:spPr>
                      <a:xfrm rot="10800000">
                        <a:off x="4281075" y="4737325"/>
                        <a:ext cx="0" cy="481800"/>
                      </a:xfrm>
                      <a:prstGeom prst="straightConnector1">
                        <a:avLst/>
                      </a:prstGeom>
                      <a:noFill/>
                      <a:ln cap="flat" cmpd="sng" w="19050">
                        <a:solidFill>
                          <a:schemeClr val="dk1"/>
                        </a:solidFill>
                        <a:prstDash val="solid"/>
                        <a:round/>
                        <a:headEnd len="sm" w="sm" type="none"/>
                        <a:tailEnd len="med" w="med" type="oval"/>
                      </a:ln>
                    </p:spPr>
                  </p:cxnSp>
                  <p:cxnSp>
                    <p:nvCxnSpPr>
                      <p:cNvPr id="543" name="Google Shape;543;g114d3a32104_0_0"/>
                      <p:cNvCxnSpPr>
                        <a:stCxn id="540" idx="0"/>
                      </p:cNvCxnSpPr>
                      <p:nvPr/>
                    </p:nvCxnSpPr>
                    <p:spPr>
                      <a:xfrm flipH="1" rot="10800000">
                        <a:off x="5488200" y="4680025"/>
                        <a:ext cx="6000" cy="539100"/>
                      </a:xfrm>
                      <a:prstGeom prst="straightConnector1">
                        <a:avLst/>
                      </a:prstGeom>
                      <a:noFill/>
                      <a:ln cap="flat" cmpd="sng" w="19050">
                        <a:solidFill>
                          <a:schemeClr val="dk1"/>
                        </a:solidFill>
                        <a:prstDash val="solid"/>
                        <a:round/>
                        <a:headEnd len="sm" w="sm" type="none"/>
                        <a:tailEnd len="med" w="med" type="oval"/>
                      </a:ln>
                    </p:spPr>
                  </p:cxnSp>
                  <p:cxnSp>
                    <p:nvCxnSpPr>
                      <p:cNvPr id="544" name="Google Shape;544;g114d3a32104_0_0"/>
                      <p:cNvCxnSpPr>
                        <a:stCxn id="537" idx="0"/>
                      </p:cNvCxnSpPr>
                      <p:nvPr/>
                    </p:nvCxnSpPr>
                    <p:spPr>
                      <a:xfrm rot="10800000">
                        <a:off x="944499" y="5044453"/>
                        <a:ext cx="0" cy="181200"/>
                      </a:xfrm>
                      <a:prstGeom prst="straightConnector1">
                        <a:avLst/>
                      </a:prstGeom>
                      <a:noFill/>
                      <a:ln cap="flat" cmpd="sng" w="19050">
                        <a:solidFill>
                          <a:schemeClr val="dk1"/>
                        </a:solidFill>
                        <a:prstDash val="solid"/>
                        <a:round/>
                        <a:headEnd len="sm" w="sm" type="none"/>
                        <a:tailEnd len="med" w="med" type="oval"/>
                      </a:ln>
                    </p:spPr>
                  </p:cxnSp>
                </p:grpSp>
                <p:sp>
                  <p:nvSpPr>
                    <p:cNvPr id="545" name="Google Shape;545;g114d3a32104_0_0"/>
                    <p:cNvSpPr txBox="1"/>
                    <p:nvPr/>
                  </p:nvSpPr>
                  <p:spPr>
                    <a:xfrm>
                      <a:off x="2289300" y="6349025"/>
                      <a:ext cx="37800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2A6176"/>
                        </a:buClr>
                        <a:buSzPts val="1600"/>
                        <a:buFont typeface="Arial"/>
                        <a:buNone/>
                      </a:pPr>
                      <a:r>
                        <a:rPr b="0" i="0" lang="fr-FR" sz="1100" u="none" cap="none" strike="noStrike">
                          <a:solidFill>
                            <a:srgbClr val="2A6176"/>
                          </a:solidFill>
                          <a:latin typeface="Century Gothic"/>
                          <a:ea typeface="Century Gothic"/>
                          <a:cs typeface="Century Gothic"/>
                          <a:sym typeface="Century Gothic"/>
                        </a:rPr>
                        <a:t>**Sous conditions climatiques moyennes en France</a:t>
                      </a:r>
                      <a:endParaRPr b="0" i="0" sz="1100" u="none" cap="none" strike="noStrike">
                        <a:solidFill>
                          <a:srgbClr val="2A6176"/>
                        </a:solidFill>
                        <a:latin typeface="Century Gothic"/>
                        <a:ea typeface="Century Gothic"/>
                        <a:cs typeface="Century Gothic"/>
                        <a:sym typeface="Century Gothic"/>
                      </a:endParaRPr>
                    </a:p>
                  </p:txBody>
                </p:sp>
              </p:grpSp>
              <p:grpSp>
                <p:nvGrpSpPr>
                  <p:cNvPr id="546" name="Google Shape;546;g114d3a32104_0_0"/>
                  <p:cNvGrpSpPr/>
                  <p:nvPr/>
                </p:nvGrpSpPr>
                <p:grpSpPr>
                  <a:xfrm>
                    <a:off x="90117" y="3285004"/>
                    <a:ext cx="1727460" cy="1755216"/>
                    <a:chOff x="12673471" y="679000"/>
                    <a:chExt cx="1080000" cy="1080000"/>
                  </a:xfrm>
                </p:grpSpPr>
                <p:sp>
                  <p:nvSpPr>
                    <p:cNvPr id="547" name="Google Shape;547;g114d3a32104_0_0"/>
                    <p:cNvSpPr/>
                    <p:nvPr/>
                  </p:nvSpPr>
                  <p:spPr>
                    <a:xfrm>
                      <a:off x="12673471" y="679000"/>
                      <a:ext cx="1080000" cy="1080000"/>
                    </a:xfrm>
                    <a:prstGeom prst="ellipse">
                      <a:avLst/>
                    </a:prstGeom>
                    <a:solidFill>
                      <a:srgbClr val="C9DAF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548" name="Google Shape;548;g114d3a32104_0_0"/>
                    <p:cNvPicPr preferRelativeResize="0"/>
                    <p:nvPr/>
                  </p:nvPicPr>
                  <p:blipFill rotWithShape="1">
                    <a:blip r:embed="rId10">
                      <a:alphaModFix/>
                    </a:blip>
                    <a:srcRect b="0" l="0" r="0" t="0"/>
                    <a:stretch/>
                  </p:blipFill>
                  <p:spPr>
                    <a:xfrm>
                      <a:off x="12813350" y="818875"/>
                      <a:ext cx="800250" cy="800250"/>
                    </a:xfrm>
                    <a:prstGeom prst="rect">
                      <a:avLst/>
                    </a:prstGeom>
                    <a:noFill/>
                    <a:ln>
                      <a:noFill/>
                    </a:ln>
                  </p:spPr>
                </p:pic>
              </p:grpSp>
            </p:grpSp>
            <p:grpSp>
              <p:nvGrpSpPr>
                <p:cNvPr id="549" name="Google Shape;549;g114d3a32104_0_0"/>
                <p:cNvGrpSpPr/>
                <p:nvPr/>
              </p:nvGrpSpPr>
              <p:grpSpPr>
                <a:xfrm>
                  <a:off x="3743334" y="3622625"/>
                  <a:ext cx="1080000" cy="1080000"/>
                  <a:chOff x="3382159" y="2611650"/>
                  <a:chExt cx="1080000" cy="1080000"/>
                </a:xfrm>
              </p:grpSpPr>
              <p:sp>
                <p:nvSpPr>
                  <p:cNvPr id="550" name="Google Shape;550;g114d3a32104_0_0"/>
                  <p:cNvSpPr/>
                  <p:nvPr/>
                </p:nvSpPr>
                <p:spPr>
                  <a:xfrm>
                    <a:off x="3382159" y="2611650"/>
                    <a:ext cx="1080000" cy="1080000"/>
                  </a:xfrm>
                  <a:prstGeom prst="ellipse">
                    <a:avLst/>
                  </a:prstGeom>
                  <a:solidFill>
                    <a:srgbClr val="43434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551" name="Google Shape;551;g114d3a32104_0_0"/>
                  <p:cNvPicPr preferRelativeResize="0"/>
                  <p:nvPr/>
                </p:nvPicPr>
                <p:blipFill rotWithShape="1">
                  <a:blip r:embed="rId11">
                    <a:alphaModFix/>
                  </a:blip>
                  <a:srcRect b="0" l="0" r="0" t="0"/>
                  <a:stretch/>
                </p:blipFill>
                <p:spPr>
                  <a:xfrm>
                    <a:off x="3530525" y="2751525"/>
                    <a:ext cx="800225" cy="800225"/>
                  </a:xfrm>
                  <a:prstGeom prst="rect">
                    <a:avLst/>
                  </a:prstGeom>
                  <a:noFill/>
                  <a:ln>
                    <a:noFill/>
                  </a:ln>
                </p:spPr>
              </p:pic>
            </p:grpSp>
          </p:grpSp>
        </p:grpSp>
      </p:grpSp>
      <p:pic>
        <p:nvPicPr>
          <p:cNvPr id="552" name="Google Shape;552;g114d3a32104_0_0"/>
          <p:cNvPicPr preferRelativeResize="0"/>
          <p:nvPr/>
        </p:nvPicPr>
        <p:blipFill rotWithShape="1">
          <a:blip r:embed="rId12">
            <a:alphaModFix/>
          </a:blip>
          <a:srcRect b="0" l="0" r="0" t="0"/>
          <a:stretch/>
        </p:blipFill>
        <p:spPr>
          <a:xfrm>
            <a:off x="10989750" y="360038"/>
            <a:ext cx="1027900" cy="10279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7" name="Shape 557"/>
        <p:cNvGrpSpPr/>
        <p:nvPr/>
      </p:nvGrpSpPr>
      <p:grpSpPr>
        <a:xfrm>
          <a:off x="0" y="0"/>
          <a:ext cx="0" cy="0"/>
          <a:chOff x="0" y="0"/>
          <a:chExt cx="0" cy="0"/>
        </a:xfrm>
      </p:grpSpPr>
      <p:grpSp>
        <p:nvGrpSpPr>
          <p:cNvPr id="558" name="Google Shape;558;p10"/>
          <p:cNvGrpSpPr/>
          <p:nvPr/>
        </p:nvGrpSpPr>
        <p:grpSpPr>
          <a:xfrm>
            <a:off x="9768408" y="-603248"/>
            <a:ext cx="3600000" cy="3600000"/>
            <a:chOff x="9768408" y="-603248"/>
            <a:chExt cx="3600000" cy="3600000"/>
          </a:xfrm>
        </p:grpSpPr>
        <p:sp>
          <p:nvSpPr>
            <p:cNvPr id="559" name="Google Shape;559;p10"/>
            <p:cNvSpPr/>
            <p:nvPr/>
          </p:nvSpPr>
          <p:spPr>
            <a:xfrm>
              <a:off x="9768408" y="-603248"/>
              <a:ext cx="3600000" cy="3600000"/>
            </a:xfrm>
            <a:prstGeom prst="ellipse">
              <a:avLst/>
            </a:prstGeom>
            <a:solidFill>
              <a:srgbClr val="F6AB38"/>
            </a:solidFill>
            <a:ln cap="flat" cmpd="sng" w="762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id="560" name="Google Shape;560;p10"/>
            <p:cNvPicPr preferRelativeResize="0"/>
            <p:nvPr/>
          </p:nvPicPr>
          <p:blipFill rotWithShape="1">
            <a:blip r:embed="rId3">
              <a:alphaModFix/>
            </a:blip>
            <a:srcRect b="0" l="0" r="0" t="0"/>
            <a:stretch/>
          </p:blipFill>
          <p:spPr>
            <a:xfrm>
              <a:off x="10488488" y="89448"/>
              <a:ext cx="2182553" cy="2182553"/>
            </a:xfrm>
            <a:prstGeom prst="rect">
              <a:avLst/>
            </a:prstGeom>
            <a:noFill/>
            <a:ln>
              <a:noFill/>
            </a:ln>
          </p:spPr>
        </p:pic>
      </p:grpSp>
      <p:sp>
        <p:nvSpPr>
          <p:cNvPr id="561" name="Google Shape;561;p10"/>
          <p:cNvSpPr txBox="1"/>
          <p:nvPr/>
        </p:nvSpPr>
        <p:spPr>
          <a:xfrm>
            <a:off x="238950" y="1560976"/>
            <a:ext cx="7889100" cy="554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2A6176"/>
              </a:buClr>
              <a:buSzPts val="2400"/>
              <a:buFont typeface="Century Gothic"/>
              <a:buNone/>
            </a:pPr>
            <a:r>
              <a:rPr b="1" i="0" lang="fr-FR" sz="2800" u="none" cap="none" strike="noStrike">
                <a:solidFill>
                  <a:srgbClr val="333333"/>
                </a:solidFill>
                <a:latin typeface="Century Gothic"/>
                <a:ea typeface="Century Gothic"/>
                <a:cs typeface="Century Gothic"/>
                <a:sym typeface="Century Gothic"/>
              </a:rPr>
              <a:t>Que retenir ?</a:t>
            </a:r>
            <a:endParaRPr b="1" i="0" sz="2900" u="none" cap="none" strike="noStrike">
              <a:solidFill>
                <a:srgbClr val="333333"/>
              </a:solidFill>
              <a:latin typeface="Century Gothic"/>
              <a:ea typeface="Century Gothic"/>
              <a:cs typeface="Century Gothic"/>
              <a:sym typeface="Century Gothic"/>
            </a:endParaRPr>
          </a:p>
        </p:txBody>
      </p:sp>
      <p:pic>
        <p:nvPicPr>
          <p:cNvPr descr="Une image contenant dessin&#10;&#10;Description générée automatiquement" id="562" name="Google Shape;562;p10"/>
          <p:cNvPicPr preferRelativeResize="0"/>
          <p:nvPr/>
        </p:nvPicPr>
        <p:blipFill rotWithShape="1">
          <a:blip r:embed="rId4">
            <a:alphaModFix/>
          </a:blip>
          <a:srcRect b="0" l="0" r="0" t="0"/>
          <a:stretch/>
        </p:blipFill>
        <p:spPr>
          <a:xfrm>
            <a:off x="-1104800" y="180476"/>
            <a:ext cx="800252" cy="800252"/>
          </a:xfrm>
          <a:prstGeom prst="rect">
            <a:avLst/>
          </a:prstGeom>
          <a:noFill/>
          <a:ln>
            <a:noFill/>
          </a:ln>
        </p:spPr>
      </p:pic>
      <p:sp>
        <p:nvSpPr>
          <p:cNvPr id="563" name="Google Shape;563;p10"/>
          <p:cNvSpPr txBox="1"/>
          <p:nvPr>
            <p:ph idx="4294967295" type="sldNum"/>
          </p:nvPr>
        </p:nvSpPr>
        <p:spPr>
          <a:xfrm>
            <a:off x="11280576" y="6597352"/>
            <a:ext cx="864000" cy="2607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FFFFFF"/>
              </a:buClr>
              <a:buSzPts val="1400"/>
              <a:buFont typeface="Arial"/>
              <a:buNone/>
            </a:pPr>
            <a:fld id="{00000000-1234-1234-1234-123412341234}" type="slidenum">
              <a:rPr lang="fr-FR"/>
              <a:t>‹#›</a:t>
            </a:fld>
            <a:endParaRPr/>
          </a:p>
        </p:txBody>
      </p:sp>
      <p:sp>
        <p:nvSpPr>
          <p:cNvPr id="564" name="Google Shape;564;p10"/>
          <p:cNvSpPr/>
          <p:nvPr/>
        </p:nvSpPr>
        <p:spPr>
          <a:xfrm>
            <a:off x="5050825" y="548675"/>
            <a:ext cx="4646100" cy="10800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4000"/>
              <a:buFont typeface="Arial"/>
              <a:buNone/>
            </a:pPr>
            <a:r>
              <a:rPr b="1" i="0" lang="fr-FR" sz="4000" u="none" cap="none" strike="noStrike">
                <a:solidFill>
                  <a:srgbClr val="2A6176"/>
                </a:solidFill>
                <a:latin typeface="Century Gothic"/>
                <a:ea typeface="Century Gothic"/>
                <a:cs typeface="Century Gothic"/>
                <a:sym typeface="Century Gothic"/>
              </a:rPr>
              <a:t>Partie 1 : L’Énergie </a:t>
            </a:r>
            <a:endParaRPr b="0" i="0" sz="1400" u="none" cap="none" strike="noStrike">
              <a:solidFill>
                <a:srgbClr val="000000"/>
              </a:solidFill>
              <a:latin typeface="Arial"/>
              <a:ea typeface="Arial"/>
              <a:cs typeface="Arial"/>
              <a:sym typeface="Arial"/>
            </a:endParaRPr>
          </a:p>
        </p:txBody>
      </p:sp>
      <p:sp>
        <p:nvSpPr>
          <p:cNvPr id="565" name="Google Shape;565;p10"/>
          <p:cNvSpPr/>
          <p:nvPr/>
        </p:nvSpPr>
        <p:spPr>
          <a:xfrm>
            <a:off x="9620800" y="6597325"/>
            <a:ext cx="2083500" cy="2607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85160"/>
              </a:buClr>
              <a:buSzPts val="1100"/>
              <a:buFont typeface="Century Gothic"/>
              <a:buNone/>
            </a:pPr>
            <a:r>
              <a:rPr b="0" i="1" lang="fr-FR" sz="1100" u="none" cap="none" strike="noStrike">
                <a:solidFill>
                  <a:srgbClr val="085160"/>
                </a:solidFill>
                <a:latin typeface="Century Gothic"/>
                <a:ea typeface="Century Gothic"/>
                <a:cs typeface="Century Gothic"/>
                <a:sym typeface="Century Gothic"/>
              </a:rPr>
              <a:t>Icône : Freepik</a:t>
            </a:r>
            <a:endParaRPr b="0" i="1" sz="1100" u="none" cap="none" strike="noStrike">
              <a:solidFill>
                <a:srgbClr val="166478"/>
              </a:solidFill>
              <a:latin typeface="Century Gothic"/>
              <a:ea typeface="Century Gothic"/>
              <a:cs typeface="Century Gothic"/>
              <a:sym typeface="Century Gothic"/>
            </a:endParaRPr>
          </a:p>
        </p:txBody>
      </p:sp>
      <p:sp>
        <p:nvSpPr>
          <p:cNvPr id="566" name="Google Shape;566;p10"/>
          <p:cNvSpPr/>
          <p:nvPr/>
        </p:nvSpPr>
        <p:spPr>
          <a:xfrm>
            <a:off x="-168700" y="962675"/>
            <a:ext cx="4930500" cy="252000"/>
          </a:xfrm>
          <a:prstGeom prst="rect">
            <a:avLst/>
          </a:prstGeom>
          <a:solidFill>
            <a:srgbClr val="F6AB3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567" name="Google Shape;567;p10"/>
          <p:cNvSpPr txBox="1"/>
          <p:nvPr/>
        </p:nvSpPr>
        <p:spPr>
          <a:xfrm>
            <a:off x="238947" y="2461375"/>
            <a:ext cx="11714100" cy="2031900"/>
          </a:xfrm>
          <a:prstGeom prst="rect">
            <a:avLst/>
          </a:prstGeom>
          <a:noFill/>
          <a:ln>
            <a:noFill/>
          </a:ln>
        </p:spPr>
        <p:txBody>
          <a:bodyPr anchorCtr="0" anchor="t" bIns="91425" lIns="91425" spcFirstLastPara="1" rIns="91425" wrap="square" tIns="91425">
            <a:spAutoFit/>
          </a:bodyPr>
          <a:lstStyle/>
          <a:p>
            <a:pPr indent="-381000" lvl="0" marL="457200" marR="0" rtl="0" algn="l">
              <a:lnSpc>
                <a:spcPct val="100000"/>
              </a:lnSpc>
              <a:spcBef>
                <a:spcPts val="0"/>
              </a:spcBef>
              <a:spcAft>
                <a:spcPts val="0"/>
              </a:spcAft>
              <a:buClr>
                <a:srgbClr val="F6AB38"/>
              </a:buClr>
              <a:buSzPts val="2400"/>
              <a:buFont typeface="Century Gothic"/>
              <a:buAutoNum type="arabicPeriod"/>
            </a:pPr>
            <a:r>
              <a:rPr b="1" i="0" lang="fr-FR" sz="2400" u="none" cap="none" strike="noStrike">
                <a:solidFill>
                  <a:srgbClr val="256075"/>
                </a:solidFill>
                <a:latin typeface="Century Gothic"/>
                <a:ea typeface="Century Gothic"/>
                <a:cs typeface="Century Gothic"/>
                <a:sym typeface="Century Gothic"/>
              </a:rPr>
              <a:t>L’énergie mesure les transformations du monde</a:t>
            </a:r>
            <a:endParaRPr b="1" i="0" sz="2400" u="none" cap="none" strike="noStrike">
              <a:solidFill>
                <a:srgbClr val="256075"/>
              </a:solidFill>
              <a:latin typeface="Century Gothic"/>
              <a:ea typeface="Century Gothic"/>
              <a:cs typeface="Century Gothic"/>
              <a:sym typeface="Century Gothic"/>
            </a:endParaRPr>
          </a:p>
          <a:p>
            <a:pPr indent="0" lvl="0" marL="457200" marR="0" rtl="0" algn="l">
              <a:lnSpc>
                <a:spcPct val="100000"/>
              </a:lnSpc>
              <a:spcBef>
                <a:spcPts val="0"/>
              </a:spcBef>
              <a:spcAft>
                <a:spcPts val="0"/>
              </a:spcAft>
              <a:buClr>
                <a:srgbClr val="000000"/>
              </a:buClr>
              <a:buSzPts val="2400"/>
              <a:buFont typeface="Arial"/>
              <a:buNone/>
            </a:pPr>
            <a:r>
              <a:t/>
            </a:r>
            <a:endParaRPr b="1" i="0" sz="2400" u="none" cap="none" strike="noStrike">
              <a:solidFill>
                <a:srgbClr val="256075"/>
              </a:solidFill>
              <a:latin typeface="Century Gothic"/>
              <a:ea typeface="Century Gothic"/>
              <a:cs typeface="Century Gothic"/>
              <a:sym typeface="Century Gothic"/>
            </a:endParaRPr>
          </a:p>
          <a:p>
            <a:pPr indent="-381000" lvl="0" marL="457200" marR="0" rtl="0" algn="l">
              <a:lnSpc>
                <a:spcPct val="100000"/>
              </a:lnSpc>
              <a:spcBef>
                <a:spcPts val="0"/>
              </a:spcBef>
              <a:spcAft>
                <a:spcPts val="0"/>
              </a:spcAft>
              <a:buClr>
                <a:srgbClr val="F6AB38"/>
              </a:buClr>
              <a:buSzPts val="2400"/>
              <a:buFont typeface="Century Gothic"/>
              <a:buAutoNum type="arabicPeriod"/>
            </a:pPr>
            <a:r>
              <a:rPr b="1" i="0" lang="fr-FR" sz="2400" u="none" cap="none" strike="noStrike">
                <a:solidFill>
                  <a:srgbClr val="256075"/>
                </a:solidFill>
                <a:latin typeface="Century Gothic"/>
                <a:ea typeface="Century Gothic"/>
                <a:cs typeface="Century Gothic"/>
                <a:sym typeface="Century Gothic"/>
              </a:rPr>
              <a:t>Les sources d’énergie ont toutes des avantages et des inconvénients</a:t>
            </a:r>
            <a:endParaRPr b="1" i="0" sz="2400" u="none" cap="none" strike="noStrike">
              <a:solidFill>
                <a:srgbClr val="256075"/>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rgbClr val="256075"/>
              </a:solidFill>
              <a:latin typeface="Century Gothic"/>
              <a:ea typeface="Century Gothic"/>
              <a:cs typeface="Century Gothic"/>
              <a:sym typeface="Century Gothic"/>
            </a:endParaRPr>
          </a:p>
          <a:p>
            <a:pPr indent="-381000" lvl="0" marL="457200" marR="0" rtl="0" algn="l">
              <a:lnSpc>
                <a:spcPct val="100000"/>
              </a:lnSpc>
              <a:spcBef>
                <a:spcPts val="0"/>
              </a:spcBef>
              <a:spcAft>
                <a:spcPts val="0"/>
              </a:spcAft>
              <a:buClr>
                <a:srgbClr val="F6AB38"/>
              </a:buClr>
              <a:buSzPts val="2400"/>
              <a:buFont typeface="Century Gothic"/>
              <a:buAutoNum type="arabicPeriod"/>
            </a:pPr>
            <a:r>
              <a:rPr b="1" i="0" lang="fr-FR" sz="2400" u="none" cap="none" strike="noStrike">
                <a:solidFill>
                  <a:srgbClr val="256075"/>
                </a:solidFill>
                <a:latin typeface="Century Gothic"/>
                <a:ea typeface="Century Gothic"/>
                <a:cs typeface="Century Gothic"/>
                <a:sym typeface="Century Gothic"/>
              </a:rPr>
              <a:t>Les ressources fossiles sont les plus pratiques, mais sont très polluantes</a:t>
            </a:r>
            <a:endParaRPr b="1" i="0" sz="2400" u="none" cap="none" strike="noStrike">
              <a:solidFill>
                <a:srgbClr val="256075"/>
              </a:solidFill>
              <a:latin typeface="Century Gothic"/>
              <a:ea typeface="Century Gothic"/>
              <a:cs typeface="Century Gothic"/>
              <a:sym typeface="Century Gothic"/>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2" name="Shape 572"/>
        <p:cNvGrpSpPr/>
        <p:nvPr/>
      </p:nvGrpSpPr>
      <p:grpSpPr>
        <a:xfrm>
          <a:off x="0" y="0"/>
          <a:ext cx="0" cy="0"/>
          <a:chOff x="0" y="0"/>
          <a:chExt cx="0" cy="0"/>
        </a:xfrm>
      </p:grpSpPr>
      <p:sp>
        <p:nvSpPr>
          <p:cNvPr id="573" name="Google Shape;573;p11"/>
          <p:cNvSpPr/>
          <p:nvPr/>
        </p:nvSpPr>
        <p:spPr>
          <a:xfrm>
            <a:off x="-168696" y="3131402"/>
            <a:ext cx="3029100" cy="235500"/>
          </a:xfrm>
          <a:prstGeom prst="rect">
            <a:avLst/>
          </a:prstGeom>
          <a:solidFill>
            <a:srgbClr val="F8EF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74" name="Google Shape;574;p11"/>
          <p:cNvSpPr/>
          <p:nvPr/>
        </p:nvSpPr>
        <p:spPr>
          <a:xfrm>
            <a:off x="-168696" y="4562383"/>
            <a:ext cx="3029100" cy="235500"/>
          </a:xfrm>
          <a:prstGeom prst="rect">
            <a:avLst/>
          </a:prstGeom>
          <a:solidFill>
            <a:srgbClr val="F8EF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75" name="Google Shape;575;p11"/>
          <p:cNvSpPr/>
          <p:nvPr/>
        </p:nvSpPr>
        <p:spPr>
          <a:xfrm>
            <a:off x="3187444" y="2709120"/>
            <a:ext cx="5307900" cy="1080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1" i="0" lang="fr-FR" sz="2800" u="none" cap="none" strike="noStrike">
                <a:solidFill>
                  <a:srgbClr val="2A6176"/>
                </a:solidFill>
                <a:highlight>
                  <a:srgbClr val="FFFFFF"/>
                </a:highlight>
                <a:latin typeface="Century Gothic"/>
                <a:ea typeface="Century Gothic"/>
                <a:cs typeface="Century Gothic"/>
                <a:sym typeface="Century Gothic"/>
              </a:rPr>
              <a:t>À</a:t>
            </a:r>
            <a:r>
              <a:rPr b="1" i="0" lang="fr-FR" sz="2800" u="none" cap="none" strike="noStrike">
                <a:solidFill>
                  <a:srgbClr val="2A6176"/>
                </a:solidFill>
                <a:latin typeface="Century Gothic"/>
                <a:ea typeface="Century Gothic"/>
                <a:cs typeface="Century Gothic"/>
                <a:sym typeface="Century Gothic"/>
              </a:rPr>
              <a:t> quoi nous sert l’énergie ?</a:t>
            </a:r>
            <a:endParaRPr b="0" i="0" sz="2800" u="none" cap="none" strike="noStrike">
              <a:solidFill>
                <a:srgbClr val="2A6176"/>
              </a:solidFill>
              <a:latin typeface="Arial"/>
              <a:ea typeface="Arial"/>
              <a:cs typeface="Arial"/>
              <a:sym typeface="Arial"/>
            </a:endParaRPr>
          </a:p>
        </p:txBody>
      </p:sp>
      <p:sp>
        <p:nvSpPr>
          <p:cNvPr id="576" name="Google Shape;576;p11"/>
          <p:cNvSpPr/>
          <p:nvPr/>
        </p:nvSpPr>
        <p:spPr>
          <a:xfrm>
            <a:off x="3187442" y="4140101"/>
            <a:ext cx="6358893" cy="1080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1" i="0" lang="fr-FR" sz="2800" u="none" cap="none" strike="noStrike">
                <a:solidFill>
                  <a:srgbClr val="2A6176"/>
                </a:solidFill>
                <a:latin typeface="Century Gothic"/>
                <a:ea typeface="Century Gothic"/>
                <a:cs typeface="Century Gothic"/>
                <a:sym typeface="Century Gothic"/>
              </a:rPr>
              <a:t>Notre consommation d’énergie et nos modes de vie</a:t>
            </a:r>
            <a:endParaRPr b="0" i="0" sz="2800" u="none" cap="none" strike="noStrike">
              <a:solidFill>
                <a:schemeClr val="lt1"/>
              </a:solidFill>
              <a:latin typeface="Century Gothic"/>
              <a:ea typeface="Century Gothic"/>
              <a:cs typeface="Century Gothic"/>
              <a:sym typeface="Century Gothic"/>
            </a:endParaRPr>
          </a:p>
        </p:txBody>
      </p:sp>
      <p:grpSp>
        <p:nvGrpSpPr>
          <p:cNvPr id="577" name="Google Shape;577;p11"/>
          <p:cNvGrpSpPr/>
          <p:nvPr/>
        </p:nvGrpSpPr>
        <p:grpSpPr>
          <a:xfrm>
            <a:off x="1994363" y="4062286"/>
            <a:ext cx="1193100" cy="1193100"/>
            <a:chOff x="1994363" y="4062286"/>
            <a:chExt cx="1193100" cy="1193100"/>
          </a:xfrm>
        </p:grpSpPr>
        <p:sp>
          <p:nvSpPr>
            <p:cNvPr id="578" name="Google Shape;578;p11"/>
            <p:cNvSpPr/>
            <p:nvPr/>
          </p:nvSpPr>
          <p:spPr>
            <a:xfrm>
              <a:off x="1994363" y="4062286"/>
              <a:ext cx="1193100" cy="1193100"/>
            </a:xfrm>
            <a:prstGeom prst="ellipse">
              <a:avLst/>
            </a:prstGeom>
            <a:solidFill>
              <a:srgbClr val="F9F1C5"/>
            </a:solidFill>
            <a:ln cap="flat" cmpd="sng" w="762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579" name="Google Shape;579;p11"/>
            <p:cNvPicPr preferRelativeResize="0"/>
            <p:nvPr/>
          </p:nvPicPr>
          <p:blipFill rotWithShape="1">
            <a:blip r:embed="rId3">
              <a:alphaModFix/>
            </a:blip>
            <a:srcRect b="0" l="0" r="0" t="0"/>
            <a:stretch/>
          </p:blipFill>
          <p:spPr>
            <a:xfrm flipH="1">
              <a:off x="2198700" y="4286400"/>
              <a:ext cx="744850" cy="744850"/>
            </a:xfrm>
            <a:prstGeom prst="rect">
              <a:avLst/>
            </a:prstGeom>
            <a:noFill/>
            <a:ln>
              <a:noFill/>
            </a:ln>
          </p:spPr>
        </p:pic>
      </p:grpSp>
      <p:grpSp>
        <p:nvGrpSpPr>
          <p:cNvPr id="580" name="Google Shape;580;p11"/>
          <p:cNvGrpSpPr/>
          <p:nvPr/>
        </p:nvGrpSpPr>
        <p:grpSpPr>
          <a:xfrm>
            <a:off x="1974579" y="2662310"/>
            <a:ext cx="1193100" cy="1193100"/>
            <a:chOff x="1974579" y="2662310"/>
            <a:chExt cx="1193100" cy="1193100"/>
          </a:xfrm>
        </p:grpSpPr>
        <p:sp>
          <p:nvSpPr>
            <p:cNvPr id="581" name="Google Shape;581;p11"/>
            <p:cNvSpPr/>
            <p:nvPr/>
          </p:nvSpPr>
          <p:spPr>
            <a:xfrm>
              <a:off x="1974579" y="2662310"/>
              <a:ext cx="1193100" cy="1193100"/>
            </a:xfrm>
            <a:prstGeom prst="ellipse">
              <a:avLst/>
            </a:prstGeom>
            <a:solidFill>
              <a:srgbClr val="F9F1C5"/>
            </a:solidFill>
            <a:ln cap="flat" cmpd="sng" w="762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582" name="Google Shape;582;p11"/>
            <p:cNvPicPr preferRelativeResize="0"/>
            <p:nvPr/>
          </p:nvPicPr>
          <p:blipFill rotWithShape="1">
            <a:blip r:embed="rId3">
              <a:alphaModFix/>
            </a:blip>
            <a:srcRect b="0" l="0" r="0" t="0"/>
            <a:stretch/>
          </p:blipFill>
          <p:spPr>
            <a:xfrm flipH="1">
              <a:off x="2218500" y="2886425"/>
              <a:ext cx="744850" cy="744850"/>
            </a:xfrm>
            <a:prstGeom prst="rect">
              <a:avLst/>
            </a:prstGeom>
            <a:noFill/>
            <a:ln>
              <a:noFill/>
            </a:ln>
          </p:spPr>
        </p:pic>
      </p:grpSp>
      <p:grpSp>
        <p:nvGrpSpPr>
          <p:cNvPr id="583" name="Google Shape;583;p11"/>
          <p:cNvGrpSpPr/>
          <p:nvPr/>
        </p:nvGrpSpPr>
        <p:grpSpPr>
          <a:xfrm>
            <a:off x="9768408" y="-603248"/>
            <a:ext cx="3600000" cy="3600000"/>
            <a:chOff x="9768408" y="-603248"/>
            <a:chExt cx="3600000" cy="3600000"/>
          </a:xfrm>
        </p:grpSpPr>
        <p:sp>
          <p:nvSpPr>
            <p:cNvPr id="584" name="Google Shape;584;p11"/>
            <p:cNvSpPr/>
            <p:nvPr/>
          </p:nvSpPr>
          <p:spPr>
            <a:xfrm>
              <a:off x="9768408" y="-603248"/>
              <a:ext cx="3600000" cy="3600000"/>
            </a:xfrm>
            <a:prstGeom prst="ellipse">
              <a:avLst/>
            </a:prstGeom>
            <a:solidFill>
              <a:srgbClr val="F6AB38"/>
            </a:solidFill>
            <a:ln cap="flat" cmpd="sng" w="762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585" name="Google Shape;585;p11"/>
            <p:cNvPicPr preferRelativeResize="0"/>
            <p:nvPr/>
          </p:nvPicPr>
          <p:blipFill rotWithShape="1">
            <a:blip r:embed="rId3">
              <a:alphaModFix/>
            </a:blip>
            <a:srcRect b="0" l="0" r="0" t="0"/>
            <a:stretch/>
          </p:blipFill>
          <p:spPr>
            <a:xfrm flipH="1">
              <a:off x="10481200" y="109550"/>
              <a:ext cx="2174400" cy="2174400"/>
            </a:xfrm>
            <a:prstGeom prst="rect">
              <a:avLst/>
            </a:prstGeom>
            <a:noFill/>
            <a:ln>
              <a:noFill/>
            </a:ln>
          </p:spPr>
        </p:pic>
      </p:grpSp>
      <p:sp>
        <p:nvSpPr>
          <p:cNvPr id="586" name="Google Shape;586;p11"/>
          <p:cNvSpPr txBox="1"/>
          <p:nvPr>
            <p:ph idx="4294967295" type="sldNum"/>
          </p:nvPr>
        </p:nvSpPr>
        <p:spPr>
          <a:xfrm>
            <a:off x="11280576" y="6597352"/>
            <a:ext cx="864000" cy="2607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FFFFFF"/>
              </a:buClr>
              <a:buSzPts val="1400"/>
              <a:buFont typeface="Arial"/>
              <a:buNone/>
            </a:pPr>
            <a:fld id="{00000000-1234-1234-1234-123412341234}" type="slidenum">
              <a:rPr lang="fr-FR"/>
              <a:t>‹#›</a:t>
            </a:fld>
            <a:endParaRPr/>
          </a:p>
        </p:txBody>
      </p:sp>
      <p:sp>
        <p:nvSpPr>
          <p:cNvPr id="587" name="Google Shape;587;p11"/>
          <p:cNvSpPr/>
          <p:nvPr/>
        </p:nvSpPr>
        <p:spPr>
          <a:xfrm>
            <a:off x="1699050" y="548675"/>
            <a:ext cx="7997700" cy="10800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4000"/>
              <a:buFont typeface="Arial"/>
              <a:buNone/>
            </a:pPr>
            <a:r>
              <a:rPr b="1" i="0" lang="fr-FR" sz="4000" u="none" cap="none" strike="noStrike">
                <a:solidFill>
                  <a:srgbClr val="2A6176"/>
                </a:solidFill>
                <a:latin typeface="Century Gothic"/>
                <a:ea typeface="Century Gothic"/>
                <a:cs typeface="Century Gothic"/>
                <a:sym typeface="Century Gothic"/>
              </a:rPr>
              <a:t>Partie 2 : Les activités humaines</a:t>
            </a:r>
            <a:endParaRPr b="0" i="0" sz="1400" u="none" cap="none" strike="noStrike">
              <a:solidFill>
                <a:srgbClr val="000000"/>
              </a:solidFill>
              <a:latin typeface="Arial"/>
              <a:ea typeface="Arial"/>
              <a:cs typeface="Arial"/>
              <a:sym typeface="Arial"/>
            </a:endParaRPr>
          </a:p>
        </p:txBody>
      </p:sp>
      <p:sp>
        <p:nvSpPr>
          <p:cNvPr id="588" name="Google Shape;588;p11"/>
          <p:cNvSpPr/>
          <p:nvPr/>
        </p:nvSpPr>
        <p:spPr>
          <a:xfrm>
            <a:off x="-170825" y="962675"/>
            <a:ext cx="1653600" cy="252000"/>
          </a:xfrm>
          <a:prstGeom prst="rect">
            <a:avLst/>
          </a:prstGeom>
          <a:solidFill>
            <a:srgbClr val="F6AB3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89" name="Google Shape;589;p11"/>
          <p:cNvSpPr/>
          <p:nvPr/>
        </p:nvSpPr>
        <p:spPr>
          <a:xfrm>
            <a:off x="9620800" y="6597325"/>
            <a:ext cx="2083500" cy="2607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85160"/>
              </a:buClr>
              <a:buSzPts val="1100"/>
              <a:buFont typeface="Century Gothic"/>
              <a:buNone/>
            </a:pPr>
            <a:r>
              <a:rPr b="0" i="1" lang="fr-FR" sz="1100" u="none" cap="none" strike="noStrike">
                <a:solidFill>
                  <a:srgbClr val="085160"/>
                </a:solidFill>
                <a:latin typeface="Century Gothic"/>
                <a:ea typeface="Century Gothic"/>
                <a:cs typeface="Century Gothic"/>
                <a:sym typeface="Century Gothic"/>
              </a:rPr>
              <a:t>Icônes : Freepik</a:t>
            </a:r>
            <a:endParaRPr b="0" i="1" sz="1100" u="none" cap="none" strike="noStrike">
              <a:solidFill>
                <a:srgbClr val="166478"/>
              </a:solidFill>
              <a:latin typeface="Century Gothic"/>
              <a:ea typeface="Century Gothic"/>
              <a:cs typeface="Century Gothic"/>
              <a:sym typeface="Century Gothic"/>
            </a:endParaRPr>
          </a:p>
        </p:txBody>
      </p:sp>
      <p:pic>
        <p:nvPicPr>
          <p:cNvPr descr="Une image contenant dessin&#10;&#10;Description générée automatiquement" id="590" name="Google Shape;590;p11"/>
          <p:cNvPicPr preferRelativeResize="0"/>
          <p:nvPr/>
        </p:nvPicPr>
        <p:blipFill rotWithShape="1">
          <a:blip r:embed="rId4">
            <a:alphaModFix/>
          </a:blip>
          <a:srcRect b="0" l="0" r="0" t="0"/>
          <a:stretch/>
        </p:blipFill>
        <p:spPr>
          <a:xfrm>
            <a:off x="-1104800" y="180476"/>
            <a:ext cx="800252" cy="80025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AB38"/>
        </a:solidFill>
      </p:bgPr>
    </p:bg>
    <p:spTree>
      <p:nvGrpSpPr>
        <p:cNvPr id="595" name="Shape 595"/>
        <p:cNvGrpSpPr/>
        <p:nvPr/>
      </p:nvGrpSpPr>
      <p:grpSpPr>
        <a:xfrm>
          <a:off x="0" y="0"/>
          <a:ext cx="0" cy="0"/>
          <a:chOff x="0" y="0"/>
          <a:chExt cx="0" cy="0"/>
        </a:xfrm>
      </p:grpSpPr>
      <p:sp>
        <p:nvSpPr>
          <p:cNvPr id="596" name="Google Shape;596;g111f0404552_1_9"/>
          <p:cNvSpPr txBox="1"/>
          <p:nvPr/>
        </p:nvSpPr>
        <p:spPr>
          <a:xfrm>
            <a:off x="2348089" y="2828700"/>
            <a:ext cx="7495800" cy="1200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2400"/>
              <a:buFont typeface="Arial"/>
              <a:buNone/>
            </a:pPr>
            <a:r>
              <a:rPr b="1" i="0" lang="fr-FR" sz="3600" u="none" cap="none" strike="noStrike">
                <a:solidFill>
                  <a:schemeClr val="lt1"/>
                </a:solidFill>
                <a:latin typeface="Century Gothic"/>
                <a:ea typeface="Century Gothic"/>
                <a:cs typeface="Century Gothic"/>
                <a:sym typeface="Century Gothic"/>
              </a:rPr>
              <a:t>Connaissez-vous des usages quotidiens de l’énergie ?</a:t>
            </a:r>
            <a:endParaRPr b="0" i="0" sz="3000" u="none" cap="none" strike="noStrike">
              <a:solidFill>
                <a:schemeClr val="lt1"/>
              </a:solidFill>
              <a:latin typeface="Arial"/>
              <a:ea typeface="Arial"/>
              <a:cs typeface="Arial"/>
              <a:sym typeface="Arial"/>
            </a:endParaRPr>
          </a:p>
        </p:txBody>
      </p:sp>
      <p:sp>
        <p:nvSpPr>
          <p:cNvPr id="597" name="Google Shape;597;g111f0404552_1_9"/>
          <p:cNvSpPr txBox="1"/>
          <p:nvPr>
            <p:ph idx="12" type="sldNum"/>
          </p:nvPr>
        </p:nvSpPr>
        <p:spPr>
          <a:xfrm>
            <a:off x="11280576" y="6597352"/>
            <a:ext cx="864000" cy="2607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
        <p:nvSpPr>
          <p:cNvPr id="598" name="Google Shape;598;g111f0404552_1_9"/>
          <p:cNvSpPr txBox="1"/>
          <p:nvPr/>
        </p:nvSpPr>
        <p:spPr>
          <a:xfrm>
            <a:off x="12299675" y="5267750"/>
            <a:ext cx="9800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3" name="Shape 603"/>
        <p:cNvGrpSpPr/>
        <p:nvPr/>
      </p:nvGrpSpPr>
      <p:grpSpPr>
        <a:xfrm>
          <a:off x="0" y="0"/>
          <a:ext cx="0" cy="0"/>
          <a:chOff x="0" y="0"/>
          <a:chExt cx="0" cy="0"/>
        </a:xfrm>
      </p:grpSpPr>
      <p:sp>
        <p:nvSpPr>
          <p:cNvPr id="604" name="Google Shape;604;g1257b690c3c_0_0"/>
          <p:cNvSpPr txBox="1"/>
          <p:nvPr>
            <p:ph idx="12" type="sldNum"/>
          </p:nvPr>
        </p:nvSpPr>
        <p:spPr>
          <a:xfrm>
            <a:off x="11280576" y="6597352"/>
            <a:ext cx="864000" cy="2607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
        <p:nvSpPr>
          <p:cNvPr id="605" name="Google Shape;605;g1257b690c3c_0_0"/>
          <p:cNvSpPr txBox="1"/>
          <p:nvPr/>
        </p:nvSpPr>
        <p:spPr>
          <a:xfrm>
            <a:off x="2027548" y="0"/>
            <a:ext cx="8028900" cy="980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i="0" lang="fr-FR" sz="2400" u="none" cap="none" strike="noStrike">
                <a:solidFill>
                  <a:srgbClr val="085160"/>
                </a:solidFill>
                <a:highlight>
                  <a:srgbClr val="FFFFFF"/>
                </a:highlight>
                <a:latin typeface="Century Gothic"/>
                <a:ea typeface="Century Gothic"/>
                <a:cs typeface="Century Gothic"/>
                <a:sym typeface="Century Gothic"/>
              </a:rPr>
              <a:t>À</a:t>
            </a:r>
            <a:r>
              <a:rPr b="1" i="0" lang="fr-FR" sz="2400" u="none" cap="none" strike="noStrike">
                <a:solidFill>
                  <a:srgbClr val="085160"/>
                </a:solidFill>
                <a:latin typeface="Century Gothic"/>
                <a:ea typeface="Century Gothic"/>
                <a:cs typeface="Century Gothic"/>
                <a:sym typeface="Century Gothic"/>
              </a:rPr>
              <a:t> quoi nous sert l’énergie ?</a:t>
            </a:r>
            <a:endParaRPr b="0" i="0" sz="2400" u="none" cap="none" strike="noStrike">
              <a:solidFill>
                <a:srgbClr val="085160"/>
              </a:solidFill>
              <a:latin typeface="Arial"/>
              <a:ea typeface="Arial"/>
              <a:cs typeface="Arial"/>
              <a:sym typeface="Arial"/>
            </a:endParaRPr>
          </a:p>
        </p:txBody>
      </p:sp>
      <p:pic>
        <p:nvPicPr>
          <p:cNvPr descr="Une image contenant dessin&#10;&#10;Description générée automatiquement" id="606" name="Google Shape;606;g1257b690c3c_0_0"/>
          <p:cNvPicPr preferRelativeResize="0"/>
          <p:nvPr/>
        </p:nvPicPr>
        <p:blipFill rotWithShape="1">
          <a:blip r:embed="rId3">
            <a:alphaModFix/>
          </a:blip>
          <a:srcRect b="0" l="0" r="0" t="0"/>
          <a:stretch/>
        </p:blipFill>
        <p:spPr>
          <a:xfrm>
            <a:off x="-1104800" y="180476"/>
            <a:ext cx="800252" cy="800252"/>
          </a:xfrm>
          <a:prstGeom prst="rect">
            <a:avLst/>
          </a:prstGeom>
          <a:noFill/>
          <a:ln>
            <a:noFill/>
          </a:ln>
        </p:spPr>
      </p:pic>
      <p:sp>
        <p:nvSpPr>
          <p:cNvPr id="607" name="Google Shape;607;g1257b690c3c_0_0"/>
          <p:cNvSpPr/>
          <p:nvPr/>
        </p:nvSpPr>
        <p:spPr>
          <a:xfrm>
            <a:off x="10056450" y="6597325"/>
            <a:ext cx="1647900" cy="2607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85160"/>
              </a:buClr>
              <a:buSzPts val="1100"/>
              <a:buFont typeface="Century Gothic"/>
              <a:buNone/>
            </a:pPr>
            <a:r>
              <a:rPr b="0" i="1" lang="fr-FR" sz="1100" u="none" cap="none" strike="noStrike">
                <a:solidFill>
                  <a:srgbClr val="085160"/>
                </a:solidFill>
                <a:latin typeface="Century Gothic"/>
                <a:ea typeface="Century Gothic"/>
                <a:cs typeface="Century Gothic"/>
                <a:sym typeface="Century Gothic"/>
              </a:rPr>
              <a:t>Icônes : Freepik</a:t>
            </a:r>
            <a:endParaRPr b="0" i="1" sz="1100" u="none" cap="none" strike="noStrike">
              <a:solidFill>
                <a:srgbClr val="166478"/>
              </a:solidFill>
              <a:latin typeface="Century Gothic"/>
              <a:ea typeface="Century Gothic"/>
              <a:cs typeface="Century Gothic"/>
              <a:sym typeface="Century Gothic"/>
            </a:endParaRPr>
          </a:p>
        </p:txBody>
      </p:sp>
      <p:grpSp>
        <p:nvGrpSpPr>
          <p:cNvPr id="608" name="Google Shape;608;g1257b690c3c_0_0"/>
          <p:cNvGrpSpPr/>
          <p:nvPr/>
        </p:nvGrpSpPr>
        <p:grpSpPr>
          <a:xfrm>
            <a:off x="854528" y="819644"/>
            <a:ext cx="1287036" cy="1234872"/>
            <a:chOff x="1525696" y="909150"/>
            <a:chExt cx="1080000" cy="1080000"/>
          </a:xfrm>
        </p:grpSpPr>
        <p:sp>
          <p:nvSpPr>
            <p:cNvPr id="609" name="Google Shape;609;g1257b690c3c_0_0"/>
            <p:cNvSpPr/>
            <p:nvPr/>
          </p:nvSpPr>
          <p:spPr>
            <a:xfrm>
              <a:off x="1525696" y="909150"/>
              <a:ext cx="1080000" cy="1080000"/>
            </a:xfrm>
            <a:prstGeom prst="ellipse">
              <a:avLst/>
            </a:prstGeom>
            <a:solidFill>
              <a:srgbClr val="D5A6B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610" name="Google Shape;610;g1257b690c3c_0_0"/>
            <p:cNvPicPr preferRelativeResize="0"/>
            <p:nvPr/>
          </p:nvPicPr>
          <p:blipFill rotWithShape="1">
            <a:blip r:embed="rId4">
              <a:alphaModFix/>
            </a:blip>
            <a:srcRect b="0" l="0" r="0" t="0"/>
            <a:stretch/>
          </p:blipFill>
          <p:spPr>
            <a:xfrm>
              <a:off x="1665568" y="1049025"/>
              <a:ext cx="800250" cy="800250"/>
            </a:xfrm>
            <a:prstGeom prst="rect">
              <a:avLst/>
            </a:prstGeom>
            <a:noFill/>
            <a:ln>
              <a:noFill/>
            </a:ln>
          </p:spPr>
        </p:pic>
      </p:grpSp>
      <p:grpSp>
        <p:nvGrpSpPr>
          <p:cNvPr id="611" name="Google Shape;611;g1257b690c3c_0_0"/>
          <p:cNvGrpSpPr/>
          <p:nvPr/>
        </p:nvGrpSpPr>
        <p:grpSpPr>
          <a:xfrm>
            <a:off x="10257459" y="819625"/>
            <a:ext cx="1080000" cy="1080000"/>
            <a:chOff x="9661721" y="909150"/>
            <a:chExt cx="1080000" cy="1080000"/>
          </a:xfrm>
        </p:grpSpPr>
        <p:sp>
          <p:nvSpPr>
            <p:cNvPr id="612" name="Google Shape;612;g1257b690c3c_0_0"/>
            <p:cNvSpPr/>
            <p:nvPr/>
          </p:nvSpPr>
          <p:spPr>
            <a:xfrm>
              <a:off x="9661721" y="909150"/>
              <a:ext cx="1080000" cy="1080000"/>
            </a:xfrm>
            <a:prstGeom prst="ellipse">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613" name="Google Shape;613;g1257b690c3c_0_0"/>
            <p:cNvPicPr preferRelativeResize="0"/>
            <p:nvPr/>
          </p:nvPicPr>
          <p:blipFill rotWithShape="1">
            <a:blip r:embed="rId5">
              <a:alphaModFix/>
            </a:blip>
            <a:srcRect b="0" l="0" r="0" t="0"/>
            <a:stretch/>
          </p:blipFill>
          <p:spPr>
            <a:xfrm>
              <a:off x="9801600" y="1049025"/>
              <a:ext cx="800250" cy="800250"/>
            </a:xfrm>
            <a:prstGeom prst="rect">
              <a:avLst/>
            </a:prstGeom>
            <a:noFill/>
            <a:ln>
              <a:noFill/>
            </a:ln>
          </p:spPr>
        </p:pic>
      </p:grpSp>
      <p:grpSp>
        <p:nvGrpSpPr>
          <p:cNvPr id="614" name="Google Shape;614;g1257b690c3c_0_0"/>
          <p:cNvGrpSpPr/>
          <p:nvPr/>
        </p:nvGrpSpPr>
        <p:grpSpPr>
          <a:xfrm>
            <a:off x="3988859" y="819625"/>
            <a:ext cx="1080000" cy="1080000"/>
            <a:chOff x="13941246" y="4060625"/>
            <a:chExt cx="1080000" cy="1080000"/>
          </a:xfrm>
        </p:grpSpPr>
        <p:sp>
          <p:nvSpPr>
            <p:cNvPr id="615" name="Google Shape;615;g1257b690c3c_0_0"/>
            <p:cNvSpPr/>
            <p:nvPr/>
          </p:nvSpPr>
          <p:spPr>
            <a:xfrm>
              <a:off x="13941246" y="4060625"/>
              <a:ext cx="1080000" cy="1080000"/>
            </a:xfrm>
            <a:prstGeom prst="ellipse">
              <a:avLst/>
            </a:prstGeom>
            <a:solidFill>
              <a:srgbClr val="F4CCC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616" name="Google Shape;616;g1257b690c3c_0_0"/>
            <p:cNvPicPr preferRelativeResize="0"/>
            <p:nvPr/>
          </p:nvPicPr>
          <p:blipFill rotWithShape="1">
            <a:blip r:embed="rId6">
              <a:alphaModFix/>
            </a:blip>
            <a:srcRect b="0" l="0" r="0" t="0"/>
            <a:stretch/>
          </p:blipFill>
          <p:spPr>
            <a:xfrm>
              <a:off x="14081125" y="4200500"/>
              <a:ext cx="800250" cy="800250"/>
            </a:xfrm>
            <a:prstGeom prst="rect">
              <a:avLst/>
            </a:prstGeom>
            <a:noFill/>
            <a:ln>
              <a:noFill/>
            </a:ln>
          </p:spPr>
        </p:pic>
      </p:grpSp>
      <p:grpSp>
        <p:nvGrpSpPr>
          <p:cNvPr id="617" name="Google Shape;617;g1257b690c3c_0_0"/>
          <p:cNvGrpSpPr/>
          <p:nvPr/>
        </p:nvGrpSpPr>
        <p:grpSpPr>
          <a:xfrm>
            <a:off x="7123146" y="819625"/>
            <a:ext cx="1080000" cy="1080000"/>
            <a:chOff x="13941246" y="2646050"/>
            <a:chExt cx="1080000" cy="1080000"/>
          </a:xfrm>
        </p:grpSpPr>
        <p:sp>
          <p:nvSpPr>
            <p:cNvPr id="618" name="Google Shape;618;g1257b690c3c_0_0"/>
            <p:cNvSpPr/>
            <p:nvPr/>
          </p:nvSpPr>
          <p:spPr>
            <a:xfrm>
              <a:off x="13941246" y="2646050"/>
              <a:ext cx="1080000" cy="1080000"/>
            </a:xfrm>
            <a:prstGeom prst="ellipse">
              <a:avLst/>
            </a:prstGeom>
            <a:solidFill>
              <a:srgbClr val="A79B7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619" name="Google Shape;619;g1257b690c3c_0_0"/>
            <p:cNvPicPr preferRelativeResize="0"/>
            <p:nvPr/>
          </p:nvPicPr>
          <p:blipFill rotWithShape="1">
            <a:blip r:embed="rId7">
              <a:alphaModFix/>
            </a:blip>
            <a:srcRect b="0" l="0" r="0" t="0"/>
            <a:stretch/>
          </p:blipFill>
          <p:spPr>
            <a:xfrm>
              <a:off x="14081125" y="2785925"/>
              <a:ext cx="800250" cy="800250"/>
            </a:xfrm>
            <a:prstGeom prst="rect">
              <a:avLst/>
            </a:prstGeom>
            <a:noFill/>
            <a:ln>
              <a:noFill/>
            </a:ln>
          </p:spPr>
        </p:pic>
      </p:grpSp>
      <p:grpSp>
        <p:nvGrpSpPr>
          <p:cNvPr id="620" name="Google Shape;620;g1257b690c3c_0_0"/>
          <p:cNvGrpSpPr/>
          <p:nvPr/>
        </p:nvGrpSpPr>
        <p:grpSpPr>
          <a:xfrm>
            <a:off x="480450" y="3012713"/>
            <a:ext cx="1828200" cy="1673712"/>
            <a:chOff x="480450" y="3240738"/>
            <a:chExt cx="1828200" cy="1673712"/>
          </a:xfrm>
        </p:grpSpPr>
        <p:sp>
          <p:nvSpPr>
            <p:cNvPr id="621" name="Google Shape;621;g1257b690c3c_0_0"/>
            <p:cNvSpPr txBox="1"/>
            <p:nvPr/>
          </p:nvSpPr>
          <p:spPr>
            <a:xfrm>
              <a:off x="480450" y="4221450"/>
              <a:ext cx="1828200" cy="693000"/>
            </a:xfrm>
            <a:prstGeom prst="rect">
              <a:avLst/>
            </a:prstGeom>
            <a:noFill/>
            <a:ln>
              <a:noFill/>
            </a:ln>
          </p:spPr>
          <p:txBody>
            <a:bodyPr anchorCtr="0" anchor="t" bIns="46800" lIns="90000" spcFirstLastPara="1" rIns="90000" wrap="square" tIns="46800">
              <a:noAutofit/>
            </a:bodyPr>
            <a:lstStyle/>
            <a:p>
              <a:pPr indent="0" lvl="0" marL="0" marR="0" rtl="0" algn="ctr">
                <a:lnSpc>
                  <a:spcPct val="100000"/>
                </a:lnSpc>
                <a:spcBef>
                  <a:spcPts val="0"/>
                </a:spcBef>
                <a:spcAft>
                  <a:spcPts val="0"/>
                </a:spcAft>
                <a:buClr>
                  <a:srgbClr val="FFFFFF"/>
                </a:buClr>
                <a:buSzPts val="2000"/>
                <a:buFont typeface="Century Gothic"/>
                <a:buNone/>
              </a:pPr>
              <a:r>
                <a:rPr b="1" i="0" lang="fr-FR" sz="2000" u="none" cap="none" strike="noStrike">
                  <a:solidFill>
                    <a:srgbClr val="1B687F"/>
                  </a:solidFill>
                  <a:latin typeface="Century Gothic"/>
                  <a:ea typeface="Century Gothic"/>
                  <a:cs typeface="Century Gothic"/>
                  <a:sym typeface="Century Gothic"/>
                </a:rPr>
                <a:t>Production d’électricité</a:t>
              </a:r>
              <a:endParaRPr b="0" i="0" sz="2000" u="none" cap="none" strike="noStrike">
                <a:solidFill>
                  <a:srgbClr val="1B687F"/>
                </a:solidFill>
                <a:latin typeface="Arial"/>
                <a:ea typeface="Arial"/>
                <a:cs typeface="Arial"/>
                <a:sym typeface="Arial"/>
              </a:endParaRPr>
            </a:p>
          </p:txBody>
        </p:sp>
        <p:pic>
          <p:nvPicPr>
            <p:cNvPr id="622" name="Google Shape;622;g1257b690c3c_0_0"/>
            <p:cNvPicPr preferRelativeResize="0"/>
            <p:nvPr/>
          </p:nvPicPr>
          <p:blipFill rotWithShape="1">
            <a:blip r:embed="rId8">
              <a:alphaModFix/>
            </a:blip>
            <a:srcRect b="0" l="0" r="0" t="0"/>
            <a:stretch/>
          </p:blipFill>
          <p:spPr>
            <a:xfrm>
              <a:off x="904200" y="3240738"/>
              <a:ext cx="980700" cy="980700"/>
            </a:xfrm>
            <a:prstGeom prst="rect">
              <a:avLst/>
            </a:prstGeom>
            <a:noFill/>
            <a:ln>
              <a:noFill/>
            </a:ln>
          </p:spPr>
        </p:pic>
      </p:grpSp>
      <p:grpSp>
        <p:nvGrpSpPr>
          <p:cNvPr id="623" name="Google Shape;623;g1257b690c3c_0_0"/>
          <p:cNvGrpSpPr/>
          <p:nvPr/>
        </p:nvGrpSpPr>
        <p:grpSpPr>
          <a:xfrm>
            <a:off x="3178381" y="2406852"/>
            <a:ext cx="1287053" cy="1079985"/>
            <a:chOff x="3614750" y="2118500"/>
            <a:chExt cx="1828200" cy="1383000"/>
          </a:xfrm>
        </p:grpSpPr>
        <p:sp>
          <p:nvSpPr>
            <p:cNvPr id="624" name="Google Shape;624;g1257b690c3c_0_0"/>
            <p:cNvSpPr txBox="1"/>
            <p:nvPr/>
          </p:nvSpPr>
          <p:spPr>
            <a:xfrm>
              <a:off x="3614750" y="3099200"/>
              <a:ext cx="1828200" cy="402300"/>
            </a:xfrm>
            <a:prstGeom prst="rect">
              <a:avLst/>
            </a:prstGeom>
            <a:noFill/>
            <a:ln>
              <a:noFill/>
            </a:ln>
          </p:spPr>
          <p:txBody>
            <a:bodyPr anchorCtr="0" anchor="t" bIns="46800" lIns="90000" spcFirstLastPara="1" rIns="90000" wrap="square" tIns="46800">
              <a:noAutofit/>
            </a:bodyPr>
            <a:lstStyle/>
            <a:p>
              <a:pPr indent="0" lvl="0" marL="0" marR="0" rtl="0" algn="ctr">
                <a:lnSpc>
                  <a:spcPct val="100000"/>
                </a:lnSpc>
                <a:spcBef>
                  <a:spcPts val="0"/>
                </a:spcBef>
                <a:spcAft>
                  <a:spcPts val="0"/>
                </a:spcAft>
                <a:buClr>
                  <a:srgbClr val="FFFFFF"/>
                </a:buClr>
                <a:buSzPts val="2000"/>
                <a:buFont typeface="Century Gothic"/>
                <a:buNone/>
              </a:pPr>
              <a:r>
                <a:rPr b="1" i="0" lang="fr-FR" sz="2000" u="none" cap="none" strike="noStrike">
                  <a:solidFill>
                    <a:srgbClr val="1B687F"/>
                  </a:solidFill>
                  <a:latin typeface="Century Gothic"/>
                  <a:ea typeface="Century Gothic"/>
                  <a:cs typeface="Century Gothic"/>
                  <a:sym typeface="Century Gothic"/>
                </a:rPr>
                <a:t>Chauffage</a:t>
              </a:r>
              <a:endParaRPr b="0" i="0" sz="2000" u="none" cap="none" strike="noStrike">
                <a:solidFill>
                  <a:srgbClr val="1B687F"/>
                </a:solidFill>
                <a:latin typeface="Arial"/>
                <a:ea typeface="Arial"/>
                <a:cs typeface="Arial"/>
                <a:sym typeface="Arial"/>
              </a:endParaRPr>
            </a:p>
          </p:txBody>
        </p:sp>
        <p:pic>
          <p:nvPicPr>
            <p:cNvPr id="625" name="Google Shape;625;g1257b690c3c_0_0"/>
            <p:cNvPicPr preferRelativeResize="0"/>
            <p:nvPr/>
          </p:nvPicPr>
          <p:blipFill rotWithShape="1">
            <a:blip r:embed="rId9">
              <a:alphaModFix/>
            </a:blip>
            <a:srcRect b="0" l="0" r="0" t="0"/>
            <a:stretch/>
          </p:blipFill>
          <p:spPr>
            <a:xfrm>
              <a:off x="4038511" y="2118500"/>
              <a:ext cx="980700" cy="980700"/>
            </a:xfrm>
            <a:prstGeom prst="rect">
              <a:avLst/>
            </a:prstGeom>
            <a:noFill/>
            <a:ln>
              <a:noFill/>
            </a:ln>
          </p:spPr>
        </p:pic>
      </p:grpSp>
      <p:grpSp>
        <p:nvGrpSpPr>
          <p:cNvPr id="626" name="Google Shape;626;g1257b690c3c_0_0"/>
          <p:cNvGrpSpPr/>
          <p:nvPr/>
        </p:nvGrpSpPr>
        <p:grpSpPr>
          <a:xfrm>
            <a:off x="3614750" y="3994038"/>
            <a:ext cx="1828200" cy="1644312"/>
            <a:chOff x="3614750" y="5167588"/>
            <a:chExt cx="1828200" cy="1644312"/>
          </a:xfrm>
        </p:grpSpPr>
        <p:sp>
          <p:nvSpPr>
            <p:cNvPr id="627" name="Google Shape;627;g1257b690c3c_0_0"/>
            <p:cNvSpPr txBox="1"/>
            <p:nvPr/>
          </p:nvSpPr>
          <p:spPr>
            <a:xfrm>
              <a:off x="3614750" y="6148300"/>
              <a:ext cx="1828200" cy="663600"/>
            </a:xfrm>
            <a:prstGeom prst="rect">
              <a:avLst/>
            </a:prstGeom>
            <a:noFill/>
            <a:ln>
              <a:noFill/>
            </a:ln>
          </p:spPr>
          <p:txBody>
            <a:bodyPr anchorCtr="0" anchor="t" bIns="46800" lIns="90000" spcFirstLastPara="1" rIns="90000" wrap="square" tIns="46800">
              <a:noAutofit/>
            </a:bodyPr>
            <a:lstStyle/>
            <a:p>
              <a:pPr indent="0" lvl="0" marL="0" marR="0" rtl="0" algn="ctr">
                <a:lnSpc>
                  <a:spcPct val="100000"/>
                </a:lnSpc>
                <a:spcBef>
                  <a:spcPts val="0"/>
                </a:spcBef>
                <a:spcAft>
                  <a:spcPts val="0"/>
                </a:spcAft>
                <a:buClr>
                  <a:srgbClr val="FFFFFF"/>
                </a:buClr>
                <a:buSzPts val="2000"/>
                <a:buFont typeface="Century Gothic"/>
                <a:buNone/>
              </a:pPr>
              <a:r>
                <a:rPr b="1" i="0" lang="fr-FR" sz="2000" u="none" cap="none" strike="noStrike">
                  <a:solidFill>
                    <a:srgbClr val="1B687F"/>
                  </a:solidFill>
                  <a:latin typeface="Century Gothic"/>
                  <a:ea typeface="Century Gothic"/>
                  <a:cs typeface="Century Gothic"/>
                  <a:sym typeface="Century Gothic"/>
                </a:rPr>
                <a:t>Production d’électricité</a:t>
              </a:r>
              <a:endParaRPr b="0" i="0" sz="2000" u="none" cap="none" strike="noStrike">
                <a:solidFill>
                  <a:srgbClr val="1B687F"/>
                </a:solidFill>
                <a:latin typeface="Arial"/>
                <a:ea typeface="Arial"/>
                <a:cs typeface="Arial"/>
                <a:sym typeface="Arial"/>
              </a:endParaRPr>
            </a:p>
          </p:txBody>
        </p:sp>
        <p:pic>
          <p:nvPicPr>
            <p:cNvPr id="628" name="Google Shape;628;g1257b690c3c_0_0"/>
            <p:cNvPicPr preferRelativeResize="0"/>
            <p:nvPr/>
          </p:nvPicPr>
          <p:blipFill rotWithShape="1">
            <a:blip r:embed="rId8">
              <a:alphaModFix/>
            </a:blip>
            <a:srcRect b="0" l="0" r="0" t="0"/>
            <a:stretch/>
          </p:blipFill>
          <p:spPr>
            <a:xfrm>
              <a:off x="4038500" y="5167588"/>
              <a:ext cx="980700" cy="980700"/>
            </a:xfrm>
            <a:prstGeom prst="rect">
              <a:avLst/>
            </a:prstGeom>
            <a:noFill/>
            <a:ln>
              <a:noFill/>
            </a:ln>
          </p:spPr>
        </p:pic>
      </p:grpSp>
      <p:grpSp>
        <p:nvGrpSpPr>
          <p:cNvPr id="629" name="Google Shape;629;g1257b690c3c_0_0"/>
          <p:cNvGrpSpPr/>
          <p:nvPr/>
        </p:nvGrpSpPr>
        <p:grpSpPr>
          <a:xfrm>
            <a:off x="6749050" y="3012713"/>
            <a:ext cx="1828200" cy="1673712"/>
            <a:chOff x="6707750" y="4393438"/>
            <a:chExt cx="1828200" cy="1673712"/>
          </a:xfrm>
        </p:grpSpPr>
        <p:sp>
          <p:nvSpPr>
            <p:cNvPr id="630" name="Google Shape;630;g1257b690c3c_0_0"/>
            <p:cNvSpPr txBox="1"/>
            <p:nvPr/>
          </p:nvSpPr>
          <p:spPr>
            <a:xfrm>
              <a:off x="6707750" y="5374150"/>
              <a:ext cx="1828200" cy="693000"/>
            </a:xfrm>
            <a:prstGeom prst="rect">
              <a:avLst/>
            </a:prstGeom>
            <a:noFill/>
            <a:ln>
              <a:noFill/>
            </a:ln>
          </p:spPr>
          <p:txBody>
            <a:bodyPr anchorCtr="0" anchor="t" bIns="46800" lIns="90000" spcFirstLastPara="1" rIns="90000" wrap="square" tIns="46800">
              <a:noAutofit/>
            </a:bodyPr>
            <a:lstStyle/>
            <a:p>
              <a:pPr indent="0" lvl="0" marL="0" marR="0" rtl="0" algn="ctr">
                <a:lnSpc>
                  <a:spcPct val="100000"/>
                </a:lnSpc>
                <a:spcBef>
                  <a:spcPts val="0"/>
                </a:spcBef>
                <a:spcAft>
                  <a:spcPts val="0"/>
                </a:spcAft>
                <a:buClr>
                  <a:srgbClr val="FFFFFF"/>
                </a:buClr>
                <a:buSzPts val="2000"/>
                <a:buFont typeface="Century Gothic"/>
                <a:buNone/>
              </a:pPr>
              <a:r>
                <a:rPr b="1" i="0" lang="fr-FR" sz="2000" u="none" cap="none" strike="noStrike">
                  <a:solidFill>
                    <a:srgbClr val="1B687F"/>
                  </a:solidFill>
                  <a:latin typeface="Century Gothic"/>
                  <a:ea typeface="Century Gothic"/>
                  <a:cs typeface="Century Gothic"/>
                  <a:sym typeface="Century Gothic"/>
                </a:rPr>
                <a:t>Production d’électricité</a:t>
              </a:r>
              <a:endParaRPr b="0" i="0" sz="2000" u="none" cap="none" strike="noStrike">
                <a:solidFill>
                  <a:srgbClr val="1B687F"/>
                </a:solidFill>
                <a:latin typeface="Arial"/>
                <a:ea typeface="Arial"/>
                <a:cs typeface="Arial"/>
                <a:sym typeface="Arial"/>
              </a:endParaRPr>
            </a:p>
          </p:txBody>
        </p:sp>
        <p:pic>
          <p:nvPicPr>
            <p:cNvPr id="631" name="Google Shape;631;g1257b690c3c_0_0"/>
            <p:cNvPicPr preferRelativeResize="0"/>
            <p:nvPr/>
          </p:nvPicPr>
          <p:blipFill rotWithShape="1">
            <a:blip r:embed="rId8">
              <a:alphaModFix/>
            </a:blip>
            <a:srcRect b="0" l="0" r="0" t="0"/>
            <a:stretch/>
          </p:blipFill>
          <p:spPr>
            <a:xfrm>
              <a:off x="7131488" y="4393438"/>
              <a:ext cx="980700" cy="980700"/>
            </a:xfrm>
            <a:prstGeom prst="rect">
              <a:avLst/>
            </a:prstGeom>
            <a:noFill/>
            <a:ln>
              <a:noFill/>
            </a:ln>
          </p:spPr>
        </p:pic>
      </p:grpSp>
      <p:grpSp>
        <p:nvGrpSpPr>
          <p:cNvPr id="632" name="Google Shape;632;g1257b690c3c_0_0"/>
          <p:cNvGrpSpPr/>
          <p:nvPr/>
        </p:nvGrpSpPr>
        <p:grpSpPr>
          <a:xfrm>
            <a:off x="9842050" y="3994038"/>
            <a:ext cx="1828200" cy="1644312"/>
            <a:chOff x="9800750" y="4401926"/>
            <a:chExt cx="1828200" cy="1644312"/>
          </a:xfrm>
        </p:grpSpPr>
        <p:sp>
          <p:nvSpPr>
            <p:cNvPr id="633" name="Google Shape;633;g1257b690c3c_0_0"/>
            <p:cNvSpPr txBox="1"/>
            <p:nvPr/>
          </p:nvSpPr>
          <p:spPr>
            <a:xfrm>
              <a:off x="9800750" y="5382638"/>
              <a:ext cx="1828200" cy="663600"/>
            </a:xfrm>
            <a:prstGeom prst="rect">
              <a:avLst/>
            </a:prstGeom>
            <a:noFill/>
            <a:ln>
              <a:noFill/>
            </a:ln>
          </p:spPr>
          <p:txBody>
            <a:bodyPr anchorCtr="0" anchor="t" bIns="46800" lIns="90000" spcFirstLastPara="1" rIns="90000" wrap="square" tIns="46800">
              <a:noAutofit/>
            </a:bodyPr>
            <a:lstStyle/>
            <a:p>
              <a:pPr indent="0" lvl="0" marL="0" marR="0" rtl="0" algn="ctr">
                <a:lnSpc>
                  <a:spcPct val="100000"/>
                </a:lnSpc>
                <a:spcBef>
                  <a:spcPts val="0"/>
                </a:spcBef>
                <a:spcAft>
                  <a:spcPts val="0"/>
                </a:spcAft>
                <a:buClr>
                  <a:srgbClr val="FFFFFF"/>
                </a:buClr>
                <a:buSzPts val="2000"/>
                <a:buFont typeface="Century Gothic"/>
                <a:buNone/>
              </a:pPr>
              <a:r>
                <a:rPr b="1" i="0" lang="fr-FR" sz="2000" u="none" cap="none" strike="noStrike">
                  <a:solidFill>
                    <a:srgbClr val="1B687F"/>
                  </a:solidFill>
                  <a:latin typeface="Century Gothic"/>
                  <a:ea typeface="Century Gothic"/>
                  <a:cs typeface="Century Gothic"/>
                  <a:sym typeface="Century Gothic"/>
                </a:rPr>
                <a:t>Production d’électricité</a:t>
              </a:r>
              <a:endParaRPr b="0" i="0" sz="2000" u="none" cap="none" strike="noStrike">
                <a:solidFill>
                  <a:srgbClr val="1B687F"/>
                </a:solidFill>
                <a:latin typeface="Arial"/>
                <a:ea typeface="Arial"/>
                <a:cs typeface="Arial"/>
                <a:sym typeface="Arial"/>
              </a:endParaRPr>
            </a:p>
          </p:txBody>
        </p:sp>
        <p:pic>
          <p:nvPicPr>
            <p:cNvPr id="634" name="Google Shape;634;g1257b690c3c_0_0"/>
            <p:cNvPicPr preferRelativeResize="0"/>
            <p:nvPr/>
          </p:nvPicPr>
          <p:blipFill rotWithShape="1">
            <a:blip r:embed="rId8">
              <a:alphaModFix/>
            </a:blip>
            <a:srcRect b="0" l="0" r="0" t="0"/>
            <a:stretch/>
          </p:blipFill>
          <p:spPr>
            <a:xfrm>
              <a:off x="10224500" y="4401926"/>
              <a:ext cx="980700" cy="980700"/>
            </a:xfrm>
            <a:prstGeom prst="rect">
              <a:avLst/>
            </a:prstGeom>
            <a:noFill/>
            <a:ln>
              <a:noFill/>
            </a:ln>
          </p:spPr>
        </p:pic>
      </p:grpSp>
      <p:cxnSp>
        <p:nvCxnSpPr>
          <p:cNvPr id="635" name="Google Shape;635;g1257b690c3c_0_0"/>
          <p:cNvCxnSpPr/>
          <p:nvPr/>
        </p:nvCxnSpPr>
        <p:spPr>
          <a:xfrm>
            <a:off x="2955100" y="980688"/>
            <a:ext cx="13200" cy="4391100"/>
          </a:xfrm>
          <a:prstGeom prst="straightConnector1">
            <a:avLst/>
          </a:prstGeom>
          <a:noFill/>
          <a:ln cap="flat" cmpd="sng" w="38100">
            <a:solidFill>
              <a:schemeClr val="dk2"/>
            </a:solidFill>
            <a:prstDash val="solid"/>
            <a:round/>
            <a:headEnd len="sm" w="sm" type="none"/>
            <a:tailEnd len="sm" w="sm" type="none"/>
          </a:ln>
        </p:spPr>
      </p:cxnSp>
      <p:cxnSp>
        <p:nvCxnSpPr>
          <p:cNvPr id="636" name="Google Shape;636;g1257b690c3c_0_0"/>
          <p:cNvCxnSpPr/>
          <p:nvPr/>
        </p:nvCxnSpPr>
        <p:spPr>
          <a:xfrm>
            <a:off x="6089400" y="980688"/>
            <a:ext cx="13200" cy="4391100"/>
          </a:xfrm>
          <a:prstGeom prst="straightConnector1">
            <a:avLst/>
          </a:prstGeom>
          <a:noFill/>
          <a:ln cap="flat" cmpd="sng" w="38100">
            <a:solidFill>
              <a:schemeClr val="dk2"/>
            </a:solidFill>
            <a:prstDash val="solid"/>
            <a:round/>
            <a:headEnd len="sm" w="sm" type="none"/>
            <a:tailEnd len="sm" w="sm" type="none"/>
          </a:ln>
        </p:spPr>
      </p:cxnSp>
      <p:cxnSp>
        <p:nvCxnSpPr>
          <p:cNvPr id="637" name="Google Shape;637;g1257b690c3c_0_0"/>
          <p:cNvCxnSpPr/>
          <p:nvPr/>
        </p:nvCxnSpPr>
        <p:spPr>
          <a:xfrm>
            <a:off x="9223700" y="980688"/>
            <a:ext cx="13200" cy="4391100"/>
          </a:xfrm>
          <a:prstGeom prst="straightConnector1">
            <a:avLst/>
          </a:prstGeom>
          <a:noFill/>
          <a:ln cap="flat" cmpd="sng" w="38100">
            <a:solidFill>
              <a:schemeClr val="dk2"/>
            </a:solidFill>
            <a:prstDash val="solid"/>
            <a:round/>
            <a:headEnd len="sm" w="sm" type="none"/>
            <a:tailEnd len="sm" w="sm" type="none"/>
          </a:ln>
        </p:spPr>
      </p:cxnSp>
      <p:grpSp>
        <p:nvGrpSpPr>
          <p:cNvPr id="638" name="Google Shape;638;g1257b690c3c_0_0"/>
          <p:cNvGrpSpPr/>
          <p:nvPr/>
        </p:nvGrpSpPr>
        <p:grpSpPr>
          <a:xfrm>
            <a:off x="4465425" y="2200962"/>
            <a:ext cx="1828200" cy="1383001"/>
            <a:chOff x="3614750" y="3643062"/>
            <a:chExt cx="1828200" cy="1383001"/>
          </a:xfrm>
        </p:grpSpPr>
        <p:sp>
          <p:nvSpPr>
            <p:cNvPr id="639" name="Google Shape;639;g1257b690c3c_0_0"/>
            <p:cNvSpPr txBox="1"/>
            <p:nvPr/>
          </p:nvSpPr>
          <p:spPr>
            <a:xfrm>
              <a:off x="3614750" y="4623763"/>
              <a:ext cx="1828200" cy="402300"/>
            </a:xfrm>
            <a:prstGeom prst="rect">
              <a:avLst/>
            </a:prstGeom>
            <a:noFill/>
            <a:ln>
              <a:noFill/>
            </a:ln>
          </p:spPr>
          <p:txBody>
            <a:bodyPr anchorCtr="0" anchor="t" bIns="46800" lIns="90000" spcFirstLastPara="1" rIns="90000" wrap="square" tIns="46800">
              <a:noAutofit/>
            </a:bodyPr>
            <a:lstStyle/>
            <a:p>
              <a:pPr indent="0" lvl="0" marL="0" marR="0" rtl="0" algn="ctr">
                <a:lnSpc>
                  <a:spcPct val="100000"/>
                </a:lnSpc>
                <a:spcBef>
                  <a:spcPts val="0"/>
                </a:spcBef>
                <a:spcAft>
                  <a:spcPts val="0"/>
                </a:spcAft>
                <a:buClr>
                  <a:srgbClr val="FFFFFF"/>
                </a:buClr>
                <a:buSzPts val="2000"/>
                <a:buFont typeface="Century Gothic"/>
                <a:buNone/>
              </a:pPr>
              <a:r>
                <a:rPr b="1" i="0" lang="fr-FR" sz="2000" u="none" cap="none" strike="noStrike">
                  <a:solidFill>
                    <a:srgbClr val="1B687F"/>
                  </a:solidFill>
                  <a:latin typeface="Century Gothic"/>
                  <a:ea typeface="Century Gothic"/>
                  <a:cs typeface="Century Gothic"/>
                  <a:sym typeface="Century Gothic"/>
                </a:rPr>
                <a:t>Cuisine</a:t>
              </a:r>
              <a:endParaRPr b="0" i="0" sz="2000" u="none" cap="none" strike="noStrike">
                <a:solidFill>
                  <a:srgbClr val="1B687F"/>
                </a:solidFill>
                <a:latin typeface="Arial"/>
                <a:ea typeface="Arial"/>
                <a:cs typeface="Arial"/>
                <a:sym typeface="Arial"/>
              </a:endParaRPr>
            </a:p>
          </p:txBody>
        </p:sp>
        <p:pic>
          <p:nvPicPr>
            <p:cNvPr id="640" name="Google Shape;640;g1257b690c3c_0_0"/>
            <p:cNvPicPr preferRelativeResize="0"/>
            <p:nvPr/>
          </p:nvPicPr>
          <p:blipFill rotWithShape="1">
            <a:blip r:embed="rId10">
              <a:alphaModFix/>
            </a:blip>
            <a:srcRect b="0" l="0" r="0" t="0"/>
            <a:stretch/>
          </p:blipFill>
          <p:spPr>
            <a:xfrm>
              <a:off x="4038488" y="3643062"/>
              <a:ext cx="980700" cy="980700"/>
            </a:xfrm>
            <a:prstGeom prst="rect">
              <a:avLst/>
            </a:prstGeom>
            <a:noFill/>
            <a:ln>
              <a:noFill/>
            </a:ln>
          </p:spPr>
        </p:pic>
      </p:grpSp>
      <p:grpSp>
        <p:nvGrpSpPr>
          <p:cNvPr id="641" name="Google Shape;641;g1257b690c3c_0_0"/>
          <p:cNvGrpSpPr/>
          <p:nvPr/>
        </p:nvGrpSpPr>
        <p:grpSpPr>
          <a:xfrm>
            <a:off x="9054688" y="2200962"/>
            <a:ext cx="1828200" cy="1383000"/>
            <a:chOff x="3614750" y="2118500"/>
            <a:chExt cx="1828200" cy="1383000"/>
          </a:xfrm>
        </p:grpSpPr>
        <p:sp>
          <p:nvSpPr>
            <p:cNvPr id="642" name="Google Shape;642;g1257b690c3c_0_0"/>
            <p:cNvSpPr txBox="1"/>
            <p:nvPr/>
          </p:nvSpPr>
          <p:spPr>
            <a:xfrm>
              <a:off x="3614750" y="3099200"/>
              <a:ext cx="1828200" cy="402300"/>
            </a:xfrm>
            <a:prstGeom prst="rect">
              <a:avLst/>
            </a:prstGeom>
            <a:noFill/>
            <a:ln>
              <a:noFill/>
            </a:ln>
          </p:spPr>
          <p:txBody>
            <a:bodyPr anchorCtr="0" anchor="t" bIns="46800" lIns="90000" spcFirstLastPara="1" rIns="90000" wrap="square" tIns="46800">
              <a:noAutofit/>
            </a:bodyPr>
            <a:lstStyle/>
            <a:p>
              <a:pPr indent="0" lvl="0" marL="0" marR="0" rtl="0" algn="ctr">
                <a:lnSpc>
                  <a:spcPct val="100000"/>
                </a:lnSpc>
                <a:spcBef>
                  <a:spcPts val="0"/>
                </a:spcBef>
                <a:spcAft>
                  <a:spcPts val="0"/>
                </a:spcAft>
                <a:buClr>
                  <a:srgbClr val="FFFFFF"/>
                </a:buClr>
                <a:buSzPts val="2000"/>
                <a:buFont typeface="Century Gothic"/>
                <a:buNone/>
              </a:pPr>
              <a:r>
                <a:rPr b="1" i="0" lang="fr-FR" sz="2000" u="none" cap="none" strike="noStrike">
                  <a:solidFill>
                    <a:srgbClr val="1B687F"/>
                  </a:solidFill>
                  <a:latin typeface="Century Gothic"/>
                  <a:ea typeface="Century Gothic"/>
                  <a:cs typeface="Century Gothic"/>
                  <a:sym typeface="Century Gothic"/>
                </a:rPr>
                <a:t>Chauffage</a:t>
              </a:r>
              <a:endParaRPr b="0" i="0" sz="2000" u="none" cap="none" strike="noStrike">
                <a:solidFill>
                  <a:srgbClr val="1B687F"/>
                </a:solidFill>
                <a:latin typeface="Arial"/>
                <a:ea typeface="Arial"/>
                <a:cs typeface="Arial"/>
                <a:sym typeface="Arial"/>
              </a:endParaRPr>
            </a:p>
          </p:txBody>
        </p:sp>
        <p:pic>
          <p:nvPicPr>
            <p:cNvPr id="643" name="Google Shape;643;g1257b690c3c_0_0"/>
            <p:cNvPicPr preferRelativeResize="0"/>
            <p:nvPr/>
          </p:nvPicPr>
          <p:blipFill rotWithShape="1">
            <a:blip r:embed="rId9">
              <a:alphaModFix/>
            </a:blip>
            <a:srcRect b="0" l="0" r="0" t="0"/>
            <a:stretch/>
          </p:blipFill>
          <p:spPr>
            <a:xfrm>
              <a:off x="4038511" y="2118500"/>
              <a:ext cx="980700" cy="980700"/>
            </a:xfrm>
            <a:prstGeom prst="rect">
              <a:avLst/>
            </a:prstGeom>
            <a:noFill/>
            <a:ln>
              <a:noFill/>
            </a:ln>
          </p:spPr>
        </p:pic>
      </p:grpSp>
      <p:grpSp>
        <p:nvGrpSpPr>
          <p:cNvPr id="644" name="Google Shape;644;g1257b690c3c_0_0"/>
          <p:cNvGrpSpPr/>
          <p:nvPr/>
        </p:nvGrpSpPr>
        <p:grpSpPr>
          <a:xfrm>
            <a:off x="10629413" y="2200959"/>
            <a:ext cx="1828200" cy="1383004"/>
            <a:chOff x="9800750" y="2608846"/>
            <a:chExt cx="1828200" cy="1383004"/>
          </a:xfrm>
        </p:grpSpPr>
        <p:pic>
          <p:nvPicPr>
            <p:cNvPr id="645" name="Google Shape;645;g1257b690c3c_0_0"/>
            <p:cNvPicPr preferRelativeResize="0"/>
            <p:nvPr/>
          </p:nvPicPr>
          <p:blipFill rotWithShape="1">
            <a:blip r:embed="rId11">
              <a:alphaModFix/>
            </a:blip>
            <a:srcRect b="0" l="0" r="0" t="0"/>
            <a:stretch/>
          </p:blipFill>
          <p:spPr>
            <a:xfrm>
              <a:off x="10224500" y="2608846"/>
              <a:ext cx="980700" cy="980700"/>
            </a:xfrm>
            <a:prstGeom prst="rect">
              <a:avLst/>
            </a:prstGeom>
            <a:noFill/>
            <a:ln>
              <a:noFill/>
            </a:ln>
          </p:spPr>
        </p:pic>
        <p:sp>
          <p:nvSpPr>
            <p:cNvPr id="646" name="Google Shape;646;g1257b690c3c_0_0"/>
            <p:cNvSpPr txBox="1"/>
            <p:nvPr/>
          </p:nvSpPr>
          <p:spPr>
            <a:xfrm>
              <a:off x="9800750" y="3589550"/>
              <a:ext cx="1828200" cy="402300"/>
            </a:xfrm>
            <a:prstGeom prst="rect">
              <a:avLst/>
            </a:prstGeom>
            <a:noFill/>
            <a:ln>
              <a:noFill/>
            </a:ln>
          </p:spPr>
          <p:txBody>
            <a:bodyPr anchorCtr="0" anchor="t" bIns="46800" lIns="90000" spcFirstLastPara="1" rIns="90000" wrap="square" tIns="46800">
              <a:noAutofit/>
            </a:bodyPr>
            <a:lstStyle/>
            <a:p>
              <a:pPr indent="0" lvl="0" marL="0" marR="0" rtl="0" algn="ctr">
                <a:lnSpc>
                  <a:spcPct val="100000"/>
                </a:lnSpc>
                <a:spcBef>
                  <a:spcPts val="0"/>
                </a:spcBef>
                <a:spcAft>
                  <a:spcPts val="0"/>
                </a:spcAft>
                <a:buClr>
                  <a:srgbClr val="FFFFFF"/>
                </a:buClr>
                <a:buSzPts val="2000"/>
                <a:buFont typeface="Century Gothic"/>
                <a:buNone/>
              </a:pPr>
              <a:r>
                <a:rPr b="1" i="0" lang="fr-FR" sz="2000" u="none" cap="none" strike="noStrike">
                  <a:solidFill>
                    <a:srgbClr val="1B687F"/>
                  </a:solidFill>
                  <a:latin typeface="Century Gothic"/>
                  <a:ea typeface="Century Gothic"/>
                  <a:cs typeface="Century Gothic"/>
                  <a:sym typeface="Century Gothic"/>
                </a:rPr>
                <a:t>Carburant</a:t>
              </a:r>
              <a:endParaRPr b="0" i="0" sz="2000" u="none" cap="none" strike="noStrike">
                <a:solidFill>
                  <a:srgbClr val="1B687F"/>
                </a:solidFill>
                <a:latin typeface="Arial"/>
                <a:ea typeface="Arial"/>
                <a:cs typeface="Arial"/>
                <a:sym typeface="Arial"/>
              </a:endParaRPr>
            </a:p>
          </p:txBody>
        </p:sp>
      </p:grpSp>
      <p:pic>
        <p:nvPicPr>
          <p:cNvPr id="647" name="Google Shape;647;g1257b690c3c_0_0"/>
          <p:cNvPicPr preferRelativeResize="0"/>
          <p:nvPr/>
        </p:nvPicPr>
        <p:blipFill rotWithShape="1">
          <a:blip r:embed="rId12">
            <a:alphaModFix/>
          </a:blip>
          <a:srcRect b="0" l="0" r="0" t="0"/>
          <a:stretch/>
        </p:blipFill>
        <p:spPr>
          <a:xfrm>
            <a:off x="4694563" y="1515400"/>
            <a:ext cx="539075" cy="539075"/>
          </a:xfrm>
          <a:prstGeom prst="rect">
            <a:avLst/>
          </a:prstGeom>
          <a:noFill/>
          <a:ln>
            <a:noFill/>
          </a:ln>
        </p:spPr>
      </p:pic>
      <p:pic>
        <p:nvPicPr>
          <p:cNvPr id="648" name="Google Shape;648;g1257b690c3c_0_0"/>
          <p:cNvPicPr preferRelativeResize="0"/>
          <p:nvPr/>
        </p:nvPicPr>
        <p:blipFill rotWithShape="1">
          <a:blip r:embed="rId12">
            <a:alphaModFix/>
          </a:blip>
          <a:srcRect b="0" l="0" r="0" t="0"/>
          <a:stretch/>
        </p:blipFill>
        <p:spPr>
          <a:xfrm>
            <a:off x="7845163" y="1515400"/>
            <a:ext cx="539075" cy="539075"/>
          </a:xfrm>
          <a:prstGeom prst="rect">
            <a:avLst/>
          </a:prstGeom>
          <a:noFill/>
          <a:ln>
            <a:noFill/>
          </a:ln>
        </p:spPr>
      </p:pic>
      <p:pic>
        <p:nvPicPr>
          <p:cNvPr id="649" name="Google Shape;649;g1257b690c3c_0_0"/>
          <p:cNvPicPr preferRelativeResize="0"/>
          <p:nvPr/>
        </p:nvPicPr>
        <p:blipFill rotWithShape="1">
          <a:blip r:embed="rId12">
            <a:alphaModFix/>
          </a:blip>
          <a:srcRect b="0" l="0" r="0" t="0"/>
          <a:stretch/>
        </p:blipFill>
        <p:spPr>
          <a:xfrm>
            <a:off x="10956252" y="1515400"/>
            <a:ext cx="539075" cy="539075"/>
          </a:xfrm>
          <a:prstGeom prst="rect">
            <a:avLst/>
          </a:prstGeom>
          <a:noFill/>
          <a:ln>
            <a:noFill/>
          </a:ln>
        </p:spPr>
      </p:pic>
      <p:sp>
        <p:nvSpPr>
          <p:cNvPr id="650" name="Google Shape;650;g1257b690c3c_0_0"/>
          <p:cNvSpPr/>
          <p:nvPr/>
        </p:nvSpPr>
        <p:spPr>
          <a:xfrm>
            <a:off x="472050" y="5638425"/>
            <a:ext cx="11247900" cy="882000"/>
          </a:xfrm>
          <a:prstGeom prst="rect">
            <a:avLst/>
          </a:prstGeom>
          <a:solidFill>
            <a:srgbClr val="005262"/>
          </a:solidFill>
          <a:ln>
            <a:noFill/>
          </a:ln>
        </p:spPr>
        <p:txBody>
          <a:bodyPr anchorCtr="0" anchor="t" bIns="45700" lIns="91425" spcFirstLastPara="1" rIns="91425" wrap="square" tIns="45700">
            <a:noAutofit/>
          </a:bodyPr>
          <a:lstStyle/>
          <a:p>
            <a:pPr indent="0" lvl="0" marL="179999" marR="0" rtl="0" algn="ctr">
              <a:lnSpc>
                <a:spcPct val="100000"/>
              </a:lnSpc>
              <a:spcBef>
                <a:spcPts val="50"/>
              </a:spcBef>
              <a:spcAft>
                <a:spcPts val="0"/>
              </a:spcAft>
              <a:buClr>
                <a:srgbClr val="F6AB38"/>
              </a:buClr>
              <a:buSzPts val="2400"/>
              <a:buFont typeface="Century Gothic"/>
              <a:buNone/>
            </a:pPr>
            <a:r>
              <a:t/>
            </a:r>
            <a:endParaRPr b="1" i="0" sz="1400" u="none" cap="none" strike="noStrike">
              <a:solidFill>
                <a:schemeClr val="lt1"/>
              </a:solidFill>
              <a:latin typeface="Century Gothic"/>
              <a:ea typeface="Century Gothic"/>
              <a:cs typeface="Century Gothic"/>
              <a:sym typeface="Century Gothic"/>
            </a:endParaRPr>
          </a:p>
          <a:p>
            <a:pPr indent="0" lvl="0" marL="179999" marR="0" rtl="0" algn="ctr">
              <a:lnSpc>
                <a:spcPct val="100000"/>
              </a:lnSpc>
              <a:spcBef>
                <a:spcPts val="50"/>
              </a:spcBef>
              <a:spcAft>
                <a:spcPts val="0"/>
              </a:spcAft>
              <a:buClr>
                <a:srgbClr val="F6AB38"/>
              </a:buClr>
              <a:buSzPts val="2400"/>
              <a:buFont typeface="Century Gothic"/>
              <a:buNone/>
            </a:pPr>
            <a:r>
              <a:rPr b="1" i="0" lang="fr-FR" sz="2500" u="none" cap="none" strike="noStrike">
                <a:solidFill>
                  <a:schemeClr val="lt1"/>
                </a:solidFill>
                <a:latin typeface="Century Gothic"/>
                <a:ea typeface="Century Gothic"/>
                <a:cs typeface="Century Gothic"/>
                <a:sym typeface="Century Gothic"/>
              </a:rPr>
              <a:t>Les activités humaines ont besoin d’énergie : l’énergie finale</a:t>
            </a:r>
            <a:endParaRPr b="1" i="0" sz="2500" u="none" cap="none" strike="noStrike">
              <a:solidFill>
                <a:schemeClr val="lt1"/>
              </a:solidFill>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2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3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2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2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4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4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3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5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5" name="Shape 655"/>
        <p:cNvGrpSpPr/>
        <p:nvPr/>
      </p:nvGrpSpPr>
      <p:grpSpPr>
        <a:xfrm>
          <a:off x="0" y="0"/>
          <a:ext cx="0" cy="0"/>
          <a:chOff x="0" y="0"/>
          <a:chExt cx="0" cy="0"/>
        </a:xfrm>
      </p:grpSpPr>
      <p:pic>
        <p:nvPicPr>
          <p:cNvPr id="656" name="Google Shape;656;g11637ff1b31_1_90"/>
          <p:cNvPicPr preferRelativeResize="0"/>
          <p:nvPr/>
        </p:nvPicPr>
        <p:blipFill rotWithShape="1">
          <a:blip r:embed="rId3">
            <a:alphaModFix amt="30000"/>
          </a:blip>
          <a:srcRect b="0" l="0" r="0" t="0"/>
          <a:stretch/>
        </p:blipFill>
        <p:spPr>
          <a:xfrm>
            <a:off x="7119725" y="1184652"/>
            <a:ext cx="4488700" cy="4488700"/>
          </a:xfrm>
          <a:prstGeom prst="rect">
            <a:avLst/>
          </a:prstGeom>
          <a:noFill/>
          <a:ln>
            <a:noFill/>
          </a:ln>
        </p:spPr>
      </p:pic>
      <p:sp>
        <p:nvSpPr>
          <p:cNvPr id="657" name="Google Shape;657;g11637ff1b31_1_90"/>
          <p:cNvSpPr txBox="1"/>
          <p:nvPr/>
        </p:nvSpPr>
        <p:spPr>
          <a:xfrm>
            <a:off x="1703388" y="1"/>
            <a:ext cx="8064600" cy="620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FFFFFF"/>
              </a:solidFill>
              <a:latin typeface="Arial"/>
              <a:ea typeface="Arial"/>
              <a:cs typeface="Arial"/>
              <a:sym typeface="Arial"/>
            </a:endParaRPr>
          </a:p>
        </p:txBody>
      </p:sp>
      <p:sp>
        <p:nvSpPr>
          <p:cNvPr id="658" name="Google Shape;658;g11637ff1b31_1_90"/>
          <p:cNvSpPr txBox="1"/>
          <p:nvPr>
            <p:ph type="title"/>
          </p:nvPr>
        </p:nvSpPr>
        <p:spPr>
          <a:xfrm>
            <a:off x="2027548" y="0"/>
            <a:ext cx="8028900" cy="980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fr-FR"/>
              <a:t>Les machines transforment le monde</a:t>
            </a:r>
            <a:endParaRPr/>
          </a:p>
        </p:txBody>
      </p:sp>
      <p:sp>
        <p:nvSpPr>
          <p:cNvPr id="659" name="Google Shape;659;g11637ff1b31_1_90"/>
          <p:cNvSpPr txBox="1"/>
          <p:nvPr>
            <p:ph idx="12" type="sldNum"/>
          </p:nvPr>
        </p:nvSpPr>
        <p:spPr>
          <a:xfrm>
            <a:off x="11280576" y="6597352"/>
            <a:ext cx="864000" cy="2607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pic>
        <p:nvPicPr>
          <p:cNvPr id="660" name="Google Shape;660;g11637ff1b31_1_90"/>
          <p:cNvPicPr preferRelativeResize="0"/>
          <p:nvPr/>
        </p:nvPicPr>
        <p:blipFill rotWithShape="1">
          <a:blip r:embed="rId4">
            <a:alphaModFix/>
          </a:blip>
          <a:srcRect b="0" l="0" r="0" t="0"/>
          <a:stretch/>
        </p:blipFill>
        <p:spPr>
          <a:xfrm>
            <a:off x="3361800" y="2215525"/>
            <a:ext cx="980700" cy="980700"/>
          </a:xfrm>
          <a:prstGeom prst="rect">
            <a:avLst/>
          </a:prstGeom>
          <a:noFill/>
          <a:ln>
            <a:noFill/>
          </a:ln>
        </p:spPr>
      </p:pic>
      <p:pic>
        <p:nvPicPr>
          <p:cNvPr id="661" name="Google Shape;661;g11637ff1b31_1_90"/>
          <p:cNvPicPr preferRelativeResize="0"/>
          <p:nvPr/>
        </p:nvPicPr>
        <p:blipFill rotWithShape="1">
          <a:blip r:embed="rId5">
            <a:alphaModFix/>
          </a:blip>
          <a:srcRect b="0" l="0" r="0" t="0"/>
          <a:stretch/>
        </p:blipFill>
        <p:spPr>
          <a:xfrm>
            <a:off x="1135888" y="2215537"/>
            <a:ext cx="980700" cy="980700"/>
          </a:xfrm>
          <a:prstGeom prst="rect">
            <a:avLst/>
          </a:prstGeom>
          <a:noFill/>
          <a:ln>
            <a:noFill/>
          </a:ln>
        </p:spPr>
      </p:pic>
      <p:pic>
        <p:nvPicPr>
          <p:cNvPr id="662" name="Google Shape;662;g11637ff1b31_1_90"/>
          <p:cNvPicPr preferRelativeResize="0"/>
          <p:nvPr/>
        </p:nvPicPr>
        <p:blipFill rotWithShape="1">
          <a:blip r:embed="rId6">
            <a:alphaModFix/>
          </a:blip>
          <a:srcRect b="0" l="0" r="0" t="0"/>
          <a:stretch/>
        </p:blipFill>
        <p:spPr>
          <a:xfrm>
            <a:off x="2248847" y="2215525"/>
            <a:ext cx="980700" cy="980700"/>
          </a:xfrm>
          <a:prstGeom prst="rect">
            <a:avLst/>
          </a:prstGeom>
          <a:noFill/>
          <a:ln>
            <a:noFill/>
          </a:ln>
        </p:spPr>
      </p:pic>
      <p:pic>
        <p:nvPicPr>
          <p:cNvPr id="663" name="Google Shape;663;g11637ff1b31_1_90"/>
          <p:cNvPicPr preferRelativeResize="0"/>
          <p:nvPr/>
        </p:nvPicPr>
        <p:blipFill rotWithShape="1">
          <a:blip r:embed="rId7">
            <a:alphaModFix/>
          </a:blip>
          <a:srcRect b="0" l="0" r="0" t="0"/>
          <a:stretch/>
        </p:blipFill>
        <p:spPr>
          <a:xfrm>
            <a:off x="4474763" y="2215525"/>
            <a:ext cx="980700" cy="980700"/>
          </a:xfrm>
          <a:prstGeom prst="rect">
            <a:avLst/>
          </a:prstGeom>
          <a:noFill/>
          <a:ln>
            <a:noFill/>
          </a:ln>
        </p:spPr>
      </p:pic>
      <p:pic>
        <p:nvPicPr>
          <p:cNvPr id="664" name="Google Shape;664;g11637ff1b31_1_90"/>
          <p:cNvPicPr preferRelativeResize="0"/>
          <p:nvPr/>
        </p:nvPicPr>
        <p:blipFill rotWithShape="1">
          <a:blip r:embed="rId8">
            <a:alphaModFix/>
          </a:blip>
          <a:srcRect b="0" l="0" r="0" t="0"/>
          <a:stretch/>
        </p:blipFill>
        <p:spPr>
          <a:xfrm>
            <a:off x="534500" y="4467113"/>
            <a:ext cx="980700" cy="980700"/>
          </a:xfrm>
          <a:prstGeom prst="rect">
            <a:avLst/>
          </a:prstGeom>
          <a:noFill/>
          <a:ln>
            <a:noFill/>
          </a:ln>
        </p:spPr>
      </p:pic>
      <p:pic>
        <p:nvPicPr>
          <p:cNvPr id="665" name="Google Shape;665;g11637ff1b31_1_90"/>
          <p:cNvPicPr preferRelativeResize="0"/>
          <p:nvPr/>
        </p:nvPicPr>
        <p:blipFill rotWithShape="1">
          <a:blip r:embed="rId9">
            <a:alphaModFix/>
          </a:blip>
          <a:srcRect b="0" l="0" r="0" t="0"/>
          <a:stretch/>
        </p:blipFill>
        <p:spPr>
          <a:xfrm>
            <a:off x="1617575" y="4467113"/>
            <a:ext cx="980700" cy="980700"/>
          </a:xfrm>
          <a:prstGeom prst="rect">
            <a:avLst/>
          </a:prstGeom>
          <a:noFill/>
          <a:ln>
            <a:noFill/>
          </a:ln>
        </p:spPr>
      </p:pic>
      <p:pic>
        <p:nvPicPr>
          <p:cNvPr id="666" name="Google Shape;666;g11637ff1b31_1_90"/>
          <p:cNvPicPr preferRelativeResize="0"/>
          <p:nvPr/>
        </p:nvPicPr>
        <p:blipFill rotWithShape="1">
          <a:blip r:embed="rId10">
            <a:alphaModFix/>
          </a:blip>
          <a:srcRect b="0" l="0" r="0" t="0"/>
          <a:stretch/>
        </p:blipFill>
        <p:spPr>
          <a:xfrm>
            <a:off x="2700650" y="4467113"/>
            <a:ext cx="980700" cy="980700"/>
          </a:xfrm>
          <a:prstGeom prst="rect">
            <a:avLst/>
          </a:prstGeom>
          <a:noFill/>
          <a:ln>
            <a:noFill/>
          </a:ln>
        </p:spPr>
      </p:pic>
      <p:pic>
        <p:nvPicPr>
          <p:cNvPr id="667" name="Google Shape;667;g11637ff1b31_1_90"/>
          <p:cNvPicPr preferRelativeResize="0"/>
          <p:nvPr/>
        </p:nvPicPr>
        <p:blipFill rotWithShape="1">
          <a:blip r:embed="rId11">
            <a:alphaModFix/>
          </a:blip>
          <a:srcRect b="0" l="0" r="0" t="0"/>
          <a:stretch/>
        </p:blipFill>
        <p:spPr>
          <a:xfrm>
            <a:off x="4866788" y="4467113"/>
            <a:ext cx="980700" cy="980700"/>
          </a:xfrm>
          <a:prstGeom prst="rect">
            <a:avLst/>
          </a:prstGeom>
          <a:noFill/>
          <a:ln>
            <a:noFill/>
          </a:ln>
        </p:spPr>
      </p:pic>
      <p:pic>
        <p:nvPicPr>
          <p:cNvPr id="668" name="Google Shape;668;g11637ff1b31_1_90"/>
          <p:cNvPicPr preferRelativeResize="0"/>
          <p:nvPr/>
        </p:nvPicPr>
        <p:blipFill rotWithShape="1">
          <a:blip r:embed="rId12">
            <a:alphaModFix/>
          </a:blip>
          <a:srcRect b="0" l="0" r="0" t="0"/>
          <a:stretch/>
        </p:blipFill>
        <p:spPr>
          <a:xfrm>
            <a:off x="3783725" y="4467113"/>
            <a:ext cx="980700" cy="980700"/>
          </a:xfrm>
          <a:prstGeom prst="rect">
            <a:avLst/>
          </a:prstGeom>
          <a:noFill/>
          <a:ln>
            <a:noFill/>
          </a:ln>
        </p:spPr>
      </p:pic>
      <p:sp>
        <p:nvSpPr>
          <p:cNvPr id="669" name="Google Shape;669;g11637ff1b31_1_90"/>
          <p:cNvSpPr/>
          <p:nvPr/>
        </p:nvSpPr>
        <p:spPr>
          <a:xfrm>
            <a:off x="684200" y="1660225"/>
            <a:ext cx="1904400" cy="402300"/>
          </a:xfrm>
          <a:prstGeom prst="rect">
            <a:avLst/>
          </a:prstGeom>
          <a:solidFill>
            <a:srgbClr val="F6AB38"/>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fr-FR" sz="2200" u="none" cap="none" strike="noStrike">
                <a:solidFill>
                  <a:schemeClr val="lt1"/>
                </a:solidFill>
                <a:latin typeface="Century Gothic"/>
                <a:ea typeface="Century Gothic"/>
                <a:cs typeface="Century Gothic"/>
                <a:sym typeface="Century Gothic"/>
              </a:rPr>
              <a:t>Transports</a:t>
            </a:r>
            <a:endParaRPr b="1" i="0" sz="2200" u="none" cap="none" strike="noStrike">
              <a:solidFill>
                <a:schemeClr val="lt1"/>
              </a:solidFill>
              <a:latin typeface="Arial"/>
              <a:ea typeface="Arial"/>
              <a:cs typeface="Arial"/>
              <a:sym typeface="Arial"/>
            </a:endParaRPr>
          </a:p>
        </p:txBody>
      </p:sp>
      <p:sp>
        <p:nvSpPr>
          <p:cNvPr id="670" name="Google Shape;670;g11637ff1b31_1_90"/>
          <p:cNvSpPr/>
          <p:nvPr/>
        </p:nvSpPr>
        <p:spPr>
          <a:xfrm>
            <a:off x="674050" y="3851575"/>
            <a:ext cx="1904400" cy="425400"/>
          </a:xfrm>
          <a:prstGeom prst="rect">
            <a:avLst/>
          </a:prstGeom>
          <a:solidFill>
            <a:srgbClr val="F6AB38"/>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fr-FR" sz="2200" u="none" cap="none" strike="noStrike">
                <a:solidFill>
                  <a:schemeClr val="lt1"/>
                </a:solidFill>
                <a:latin typeface="Century Gothic"/>
                <a:ea typeface="Century Gothic"/>
                <a:cs typeface="Century Gothic"/>
                <a:sym typeface="Century Gothic"/>
              </a:rPr>
              <a:t>Agriculture</a:t>
            </a:r>
            <a:endParaRPr b="1" i="0" sz="2200" u="none" cap="none" strike="noStrike">
              <a:solidFill>
                <a:schemeClr val="lt1"/>
              </a:solidFill>
              <a:latin typeface="Arial"/>
              <a:ea typeface="Arial"/>
              <a:cs typeface="Arial"/>
              <a:sym typeface="Arial"/>
            </a:endParaRPr>
          </a:p>
        </p:txBody>
      </p:sp>
      <p:sp>
        <p:nvSpPr>
          <p:cNvPr id="671" name="Google Shape;671;g11637ff1b31_1_90"/>
          <p:cNvSpPr txBox="1"/>
          <p:nvPr/>
        </p:nvSpPr>
        <p:spPr>
          <a:xfrm>
            <a:off x="3478013" y="1825800"/>
            <a:ext cx="20502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sp>
        <p:nvSpPr>
          <p:cNvPr id="672" name="Google Shape;672;g11637ff1b31_1_90"/>
          <p:cNvSpPr txBox="1"/>
          <p:nvPr/>
        </p:nvSpPr>
        <p:spPr>
          <a:xfrm>
            <a:off x="6934313" y="1825788"/>
            <a:ext cx="20502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sp>
        <p:nvSpPr>
          <p:cNvPr id="673" name="Google Shape;673;g11637ff1b31_1_90"/>
          <p:cNvSpPr txBox="1"/>
          <p:nvPr/>
        </p:nvSpPr>
        <p:spPr>
          <a:xfrm>
            <a:off x="6938250" y="5496913"/>
            <a:ext cx="20502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674" name="Google Shape;674;g11637ff1b31_1_90"/>
          <p:cNvCxnSpPr/>
          <p:nvPr/>
        </p:nvCxnSpPr>
        <p:spPr>
          <a:xfrm flipH="1" rot="10800000">
            <a:off x="444150" y="3509350"/>
            <a:ext cx="11303700" cy="29100"/>
          </a:xfrm>
          <a:prstGeom prst="straightConnector1">
            <a:avLst/>
          </a:prstGeom>
          <a:noFill/>
          <a:ln cap="flat" cmpd="sng" w="38100">
            <a:solidFill>
              <a:schemeClr val="dk2"/>
            </a:solidFill>
            <a:prstDash val="solid"/>
            <a:round/>
            <a:headEnd len="sm" w="sm" type="none"/>
            <a:tailEnd len="sm" w="sm" type="none"/>
          </a:ln>
        </p:spPr>
      </p:cxnSp>
      <p:sp>
        <p:nvSpPr>
          <p:cNvPr id="675" name="Google Shape;675;g11637ff1b31_1_90"/>
          <p:cNvSpPr/>
          <p:nvPr/>
        </p:nvSpPr>
        <p:spPr>
          <a:xfrm>
            <a:off x="9620800" y="6597325"/>
            <a:ext cx="2083500" cy="2607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85160"/>
              </a:buClr>
              <a:buSzPts val="1100"/>
              <a:buFont typeface="Century Gothic"/>
              <a:buNone/>
            </a:pPr>
            <a:r>
              <a:rPr b="0" i="1" lang="fr-FR" sz="1100" u="none" cap="none" strike="noStrike">
                <a:solidFill>
                  <a:srgbClr val="085160"/>
                </a:solidFill>
                <a:latin typeface="Century Gothic"/>
                <a:ea typeface="Century Gothic"/>
                <a:cs typeface="Century Gothic"/>
                <a:sym typeface="Century Gothic"/>
              </a:rPr>
              <a:t>Icônes : Freepik</a:t>
            </a:r>
            <a:endParaRPr b="0" i="1" sz="1100" u="none" cap="none" strike="noStrike">
              <a:solidFill>
                <a:srgbClr val="166478"/>
              </a:solidFill>
              <a:latin typeface="Century Gothic"/>
              <a:ea typeface="Century Gothic"/>
              <a:cs typeface="Century Gothic"/>
              <a:sym typeface="Century Gothic"/>
            </a:endParaRPr>
          </a:p>
        </p:txBody>
      </p:sp>
      <p:grpSp>
        <p:nvGrpSpPr>
          <p:cNvPr id="676" name="Google Shape;676;g11637ff1b31_1_90"/>
          <p:cNvGrpSpPr/>
          <p:nvPr/>
        </p:nvGrpSpPr>
        <p:grpSpPr>
          <a:xfrm>
            <a:off x="7228463" y="2215513"/>
            <a:ext cx="4271200" cy="3232312"/>
            <a:chOff x="7228463" y="2321738"/>
            <a:chExt cx="4271200" cy="3232312"/>
          </a:xfrm>
        </p:grpSpPr>
        <p:pic>
          <p:nvPicPr>
            <p:cNvPr id="677" name="Google Shape;677;g11637ff1b31_1_90"/>
            <p:cNvPicPr preferRelativeResize="0"/>
            <p:nvPr/>
          </p:nvPicPr>
          <p:blipFill rotWithShape="1">
            <a:blip r:embed="rId13">
              <a:alphaModFix/>
            </a:blip>
            <a:srcRect b="0" l="0" r="0" t="0"/>
            <a:stretch/>
          </p:blipFill>
          <p:spPr>
            <a:xfrm>
              <a:off x="7538075" y="4573350"/>
              <a:ext cx="980700" cy="980700"/>
            </a:xfrm>
            <a:prstGeom prst="rect">
              <a:avLst/>
            </a:prstGeom>
            <a:noFill/>
            <a:ln>
              <a:noFill/>
            </a:ln>
          </p:spPr>
        </p:pic>
        <p:pic>
          <p:nvPicPr>
            <p:cNvPr id="678" name="Google Shape;678;g11637ff1b31_1_90"/>
            <p:cNvPicPr preferRelativeResize="0"/>
            <p:nvPr/>
          </p:nvPicPr>
          <p:blipFill rotWithShape="1">
            <a:blip r:embed="rId14">
              <a:alphaModFix/>
            </a:blip>
            <a:srcRect b="0" l="0" r="0" t="0"/>
            <a:stretch/>
          </p:blipFill>
          <p:spPr>
            <a:xfrm>
              <a:off x="8873713" y="4573350"/>
              <a:ext cx="980700" cy="980700"/>
            </a:xfrm>
            <a:prstGeom prst="rect">
              <a:avLst/>
            </a:prstGeom>
            <a:noFill/>
            <a:ln>
              <a:noFill/>
            </a:ln>
          </p:spPr>
        </p:pic>
        <p:pic>
          <p:nvPicPr>
            <p:cNvPr id="679" name="Google Shape;679;g11637ff1b31_1_90"/>
            <p:cNvPicPr preferRelativeResize="0"/>
            <p:nvPr/>
          </p:nvPicPr>
          <p:blipFill rotWithShape="1">
            <a:blip r:embed="rId15">
              <a:alphaModFix/>
            </a:blip>
            <a:srcRect b="0" l="0" r="0" t="0"/>
            <a:stretch/>
          </p:blipFill>
          <p:spPr>
            <a:xfrm>
              <a:off x="7228463" y="2321738"/>
              <a:ext cx="980700" cy="980700"/>
            </a:xfrm>
            <a:prstGeom prst="rect">
              <a:avLst/>
            </a:prstGeom>
            <a:noFill/>
            <a:ln>
              <a:noFill/>
            </a:ln>
          </p:spPr>
        </p:pic>
        <p:pic>
          <p:nvPicPr>
            <p:cNvPr id="680" name="Google Shape;680;g11637ff1b31_1_90"/>
            <p:cNvPicPr preferRelativeResize="0"/>
            <p:nvPr/>
          </p:nvPicPr>
          <p:blipFill rotWithShape="1">
            <a:blip r:embed="rId16">
              <a:alphaModFix/>
            </a:blip>
            <a:srcRect b="0" l="0" r="0" t="0"/>
            <a:stretch/>
          </p:blipFill>
          <p:spPr>
            <a:xfrm>
              <a:off x="10209350" y="4573350"/>
              <a:ext cx="980700" cy="980700"/>
            </a:xfrm>
            <a:prstGeom prst="rect">
              <a:avLst/>
            </a:prstGeom>
            <a:noFill/>
            <a:ln>
              <a:noFill/>
            </a:ln>
          </p:spPr>
        </p:pic>
        <p:pic>
          <p:nvPicPr>
            <p:cNvPr id="681" name="Google Shape;681;g11637ff1b31_1_90"/>
            <p:cNvPicPr preferRelativeResize="0"/>
            <p:nvPr/>
          </p:nvPicPr>
          <p:blipFill rotWithShape="1">
            <a:blip r:embed="rId17">
              <a:alphaModFix/>
            </a:blip>
            <a:srcRect b="0" l="0" r="0" t="0"/>
            <a:stretch/>
          </p:blipFill>
          <p:spPr>
            <a:xfrm>
              <a:off x="9422125" y="2321738"/>
              <a:ext cx="980724" cy="980724"/>
            </a:xfrm>
            <a:prstGeom prst="rect">
              <a:avLst/>
            </a:prstGeom>
            <a:noFill/>
            <a:ln>
              <a:noFill/>
            </a:ln>
          </p:spPr>
        </p:pic>
        <p:pic>
          <p:nvPicPr>
            <p:cNvPr id="682" name="Google Shape;682;g11637ff1b31_1_90"/>
            <p:cNvPicPr preferRelativeResize="0"/>
            <p:nvPr/>
          </p:nvPicPr>
          <p:blipFill rotWithShape="1">
            <a:blip r:embed="rId18">
              <a:alphaModFix/>
            </a:blip>
            <a:srcRect b="0" l="0" r="0" t="0"/>
            <a:stretch/>
          </p:blipFill>
          <p:spPr>
            <a:xfrm>
              <a:off x="8325297" y="2321738"/>
              <a:ext cx="980700" cy="980700"/>
            </a:xfrm>
            <a:prstGeom prst="rect">
              <a:avLst/>
            </a:prstGeom>
            <a:noFill/>
            <a:ln>
              <a:noFill/>
            </a:ln>
          </p:spPr>
        </p:pic>
        <p:pic>
          <p:nvPicPr>
            <p:cNvPr id="683" name="Google Shape;683;g11637ff1b31_1_90"/>
            <p:cNvPicPr preferRelativeResize="0"/>
            <p:nvPr/>
          </p:nvPicPr>
          <p:blipFill rotWithShape="1">
            <a:blip r:embed="rId19">
              <a:alphaModFix/>
            </a:blip>
            <a:srcRect b="0" l="0" r="0" t="0"/>
            <a:stretch/>
          </p:blipFill>
          <p:spPr>
            <a:xfrm>
              <a:off x="10518963" y="2321750"/>
              <a:ext cx="980700" cy="980700"/>
            </a:xfrm>
            <a:prstGeom prst="rect">
              <a:avLst/>
            </a:prstGeom>
            <a:noFill/>
            <a:ln>
              <a:noFill/>
            </a:ln>
          </p:spPr>
        </p:pic>
      </p:grpSp>
      <p:grpSp>
        <p:nvGrpSpPr>
          <p:cNvPr id="684" name="Google Shape;684;g11637ff1b31_1_90"/>
          <p:cNvGrpSpPr/>
          <p:nvPr/>
        </p:nvGrpSpPr>
        <p:grpSpPr>
          <a:xfrm>
            <a:off x="4367838" y="1854825"/>
            <a:ext cx="3456300" cy="2391112"/>
            <a:chOff x="4367838" y="1854825"/>
            <a:chExt cx="3456300" cy="2391112"/>
          </a:xfrm>
        </p:grpSpPr>
        <p:cxnSp>
          <p:nvCxnSpPr>
            <p:cNvPr id="685" name="Google Shape;685;g11637ff1b31_1_90"/>
            <p:cNvCxnSpPr/>
            <p:nvPr/>
          </p:nvCxnSpPr>
          <p:spPr>
            <a:xfrm flipH="1" rot="-5400000">
              <a:off x="6095688" y="126975"/>
              <a:ext cx="600" cy="3456300"/>
            </a:xfrm>
            <a:prstGeom prst="curvedConnector3">
              <a:avLst>
                <a:gd fmla="val -79887500" name="adj1"/>
              </a:avLst>
            </a:prstGeom>
            <a:noFill/>
            <a:ln cap="flat" cmpd="sng" w="114300">
              <a:solidFill>
                <a:srgbClr val="065260"/>
              </a:solidFill>
              <a:prstDash val="solid"/>
              <a:round/>
              <a:headEnd len="sm" w="sm" type="none"/>
              <a:tailEnd len="med" w="med" type="triangle"/>
            </a:ln>
          </p:spPr>
        </p:cxnSp>
        <p:cxnSp>
          <p:nvCxnSpPr>
            <p:cNvPr id="686" name="Google Shape;686;g11637ff1b31_1_90"/>
            <p:cNvCxnSpPr/>
            <p:nvPr/>
          </p:nvCxnSpPr>
          <p:spPr>
            <a:xfrm flipH="1" rot="-5400000">
              <a:off x="6095688" y="2517487"/>
              <a:ext cx="600" cy="3456300"/>
            </a:xfrm>
            <a:prstGeom prst="curvedConnector3">
              <a:avLst>
                <a:gd fmla="val -79887500" name="adj1"/>
              </a:avLst>
            </a:prstGeom>
            <a:noFill/>
            <a:ln cap="flat" cmpd="sng" w="114300">
              <a:solidFill>
                <a:srgbClr val="065260"/>
              </a:solidFill>
              <a:prstDash val="solid"/>
              <a:round/>
              <a:headEnd len="sm" w="sm" type="none"/>
              <a:tailEnd len="med" w="med" type="triangle"/>
            </a:ln>
          </p:spPr>
        </p:cxnSp>
      </p:grpSp>
      <p:sp>
        <p:nvSpPr>
          <p:cNvPr id="687" name="Google Shape;687;g11637ff1b31_1_90"/>
          <p:cNvSpPr/>
          <p:nvPr/>
        </p:nvSpPr>
        <p:spPr>
          <a:xfrm>
            <a:off x="3976100" y="728925"/>
            <a:ext cx="4271100" cy="425400"/>
          </a:xfrm>
          <a:prstGeom prst="rect">
            <a:avLst/>
          </a:prstGeom>
          <a:solidFill>
            <a:srgbClr val="005262"/>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fr-FR" sz="2200" u="none" cap="none" strike="noStrike">
                <a:solidFill>
                  <a:schemeClr val="lt1"/>
                </a:solidFill>
                <a:latin typeface="Century Gothic"/>
                <a:ea typeface="Century Gothic"/>
                <a:cs typeface="Century Gothic"/>
                <a:sym typeface="Century Gothic"/>
              </a:rPr>
              <a:t>Révolutions industrielles</a:t>
            </a:r>
            <a:endParaRPr b="1" i="0" sz="2200" u="none" cap="none" strike="noStrike">
              <a:solidFill>
                <a:schemeClr val="lt1"/>
              </a:solidFill>
              <a:latin typeface="Arial"/>
              <a:ea typeface="Arial"/>
              <a:cs typeface="Arial"/>
              <a:sym typeface="Arial"/>
            </a:endParaRPr>
          </a:p>
        </p:txBody>
      </p:sp>
      <p:sp>
        <p:nvSpPr>
          <p:cNvPr id="688" name="Google Shape;688;g11637ff1b31_1_90"/>
          <p:cNvSpPr/>
          <p:nvPr/>
        </p:nvSpPr>
        <p:spPr>
          <a:xfrm>
            <a:off x="472050" y="5638425"/>
            <a:ext cx="11247900" cy="882000"/>
          </a:xfrm>
          <a:prstGeom prst="rect">
            <a:avLst/>
          </a:prstGeom>
          <a:solidFill>
            <a:srgbClr val="005262"/>
          </a:solidFill>
          <a:ln>
            <a:noFill/>
          </a:ln>
        </p:spPr>
        <p:txBody>
          <a:bodyPr anchorCtr="0" anchor="t" bIns="45700" lIns="91425" spcFirstLastPara="1" rIns="91425" wrap="square" tIns="45700">
            <a:noAutofit/>
          </a:bodyPr>
          <a:lstStyle/>
          <a:p>
            <a:pPr indent="0" lvl="0" marL="179999" marR="0" rtl="0" algn="ctr">
              <a:lnSpc>
                <a:spcPct val="100000"/>
              </a:lnSpc>
              <a:spcBef>
                <a:spcPts val="50"/>
              </a:spcBef>
              <a:spcAft>
                <a:spcPts val="0"/>
              </a:spcAft>
              <a:buClr>
                <a:srgbClr val="F6AB38"/>
              </a:buClr>
              <a:buSzPts val="2400"/>
              <a:buFont typeface="Century Gothic"/>
              <a:buNone/>
            </a:pPr>
            <a:r>
              <a:t/>
            </a:r>
            <a:endParaRPr b="1" i="0" sz="1400" u="none" cap="none" strike="noStrike">
              <a:solidFill>
                <a:schemeClr val="lt1"/>
              </a:solidFill>
              <a:latin typeface="Century Gothic"/>
              <a:ea typeface="Century Gothic"/>
              <a:cs typeface="Century Gothic"/>
              <a:sym typeface="Century Gothic"/>
            </a:endParaRPr>
          </a:p>
          <a:p>
            <a:pPr indent="0" lvl="0" marL="179999" marR="0" rtl="0" algn="ctr">
              <a:lnSpc>
                <a:spcPct val="100000"/>
              </a:lnSpc>
              <a:spcBef>
                <a:spcPts val="50"/>
              </a:spcBef>
              <a:spcAft>
                <a:spcPts val="0"/>
              </a:spcAft>
              <a:buClr>
                <a:srgbClr val="F6AB38"/>
              </a:buClr>
              <a:buSzPts val="2400"/>
              <a:buFont typeface="Century Gothic"/>
              <a:buNone/>
            </a:pPr>
            <a:r>
              <a:rPr b="1" i="0" lang="fr-FR" sz="2500" u="none" cap="none" strike="noStrike">
                <a:solidFill>
                  <a:schemeClr val="lt1"/>
                </a:solidFill>
                <a:latin typeface="Century Gothic"/>
                <a:ea typeface="Century Gothic"/>
                <a:cs typeface="Century Gothic"/>
                <a:sym typeface="Century Gothic"/>
              </a:rPr>
              <a:t>Les sociétés industrialisées reposent sur les sources d’énergie fossiles</a:t>
            </a:r>
            <a:endParaRPr b="1" i="0" sz="2500" u="none" cap="none" strike="noStrike">
              <a:solidFill>
                <a:schemeClr val="lt1"/>
              </a:solidFill>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28" name="Shape 128"/>
        <p:cNvGrpSpPr/>
        <p:nvPr/>
      </p:nvGrpSpPr>
      <p:grpSpPr>
        <a:xfrm>
          <a:off x="0" y="0"/>
          <a:ext cx="0" cy="0"/>
          <a:chOff x="0" y="0"/>
          <a:chExt cx="0" cy="0"/>
        </a:xfrm>
      </p:grpSpPr>
      <p:sp>
        <p:nvSpPr>
          <p:cNvPr id="129" name="Google Shape;129;g112ba15ac1a_0_233"/>
          <p:cNvSpPr txBox="1"/>
          <p:nvPr>
            <p:ph idx="1" type="body"/>
          </p:nvPr>
        </p:nvSpPr>
        <p:spPr>
          <a:xfrm>
            <a:off x="609600" y="1268760"/>
            <a:ext cx="10972800" cy="485730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rgbClr val="256075"/>
              </a:buClr>
              <a:buSzPts val="1800"/>
              <a:buNone/>
            </a:pPr>
            <a:r>
              <a:rPr lang="fr-FR" sz="1800">
                <a:solidFill>
                  <a:srgbClr val="256075"/>
                </a:solidFill>
              </a:rPr>
              <a:t>Tout le contenu de cette présentation a été développé par l’association </a:t>
            </a:r>
            <a:r>
              <a:rPr lang="fr-FR" sz="1800">
                <a:solidFill>
                  <a:srgbClr val="F6AB38"/>
                </a:solidFill>
              </a:rPr>
              <a:t>Avenir Climatique </a:t>
            </a:r>
            <a:r>
              <a:rPr lang="fr-FR" sz="1800">
                <a:solidFill>
                  <a:srgbClr val="256075"/>
                </a:solidFill>
              </a:rPr>
              <a:t>et est édité sous la licence </a:t>
            </a:r>
            <a:r>
              <a:rPr i="1" lang="fr-FR" sz="1800">
                <a:solidFill>
                  <a:srgbClr val="256075"/>
                </a:solidFill>
              </a:rPr>
              <a:t>Open Source Creative Commons </a:t>
            </a:r>
            <a:r>
              <a:rPr lang="fr-FR" sz="1800">
                <a:solidFill>
                  <a:srgbClr val="256075"/>
                </a:solidFill>
              </a:rPr>
              <a:t>6 (CC BY SA)</a:t>
            </a:r>
            <a:r>
              <a:rPr b="0" lang="fr-FR" sz="1800">
                <a:solidFill>
                  <a:schemeClr val="dk1"/>
                </a:solidFill>
              </a:rPr>
              <a:t> :</a:t>
            </a:r>
            <a:endParaRPr/>
          </a:p>
          <a:p>
            <a:pPr indent="0" lvl="0" marL="0" rtl="0" algn="just">
              <a:lnSpc>
                <a:spcPct val="100000"/>
              </a:lnSpc>
              <a:spcBef>
                <a:spcPts val="0"/>
              </a:spcBef>
              <a:spcAft>
                <a:spcPts val="0"/>
              </a:spcAft>
              <a:buClr>
                <a:srgbClr val="085160"/>
              </a:buClr>
              <a:buSzPts val="1800"/>
              <a:buNone/>
            </a:pPr>
            <a:r>
              <a:t/>
            </a:r>
            <a:endParaRPr b="0" sz="1800">
              <a:solidFill>
                <a:schemeClr val="dk1"/>
              </a:solidFill>
            </a:endParaRPr>
          </a:p>
          <a:p>
            <a:pPr indent="-285750" lvl="0" marL="285750" rtl="0" algn="just">
              <a:lnSpc>
                <a:spcPct val="100000"/>
              </a:lnSpc>
              <a:spcBef>
                <a:spcPts val="0"/>
              </a:spcBef>
              <a:spcAft>
                <a:spcPts val="0"/>
              </a:spcAft>
              <a:buClr>
                <a:srgbClr val="F6AB38"/>
              </a:buClr>
              <a:buSzPts val="1800"/>
              <a:buFont typeface="Arial"/>
              <a:buChar char="•"/>
            </a:pPr>
            <a:r>
              <a:rPr lang="fr-FR" sz="1800">
                <a:solidFill>
                  <a:srgbClr val="F6AB38"/>
                </a:solidFill>
              </a:rPr>
              <a:t>ATTRIBUTION : </a:t>
            </a:r>
            <a:r>
              <a:rPr lang="fr-FR" sz="1800">
                <a:solidFill>
                  <a:srgbClr val="256075"/>
                </a:solidFill>
              </a:rPr>
              <a:t>Ce support peut être utilisé, modifié, et diffusé partout à condition de citer Avenir Climatique et d’indiquer les modifications effectuées par rapport au support de base.</a:t>
            </a:r>
            <a:endParaRPr/>
          </a:p>
          <a:p>
            <a:pPr indent="-171450" lvl="0" marL="285750" rtl="0" algn="just">
              <a:lnSpc>
                <a:spcPct val="100000"/>
              </a:lnSpc>
              <a:spcBef>
                <a:spcPts val="0"/>
              </a:spcBef>
              <a:spcAft>
                <a:spcPts val="0"/>
              </a:spcAft>
              <a:buClr>
                <a:srgbClr val="085160"/>
              </a:buClr>
              <a:buSzPts val="1800"/>
              <a:buFont typeface="Arial"/>
              <a:buNone/>
            </a:pPr>
            <a:r>
              <a:t/>
            </a:r>
            <a:endParaRPr sz="1800">
              <a:solidFill>
                <a:srgbClr val="256075"/>
              </a:solidFill>
            </a:endParaRPr>
          </a:p>
          <a:p>
            <a:pPr indent="-285750" lvl="0" marL="285750" rtl="0" algn="just">
              <a:lnSpc>
                <a:spcPct val="100000"/>
              </a:lnSpc>
              <a:spcBef>
                <a:spcPts val="0"/>
              </a:spcBef>
              <a:spcAft>
                <a:spcPts val="0"/>
              </a:spcAft>
              <a:buClr>
                <a:srgbClr val="F6AB38"/>
              </a:buClr>
              <a:buSzPts val="1800"/>
              <a:buFont typeface="Arial"/>
              <a:buChar char="•"/>
            </a:pPr>
            <a:r>
              <a:rPr lang="fr-FR" sz="1800">
                <a:solidFill>
                  <a:srgbClr val="F6AB38"/>
                </a:solidFill>
              </a:rPr>
              <a:t>PARTAGE DANS LES MÊMES CONDITIONS :</a:t>
            </a:r>
            <a:r>
              <a:rPr lang="fr-FR" sz="1800">
                <a:solidFill>
                  <a:srgbClr val="256075"/>
                </a:solidFill>
              </a:rPr>
              <a:t> Toute reproduction, modification, diffusion et  partage de ce contenu, doit être effectué sous les mêmes conditions (CC BY SA) que le contenu original.</a:t>
            </a:r>
            <a:endParaRPr b="0" sz="1800">
              <a:solidFill>
                <a:schemeClr val="dk1"/>
              </a:solidFill>
            </a:endParaRPr>
          </a:p>
          <a:p>
            <a:pPr indent="0" lvl="0" marL="0" rtl="0" algn="just">
              <a:lnSpc>
                <a:spcPct val="100000"/>
              </a:lnSpc>
              <a:spcBef>
                <a:spcPts val="0"/>
              </a:spcBef>
              <a:spcAft>
                <a:spcPts val="0"/>
              </a:spcAft>
              <a:buClr>
                <a:srgbClr val="256075"/>
              </a:buClr>
              <a:buSzPts val="1800"/>
              <a:buNone/>
            </a:pPr>
            <a:r>
              <a:rPr lang="fr-FR" sz="1800">
                <a:solidFill>
                  <a:srgbClr val="256075"/>
                </a:solidFill>
              </a:rPr>
              <a:t>       </a:t>
            </a:r>
            <a:endParaRPr/>
          </a:p>
          <a:p>
            <a:pPr indent="0" lvl="0" marL="0" rtl="0" algn="just">
              <a:lnSpc>
                <a:spcPct val="100000"/>
              </a:lnSpc>
              <a:spcBef>
                <a:spcPts val="0"/>
              </a:spcBef>
              <a:spcAft>
                <a:spcPts val="0"/>
              </a:spcAft>
              <a:buClr>
                <a:srgbClr val="256075"/>
              </a:buClr>
              <a:buSzPts val="1800"/>
              <a:buNone/>
            </a:pPr>
            <a:r>
              <a:rPr lang="fr-FR" sz="1800">
                <a:solidFill>
                  <a:srgbClr val="256075"/>
                </a:solidFill>
              </a:rPr>
              <a:t>Plus d'informations : </a:t>
            </a:r>
            <a:r>
              <a:rPr lang="fr-FR" sz="1800" u="sng">
                <a:solidFill>
                  <a:srgbClr val="F6AB38"/>
                </a:solidFill>
                <a:hlinkClick r:id="rId3">
                  <a:extLst>
                    <a:ext uri="{A12FA001-AC4F-418D-AE19-62706E023703}">
                      <ahyp:hlinkClr val="tx"/>
                    </a:ext>
                  </a:extLst>
                </a:hlinkClick>
              </a:rPr>
              <a:t>Creative Commons France</a:t>
            </a:r>
            <a:endParaRPr sz="1800">
              <a:solidFill>
                <a:srgbClr val="F6AB38"/>
              </a:solidFill>
            </a:endParaRPr>
          </a:p>
          <a:p>
            <a:pPr indent="0" lvl="0" marL="0" rtl="0" algn="just">
              <a:lnSpc>
                <a:spcPct val="100000"/>
              </a:lnSpc>
              <a:spcBef>
                <a:spcPts val="360"/>
              </a:spcBef>
              <a:spcAft>
                <a:spcPts val="0"/>
              </a:spcAft>
              <a:buSzPts val="1800"/>
              <a:buNone/>
            </a:pPr>
            <a:r>
              <a:t/>
            </a:r>
            <a:endParaRPr b="0" sz="1800"/>
          </a:p>
          <a:p>
            <a:pPr indent="0" lvl="1" marL="742950" rtl="0" algn="just">
              <a:lnSpc>
                <a:spcPct val="100000"/>
              </a:lnSpc>
              <a:spcBef>
                <a:spcPts val="360"/>
              </a:spcBef>
              <a:spcAft>
                <a:spcPts val="0"/>
              </a:spcAft>
              <a:buClr>
                <a:schemeClr val="dk1"/>
              </a:buClr>
              <a:buSzPts val="1800"/>
              <a:buNone/>
            </a:pPr>
            <a:r>
              <a:rPr b="0" lang="fr-FR" sz="1800"/>
              <a:t>Ce contenu est disponible </a:t>
            </a:r>
            <a:r>
              <a:rPr b="1" lang="fr-FR" sz="1800"/>
              <a:t>gratuitement</a:t>
            </a:r>
            <a:r>
              <a:rPr b="0" lang="fr-FR" sz="1800"/>
              <a:t>. Cependant, </a:t>
            </a:r>
            <a:r>
              <a:rPr lang="fr-FR" sz="1800"/>
              <a:t>Avenir Climatique a </a:t>
            </a:r>
            <a:r>
              <a:rPr b="1" lang="fr-FR" sz="1800"/>
              <a:t>besoin de soutien</a:t>
            </a:r>
            <a:r>
              <a:rPr lang="fr-FR" sz="1800"/>
              <a:t> </a:t>
            </a:r>
            <a:r>
              <a:rPr b="0" lang="fr-FR" sz="1800"/>
              <a:t>pour fonctionner. Si tu apprécies et utilises notre travail, </a:t>
            </a:r>
            <a:r>
              <a:rPr lang="fr-FR" sz="1800"/>
              <a:t>tu peux nous soutenir </a:t>
            </a:r>
            <a:r>
              <a:rPr b="0" lang="fr-FR" sz="1800"/>
              <a:t>en devenant </a:t>
            </a:r>
            <a:r>
              <a:rPr b="1" lang="fr-FR" sz="1800"/>
              <a:t>adhérent.e à l’association </a:t>
            </a:r>
            <a:r>
              <a:rPr b="0" lang="fr-FR" sz="1800"/>
              <a:t>ou en </a:t>
            </a:r>
            <a:r>
              <a:rPr b="1" lang="fr-FR" sz="1800"/>
              <a:t>faisant un don</a:t>
            </a:r>
            <a:r>
              <a:rPr b="0" lang="fr-FR" sz="1800"/>
              <a:t>. </a:t>
            </a:r>
            <a:endParaRPr/>
          </a:p>
          <a:p>
            <a:pPr indent="0" lvl="1" marL="742950" rtl="0" algn="just">
              <a:lnSpc>
                <a:spcPct val="100000"/>
              </a:lnSpc>
              <a:spcBef>
                <a:spcPts val="360"/>
              </a:spcBef>
              <a:spcAft>
                <a:spcPts val="0"/>
              </a:spcAft>
              <a:buClr>
                <a:srgbClr val="F6AB38"/>
              </a:buClr>
              <a:buSzPts val="1800"/>
              <a:buNone/>
            </a:pPr>
            <a:r>
              <a:rPr b="1" lang="fr-FR" sz="1800">
                <a:solidFill>
                  <a:srgbClr val="F6AB38"/>
                </a:solidFill>
              </a:rPr>
              <a:t>			</a:t>
            </a:r>
            <a:endParaRPr/>
          </a:p>
          <a:p>
            <a:pPr indent="0" lvl="1" marL="742950" rtl="0" algn="just">
              <a:lnSpc>
                <a:spcPct val="100000"/>
              </a:lnSpc>
              <a:spcBef>
                <a:spcPts val="360"/>
              </a:spcBef>
              <a:spcAft>
                <a:spcPts val="0"/>
              </a:spcAft>
              <a:buClr>
                <a:srgbClr val="F6AB38"/>
              </a:buClr>
              <a:buSzPts val="1800"/>
              <a:buNone/>
            </a:pPr>
            <a:r>
              <a:rPr b="1" lang="fr-FR" sz="1800">
                <a:solidFill>
                  <a:srgbClr val="F6AB38"/>
                </a:solidFill>
              </a:rPr>
              <a:t>			Rendez vous sur : </a:t>
            </a:r>
            <a:r>
              <a:rPr b="1" lang="fr-FR" sz="1800" u="sng">
                <a:solidFill>
                  <a:srgbClr val="FF0000"/>
                </a:solidFill>
                <a:hlinkClick r:id="rId4">
                  <a:extLst>
                    <a:ext uri="{A12FA001-AC4F-418D-AE19-62706E023703}">
                      <ahyp:hlinkClr val="tx"/>
                    </a:ext>
                  </a:extLst>
                </a:hlinkClick>
              </a:rPr>
              <a:t>www.helloasso.com/associations/avenir-climatique/</a:t>
            </a:r>
            <a:r>
              <a:rPr b="1" lang="fr-FR" sz="1800" u="sng">
                <a:solidFill>
                  <a:srgbClr val="FF0000"/>
                </a:solidFill>
              </a:rPr>
              <a:t> </a:t>
            </a:r>
            <a:endParaRPr sz="1800">
              <a:solidFill>
                <a:srgbClr val="FF0000"/>
              </a:solidFill>
            </a:endParaRPr>
          </a:p>
          <a:p>
            <a:pPr indent="0" lvl="1" marL="742950" rtl="0" algn="just">
              <a:lnSpc>
                <a:spcPct val="100000"/>
              </a:lnSpc>
              <a:spcBef>
                <a:spcPts val="360"/>
              </a:spcBef>
              <a:spcAft>
                <a:spcPts val="0"/>
              </a:spcAft>
              <a:buClr>
                <a:schemeClr val="dk1"/>
              </a:buClr>
              <a:buSzPts val="1800"/>
              <a:buNone/>
            </a:pPr>
            <a:r>
              <a:t/>
            </a:r>
            <a:endParaRPr sz="1800"/>
          </a:p>
        </p:txBody>
      </p:sp>
      <p:sp>
        <p:nvSpPr>
          <p:cNvPr id="130" name="Google Shape;130;g112ba15ac1a_0_233"/>
          <p:cNvSpPr/>
          <p:nvPr/>
        </p:nvSpPr>
        <p:spPr>
          <a:xfrm>
            <a:off x="6095967" y="90100"/>
            <a:ext cx="0" cy="276900"/>
          </a:xfrm>
          <a:prstGeom prst="rect">
            <a:avLst/>
          </a:prstGeom>
          <a:solidFill>
            <a:srgbClr val="FFFFFF"/>
          </a:solidFill>
          <a:ln>
            <a:noFill/>
          </a:ln>
        </p:spPr>
        <p:txBody>
          <a:bodyPr anchorCtr="0" anchor="ctr" bIns="0" lIns="0" spcFirstLastPara="1" rIns="0" wrap="square" tIns="0">
            <a:noAutofit/>
          </a:bodyPr>
          <a:lstStyle/>
          <a:p>
            <a:pPr indent="0" lvl="0" marL="0" marR="0" rtl="0" algn="just">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1" name="Google Shape;131;g112ba15ac1a_0_233"/>
          <p:cNvSpPr txBox="1"/>
          <p:nvPr>
            <p:ph idx="12" type="sldNum"/>
          </p:nvPr>
        </p:nvSpPr>
        <p:spPr>
          <a:xfrm>
            <a:off x="11280576" y="6597352"/>
            <a:ext cx="864000" cy="2607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fr-FR"/>
              <a:t>‹#›</a:t>
            </a:fld>
            <a:endParaRPr/>
          </a:p>
        </p:txBody>
      </p:sp>
      <p:pic>
        <p:nvPicPr>
          <p:cNvPr id="132" name="Google Shape;132;g112ba15ac1a_0_233"/>
          <p:cNvPicPr preferRelativeResize="0"/>
          <p:nvPr/>
        </p:nvPicPr>
        <p:blipFill rotWithShape="1">
          <a:blip r:embed="rId5">
            <a:alphaModFix/>
          </a:blip>
          <a:srcRect b="0" l="0" r="0" t="0"/>
          <a:stretch/>
        </p:blipFill>
        <p:spPr>
          <a:xfrm>
            <a:off x="517525" y="4713850"/>
            <a:ext cx="720076" cy="720076"/>
          </a:xfrm>
          <a:prstGeom prst="rect">
            <a:avLst/>
          </a:prstGeom>
          <a:noFill/>
          <a:ln>
            <a:noFill/>
          </a:ln>
        </p:spPr>
      </p:pic>
      <p:sp>
        <p:nvSpPr>
          <p:cNvPr id="133" name="Google Shape;133;g112ba15ac1a_0_233"/>
          <p:cNvSpPr/>
          <p:nvPr/>
        </p:nvSpPr>
        <p:spPr>
          <a:xfrm>
            <a:off x="9777625" y="6597325"/>
            <a:ext cx="1926600" cy="2607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85160"/>
              </a:buClr>
              <a:buSzPts val="1100"/>
              <a:buFont typeface="Century Gothic"/>
              <a:buNone/>
            </a:pPr>
            <a:r>
              <a:rPr b="0" i="1" lang="fr-FR" sz="1100" u="none" cap="none" strike="noStrike">
                <a:solidFill>
                  <a:srgbClr val="085160"/>
                </a:solidFill>
                <a:latin typeface="Century Gothic"/>
                <a:ea typeface="Century Gothic"/>
                <a:cs typeface="Century Gothic"/>
                <a:sym typeface="Century Gothic"/>
              </a:rPr>
              <a:t>Icône : Freepik</a:t>
            </a:r>
            <a:endParaRPr b="0" i="1" sz="1100" u="none" cap="none" strike="noStrike">
              <a:solidFill>
                <a:srgbClr val="085160"/>
              </a:solidFill>
              <a:latin typeface="Century Gothic"/>
              <a:ea typeface="Century Gothic"/>
              <a:cs typeface="Century Gothic"/>
              <a:sym typeface="Century Gothic"/>
            </a:endParaRPr>
          </a:p>
        </p:txBody>
      </p:sp>
      <p:grpSp>
        <p:nvGrpSpPr>
          <p:cNvPr id="134" name="Google Shape;134;g112ba15ac1a_0_233"/>
          <p:cNvGrpSpPr/>
          <p:nvPr/>
        </p:nvGrpSpPr>
        <p:grpSpPr>
          <a:xfrm>
            <a:off x="119336" y="5743702"/>
            <a:ext cx="1106816" cy="778046"/>
            <a:chOff x="46333" y="5980289"/>
            <a:chExt cx="1106816" cy="778046"/>
          </a:xfrm>
        </p:grpSpPr>
        <p:pic>
          <p:nvPicPr>
            <p:cNvPr id="135" name="Google Shape;135;g112ba15ac1a_0_233"/>
            <p:cNvPicPr preferRelativeResize="0"/>
            <p:nvPr/>
          </p:nvPicPr>
          <p:blipFill rotWithShape="1">
            <a:blip r:embed="rId6">
              <a:alphaModFix/>
            </a:blip>
            <a:srcRect b="0" l="0" r="0" t="0"/>
            <a:stretch/>
          </p:blipFill>
          <p:spPr>
            <a:xfrm>
              <a:off x="411849" y="5980289"/>
              <a:ext cx="373464" cy="389133"/>
            </a:xfrm>
            <a:prstGeom prst="rect">
              <a:avLst/>
            </a:prstGeom>
            <a:noFill/>
            <a:ln>
              <a:noFill/>
            </a:ln>
          </p:spPr>
        </p:pic>
        <p:pic>
          <p:nvPicPr>
            <p:cNvPr id="136" name="Google Shape;136;g112ba15ac1a_0_233"/>
            <p:cNvPicPr preferRelativeResize="0"/>
            <p:nvPr/>
          </p:nvPicPr>
          <p:blipFill rotWithShape="1">
            <a:blip r:embed="rId7">
              <a:alphaModFix/>
            </a:blip>
            <a:srcRect b="0" l="0" r="0" t="0"/>
            <a:stretch/>
          </p:blipFill>
          <p:spPr>
            <a:xfrm>
              <a:off x="46333" y="5999624"/>
              <a:ext cx="365516" cy="450903"/>
            </a:xfrm>
            <a:prstGeom prst="rect">
              <a:avLst/>
            </a:prstGeom>
            <a:noFill/>
            <a:ln>
              <a:noFill/>
            </a:ln>
          </p:spPr>
        </p:pic>
        <p:pic>
          <p:nvPicPr>
            <p:cNvPr id="137" name="Google Shape;137;g112ba15ac1a_0_233"/>
            <p:cNvPicPr preferRelativeResize="0"/>
            <p:nvPr/>
          </p:nvPicPr>
          <p:blipFill rotWithShape="1">
            <a:blip r:embed="rId8">
              <a:alphaModFix/>
            </a:blip>
            <a:srcRect b="0" l="0" r="0" t="0"/>
            <a:stretch/>
          </p:blipFill>
          <p:spPr>
            <a:xfrm>
              <a:off x="785313" y="6001441"/>
              <a:ext cx="367836" cy="360065"/>
            </a:xfrm>
            <a:prstGeom prst="rect">
              <a:avLst/>
            </a:prstGeom>
            <a:noFill/>
            <a:ln>
              <a:noFill/>
            </a:ln>
          </p:spPr>
        </p:pic>
        <p:sp>
          <p:nvSpPr>
            <p:cNvPr id="138" name="Google Shape;138;g112ba15ac1a_0_233"/>
            <p:cNvSpPr txBox="1"/>
            <p:nvPr/>
          </p:nvSpPr>
          <p:spPr>
            <a:xfrm>
              <a:off x="59723" y="6450535"/>
              <a:ext cx="10800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i="0" lang="fr-FR" sz="1400" u="none" cap="none" strike="noStrike">
                  <a:solidFill>
                    <a:schemeClr val="dk1"/>
                  </a:solidFill>
                  <a:latin typeface="Arial"/>
                  <a:ea typeface="Arial"/>
                  <a:cs typeface="Arial"/>
                  <a:sym typeface="Arial"/>
                </a:rPr>
                <a:t>CC BY-SA</a:t>
              </a:r>
              <a:endParaRPr b="1" i="0" sz="1400" u="none" cap="none" strike="noStrike">
                <a:solidFill>
                  <a:srgbClr val="000000"/>
                </a:solidFill>
                <a:latin typeface="Arial"/>
                <a:ea typeface="Arial"/>
                <a:cs typeface="Arial"/>
                <a:sym typeface="Arial"/>
              </a:endParaRPr>
            </a:p>
          </p:txBody>
        </p:sp>
      </p:grpSp>
      <p:sp>
        <p:nvSpPr>
          <p:cNvPr id="139" name="Google Shape;139;g112ba15ac1a_0_233"/>
          <p:cNvSpPr txBox="1"/>
          <p:nvPr>
            <p:ph type="title"/>
          </p:nvPr>
        </p:nvSpPr>
        <p:spPr>
          <a:xfrm>
            <a:off x="2027548" y="0"/>
            <a:ext cx="8028900" cy="980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fr-FR"/>
              <a:t>Mentions légales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92" name="Shape 692"/>
        <p:cNvGrpSpPr/>
        <p:nvPr/>
      </p:nvGrpSpPr>
      <p:grpSpPr>
        <a:xfrm>
          <a:off x="0" y="0"/>
          <a:ext cx="0" cy="0"/>
          <a:chOff x="0" y="0"/>
          <a:chExt cx="0" cy="0"/>
        </a:xfrm>
      </p:grpSpPr>
      <p:sp>
        <p:nvSpPr>
          <p:cNvPr id="693" name="Google Shape;693;g114c161e310_0_7"/>
          <p:cNvSpPr/>
          <p:nvPr/>
        </p:nvSpPr>
        <p:spPr>
          <a:xfrm>
            <a:off x="2036850" y="1815525"/>
            <a:ext cx="2660100" cy="400200"/>
          </a:xfrm>
          <a:prstGeom prst="rect">
            <a:avLst/>
          </a:prstGeom>
          <a:noFill/>
          <a:ln>
            <a:noFill/>
          </a:ln>
        </p:spPr>
        <p:txBody>
          <a:bodyPr anchorCtr="0" anchor="t" bIns="45700" lIns="91425" spcFirstLastPara="1" rIns="91425" wrap="square" tIns="45700">
            <a:noAutofit/>
          </a:bodyPr>
          <a:lstStyle/>
          <a:p>
            <a:pPr indent="0" lvl="0" marL="50800" marR="0" rtl="0" algn="l">
              <a:lnSpc>
                <a:spcPct val="100000"/>
              </a:lnSpc>
              <a:spcBef>
                <a:spcPts val="0"/>
              </a:spcBef>
              <a:spcAft>
                <a:spcPts val="0"/>
              </a:spcAft>
              <a:buClr>
                <a:srgbClr val="000000"/>
              </a:buClr>
              <a:buSzPts val="2000"/>
              <a:buFont typeface="Arial"/>
              <a:buNone/>
            </a:pPr>
            <a:r>
              <a:rPr b="1" i="0" lang="fr-FR" sz="2000" u="none" cap="none" strike="noStrike">
                <a:solidFill>
                  <a:srgbClr val="256075"/>
                </a:solidFill>
                <a:latin typeface="Century Gothic"/>
                <a:ea typeface="Century Gothic"/>
                <a:cs typeface="Century Gothic"/>
                <a:sym typeface="Century Gothic"/>
              </a:rPr>
              <a:t>À </a:t>
            </a:r>
            <a:r>
              <a:rPr b="1" i="0" lang="fr-FR" sz="2000" u="none" cap="none" strike="noStrike">
                <a:solidFill>
                  <a:srgbClr val="2A6176"/>
                </a:solidFill>
                <a:latin typeface="Century Gothic"/>
                <a:ea typeface="Century Gothic"/>
                <a:cs typeface="Century Gothic"/>
                <a:sym typeface="Century Gothic"/>
              </a:rPr>
              <a:t>pied ? (5 h / jour)</a:t>
            </a:r>
            <a:endParaRPr b="0" i="0" sz="2000" u="none" cap="none" strike="noStrike">
              <a:solidFill>
                <a:srgbClr val="000000"/>
              </a:solidFill>
              <a:latin typeface="Century Gothic"/>
              <a:ea typeface="Century Gothic"/>
              <a:cs typeface="Century Gothic"/>
              <a:sym typeface="Century Gothic"/>
            </a:endParaRPr>
          </a:p>
        </p:txBody>
      </p:sp>
      <p:sp>
        <p:nvSpPr>
          <p:cNvPr id="694" name="Google Shape;694;g114c161e310_0_7"/>
          <p:cNvSpPr/>
          <p:nvPr/>
        </p:nvSpPr>
        <p:spPr>
          <a:xfrm>
            <a:off x="2036849" y="2831150"/>
            <a:ext cx="2660100" cy="400200"/>
          </a:xfrm>
          <a:prstGeom prst="rect">
            <a:avLst/>
          </a:prstGeom>
          <a:noFill/>
          <a:ln>
            <a:noFill/>
          </a:ln>
        </p:spPr>
        <p:txBody>
          <a:bodyPr anchorCtr="0" anchor="t" bIns="45700" lIns="91425" spcFirstLastPara="1" rIns="91425" wrap="square" tIns="45700">
            <a:noAutofit/>
          </a:bodyPr>
          <a:lstStyle/>
          <a:p>
            <a:pPr indent="0" lvl="0" marL="50800" marR="0" rtl="0" algn="l">
              <a:lnSpc>
                <a:spcPct val="100000"/>
              </a:lnSpc>
              <a:spcBef>
                <a:spcPts val="0"/>
              </a:spcBef>
              <a:spcAft>
                <a:spcPts val="0"/>
              </a:spcAft>
              <a:buClr>
                <a:srgbClr val="000000"/>
              </a:buClr>
              <a:buSzPts val="2000"/>
              <a:buFont typeface="Arial"/>
              <a:buNone/>
            </a:pPr>
            <a:r>
              <a:rPr b="1" i="0" lang="fr-FR" sz="2000" u="none" cap="none" strike="noStrike">
                <a:solidFill>
                  <a:srgbClr val="256075"/>
                </a:solidFill>
                <a:latin typeface="Century Gothic"/>
                <a:ea typeface="Century Gothic"/>
                <a:cs typeface="Century Gothic"/>
                <a:sym typeface="Century Gothic"/>
              </a:rPr>
              <a:t>À </a:t>
            </a:r>
            <a:r>
              <a:rPr b="1" i="0" lang="fr-FR" sz="2000" u="none" cap="none" strike="noStrike">
                <a:solidFill>
                  <a:srgbClr val="2A6176"/>
                </a:solidFill>
                <a:latin typeface="Century Gothic"/>
                <a:ea typeface="Century Gothic"/>
                <a:cs typeface="Century Gothic"/>
                <a:sym typeface="Century Gothic"/>
              </a:rPr>
              <a:t>cheval ?</a:t>
            </a:r>
            <a:endParaRPr b="0" i="0" sz="1400" u="none" cap="none" strike="noStrike">
              <a:solidFill>
                <a:srgbClr val="F6AB38"/>
              </a:solidFill>
              <a:latin typeface="Arial"/>
              <a:ea typeface="Arial"/>
              <a:cs typeface="Arial"/>
              <a:sym typeface="Arial"/>
            </a:endParaRPr>
          </a:p>
        </p:txBody>
      </p:sp>
      <p:pic>
        <p:nvPicPr>
          <p:cNvPr id="695" name="Google Shape;695;g114c161e310_0_7"/>
          <p:cNvPicPr preferRelativeResize="0"/>
          <p:nvPr/>
        </p:nvPicPr>
        <p:blipFill rotWithShape="1">
          <a:blip r:embed="rId3">
            <a:alphaModFix/>
          </a:blip>
          <a:srcRect b="0" l="0" r="0" t="0"/>
          <a:stretch/>
        </p:blipFill>
        <p:spPr>
          <a:xfrm>
            <a:off x="7818071" y="2146882"/>
            <a:ext cx="3799639" cy="3731528"/>
          </a:xfrm>
          <a:prstGeom prst="rect">
            <a:avLst/>
          </a:prstGeom>
          <a:noFill/>
          <a:ln>
            <a:noFill/>
          </a:ln>
        </p:spPr>
      </p:pic>
      <p:sp>
        <p:nvSpPr>
          <p:cNvPr id="696" name="Google Shape;696;g114c161e310_0_7"/>
          <p:cNvSpPr txBox="1"/>
          <p:nvPr/>
        </p:nvSpPr>
        <p:spPr>
          <a:xfrm>
            <a:off x="2027548" y="0"/>
            <a:ext cx="8028900" cy="980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i="0" lang="fr-FR" sz="2400" u="none" cap="none" strike="noStrike">
                <a:solidFill>
                  <a:srgbClr val="085160"/>
                </a:solidFill>
                <a:latin typeface="Century Gothic"/>
                <a:ea typeface="Century Gothic"/>
                <a:cs typeface="Century Gothic"/>
                <a:sym typeface="Century Gothic"/>
              </a:rPr>
              <a:t>Vive l’énergie !</a:t>
            </a:r>
            <a:endParaRPr b="0" i="0" sz="1400" u="none" cap="none" strike="noStrike">
              <a:solidFill>
                <a:srgbClr val="000000"/>
              </a:solidFill>
              <a:latin typeface="Arial"/>
              <a:ea typeface="Arial"/>
              <a:cs typeface="Arial"/>
              <a:sym typeface="Arial"/>
            </a:endParaRPr>
          </a:p>
        </p:txBody>
      </p:sp>
      <p:sp>
        <p:nvSpPr>
          <p:cNvPr id="697" name="Google Shape;697;g114c161e310_0_7"/>
          <p:cNvSpPr txBox="1"/>
          <p:nvPr>
            <p:ph idx="4294967295" type="sldNum"/>
          </p:nvPr>
        </p:nvSpPr>
        <p:spPr>
          <a:xfrm>
            <a:off x="11280576" y="6597352"/>
            <a:ext cx="864000" cy="2607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FFFFFF"/>
              </a:buClr>
              <a:buSzPts val="1400"/>
              <a:buFont typeface="Arial"/>
              <a:buNone/>
            </a:pPr>
            <a:fld id="{00000000-1234-1234-1234-123412341234}" type="slidenum">
              <a:rPr lang="fr-FR"/>
              <a:t>‹#›</a:t>
            </a:fld>
            <a:endParaRPr/>
          </a:p>
        </p:txBody>
      </p:sp>
      <p:pic>
        <p:nvPicPr>
          <p:cNvPr id="698" name="Google Shape;698;g114c161e310_0_7"/>
          <p:cNvPicPr preferRelativeResize="0"/>
          <p:nvPr/>
        </p:nvPicPr>
        <p:blipFill rotWithShape="1">
          <a:blip r:embed="rId4">
            <a:alphaModFix/>
          </a:blip>
          <a:srcRect b="0" l="0" r="0" t="0"/>
          <a:stretch/>
        </p:blipFill>
        <p:spPr>
          <a:xfrm>
            <a:off x="823275" y="4503679"/>
            <a:ext cx="980700" cy="980721"/>
          </a:xfrm>
          <a:prstGeom prst="rect">
            <a:avLst/>
          </a:prstGeom>
          <a:noFill/>
          <a:ln>
            <a:noFill/>
          </a:ln>
        </p:spPr>
      </p:pic>
      <p:pic>
        <p:nvPicPr>
          <p:cNvPr id="699" name="Google Shape;699;g114c161e310_0_7"/>
          <p:cNvPicPr preferRelativeResize="0"/>
          <p:nvPr/>
        </p:nvPicPr>
        <p:blipFill rotWithShape="1">
          <a:blip r:embed="rId5">
            <a:alphaModFix/>
          </a:blip>
          <a:srcRect b="0" l="0" r="0" t="0"/>
          <a:stretch/>
        </p:blipFill>
        <p:spPr>
          <a:xfrm>
            <a:off x="823263" y="5495325"/>
            <a:ext cx="980724" cy="980724"/>
          </a:xfrm>
          <a:prstGeom prst="rect">
            <a:avLst/>
          </a:prstGeom>
          <a:noFill/>
          <a:ln>
            <a:noFill/>
          </a:ln>
        </p:spPr>
      </p:pic>
      <p:pic>
        <p:nvPicPr>
          <p:cNvPr id="700" name="Google Shape;700;g114c161e310_0_7"/>
          <p:cNvPicPr preferRelativeResize="0"/>
          <p:nvPr/>
        </p:nvPicPr>
        <p:blipFill rotWithShape="1">
          <a:blip r:embed="rId6">
            <a:alphaModFix/>
          </a:blip>
          <a:srcRect b="0" l="0" r="0" t="0"/>
          <a:stretch/>
        </p:blipFill>
        <p:spPr>
          <a:xfrm>
            <a:off x="823275" y="3522276"/>
            <a:ext cx="980700" cy="980724"/>
          </a:xfrm>
          <a:prstGeom prst="rect">
            <a:avLst/>
          </a:prstGeom>
          <a:noFill/>
          <a:ln>
            <a:noFill/>
          </a:ln>
        </p:spPr>
      </p:pic>
      <p:pic>
        <p:nvPicPr>
          <p:cNvPr id="701" name="Google Shape;701;g114c161e310_0_7"/>
          <p:cNvPicPr preferRelativeResize="0"/>
          <p:nvPr/>
        </p:nvPicPr>
        <p:blipFill rotWithShape="1">
          <a:blip r:embed="rId7">
            <a:alphaModFix/>
          </a:blip>
          <a:srcRect b="0" l="0" r="0" t="0"/>
          <a:stretch/>
        </p:blipFill>
        <p:spPr>
          <a:xfrm>
            <a:off x="823275" y="2540900"/>
            <a:ext cx="980700" cy="980700"/>
          </a:xfrm>
          <a:prstGeom prst="rect">
            <a:avLst/>
          </a:prstGeom>
          <a:noFill/>
          <a:ln>
            <a:noFill/>
          </a:ln>
        </p:spPr>
      </p:pic>
      <p:pic>
        <p:nvPicPr>
          <p:cNvPr id="702" name="Google Shape;702;g114c161e310_0_7"/>
          <p:cNvPicPr preferRelativeResize="0"/>
          <p:nvPr/>
        </p:nvPicPr>
        <p:blipFill rotWithShape="1">
          <a:blip r:embed="rId8">
            <a:alphaModFix/>
          </a:blip>
          <a:srcRect b="0" l="0" r="0" t="0"/>
          <a:stretch/>
        </p:blipFill>
        <p:spPr>
          <a:xfrm>
            <a:off x="823275" y="1559525"/>
            <a:ext cx="980700" cy="980700"/>
          </a:xfrm>
          <a:prstGeom prst="rect">
            <a:avLst/>
          </a:prstGeom>
          <a:noFill/>
          <a:ln>
            <a:noFill/>
          </a:ln>
        </p:spPr>
      </p:pic>
      <p:sp>
        <p:nvSpPr>
          <p:cNvPr id="703" name="Google Shape;703;g114c161e310_0_7"/>
          <p:cNvSpPr/>
          <p:nvPr/>
        </p:nvSpPr>
        <p:spPr>
          <a:xfrm>
            <a:off x="9620800" y="6597325"/>
            <a:ext cx="2083500" cy="2607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85160"/>
              </a:buClr>
              <a:buSzPts val="1100"/>
              <a:buFont typeface="Century Gothic"/>
              <a:buNone/>
            </a:pPr>
            <a:r>
              <a:rPr b="0" i="1" lang="fr-FR" sz="1100" u="none" cap="none" strike="noStrike">
                <a:solidFill>
                  <a:srgbClr val="085160"/>
                </a:solidFill>
                <a:latin typeface="Century Gothic"/>
                <a:ea typeface="Century Gothic"/>
                <a:cs typeface="Century Gothic"/>
                <a:sym typeface="Century Gothic"/>
              </a:rPr>
              <a:t>Icônes : Freepik</a:t>
            </a:r>
            <a:endParaRPr b="0" i="1" sz="1100" u="none" cap="none" strike="noStrike">
              <a:solidFill>
                <a:srgbClr val="166478"/>
              </a:solidFill>
              <a:latin typeface="Century Gothic"/>
              <a:ea typeface="Century Gothic"/>
              <a:cs typeface="Century Gothic"/>
              <a:sym typeface="Century Gothic"/>
            </a:endParaRPr>
          </a:p>
        </p:txBody>
      </p:sp>
      <p:sp>
        <p:nvSpPr>
          <p:cNvPr id="704" name="Google Shape;704;g114c161e310_0_7"/>
          <p:cNvSpPr txBox="1"/>
          <p:nvPr>
            <p:ph idx="1" type="body"/>
          </p:nvPr>
        </p:nvSpPr>
        <p:spPr>
          <a:xfrm>
            <a:off x="241650" y="1037813"/>
            <a:ext cx="11708700" cy="521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480"/>
              </a:spcBef>
              <a:spcAft>
                <a:spcPts val="0"/>
              </a:spcAft>
              <a:buClr>
                <a:srgbClr val="000000"/>
              </a:buClr>
              <a:buSzPts val="2400"/>
              <a:buFont typeface="Arial"/>
              <a:buNone/>
            </a:pPr>
            <a:r>
              <a:rPr b="0" i="0" lang="fr-FR" sz="2200" u="none" cap="none" strike="noStrike">
                <a:solidFill>
                  <a:srgbClr val="005262"/>
                </a:solidFill>
                <a:latin typeface="Century Gothic"/>
                <a:ea typeface="Century Gothic"/>
                <a:cs typeface="Century Gothic"/>
                <a:sym typeface="Century Gothic"/>
              </a:rPr>
              <a:t>Combien de temps faut-il pour aller de Paris à Marseille ?</a:t>
            </a:r>
            <a:endParaRPr b="0" i="0" sz="2400" u="none" cap="none" strike="noStrike">
              <a:solidFill>
                <a:srgbClr val="2A6176"/>
              </a:solidFill>
              <a:latin typeface="Century Gothic"/>
              <a:ea typeface="Century Gothic"/>
              <a:cs typeface="Century Gothic"/>
              <a:sym typeface="Century Gothic"/>
            </a:endParaRPr>
          </a:p>
        </p:txBody>
      </p:sp>
      <p:sp>
        <p:nvSpPr>
          <p:cNvPr id="705" name="Google Shape;705;g114c161e310_0_7"/>
          <p:cNvSpPr/>
          <p:nvPr/>
        </p:nvSpPr>
        <p:spPr>
          <a:xfrm>
            <a:off x="2036849" y="3850813"/>
            <a:ext cx="2660100" cy="400200"/>
          </a:xfrm>
          <a:prstGeom prst="rect">
            <a:avLst/>
          </a:prstGeom>
          <a:noFill/>
          <a:ln>
            <a:noFill/>
          </a:ln>
        </p:spPr>
        <p:txBody>
          <a:bodyPr anchorCtr="0" anchor="t" bIns="45700" lIns="91425" spcFirstLastPara="1" rIns="91425" wrap="square" tIns="45700">
            <a:noAutofit/>
          </a:bodyPr>
          <a:lstStyle/>
          <a:p>
            <a:pPr indent="0" lvl="0" marL="50800" marR="0" rtl="0" algn="l">
              <a:lnSpc>
                <a:spcPct val="100000"/>
              </a:lnSpc>
              <a:spcBef>
                <a:spcPts val="0"/>
              </a:spcBef>
              <a:spcAft>
                <a:spcPts val="0"/>
              </a:spcAft>
              <a:buClr>
                <a:srgbClr val="000000"/>
              </a:buClr>
              <a:buSzPts val="2000"/>
              <a:buFont typeface="Arial"/>
              <a:buNone/>
            </a:pPr>
            <a:r>
              <a:rPr b="1" i="0" lang="fr-FR" sz="2000" u="none" cap="none" strike="noStrike">
                <a:solidFill>
                  <a:srgbClr val="256075"/>
                </a:solidFill>
                <a:latin typeface="Century Gothic"/>
                <a:ea typeface="Century Gothic"/>
                <a:cs typeface="Century Gothic"/>
                <a:sym typeface="Century Gothic"/>
              </a:rPr>
              <a:t>En voiture ?</a:t>
            </a:r>
            <a:endParaRPr b="0" i="0" sz="1400" u="none" cap="none" strike="noStrike">
              <a:solidFill>
                <a:srgbClr val="F6AB38"/>
              </a:solidFill>
              <a:latin typeface="Arial"/>
              <a:ea typeface="Arial"/>
              <a:cs typeface="Arial"/>
              <a:sym typeface="Arial"/>
            </a:endParaRPr>
          </a:p>
        </p:txBody>
      </p:sp>
      <p:sp>
        <p:nvSpPr>
          <p:cNvPr id="706" name="Google Shape;706;g114c161e310_0_7"/>
          <p:cNvSpPr/>
          <p:nvPr/>
        </p:nvSpPr>
        <p:spPr>
          <a:xfrm>
            <a:off x="2036849" y="4793938"/>
            <a:ext cx="2660100" cy="400200"/>
          </a:xfrm>
          <a:prstGeom prst="rect">
            <a:avLst/>
          </a:prstGeom>
          <a:noFill/>
          <a:ln>
            <a:noFill/>
          </a:ln>
        </p:spPr>
        <p:txBody>
          <a:bodyPr anchorCtr="0" anchor="t" bIns="45700" lIns="91425" spcFirstLastPara="1" rIns="91425" wrap="square" tIns="45700">
            <a:noAutofit/>
          </a:bodyPr>
          <a:lstStyle/>
          <a:p>
            <a:pPr indent="0" lvl="0" marL="50800" marR="0" rtl="0" algn="l">
              <a:lnSpc>
                <a:spcPct val="100000"/>
              </a:lnSpc>
              <a:spcBef>
                <a:spcPts val="0"/>
              </a:spcBef>
              <a:spcAft>
                <a:spcPts val="0"/>
              </a:spcAft>
              <a:buClr>
                <a:srgbClr val="000000"/>
              </a:buClr>
              <a:buSzPts val="2000"/>
              <a:buFont typeface="Arial"/>
              <a:buNone/>
            </a:pPr>
            <a:r>
              <a:rPr b="1" i="0" lang="fr-FR" sz="2000" u="none" cap="none" strike="noStrike">
                <a:solidFill>
                  <a:srgbClr val="256075"/>
                </a:solidFill>
                <a:latin typeface="Century Gothic"/>
                <a:ea typeface="Century Gothic"/>
                <a:cs typeface="Century Gothic"/>
                <a:sym typeface="Century Gothic"/>
              </a:rPr>
              <a:t>En train ?</a:t>
            </a:r>
            <a:endParaRPr b="0" i="0" sz="1400" u="none" cap="none" strike="noStrike">
              <a:solidFill>
                <a:srgbClr val="F6AB38"/>
              </a:solidFill>
              <a:latin typeface="Arial"/>
              <a:ea typeface="Arial"/>
              <a:cs typeface="Arial"/>
              <a:sym typeface="Arial"/>
            </a:endParaRPr>
          </a:p>
        </p:txBody>
      </p:sp>
      <p:sp>
        <p:nvSpPr>
          <p:cNvPr id="707" name="Google Shape;707;g114c161e310_0_7"/>
          <p:cNvSpPr/>
          <p:nvPr/>
        </p:nvSpPr>
        <p:spPr>
          <a:xfrm>
            <a:off x="2036849" y="5737063"/>
            <a:ext cx="2660100" cy="400200"/>
          </a:xfrm>
          <a:prstGeom prst="rect">
            <a:avLst/>
          </a:prstGeom>
          <a:noFill/>
          <a:ln>
            <a:noFill/>
          </a:ln>
        </p:spPr>
        <p:txBody>
          <a:bodyPr anchorCtr="0" anchor="t" bIns="45700" lIns="91425" spcFirstLastPara="1" rIns="91425" wrap="square" tIns="45700">
            <a:noAutofit/>
          </a:bodyPr>
          <a:lstStyle/>
          <a:p>
            <a:pPr indent="0" lvl="0" marL="50800" marR="0" rtl="0" algn="l">
              <a:lnSpc>
                <a:spcPct val="100000"/>
              </a:lnSpc>
              <a:spcBef>
                <a:spcPts val="0"/>
              </a:spcBef>
              <a:spcAft>
                <a:spcPts val="0"/>
              </a:spcAft>
              <a:buClr>
                <a:srgbClr val="000000"/>
              </a:buClr>
              <a:buSzPts val="2000"/>
              <a:buFont typeface="Arial"/>
              <a:buNone/>
            </a:pPr>
            <a:r>
              <a:rPr b="1" i="0" lang="fr-FR" sz="2000" u="none" cap="none" strike="noStrike">
                <a:solidFill>
                  <a:srgbClr val="256075"/>
                </a:solidFill>
                <a:latin typeface="Century Gothic"/>
                <a:ea typeface="Century Gothic"/>
                <a:cs typeface="Century Gothic"/>
                <a:sym typeface="Century Gothic"/>
              </a:rPr>
              <a:t>En avion ?</a:t>
            </a:r>
            <a:endParaRPr b="0" i="0" sz="1400" u="none" cap="none" strike="noStrike">
              <a:solidFill>
                <a:srgbClr val="F6AB38"/>
              </a:solidFill>
              <a:latin typeface="Arial"/>
              <a:ea typeface="Arial"/>
              <a:cs typeface="Arial"/>
              <a:sym typeface="Arial"/>
            </a:endParaRPr>
          </a:p>
        </p:txBody>
      </p:sp>
      <p:pic>
        <p:nvPicPr>
          <p:cNvPr id="708" name="Google Shape;708;g114c161e310_0_7"/>
          <p:cNvPicPr preferRelativeResize="0"/>
          <p:nvPr/>
        </p:nvPicPr>
        <p:blipFill rotWithShape="1">
          <a:blip r:embed="rId9">
            <a:alphaModFix/>
          </a:blip>
          <a:srcRect b="0" l="0" r="0" t="0"/>
          <a:stretch/>
        </p:blipFill>
        <p:spPr>
          <a:xfrm>
            <a:off x="-1104800" y="180468"/>
            <a:ext cx="800250" cy="8002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712" name="Shape 712"/>
        <p:cNvGrpSpPr/>
        <p:nvPr/>
      </p:nvGrpSpPr>
      <p:grpSpPr>
        <a:xfrm>
          <a:off x="0" y="0"/>
          <a:ext cx="0" cy="0"/>
          <a:chOff x="0" y="0"/>
          <a:chExt cx="0" cy="0"/>
        </a:xfrm>
      </p:grpSpPr>
      <p:sp>
        <p:nvSpPr>
          <p:cNvPr id="713" name="Google Shape;713;g114c161e310_0_40"/>
          <p:cNvSpPr/>
          <p:nvPr/>
        </p:nvSpPr>
        <p:spPr>
          <a:xfrm>
            <a:off x="2036850" y="1815525"/>
            <a:ext cx="2660100" cy="400200"/>
          </a:xfrm>
          <a:prstGeom prst="rect">
            <a:avLst/>
          </a:prstGeom>
          <a:noFill/>
          <a:ln>
            <a:noFill/>
          </a:ln>
        </p:spPr>
        <p:txBody>
          <a:bodyPr anchorCtr="0" anchor="t" bIns="45700" lIns="91425" spcFirstLastPara="1" rIns="91425" wrap="square" tIns="45700">
            <a:noAutofit/>
          </a:bodyPr>
          <a:lstStyle/>
          <a:p>
            <a:pPr indent="0" lvl="0" marL="50800" marR="0" rtl="0" algn="l">
              <a:lnSpc>
                <a:spcPct val="100000"/>
              </a:lnSpc>
              <a:spcBef>
                <a:spcPts val="0"/>
              </a:spcBef>
              <a:spcAft>
                <a:spcPts val="0"/>
              </a:spcAft>
              <a:buClr>
                <a:srgbClr val="000000"/>
              </a:buClr>
              <a:buSzPts val="2000"/>
              <a:buFont typeface="Arial"/>
              <a:buNone/>
            </a:pPr>
            <a:r>
              <a:rPr b="1" i="0" lang="fr-FR" sz="2000" u="none" cap="none" strike="noStrike">
                <a:solidFill>
                  <a:srgbClr val="256075"/>
                </a:solidFill>
                <a:latin typeface="Century Gothic"/>
                <a:ea typeface="Century Gothic"/>
                <a:cs typeface="Century Gothic"/>
                <a:sym typeface="Century Gothic"/>
              </a:rPr>
              <a:t>À </a:t>
            </a:r>
            <a:r>
              <a:rPr b="1" i="0" lang="fr-FR" sz="2000" u="none" cap="none" strike="noStrike">
                <a:solidFill>
                  <a:srgbClr val="2A6176"/>
                </a:solidFill>
                <a:latin typeface="Century Gothic"/>
                <a:ea typeface="Century Gothic"/>
                <a:cs typeface="Century Gothic"/>
                <a:sym typeface="Century Gothic"/>
              </a:rPr>
              <a:t>pied ? (5 h / jour)</a:t>
            </a:r>
            <a:endParaRPr b="0" i="0" sz="2000" u="none" cap="none" strike="noStrike">
              <a:solidFill>
                <a:srgbClr val="000000"/>
              </a:solidFill>
              <a:latin typeface="Century Gothic"/>
              <a:ea typeface="Century Gothic"/>
              <a:cs typeface="Century Gothic"/>
              <a:sym typeface="Century Gothic"/>
            </a:endParaRPr>
          </a:p>
        </p:txBody>
      </p:sp>
      <p:sp>
        <p:nvSpPr>
          <p:cNvPr id="714" name="Google Shape;714;g114c161e310_0_40"/>
          <p:cNvSpPr/>
          <p:nvPr/>
        </p:nvSpPr>
        <p:spPr>
          <a:xfrm>
            <a:off x="2036849" y="2831150"/>
            <a:ext cx="2660100" cy="400200"/>
          </a:xfrm>
          <a:prstGeom prst="rect">
            <a:avLst/>
          </a:prstGeom>
          <a:noFill/>
          <a:ln>
            <a:noFill/>
          </a:ln>
        </p:spPr>
        <p:txBody>
          <a:bodyPr anchorCtr="0" anchor="t" bIns="45700" lIns="91425" spcFirstLastPara="1" rIns="91425" wrap="square" tIns="45700">
            <a:noAutofit/>
          </a:bodyPr>
          <a:lstStyle/>
          <a:p>
            <a:pPr indent="0" lvl="0" marL="50800" marR="0" rtl="0" algn="l">
              <a:lnSpc>
                <a:spcPct val="100000"/>
              </a:lnSpc>
              <a:spcBef>
                <a:spcPts val="0"/>
              </a:spcBef>
              <a:spcAft>
                <a:spcPts val="0"/>
              </a:spcAft>
              <a:buClr>
                <a:srgbClr val="000000"/>
              </a:buClr>
              <a:buSzPts val="2000"/>
              <a:buFont typeface="Arial"/>
              <a:buNone/>
            </a:pPr>
            <a:r>
              <a:rPr b="1" i="0" lang="fr-FR" sz="2000" u="none" cap="none" strike="noStrike">
                <a:solidFill>
                  <a:srgbClr val="256075"/>
                </a:solidFill>
                <a:latin typeface="Century Gothic"/>
                <a:ea typeface="Century Gothic"/>
                <a:cs typeface="Century Gothic"/>
                <a:sym typeface="Century Gothic"/>
              </a:rPr>
              <a:t>À </a:t>
            </a:r>
            <a:r>
              <a:rPr b="1" i="0" lang="fr-FR" sz="2000" u="none" cap="none" strike="noStrike">
                <a:solidFill>
                  <a:srgbClr val="2A6176"/>
                </a:solidFill>
                <a:latin typeface="Century Gothic"/>
                <a:ea typeface="Century Gothic"/>
                <a:cs typeface="Century Gothic"/>
                <a:sym typeface="Century Gothic"/>
              </a:rPr>
              <a:t>cheval ?</a:t>
            </a:r>
            <a:endParaRPr b="0" i="0" sz="1400" u="none" cap="none" strike="noStrike">
              <a:solidFill>
                <a:srgbClr val="F6AB38"/>
              </a:solidFill>
              <a:latin typeface="Arial"/>
              <a:ea typeface="Arial"/>
              <a:cs typeface="Arial"/>
              <a:sym typeface="Arial"/>
            </a:endParaRPr>
          </a:p>
        </p:txBody>
      </p:sp>
      <p:pic>
        <p:nvPicPr>
          <p:cNvPr id="715" name="Google Shape;715;g114c161e310_0_40"/>
          <p:cNvPicPr preferRelativeResize="0"/>
          <p:nvPr/>
        </p:nvPicPr>
        <p:blipFill rotWithShape="1">
          <a:blip r:embed="rId3">
            <a:alphaModFix/>
          </a:blip>
          <a:srcRect b="0" l="0" r="0" t="0"/>
          <a:stretch/>
        </p:blipFill>
        <p:spPr>
          <a:xfrm>
            <a:off x="7818071" y="2146882"/>
            <a:ext cx="3799639" cy="3731528"/>
          </a:xfrm>
          <a:prstGeom prst="rect">
            <a:avLst/>
          </a:prstGeom>
          <a:noFill/>
          <a:ln>
            <a:noFill/>
          </a:ln>
        </p:spPr>
      </p:pic>
      <p:sp>
        <p:nvSpPr>
          <p:cNvPr id="716" name="Google Shape;716;g114c161e310_0_40"/>
          <p:cNvSpPr txBox="1"/>
          <p:nvPr/>
        </p:nvSpPr>
        <p:spPr>
          <a:xfrm>
            <a:off x="2027548" y="0"/>
            <a:ext cx="8028900" cy="980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Arial"/>
              <a:buNone/>
            </a:pPr>
            <a:r>
              <a:rPr b="1" i="0" lang="fr-FR" sz="2400" u="none" cap="none" strike="noStrike">
                <a:solidFill>
                  <a:srgbClr val="085160"/>
                </a:solidFill>
                <a:latin typeface="Century Gothic"/>
                <a:ea typeface="Century Gothic"/>
                <a:cs typeface="Century Gothic"/>
                <a:sym typeface="Century Gothic"/>
              </a:rPr>
              <a:t>Vive l’énergie !</a:t>
            </a:r>
            <a:endParaRPr b="1" i="0" sz="2400" u="none" cap="none" strike="noStrike">
              <a:solidFill>
                <a:srgbClr val="085160"/>
              </a:solidFill>
              <a:latin typeface="Century Gothic"/>
              <a:ea typeface="Century Gothic"/>
              <a:cs typeface="Century Gothic"/>
              <a:sym typeface="Century Gothic"/>
            </a:endParaRPr>
          </a:p>
        </p:txBody>
      </p:sp>
      <p:sp>
        <p:nvSpPr>
          <p:cNvPr id="717" name="Google Shape;717;g114c161e310_0_40"/>
          <p:cNvSpPr txBox="1"/>
          <p:nvPr>
            <p:ph idx="4294967295" type="sldNum"/>
          </p:nvPr>
        </p:nvSpPr>
        <p:spPr>
          <a:xfrm>
            <a:off x="11280576" y="6597352"/>
            <a:ext cx="864000" cy="2607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FFFFFF"/>
              </a:buClr>
              <a:buSzPts val="1400"/>
              <a:buFont typeface="Arial"/>
              <a:buNone/>
            </a:pPr>
            <a:fld id="{00000000-1234-1234-1234-123412341234}" type="slidenum">
              <a:rPr lang="fr-FR"/>
              <a:t>‹#›</a:t>
            </a:fld>
            <a:endParaRPr/>
          </a:p>
        </p:txBody>
      </p:sp>
      <p:pic>
        <p:nvPicPr>
          <p:cNvPr id="718" name="Google Shape;718;g114c161e310_0_40"/>
          <p:cNvPicPr preferRelativeResize="0"/>
          <p:nvPr/>
        </p:nvPicPr>
        <p:blipFill rotWithShape="1">
          <a:blip r:embed="rId4">
            <a:alphaModFix/>
          </a:blip>
          <a:srcRect b="0" l="0" r="0" t="0"/>
          <a:stretch/>
        </p:blipFill>
        <p:spPr>
          <a:xfrm>
            <a:off x="823275" y="4503679"/>
            <a:ext cx="980700" cy="980721"/>
          </a:xfrm>
          <a:prstGeom prst="rect">
            <a:avLst/>
          </a:prstGeom>
          <a:noFill/>
          <a:ln>
            <a:noFill/>
          </a:ln>
        </p:spPr>
      </p:pic>
      <p:pic>
        <p:nvPicPr>
          <p:cNvPr id="719" name="Google Shape;719;g114c161e310_0_40"/>
          <p:cNvPicPr preferRelativeResize="0"/>
          <p:nvPr/>
        </p:nvPicPr>
        <p:blipFill rotWithShape="1">
          <a:blip r:embed="rId5">
            <a:alphaModFix/>
          </a:blip>
          <a:srcRect b="0" l="0" r="0" t="0"/>
          <a:stretch/>
        </p:blipFill>
        <p:spPr>
          <a:xfrm>
            <a:off x="823263" y="5495325"/>
            <a:ext cx="980724" cy="980724"/>
          </a:xfrm>
          <a:prstGeom prst="rect">
            <a:avLst/>
          </a:prstGeom>
          <a:noFill/>
          <a:ln>
            <a:noFill/>
          </a:ln>
        </p:spPr>
      </p:pic>
      <p:pic>
        <p:nvPicPr>
          <p:cNvPr id="720" name="Google Shape;720;g114c161e310_0_40"/>
          <p:cNvPicPr preferRelativeResize="0"/>
          <p:nvPr/>
        </p:nvPicPr>
        <p:blipFill rotWithShape="1">
          <a:blip r:embed="rId6">
            <a:alphaModFix/>
          </a:blip>
          <a:srcRect b="0" l="0" r="0" t="0"/>
          <a:stretch/>
        </p:blipFill>
        <p:spPr>
          <a:xfrm>
            <a:off x="823275" y="3522276"/>
            <a:ext cx="980700" cy="980724"/>
          </a:xfrm>
          <a:prstGeom prst="rect">
            <a:avLst/>
          </a:prstGeom>
          <a:noFill/>
          <a:ln>
            <a:noFill/>
          </a:ln>
        </p:spPr>
      </p:pic>
      <p:pic>
        <p:nvPicPr>
          <p:cNvPr id="721" name="Google Shape;721;g114c161e310_0_40"/>
          <p:cNvPicPr preferRelativeResize="0"/>
          <p:nvPr/>
        </p:nvPicPr>
        <p:blipFill rotWithShape="1">
          <a:blip r:embed="rId7">
            <a:alphaModFix/>
          </a:blip>
          <a:srcRect b="0" l="0" r="0" t="0"/>
          <a:stretch/>
        </p:blipFill>
        <p:spPr>
          <a:xfrm>
            <a:off x="823275" y="2540900"/>
            <a:ext cx="980700" cy="980700"/>
          </a:xfrm>
          <a:prstGeom prst="rect">
            <a:avLst/>
          </a:prstGeom>
          <a:noFill/>
          <a:ln>
            <a:noFill/>
          </a:ln>
        </p:spPr>
      </p:pic>
      <p:pic>
        <p:nvPicPr>
          <p:cNvPr id="722" name="Google Shape;722;g114c161e310_0_40"/>
          <p:cNvPicPr preferRelativeResize="0"/>
          <p:nvPr/>
        </p:nvPicPr>
        <p:blipFill rotWithShape="1">
          <a:blip r:embed="rId8">
            <a:alphaModFix/>
          </a:blip>
          <a:srcRect b="0" l="0" r="0" t="0"/>
          <a:stretch/>
        </p:blipFill>
        <p:spPr>
          <a:xfrm>
            <a:off x="823275" y="1559525"/>
            <a:ext cx="980700" cy="980700"/>
          </a:xfrm>
          <a:prstGeom prst="rect">
            <a:avLst/>
          </a:prstGeom>
          <a:noFill/>
          <a:ln>
            <a:noFill/>
          </a:ln>
        </p:spPr>
      </p:pic>
      <p:sp>
        <p:nvSpPr>
          <p:cNvPr id="723" name="Google Shape;723;g114c161e310_0_40"/>
          <p:cNvSpPr/>
          <p:nvPr/>
        </p:nvSpPr>
        <p:spPr>
          <a:xfrm>
            <a:off x="9620800" y="6597325"/>
            <a:ext cx="2083500" cy="2607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85160"/>
              </a:buClr>
              <a:buSzPts val="1100"/>
              <a:buFont typeface="Century Gothic"/>
              <a:buNone/>
            </a:pPr>
            <a:r>
              <a:rPr b="0" i="1" lang="fr-FR" sz="1100" u="none" cap="none" strike="noStrike">
                <a:solidFill>
                  <a:srgbClr val="085160"/>
                </a:solidFill>
                <a:latin typeface="Century Gothic"/>
                <a:ea typeface="Century Gothic"/>
                <a:cs typeface="Century Gothic"/>
                <a:sym typeface="Century Gothic"/>
              </a:rPr>
              <a:t>Icônes : Freepik</a:t>
            </a:r>
            <a:endParaRPr b="0" i="1" sz="1100" u="none" cap="none" strike="noStrike">
              <a:solidFill>
                <a:srgbClr val="166478"/>
              </a:solidFill>
              <a:latin typeface="Century Gothic"/>
              <a:ea typeface="Century Gothic"/>
              <a:cs typeface="Century Gothic"/>
              <a:sym typeface="Century Gothic"/>
            </a:endParaRPr>
          </a:p>
        </p:txBody>
      </p:sp>
      <p:sp>
        <p:nvSpPr>
          <p:cNvPr id="724" name="Google Shape;724;g114c161e310_0_40"/>
          <p:cNvSpPr txBox="1"/>
          <p:nvPr>
            <p:ph idx="1" type="body"/>
          </p:nvPr>
        </p:nvSpPr>
        <p:spPr>
          <a:xfrm>
            <a:off x="241650" y="1037813"/>
            <a:ext cx="11708700" cy="521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480"/>
              </a:spcBef>
              <a:spcAft>
                <a:spcPts val="0"/>
              </a:spcAft>
              <a:buClr>
                <a:srgbClr val="000000"/>
              </a:buClr>
              <a:buSzPts val="2400"/>
              <a:buFont typeface="Arial"/>
              <a:buNone/>
            </a:pPr>
            <a:r>
              <a:rPr b="0" i="0" lang="fr-FR" sz="2200" u="none" cap="none" strike="noStrike">
                <a:solidFill>
                  <a:srgbClr val="005262"/>
                </a:solidFill>
                <a:latin typeface="Century Gothic"/>
                <a:ea typeface="Century Gothic"/>
                <a:cs typeface="Century Gothic"/>
                <a:sym typeface="Century Gothic"/>
              </a:rPr>
              <a:t>Combien de temps faut-il pour aller de Paris à Marseille ?</a:t>
            </a:r>
            <a:endParaRPr b="0" i="0" sz="2400" u="none" cap="none" strike="noStrike">
              <a:solidFill>
                <a:srgbClr val="2A6176"/>
              </a:solidFill>
              <a:latin typeface="Century Gothic"/>
              <a:ea typeface="Century Gothic"/>
              <a:cs typeface="Century Gothic"/>
              <a:sym typeface="Century Gothic"/>
            </a:endParaRPr>
          </a:p>
        </p:txBody>
      </p:sp>
      <p:sp>
        <p:nvSpPr>
          <p:cNvPr id="725" name="Google Shape;725;g114c161e310_0_40"/>
          <p:cNvSpPr/>
          <p:nvPr/>
        </p:nvSpPr>
        <p:spPr>
          <a:xfrm>
            <a:off x="4711950" y="1815525"/>
            <a:ext cx="1056600" cy="400200"/>
          </a:xfrm>
          <a:prstGeom prst="rect">
            <a:avLst/>
          </a:prstGeom>
          <a:noFill/>
          <a:ln>
            <a:noFill/>
          </a:ln>
        </p:spPr>
        <p:txBody>
          <a:bodyPr anchorCtr="0" anchor="t" bIns="45700" lIns="91425" spcFirstLastPara="1" rIns="91425" wrap="square" tIns="45700">
            <a:noAutofit/>
          </a:bodyPr>
          <a:lstStyle/>
          <a:p>
            <a:pPr indent="0" lvl="0" marL="50800" marR="0" rtl="0" algn="l">
              <a:lnSpc>
                <a:spcPct val="100000"/>
              </a:lnSpc>
              <a:spcBef>
                <a:spcPts val="0"/>
              </a:spcBef>
              <a:spcAft>
                <a:spcPts val="0"/>
              </a:spcAft>
              <a:buClr>
                <a:schemeClr val="dk1"/>
              </a:buClr>
              <a:buSzPts val="1100"/>
              <a:buFont typeface="Arial"/>
              <a:buNone/>
            </a:pPr>
            <a:r>
              <a:rPr b="1" i="0" lang="fr-FR" sz="2000" u="none" cap="none" strike="noStrike">
                <a:solidFill>
                  <a:srgbClr val="FF9900"/>
                </a:solidFill>
                <a:latin typeface="Century Gothic"/>
                <a:ea typeface="Century Gothic"/>
                <a:cs typeface="Century Gothic"/>
                <a:sym typeface="Century Gothic"/>
              </a:rPr>
              <a:t>1 mois</a:t>
            </a:r>
            <a:endParaRPr b="1" i="0" sz="2000" u="none" cap="none" strike="noStrike">
              <a:solidFill>
                <a:srgbClr val="256075"/>
              </a:solidFill>
              <a:latin typeface="Century Gothic"/>
              <a:ea typeface="Century Gothic"/>
              <a:cs typeface="Century Gothic"/>
              <a:sym typeface="Century Gothic"/>
            </a:endParaRPr>
          </a:p>
        </p:txBody>
      </p:sp>
      <p:sp>
        <p:nvSpPr>
          <p:cNvPr id="726" name="Google Shape;726;g114c161e310_0_40"/>
          <p:cNvSpPr/>
          <p:nvPr/>
        </p:nvSpPr>
        <p:spPr>
          <a:xfrm>
            <a:off x="4711950" y="2831150"/>
            <a:ext cx="1707900" cy="400200"/>
          </a:xfrm>
          <a:prstGeom prst="rect">
            <a:avLst/>
          </a:prstGeom>
          <a:noFill/>
          <a:ln>
            <a:noFill/>
          </a:ln>
        </p:spPr>
        <p:txBody>
          <a:bodyPr anchorCtr="0" anchor="t" bIns="45700" lIns="91425" spcFirstLastPara="1" rIns="91425" wrap="square" tIns="45700">
            <a:noAutofit/>
          </a:bodyPr>
          <a:lstStyle/>
          <a:p>
            <a:pPr indent="0" lvl="0" marL="50800" marR="0" rtl="0" algn="l">
              <a:lnSpc>
                <a:spcPct val="100000"/>
              </a:lnSpc>
              <a:spcBef>
                <a:spcPts val="0"/>
              </a:spcBef>
              <a:spcAft>
                <a:spcPts val="0"/>
              </a:spcAft>
              <a:buClr>
                <a:schemeClr val="dk1"/>
              </a:buClr>
              <a:buSzPts val="2000"/>
              <a:buFont typeface="Arial"/>
              <a:buNone/>
            </a:pPr>
            <a:r>
              <a:rPr b="1" i="0" lang="fr-FR" sz="2000" u="none" cap="none" strike="noStrike">
                <a:solidFill>
                  <a:srgbClr val="F6AB38"/>
                </a:solidFill>
                <a:latin typeface="Century Gothic"/>
                <a:ea typeface="Century Gothic"/>
                <a:cs typeface="Century Gothic"/>
                <a:sym typeface="Century Gothic"/>
              </a:rPr>
              <a:t>2 semaines</a:t>
            </a:r>
            <a:endParaRPr b="0" i="0" sz="1400" u="none" cap="none" strike="noStrike">
              <a:solidFill>
                <a:srgbClr val="F6AB38"/>
              </a:solidFill>
              <a:latin typeface="Arial"/>
              <a:ea typeface="Arial"/>
              <a:cs typeface="Arial"/>
              <a:sym typeface="Arial"/>
            </a:endParaRPr>
          </a:p>
          <a:p>
            <a:pPr indent="0" lvl="0" marL="50800" marR="0" rtl="0" algn="l">
              <a:lnSpc>
                <a:spcPct val="100000"/>
              </a:lnSpc>
              <a:spcBef>
                <a:spcPts val="0"/>
              </a:spcBef>
              <a:spcAft>
                <a:spcPts val="0"/>
              </a:spcAft>
              <a:buClr>
                <a:schemeClr val="dk1"/>
              </a:buClr>
              <a:buSzPts val="1100"/>
              <a:buFont typeface="Arial"/>
              <a:buNone/>
            </a:pPr>
            <a:r>
              <a:t/>
            </a:r>
            <a:endParaRPr b="1" i="0" sz="2000" u="none" cap="none" strike="noStrike">
              <a:solidFill>
                <a:srgbClr val="FF9900"/>
              </a:solidFill>
              <a:latin typeface="Century Gothic"/>
              <a:ea typeface="Century Gothic"/>
              <a:cs typeface="Century Gothic"/>
              <a:sym typeface="Century Gothic"/>
            </a:endParaRPr>
          </a:p>
        </p:txBody>
      </p:sp>
      <p:sp>
        <p:nvSpPr>
          <p:cNvPr id="727" name="Google Shape;727;g114c161e310_0_40"/>
          <p:cNvSpPr/>
          <p:nvPr/>
        </p:nvSpPr>
        <p:spPr>
          <a:xfrm>
            <a:off x="2036849" y="3850813"/>
            <a:ext cx="2660100" cy="400200"/>
          </a:xfrm>
          <a:prstGeom prst="rect">
            <a:avLst/>
          </a:prstGeom>
          <a:noFill/>
          <a:ln>
            <a:noFill/>
          </a:ln>
        </p:spPr>
        <p:txBody>
          <a:bodyPr anchorCtr="0" anchor="t" bIns="45700" lIns="91425" spcFirstLastPara="1" rIns="91425" wrap="square" tIns="45700">
            <a:noAutofit/>
          </a:bodyPr>
          <a:lstStyle/>
          <a:p>
            <a:pPr indent="0" lvl="0" marL="50800" marR="0" rtl="0" algn="l">
              <a:lnSpc>
                <a:spcPct val="100000"/>
              </a:lnSpc>
              <a:spcBef>
                <a:spcPts val="0"/>
              </a:spcBef>
              <a:spcAft>
                <a:spcPts val="0"/>
              </a:spcAft>
              <a:buClr>
                <a:srgbClr val="000000"/>
              </a:buClr>
              <a:buSzPts val="2000"/>
              <a:buFont typeface="Arial"/>
              <a:buNone/>
            </a:pPr>
            <a:r>
              <a:rPr b="1" i="0" lang="fr-FR" sz="2000" u="none" cap="none" strike="noStrike">
                <a:solidFill>
                  <a:srgbClr val="256075"/>
                </a:solidFill>
                <a:latin typeface="Century Gothic"/>
                <a:ea typeface="Century Gothic"/>
                <a:cs typeface="Century Gothic"/>
                <a:sym typeface="Century Gothic"/>
              </a:rPr>
              <a:t>En voiture ?</a:t>
            </a:r>
            <a:endParaRPr b="0" i="0" sz="1400" u="none" cap="none" strike="noStrike">
              <a:solidFill>
                <a:srgbClr val="F6AB38"/>
              </a:solidFill>
              <a:latin typeface="Arial"/>
              <a:ea typeface="Arial"/>
              <a:cs typeface="Arial"/>
              <a:sym typeface="Arial"/>
            </a:endParaRPr>
          </a:p>
        </p:txBody>
      </p:sp>
      <p:sp>
        <p:nvSpPr>
          <p:cNvPr id="728" name="Google Shape;728;g114c161e310_0_40"/>
          <p:cNvSpPr/>
          <p:nvPr/>
        </p:nvSpPr>
        <p:spPr>
          <a:xfrm>
            <a:off x="4711950" y="3850813"/>
            <a:ext cx="1707900" cy="400200"/>
          </a:xfrm>
          <a:prstGeom prst="rect">
            <a:avLst/>
          </a:prstGeom>
          <a:noFill/>
          <a:ln>
            <a:noFill/>
          </a:ln>
        </p:spPr>
        <p:txBody>
          <a:bodyPr anchorCtr="0" anchor="t" bIns="45700" lIns="91425" spcFirstLastPara="1" rIns="91425" wrap="square" tIns="45700">
            <a:noAutofit/>
          </a:bodyPr>
          <a:lstStyle/>
          <a:p>
            <a:pPr indent="0" lvl="0" marL="50800" marR="0" rtl="0" algn="l">
              <a:lnSpc>
                <a:spcPct val="100000"/>
              </a:lnSpc>
              <a:spcBef>
                <a:spcPts val="0"/>
              </a:spcBef>
              <a:spcAft>
                <a:spcPts val="0"/>
              </a:spcAft>
              <a:buClr>
                <a:schemeClr val="dk1"/>
              </a:buClr>
              <a:buSzPts val="1100"/>
              <a:buFont typeface="Arial"/>
              <a:buNone/>
            </a:pPr>
            <a:r>
              <a:rPr b="1" i="0" lang="fr-FR" sz="2000" u="none" cap="none" strike="noStrike">
                <a:solidFill>
                  <a:srgbClr val="F6AB38"/>
                </a:solidFill>
                <a:latin typeface="Century Gothic"/>
                <a:ea typeface="Century Gothic"/>
                <a:cs typeface="Century Gothic"/>
                <a:sym typeface="Century Gothic"/>
              </a:rPr>
              <a:t>8 heures</a:t>
            </a:r>
            <a:endParaRPr b="1" i="0" sz="2000" u="none" cap="none" strike="noStrike">
              <a:solidFill>
                <a:srgbClr val="FF9900"/>
              </a:solidFill>
              <a:latin typeface="Century Gothic"/>
              <a:ea typeface="Century Gothic"/>
              <a:cs typeface="Century Gothic"/>
              <a:sym typeface="Century Gothic"/>
            </a:endParaRPr>
          </a:p>
        </p:txBody>
      </p:sp>
      <p:sp>
        <p:nvSpPr>
          <p:cNvPr id="729" name="Google Shape;729;g114c161e310_0_40"/>
          <p:cNvSpPr/>
          <p:nvPr/>
        </p:nvSpPr>
        <p:spPr>
          <a:xfrm>
            <a:off x="2036849" y="4793938"/>
            <a:ext cx="2660100" cy="400200"/>
          </a:xfrm>
          <a:prstGeom prst="rect">
            <a:avLst/>
          </a:prstGeom>
          <a:noFill/>
          <a:ln>
            <a:noFill/>
          </a:ln>
        </p:spPr>
        <p:txBody>
          <a:bodyPr anchorCtr="0" anchor="t" bIns="45700" lIns="91425" spcFirstLastPara="1" rIns="91425" wrap="square" tIns="45700">
            <a:noAutofit/>
          </a:bodyPr>
          <a:lstStyle/>
          <a:p>
            <a:pPr indent="0" lvl="0" marL="50800" marR="0" rtl="0" algn="l">
              <a:lnSpc>
                <a:spcPct val="100000"/>
              </a:lnSpc>
              <a:spcBef>
                <a:spcPts val="0"/>
              </a:spcBef>
              <a:spcAft>
                <a:spcPts val="0"/>
              </a:spcAft>
              <a:buClr>
                <a:srgbClr val="000000"/>
              </a:buClr>
              <a:buSzPts val="2000"/>
              <a:buFont typeface="Arial"/>
              <a:buNone/>
            </a:pPr>
            <a:r>
              <a:rPr b="1" i="0" lang="fr-FR" sz="2000" u="none" cap="none" strike="noStrike">
                <a:solidFill>
                  <a:srgbClr val="256075"/>
                </a:solidFill>
                <a:latin typeface="Century Gothic"/>
                <a:ea typeface="Century Gothic"/>
                <a:cs typeface="Century Gothic"/>
                <a:sym typeface="Century Gothic"/>
              </a:rPr>
              <a:t>En train ?</a:t>
            </a:r>
            <a:endParaRPr b="0" i="0" sz="1400" u="none" cap="none" strike="noStrike">
              <a:solidFill>
                <a:srgbClr val="F6AB38"/>
              </a:solidFill>
              <a:latin typeface="Arial"/>
              <a:ea typeface="Arial"/>
              <a:cs typeface="Arial"/>
              <a:sym typeface="Arial"/>
            </a:endParaRPr>
          </a:p>
        </p:txBody>
      </p:sp>
      <p:sp>
        <p:nvSpPr>
          <p:cNvPr id="730" name="Google Shape;730;g114c161e310_0_40"/>
          <p:cNvSpPr/>
          <p:nvPr/>
        </p:nvSpPr>
        <p:spPr>
          <a:xfrm>
            <a:off x="4711950" y="4793950"/>
            <a:ext cx="2771100" cy="400200"/>
          </a:xfrm>
          <a:prstGeom prst="rect">
            <a:avLst/>
          </a:prstGeom>
          <a:noFill/>
          <a:ln>
            <a:noFill/>
          </a:ln>
        </p:spPr>
        <p:txBody>
          <a:bodyPr anchorCtr="0" anchor="t" bIns="45700" lIns="91425" spcFirstLastPara="1" rIns="91425" wrap="square" tIns="45700">
            <a:noAutofit/>
          </a:bodyPr>
          <a:lstStyle/>
          <a:p>
            <a:pPr indent="0" lvl="0" marL="50800" marR="0" rtl="0" algn="l">
              <a:lnSpc>
                <a:spcPct val="100000"/>
              </a:lnSpc>
              <a:spcBef>
                <a:spcPts val="0"/>
              </a:spcBef>
              <a:spcAft>
                <a:spcPts val="0"/>
              </a:spcAft>
              <a:buClr>
                <a:schemeClr val="dk1"/>
              </a:buClr>
              <a:buSzPts val="1100"/>
              <a:buFont typeface="Arial"/>
              <a:buNone/>
            </a:pPr>
            <a:r>
              <a:rPr b="1" i="0" lang="fr-FR" sz="2000" u="none" cap="none" strike="noStrike">
                <a:solidFill>
                  <a:srgbClr val="F6AB38"/>
                </a:solidFill>
                <a:latin typeface="Century Gothic"/>
                <a:ea typeface="Century Gothic"/>
                <a:cs typeface="Century Gothic"/>
                <a:sym typeface="Century Gothic"/>
              </a:rPr>
              <a:t>3 heures 30 minutes</a:t>
            </a:r>
            <a:endParaRPr b="1" i="0" sz="2000" u="none" cap="none" strike="noStrike">
              <a:solidFill>
                <a:srgbClr val="FF9900"/>
              </a:solidFill>
              <a:latin typeface="Century Gothic"/>
              <a:ea typeface="Century Gothic"/>
              <a:cs typeface="Century Gothic"/>
              <a:sym typeface="Century Gothic"/>
            </a:endParaRPr>
          </a:p>
        </p:txBody>
      </p:sp>
      <p:sp>
        <p:nvSpPr>
          <p:cNvPr id="731" name="Google Shape;731;g114c161e310_0_40"/>
          <p:cNvSpPr/>
          <p:nvPr/>
        </p:nvSpPr>
        <p:spPr>
          <a:xfrm>
            <a:off x="2036849" y="5737063"/>
            <a:ext cx="2660100" cy="400200"/>
          </a:xfrm>
          <a:prstGeom prst="rect">
            <a:avLst/>
          </a:prstGeom>
          <a:noFill/>
          <a:ln>
            <a:noFill/>
          </a:ln>
        </p:spPr>
        <p:txBody>
          <a:bodyPr anchorCtr="0" anchor="t" bIns="45700" lIns="91425" spcFirstLastPara="1" rIns="91425" wrap="square" tIns="45700">
            <a:noAutofit/>
          </a:bodyPr>
          <a:lstStyle/>
          <a:p>
            <a:pPr indent="0" lvl="0" marL="50800" marR="0" rtl="0" algn="l">
              <a:lnSpc>
                <a:spcPct val="100000"/>
              </a:lnSpc>
              <a:spcBef>
                <a:spcPts val="0"/>
              </a:spcBef>
              <a:spcAft>
                <a:spcPts val="0"/>
              </a:spcAft>
              <a:buClr>
                <a:srgbClr val="000000"/>
              </a:buClr>
              <a:buSzPts val="2000"/>
              <a:buFont typeface="Arial"/>
              <a:buNone/>
            </a:pPr>
            <a:r>
              <a:rPr b="1" i="0" lang="fr-FR" sz="2000" u="none" cap="none" strike="noStrike">
                <a:solidFill>
                  <a:srgbClr val="256075"/>
                </a:solidFill>
                <a:latin typeface="Century Gothic"/>
                <a:ea typeface="Century Gothic"/>
                <a:cs typeface="Century Gothic"/>
                <a:sym typeface="Century Gothic"/>
              </a:rPr>
              <a:t>En avion ?</a:t>
            </a:r>
            <a:endParaRPr b="0" i="0" sz="1400" u="none" cap="none" strike="noStrike">
              <a:solidFill>
                <a:srgbClr val="F6AB38"/>
              </a:solidFill>
              <a:latin typeface="Arial"/>
              <a:ea typeface="Arial"/>
              <a:cs typeface="Arial"/>
              <a:sym typeface="Arial"/>
            </a:endParaRPr>
          </a:p>
        </p:txBody>
      </p:sp>
      <p:sp>
        <p:nvSpPr>
          <p:cNvPr id="732" name="Google Shape;732;g114c161e310_0_40"/>
          <p:cNvSpPr/>
          <p:nvPr/>
        </p:nvSpPr>
        <p:spPr>
          <a:xfrm>
            <a:off x="4711950" y="5737075"/>
            <a:ext cx="2771100" cy="400200"/>
          </a:xfrm>
          <a:prstGeom prst="rect">
            <a:avLst/>
          </a:prstGeom>
          <a:noFill/>
          <a:ln>
            <a:noFill/>
          </a:ln>
        </p:spPr>
        <p:txBody>
          <a:bodyPr anchorCtr="0" anchor="t" bIns="45700" lIns="91425" spcFirstLastPara="1" rIns="91425" wrap="square" tIns="45700">
            <a:noAutofit/>
          </a:bodyPr>
          <a:lstStyle/>
          <a:p>
            <a:pPr indent="0" lvl="0" marL="50800" marR="0" rtl="0" algn="l">
              <a:lnSpc>
                <a:spcPct val="100000"/>
              </a:lnSpc>
              <a:spcBef>
                <a:spcPts val="0"/>
              </a:spcBef>
              <a:spcAft>
                <a:spcPts val="0"/>
              </a:spcAft>
              <a:buClr>
                <a:schemeClr val="dk1"/>
              </a:buClr>
              <a:buSzPts val="1100"/>
              <a:buFont typeface="Arial"/>
              <a:buNone/>
            </a:pPr>
            <a:r>
              <a:rPr b="1" i="0" lang="fr-FR" sz="2000" u="none" cap="none" strike="noStrike">
                <a:solidFill>
                  <a:srgbClr val="F6AB38"/>
                </a:solidFill>
                <a:latin typeface="Century Gothic"/>
                <a:ea typeface="Century Gothic"/>
                <a:cs typeface="Century Gothic"/>
                <a:sym typeface="Century Gothic"/>
              </a:rPr>
              <a:t>1 heure 15 minutes</a:t>
            </a:r>
            <a:endParaRPr b="1" i="0" sz="2000" u="none" cap="none" strike="noStrike">
              <a:solidFill>
                <a:srgbClr val="FF9900"/>
              </a:solidFill>
              <a:latin typeface="Century Gothic"/>
              <a:ea typeface="Century Gothic"/>
              <a:cs typeface="Century Gothic"/>
              <a:sym typeface="Century Gothic"/>
            </a:endParaRPr>
          </a:p>
        </p:txBody>
      </p:sp>
      <p:pic>
        <p:nvPicPr>
          <p:cNvPr id="733" name="Google Shape;733;g114c161e310_0_40"/>
          <p:cNvPicPr preferRelativeResize="0"/>
          <p:nvPr/>
        </p:nvPicPr>
        <p:blipFill rotWithShape="1">
          <a:blip r:embed="rId9">
            <a:alphaModFix/>
          </a:blip>
          <a:srcRect b="0" l="0" r="0" t="0"/>
          <a:stretch/>
        </p:blipFill>
        <p:spPr>
          <a:xfrm>
            <a:off x="-1104800" y="180468"/>
            <a:ext cx="800250" cy="8002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8" name="Shape 738"/>
        <p:cNvGrpSpPr/>
        <p:nvPr/>
      </p:nvGrpSpPr>
      <p:grpSpPr>
        <a:xfrm>
          <a:off x="0" y="0"/>
          <a:ext cx="0" cy="0"/>
          <a:chOff x="0" y="0"/>
          <a:chExt cx="0" cy="0"/>
        </a:xfrm>
      </p:grpSpPr>
      <p:sp>
        <p:nvSpPr>
          <p:cNvPr id="739" name="Google Shape;739;g116f3c8e537_1_107"/>
          <p:cNvSpPr txBox="1"/>
          <p:nvPr>
            <p:ph idx="12" type="sldNum"/>
          </p:nvPr>
        </p:nvSpPr>
        <p:spPr>
          <a:xfrm>
            <a:off x="11280576" y="6597352"/>
            <a:ext cx="864000" cy="2607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fr-FR"/>
              <a:t>‹#›</a:t>
            </a:fld>
            <a:endParaRPr/>
          </a:p>
        </p:txBody>
      </p:sp>
      <p:pic>
        <p:nvPicPr>
          <p:cNvPr id="740" name="Google Shape;740;g116f3c8e537_1_107"/>
          <p:cNvPicPr preferRelativeResize="0"/>
          <p:nvPr/>
        </p:nvPicPr>
        <p:blipFill rotWithShape="1">
          <a:blip r:embed="rId3">
            <a:alphaModFix/>
          </a:blip>
          <a:srcRect b="0" l="0" r="0" t="0"/>
          <a:stretch/>
        </p:blipFill>
        <p:spPr>
          <a:xfrm>
            <a:off x="281200" y="790012"/>
            <a:ext cx="9795955" cy="5510225"/>
          </a:xfrm>
          <a:prstGeom prst="rect">
            <a:avLst/>
          </a:prstGeom>
          <a:noFill/>
          <a:ln>
            <a:noFill/>
          </a:ln>
        </p:spPr>
      </p:pic>
      <p:sp>
        <p:nvSpPr>
          <p:cNvPr id="741" name="Google Shape;741;g116f3c8e537_1_107"/>
          <p:cNvSpPr txBox="1"/>
          <p:nvPr/>
        </p:nvSpPr>
        <p:spPr>
          <a:xfrm>
            <a:off x="10077150" y="790000"/>
            <a:ext cx="91800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rgbClr val="1B687F"/>
              </a:solidFill>
              <a:latin typeface="Century Gothic"/>
              <a:ea typeface="Century Gothic"/>
              <a:cs typeface="Century Gothic"/>
              <a:sym typeface="Century Gothic"/>
            </a:endParaRPr>
          </a:p>
        </p:txBody>
      </p:sp>
      <p:sp>
        <p:nvSpPr>
          <p:cNvPr id="742" name="Google Shape;742;g116f3c8e537_1_107"/>
          <p:cNvSpPr txBox="1"/>
          <p:nvPr>
            <p:ph type="title"/>
          </p:nvPr>
        </p:nvSpPr>
        <p:spPr>
          <a:xfrm>
            <a:off x="2027548" y="0"/>
            <a:ext cx="8028900" cy="9807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400"/>
              <a:buNone/>
            </a:pPr>
            <a:r>
              <a:rPr lang="fr-FR">
                <a:solidFill>
                  <a:schemeClr val="dk2"/>
                </a:solidFill>
              </a:rPr>
              <a:t>La consommation mondiale d’énergie</a:t>
            </a:r>
            <a:endParaRPr/>
          </a:p>
        </p:txBody>
      </p:sp>
      <p:sp>
        <p:nvSpPr>
          <p:cNvPr id="743" name="Google Shape;743;g116f3c8e537_1_107"/>
          <p:cNvSpPr/>
          <p:nvPr/>
        </p:nvSpPr>
        <p:spPr>
          <a:xfrm>
            <a:off x="0" y="6597325"/>
            <a:ext cx="4409100" cy="260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rPr b="0" i="1" lang="fr-FR" sz="1100" u="none" cap="none" strike="noStrike">
                <a:solidFill>
                  <a:srgbClr val="166478"/>
                </a:solidFill>
                <a:latin typeface="Century Gothic"/>
                <a:ea typeface="Century Gothic"/>
                <a:cs typeface="Century Gothic"/>
                <a:sym typeface="Century Gothic"/>
              </a:rPr>
              <a:t>Source : </a:t>
            </a:r>
            <a:r>
              <a:rPr b="0" i="1" lang="fr-FR" sz="1100" u="none" cap="none" strike="noStrike">
                <a:solidFill>
                  <a:srgbClr val="085160"/>
                </a:solidFill>
                <a:latin typeface="Century Gothic"/>
                <a:ea typeface="Century Gothic"/>
                <a:cs typeface="Century Gothic"/>
                <a:sym typeface="Century Gothic"/>
              </a:rPr>
              <a:t>Our world in data 2021 : https://ourworldindata.org/</a:t>
            </a:r>
            <a:endParaRPr b="0" i="1" sz="1100" u="none" cap="none" strike="noStrike">
              <a:solidFill>
                <a:srgbClr val="085160"/>
              </a:solidFill>
              <a:latin typeface="Century Gothic"/>
              <a:ea typeface="Century Gothic"/>
              <a:cs typeface="Century Gothic"/>
              <a:sym typeface="Century Gothic"/>
            </a:endParaRPr>
          </a:p>
        </p:txBody>
      </p:sp>
      <p:sp>
        <p:nvSpPr>
          <p:cNvPr id="744" name="Google Shape;744;g116f3c8e537_1_107"/>
          <p:cNvSpPr/>
          <p:nvPr/>
        </p:nvSpPr>
        <p:spPr>
          <a:xfrm>
            <a:off x="1881100" y="2629025"/>
            <a:ext cx="4846800" cy="590700"/>
          </a:xfrm>
          <a:prstGeom prst="rect">
            <a:avLst/>
          </a:prstGeom>
          <a:solidFill>
            <a:srgbClr val="FFAA1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fr-FR" sz="1800" u="none" cap="none" strike="noStrike">
                <a:solidFill>
                  <a:schemeClr val="lt1"/>
                </a:solidFill>
                <a:latin typeface="Century Gothic"/>
                <a:ea typeface="Century Gothic"/>
                <a:cs typeface="Century Gothic"/>
                <a:sym typeface="Century Gothic"/>
              </a:rPr>
              <a:t>On consomme toujours plus d’énergie</a:t>
            </a:r>
            <a:endParaRPr b="1" i="0" sz="1800" u="none" cap="none" strike="noStrike">
              <a:solidFill>
                <a:schemeClr val="lt1"/>
              </a:solidFill>
              <a:latin typeface="Century Gothic"/>
              <a:ea typeface="Century Gothic"/>
              <a:cs typeface="Century Gothic"/>
              <a:sym typeface="Century Gothic"/>
            </a:endParaRPr>
          </a:p>
        </p:txBody>
      </p:sp>
      <p:sp>
        <p:nvSpPr>
          <p:cNvPr id="745" name="Google Shape;745;g116f3c8e537_1_107"/>
          <p:cNvSpPr/>
          <p:nvPr/>
        </p:nvSpPr>
        <p:spPr>
          <a:xfrm>
            <a:off x="9620800" y="6597325"/>
            <a:ext cx="2083500" cy="2607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85160"/>
              </a:buClr>
              <a:buSzPts val="1100"/>
              <a:buFont typeface="Century Gothic"/>
              <a:buNone/>
            </a:pPr>
            <a:r>
              <a:rPr b="0" i="1" lang="fr-FR" sz="1100" u="none" cap="none" strike="noStrike">
                <a:solidFill>
                  <a:srgbClr val="085160"/>
                </a:solidFill>
                <a:latin typeface="Century Gothic"/>
                <a:ea typeface="Century Gothic"/>
                <a:cs typeface="Century Gothic"/>
                <a:sym typeface="Century Gothic"/>
              </a:rPr>
              <a:t>Icônes : Freepik</a:t>
            </a:r>
            <a:endParaRPr b="0" i="1" sz="1100" u="none" cap="none" strike="noStrike">
              <a:solidFill>
                <a:srgbClr val="166478"/>
              </a:solidFill>
              <a:latin typeface="Century Gothic"/>
              <a:ea typeface="Century Gothic"/>
              <a:cs typeface="Century Gothic"/>
              <a:sym typeface="Century Gothic"/>
            </a:endParaRPr>
          </a:p>
        </p:txBody>
      </p:sp>
      <p:sp>
        <p:nvSpPr>
          <p:cNvPr id="746" name="Google Shape;746;g116f3c8e537_1_107"/>
          <p:cNvSpPr txBox="1"/>
          <p:nvPr/>
        </p:nvSpPr>
        <p:spPr>
          <a:xfrm>
            <a:off x="681350" y="6181850"/>
            <a:ext cx="9272400" cy="415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1" i="0" lang="fr-FR" sz="1500" u="none" cap="none" strike="noStrike">
                <a:solidFill>
                  <a:srgbClr val="202124"/>
                </a:solidFill>
                <a:highlight>
                  <a:srgbClr val="FFFFFF"/>
                </a:highlight>
                <a:latin typeface="Century Gothic"/>
                <a:ea typeface="Century Gothic"/>
                <a:cs typeface="Century Gothic"/>
                <a:sym typeface="Century Gothic"/>
              </a:rPr>
              <a:t>É</a:t>
            </a:r>
            <a:r>
              <a:rPr b="1" i="0" lang="fr-FR" sz="1500" u="none" cap="none" strike="noStrike">
                <a:solidFill>
                  <a:srgbClr val="000000"/>
                </a:solidFill>
                <a:latin typeface="Century Gothic"/>
                <a:ea typeface="Century Gothic"/>
                <a:cs typeface="Century Gothic"/>
                <a:sym typeface="Century Gothic"/>
              </a:rPr>
              <a:t>volution de la consommation annuelle d’énergie primaire dans le monde</a:t>
            </a:r>
            <a:endParaRPr b="1" i="0" sz="1500" u="none" cap="none" strike="noStrike">
              <a:solidFill>
                <a:srgbClr val="000000"/>
              </a:solidFill>
              <a:latin typeface="Century Gothic"/>
              <a:ea typeface="Century Gothic"/>
              <a:cs typeface="Century Gothic"/>
              <a:sym typeface="Century Gothic"/>
            </a:endParaRPr>
          </a:p>
        </p:txBody>
      </p:sp>
      <p:sp>
        <p:nvSpPr>
          <p:cNvPr id="747" name="Google Shape;747;g116f3c8e537_1_107"/>
          <p:cNvSpPr txBox="1"/>
          <p:nvPr/>
        </p:nvSpPr>
        <p:spPr>
          <a:xfrm>
            <a:off x="667575" y="553875"/>
            <a:ext cx="1827900" cy="400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rPr b="1" i="0" lang="fr-FR" sz="1500" u="none" cap="none" strike="noStrike">
                <a:solidFill>
                  <a:srgbClr val="202124"/>
                </a:solidFill>
                <a:highlight>
                  <a:srgbClr val="FFFFFF"/>
                </a:highlight>
                <a:latin typeface="Century Gothic"/>
                <a:ea typeface="Century Gothic"/>
                <a:cs typeface="Century Gothic"/>
                <a:sym typeface="Century Gothic"/>
              </a:rPr>
              <a:t>É</a:t>
            </a:r>
            <a:r>
              <a:rPr b="1" i="0" lang="fr-FR" sz="1500" u="none" cap="none" strike="noStrike">
                <a:solidFill>
                  <a:srgbClr val="000000"/>
                </a:solidFill>
                <a:latin typeface="Century Gothic"/>
                <a:ea typeface="Century Gothic"/>
                <a:cs typeface="Century Gothic"/>
                <a:sym typeface="Century Gothic"/>
              </a:rPr>
              <a:t>nergie (Gtep)</a:t>
            </a:r>
            <a:endParaRPr b="1" i="0" sz="1500" u="none" cap="none" strike="noStrike">
              <a:solidFill>
                <a:srgbClr val="000000"/>
              </a:solidFill>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4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2" name="Shape 752"/>
        <p:cNvGrpSpPr/>
        <p:nvPr/>
      </p:nvGrpSpPr>
      <p:grpSpPr>
        <a:xfrm>
          <a:off x="0" y="0"/>
          <a:ext cx="0" cy="0"/>
          <a:chOff x="0" y="0"/>
          <a:chExt cx="0" cy="0"/>
        </a:xfrm>
      </p:grpSpPr>
      <p:sp>
        <p:nvSpPr>
          <p:cNvPr id="753" name="Google Shape;753;g11e081425e8_2_431"/>
          <p:cNvSpPr txBox="1"/>
          <p:nvPr>
            <p:ph idx="12" type="sldNum"/>
          </p:nvPr>
        </p:nvSpPr>
        <p:spPr>
          <a:xfrm>
            <a:off x="11280576" y="6597352"/>
            <a:ext cx="864000" cy="2607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fr-FR"/>
              <a:t>‹#›</a:t>
            </a:fld>
            <a:endParaRPr/>
          </a:p>
        </p:txBody>
      </p:sp>
      <p:sp>
        <p:nvSpPr>
          <p:cNvPr id="754" name="Google Shape;754;g11e081425e8_2_431"/>
          <p:cNvSpPr/>
          <p:nvPr/>
        </p:nvSpPr>
        <p:spPr>
          <a:xfrm>
            <a:off x="39475" y="6331925"/>
            <a:ext cx="3631200" cy="190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755" name="Google Shape;755;g11e081425e8_2_431"/>
          <p:cNvPicPr preferRelativeResize="0"/>
          <p:nvPr/>
        </p:nvPicPr>
        <p:blipFill rotWithShape="1">
          <a:blip r:embed="rId3">
            <a:alphaModFix/>
          </a:blip>
          <a:srcRect b="0" l="0" r="0" t="0"/>
          <a:stretch/>
        </p:blipFill>
        <p:spPr>
          <a:xfrm>
            <a:off x="281200" y="790012"/>
            <a:ext cx="9795955" cy="5510225"/>
          </a:xfrm>
          <a:prstGeom prst="rect">
            <a:avLst/>
          </a:prstGeom>
          <a:noFill/>
          <a:ln>
            <a:noFill/>
          </a:ln>
        </p:spPr>
      </p:pic>
      <p:sp>
        <p:nvSpPr>
          <p:cNvPr id="756" name="Google Shape;756;g11e081425e8_2_431"/>
          <p:cNvSpPr/>
          <p:nvPr/>
        </p:nvSpPr>
        <p:spPr>
          <a:xfrm>
            <a:off x="0" y="6597325"/>
            <a:ext cx="4409100" cy="260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rPr b="0" i="1" lang="fr-FR" sz="1100" u="none" cap="none" strike="noStrike">
                <a:solidFill>
                  <a:srgbClr val="166478"/>
                </a:solidFill>
                <a:latin typeface="Century Gothic"/>
                <a:ea typeface="Century Gothic"/>
                <a:cs typeface="Century Gothic"/>
                <a:sym typeface="Century Gothic"/>
              </a:rPr>
              <a:t>Source : </a:t>
            </a:r>
            <a:r>
              <a:rPr b="0" i="1" lang="fr-FR" sz="1100" u="none" cap="none" strike="noStrike">
                <a:solidFill>
                  <a:srgbClr val="085160"/>
                </a:solidFill>
                <a:latin typeface="Century Gothic"/>
                <a:ea typeface="Century Gothic"/>
                <a:cs typeface="Century Gothic"/>
                <a:sym typeface="Century Gothic"/>
              </a:rPr>
              <a:t>Our world in data 2021 : https://ourworldindata.org/</a:t>
            </a:r>
            <a:endParaRPr b="0" i="1" sz="1100" u="none" cap="none" strike="noStrike">
              <a:solidFill>
                <a:srgbClr val="085160"/>
              </a:solidFill>
              <a:latin typeface="Century Gothic"/>
              <a:ea typeface="Century Gothic"/>
              <a:cs typeface="Century Gothic"/>
              <a:sym typeface="Century Gothic"/>
            </a:endParaRPr>
          </a:p>
        </p:txBody>
      </p:sp>
      <p:sp>
        <p:nvSpPr>
          <p:cNvPr id="757" name="Google Shape;757;g11e081425e8_2_431"/>
          <p:cNvSpPr txBox="1"/>
          <p:nvPr>
            <p:ph type="title"/>
          </p:nvPr>
        </p:nvSpPr>
        <p:spPr>
          <a:xfrm>
            <a:off x="2027548" y="0"/>
            <a:ext cx="8028900" cy="9807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400"/>
              <a:buNone/>
            </a:pPr>
            <a:r>
              <a:rPr lang="fr-FR">
                <a:solidFill>
                  <a:schemeClr val="dk2"/>
                </a:solidFill>
              </a:rPr>
              <a:t>La consommation mondiale d’énergie</a:t>
            </a:r>
            <a:endParaRPr/>
          </a:p>
        </p:txBody>
      </p:sp>
      <p:sp>
        <p:nvSpPr>
          <p:cNvPr id="758" name="Google Shape;758;g11e081425e8_2_431"/>
          <p:cNvSpPr txBox="1"/>
          <p:nvPr/>
        </p:nvSpPr>
        <p:spPr>
          <a:xfrm>
            <a:off x="10846675" y="5319938"/>
            <a:ext cx="647700" cy="415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1" i="0" lang="fr-FR" sz="1500" u="none" cap="none" strike="noStrike">
                <a:solidFill>
                  <a:srgbClr val="1B687F"/>
                </a:solidFill>
                <a:latin typeface="Century Gothic"/>
                <a:ea typeface="Century Gothic"/>
                <a:cs typeface="Century Gothic"/>
                <a:sym typeface="Century Gothic"/>
              </a:rPr>
              <a:t>6%</a:t>
            </a:r>
            <a:endParaRPr b="1" i="0" sz="1500" u="none" cap="none" strike="noStrike">
              <a:solidFill>
                <a:srgbClr val="1B687F"/>
              </a:solidFill>
              <a:latin typeface="Century Gothic"/>
              <a:ea typeface="Century Gothic"/>
              <a:cs typeface="Century Gothic"/>
              <a:sym typeface="Century Gothic"/>
            </a:endParaRPr>
          </a:p>
        </p:txBody>
      </p:sp>
      <p:grpSp>
        <p:nvGrpSpPr>
          <p:cNvPr id="759" name="Google Shape;759;g11e081425e8_2_431"/>
          <p:cNvGrpSpPr/>
          <p:nvPr/>
        </p:nvGrpSpPr>
        <p:grpSpPr>
          <a:xfrm>
            <a:off x="10138082" y="5203857"/>
            <a:ext cx="647676" cy="647676"/>
            <a:chOff x="12526621" y="6789075"/>
            <a:chExt cx="1080000" cy="1080000"/>
          </a:xfrm>
        </p:grpSpPr>
        <p:sp>
          <p:nvSpPr>
            <p:cNvPr id="760" name="Google Shape;760;g11e081425e8_2_431"/>
            <p:cNvSpPr/>
            <p:nvPr/>
          </p:nvSpPr>
          <p:spPr>
            <a:xfrm>
              <a:off x="12526621" y="6789075"/>
              <a:ext cx="1080000" cy="1080000"/>
            </a:xfrm>
            <a:prstGeom prst="ellipse">
              <a:avLst/>
            </a:prstGeom>
            <a:solidFill>
              <a:srgbClr val="B6D7A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761" name="Google Shape;761;g11e081425e8_2_431"/>
            <p:cNvPicPr preferRelativeResize="0"/>
            <p:nvPr/>
          </p:nvPicPr>
          <p:blipFill rotWithShape="1">
            <a:blip r:embed="rId4">
              <a:alphaModFix/>
            </a:blip>
            <a:srcRect b="0" l="0" r="0" t="0"/>
            <a:stretch/>
          </p:blipFill>
          <p:spPr>
            <a:xfrm>
              <a:off x="12666500" y="6928950"/>
              <a:ext cx="800250" cy="800250"/>
            </a:xfrm>
            <a:prstGeom prst="rect">
              <a:avLst/>
            </a:prstGeom>
            <a:noFill/>
            <a:ln>
              <a:noFill/>
            </a:ln>
          </p:spPr>
        </p:pic>
      </p:grpSp>
      <p:sp>
        <p:nvSpPr>
          <p:cNvPr id="762" name="Google Shape;762;g11e081425e8_2_431"/>
          <p:cNvSpPr/>
          <p:nvPr/>
        </p:nvSpPr>
        <p:spPr>
          <a:xfrm>
            <a:off x="9620800" y="6597325"/>
            <a:ext cx="2083500" cy="2607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85160"/>
              </a:buClr>
              <a:buSzPts val="1100"/>
              <a:buFont typeface="Century Gothic"/>
              <a:buNone/>
            </a:pPr>
            <a:r>
              <a:rPr b="0" i="1" lang="fr-FR" sz="1100" u="none" cap="none" strike="noStrike">
                <a:solidFill>
                  <a:srgbClr val="085160"/>
                </a:solidFill>
                <a:latin typeface="Century Gothic"/>
                <a:ea typeface="Century Gothic"/>
                <a:cs typeface="Century Gothic"/>
                <a:sym typeface="Century Gothic"/>
              </a:rPr>
              <a:t>Icônes : Freepik</a:t>
            </a:r>
            <a:endParaRPr b="0" i="1" sz="1100" u="none" cap="none" strike="noStrike">
              <a:solidFill>
                <a:srgbClr val="166478"/>
              </a:solidFill>
              <a:latin typeface="Century Gothic"/>
              <a:ea typeface="Century Gothic"/>
              <a:cs typeface="Century Gothic"/>
              <a:sym typeface="Century Gothic"/>
            </a:endParaRPr>
          </a:p>
        </p:txBody>
      </p:sp>
      <p:sp>
        <p:nvSpPr>
          <p:cNvPr id="763" name="Google Shape;763;g11e081425e8_2_431"/>
          <p:cNvSpPr txBox="1"/>
          <p:nvPr/>
        </p:nvSpPr>
        <p:spPr>
          <a:xfrm>
            <a:off x="681350" y="6181850"/>
            <a:ext cx="9272400" cy="415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1" i="0" lang="fr-FR" sz="1500" u="none" cap="none" strike="noStrike">
                <a:solidFill>
                  <a:srgbClr val="202124"/>
                </a:solidFill>
                <a:highlight>
                  <a:srgbClr val="FFFFFF"/>
                </a:highlight>
                <a:latin typeface="Century Gothic"/>
                <a:ea typeface="Century Gothic"/>
                <a:cs typeface="Century Gothic"/>
                <a:sym typeface="Century Gothic"/>
              </a:rPr>
              <a:t>É</a:t>
            </a:r>
            <a:r>
              <a:rPr b="1" i="0" lang="fr-FR" sz="1500" u="none" cap="none" strike="noStrike">
                <a:solidFill>
                  <a:srgbClr val="000000"/>
                </a:solidFill>
                <a:latin typeface="Century Gothic"/>
                <a:ea typeface="Century Gothic"/>
                <a:cs typeface="Century Gothic"/>
                <a:sym typeface="Century Gothic"/>
              </a:rPr>
              <a:t>volution de la consommation annuelle d’énergie primaire dans le monde</a:t>
            </a:r>
            <a:endParaRPr b="1" i="0" sz="1500" u="none" cap="none" strike="noStrike">
              <a:solidFill>
                <a:srgbClr val="000000"/>
              </a:solidFill>
              <a:latin typeface="Century Gothic"/>
              <a:ea typeface="Century Gothic"/>
              <a:cs typeface="Century Gothic"/>
              <a:sym typeface="Century Gothic"/>
            </a:endParaRPr>
          </a:p>
        </p:txBody>
      </p:sp>
      <p:sp>
        <p:nvSpPr>
          <p:cNvPr id="764" name="Google Shape;764;g11e081425e8_2_431"/>
          <p:cNvSpPr txBox="1"/>
          <p:nvPr/>
        </p:nvSpPr>
        <p:spPr>
          <a:xfrm>
            <a:off x="667575" y="553875"/>
            <a:ext cx="1827900" cy="400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rPr b="1" i="0" lang="fr-FR" sz="1500" u="none" cap="none" strike="noStrike">
                <a:solidFill>
                  <a:srgbClr val="202124"/>
                </a:solidFill>
                <a:highlight>
                  <a:srgbClr val="FFFFFF"/>
                </a:highlight>
                <a:latin typeface="Century Gothic"/>
                <a:ea typeface="Century Gothic"/>
                <a:cs typeface="Century Gothic"/>
                <a:sym typeface="Century Gothic"/>
              </a:rPr>
              <a:t>É</a:t>
            </a:r>
            <a:r>
              <a:rPr b="1" i="0" lang="fr-FR" sz="1500" u="none" cap="none" strike="noStrike">
                <a:solidFill>
                  <a:srgbClr val="000000"/>
                </a:solidFill>
                <a:latin typeface="Century Gothic"/>
                <a:ea typeface="Century Gothic"/>
                <a:cs typeface="Century Gothic"/>
                <a:sym typeface="Century Gothic"/>
              </a:rPr>
              <a:t>nergie (Gtep)</a:t>
            </a:r>
            <a:endParaRPr b="1" i="0" sz="1500" u="none" cap="none" strike="noStrike">
              <a:solidFill>
                <a:srgbClr val="000000"/>
              </a:solidFill>
              <a:latin typeface="Century Gothic"/>
              <a:ea typeface="Century Gothic"/>
              <a:cs typeface="Century Gothic"/>
              <a:sym typeface="Century Gothic"/>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9" name="Shape 769"/>
        <p:cNvGrpSpPr/>
        <p:nvPr/>
      </p:nvGrpSpPr>
      <p:grpSpPr>
        <a:xfrm>
          <a:off x="0" y="0"/>
          <a:ext cx="0" cy="0"/>
          <a:chOff x="0" y="0"/>
          <a:chExt cx="0" cy="0"/>
        </a:xfrm>
      </p:grpSpPr>
      <p:sp>
        <p:nvSpPr>
          <p:cNvPr id="770" name="Google Shape;770;g11e081425e8_2_386"/>
          <p:cNvSpPr txBox="1"/>
          <p:nvPr>
            <p:ph idx="12" type="sldNum"/>
          </p:nvPr>
        </p:nvSpPr>
        <p:spPr>
          <a:xfrm>
            <a:off x="11280576" y="6597352"/>
            <a:ext cx="864000" cy="2607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fr-FR"/>
              <a:t>‹#›</a:t>
            </a:fld>
            <a:endParaRPr/>
          </a:p>
        </p:txBody>
      </p:sp>
      <p:sp>
        <p:nvSpPr>
          <p:cNvPr id="771" name="Google Shape;771;g11e081425e8_2_386"/>
          <p:cNvSpPr/>
          <p:nvPr/>
        </p:nvSpPr>
        <p:spPr>
          <a:xfrm>
            <a:off x="39475" y="6331925"/>
            <a:ext cx="3631200" cy="190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772" name="Google Shape;772;g11e081425e8_2_386"/>
          <p:cNvPicPr preferRelativeResize="0"/>
          <p:nvPr/>
        </p:nvPicPr>
        <p:blipFill rotWithShape="1">
          <a:blip r:embed="rId3">
            <a:alphaModFix/>
          </a:blip>
          <a:srcRect b="0" l="0" r="0" t="0"/>
          <a:stretch/>
        </p:blipFill>
        <p:spPr>
          <a:xfrm>
            <a:off x="281200" y="790012"/>
            <a:ext cx="9795955" cy="5510225"/>
          </a:xfrm>
          <a:prstGeom prst="rect">
            <a:avLst/>
          </a:prstGeom>
          <a:noFill/>
          <a:ln>
            <a:noFill/>
          </a:ln>
        </p:spPr>
      </p:pic>
      <p:sp>
        <p:nvSpPr>
          <p:cNvPr id="773" name="Google Shape;773;g11e081425e8_2_386"/>
          <p:cNvSpPr/>
          <p:nvPr/>
        </p:nvSpPr>
        <p:spPr>
          <a:xfrm>
            <a:off x="0" y="6597325"/>
            <a:ext cx="4409100" cy="260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rPr b="0" i="1" lang="fr-FR" sz="1100" u="none" cap="none" strike="noStrike">
                <a:solidFill>
                  <a:srgbClr val="166478"/>
                </a:solidFill>
                <a:latin typeface="Century Gothic"/>
                <a:ea typeface="Century Gothic"/>
                <a:cs typeface="Century Gothic"/>
                <a:sym typeface="Century Gothic"/>
              </a:rPr>
              <a:t>Source : </a:t>
            </a:r>
            <a:r>
              <a:rPr b="0" i="1" lang="fr-FR" sz="1100" u="none" cap="none" strike="noStrike">
                <a:solidFill>
                  <a:srgbClr val="085160"/>
                </a:solidFill>
                <a:latin typeface="Century Gothic"/>
                <a:ea typeface="Century Gothic"/>
                <a:cs typeface="Century Gothic"/>
                <a:sym typeface="Century Gothic"/>
              </a:rPr>
              <a:t>Our world in data 2021 : https://ourworldindata.org/</a:t>
            </a:r>
            <a:endParaRPr b="0" i="1" sz="1100" u="none" cap="none" strike="noStrike">
              <a:solidFill>
                <a:srgbClr val="085160"/>
              </a:solidFill>
              <a:latin typeface="Century Gothic"/>
              <a:ea typeface="Century Gothic"/>
              <a:cs typeface="Century Gothic"/>
              <a:sym typeface="Century Gothic"/>
            </a:endParaRPr>
          </a:p>
        </p:txBody>
      </p:sp>
      <p:sp>
        <p:nvSpPr>
          <p:cNvPr id="774" name="Google Shape;774;g11e081425e8_2_386"/>
          <p:cNvSpPr txBox="1"/>
          <p:nvPr>
            <p:ph type="title"/>
          </p:nvPr>
        </p:nvSpPr>
        <p:spPr>
          <a:xfrm>
            <a:off x="2027548" y="0"/>
            <a:ext cx="8028900" cy="9807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400"/>
              <a:buNone/>
            </a:pPr>
            <a:r>
              <a:rPr lang="fr-FR">
                <a:solidFill>
                  <a:schemeClr val="dk2"/>
                </a:solidFill>
              </a:rPr>
              <a:t>La consommation mondiale d’énergie</a:t>
            </a:r>
            <a:endParaRPr/>
          </a:p>
        </p:txBody>
      </p:sp>
      <p:sp>
        <p:nvSpPr>
          <p:cNvPr id="775" name="Google Shape;775;g11e081425e8_2_386"/>
          <p:cNvSpPr/>
          <p:nvPr/>
        </p:nvSpPr>
        <p:spPr>
          <a:xfrm>
            <a:off x="975450" y="4370825"/>
            <a:ext cx="2826900" cy="590700"/>
          </a:xfrm>
          <a:prstGeom prst="rect">
            <a:avLst/>
          </a:prstGeom>
          <a:solidFill>
            <a:srgbClr val="FFAA1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fr-FR" sz="1800" u="none" cap="none" strike="noStrike">
                <a:solidFill>
                  <a:schemeClr val="lt1"/>
                </a:solidFill>
                <a:latin typeface="Century Gothic"/>
                <a:ea typeface="Century Gothic"/>
                <a:cs typeface="Century Gothic"/>
                <a:sym typeface="Century Gothic"/>
              </a:rPr>
              <a:t>Début de la première</a:t>
            </a:r>
            <a:endParaRPr b="1" i="0" sz="180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1800"/>
              <a:buFont typeface="Arial"/>
              <a:buNone/>
            </a:pPr>
            <a:r>
              <a:rPr b="1" i="0" lang="fr-FR" sz="1800" u="none" cap="none" strike="noStrike">
                <a:solidFill>
                  <a:schemeClr val="lt1"/>
                </a:solidFill>
                <a:latin typeface="Century Gothic"/>
                <a:ea typeface="Century Gothic"/>
                <a:cs typeface="Century Gothic"/>
                <a:sym typeface="Century Gothic"/>
              </a:rPr>
              <a:t>révolution industrielle</a:t>
            </a:r>
            <a:endParaRPr b="1" i="0" sz="1800" u="none" cap="none" strike="noStrike">
              <a:solidFill>
                <a:schemeClr val="lt1"/>
              </a:solidFill>
              <a:latin typeface="Century Gothic"/>
              <a:ea typeface="Century Gothic"/>
              <a:cs typeface="Century Gothic"/>
              <a:sym typeface="Century Gothic"/>
            </a:endParaRPr>
          </a:p>
        </p:txBody>
      </p:sp>
      <p:sp>
        <p:nvSpPr>
          <p:cNvPr id="776" name="Google Shape;776;g11e081425e8_2_386"/>
          <p:cNvSpPr/>
          <p:nvPr/>
        </p:nvSpPr>
        <p:spPr>
          <a:xfrm>
            <a:off x="3484875" y="3493663"/>
            <a:ext cx="2949600" cy="590700"/>
          </a:xfrm>
          <a:prstGeom prst="rect">
            <a:avLst/>
          </a:prstGeom>
          <a:solidFill>
            <a:srgbClr val="FFAA1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fr-FR" sz="1800" u="none" cap="none" strike="noStrike">
                <a:solidFill>
                  <a:schemeClr val="lt1"/>
                </a:solidFill>
                <a:latin typeface="Century Gothic"/>
                <a:ea typeface="Century Gothic"/>
                <a:cs typeface="Century Gothic"/>
                <a:sym typeface="Century Gothic"/>
              </a:rPr>
              <a:t>Début de la deuxième</a:t>
            </a:r>
            <a:endParaRPr b="1" i="0" sz="180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1800"/>
              <a:buFont typeface="Arial"/>
              <a:buNone/>
            </a:pPr>
            <a:r>
              <a:rPr b="1" i="0" lang="fr-FR" sz="1800" u="none" cap="none" strike="noStrike">
                <a:solidFill>
                  <a:schemeClr val="lt1"/>
                </a:solidFill>
                <a:latin typeface="Century Gothic"/>
                <a:ea typeface="Century Gothic"/>
                <a:cs typeface="Century Gothic"/>
                <a:sym typeface="Century Gothic"/>
              </a:rPr>
              <a:t>révolution industrielle</a:t>
            </a:r>
            <a:endParaRPr b="1" i="0" sz="1800" u="none" cap="none" strike="noStrike">
              <a:solidFill>
                <a:schemeClr val="lt1"/>
              </a:solidFill>
              <a:latin typeface="Century Gothic"/>
              <a:ea typeface="Century Gothic"/>
              <a:cs typeface="Century Gothic"/>
              <a:sym typeface="Century Gothic"/>
            </a:endParaRPr>
          </a:p>
        </p:txBody>
      </p:sp>
      <p:cxnSp>
        <p:nvCxnSpPr>
          <p:cNvPr id="777" name="Google Shape;777;g11e081425e8_2_386"/>
          <p:cNvCxnSpPr>
            <a:stCxn id="775" idx="2"/>
          </p:cNvCxnSpPr>
          <p:nvPr/>
        </p:nvCxnSpPr>
        <p:spPr>
          <a:xfrm flipH="1">
            <a:off x="1143300" y="4961525"/>
            <a:ext cx="1245600" cy="902400"/>
          </a:xfrm>
          <a:prstGeom prst="straightConnector1">
            <a:avLst/>
          </a:prstGeom>
          <a:noFill/>
          <a:ln cap="flat" cmpd="sng" w="38100">
            <a:solidFill>
              <a:srgbClr val="F6AB38"/>
            </a:solidFill>
            <a:prstDash val="solid"/>
            <a:round/>
            <a:headEnd len="sm" w="sm" type="none"/>
            <a:tailEnd len="sm" w="sm" type="none"/>
          </a:ln>
        </p:spPr>
      </p:cxnSp>
      <p:cxnSp>
        <p:nvCxnSpPr>
          <p:cNvPr id="778" name="Google Shape;778;g11e081425e8_2_386"/>
          <p:cNvCxnSpPr>
            <a:stCxn id="776" idx="2"/>
          </p:cNvCxnSpPr>
          <p:nvPr/>
        </p:nvCxnSpPr>
        <p:spPr>
          <a:xfrm flipH="1">
            <a:off x="4461675" y="4084363"/>
            <a:ext cx="498000" cy="1816200"/>
          </a:xfrm>
          <a:prstGeom prst="straightConnector1">
            <a:avLst/>
          </a:prstGeom>
          <a:noFill/>
          <a:ln cap="flat" cmpd="sng" w="38100">
            <a:solidFill>
              <a:srgbClr val="F6AB38"/>
            </a:solidFill>
            <a:prstDash val="solid"/>
            <a:round/>
            <a:headEnd len="sm" w="sm" type="none"/>
            <a:tailEnd len="sm" w="sm" type="none"/>
          </a:ln>
        </p:spPr>
      </p:cxnSp>
      <p:cxnSp>
        <p:nvCxnSpPr>
          <p:cNvPr id="779" name="Google Shape;779;g11e081425e8_2_386"/>
          <p:cNvCxnSpPr/>
          <p:nvPr/>
        </p:nvCxnSpPr>
        <p:spPr>
          <a:xfrm rot="10800000">
            <a:off x="774500" y="5900625"/>
            <a:ext cx="663900" cy="0"/>
          </a:xfrm>
          <a:prstGeom prst="straightConnector1">
            <a:avLst/>
          </a:prstGeom>
          <a:noFill/>
          <a:ln cap="flat" cmpd="sng" w="38100">
            <a:solidFill>
              <a:srgbClr val="F6AB38"/>
            </a:solidFill>
            <a:prstDash val="solid"/>
            <a:round/>
            <a:headEnd len="sm" w="sm" type="none"/>
            <a:tailEnd len="sm" w="sm" type="none"/>
          </a:ln>
        </p:spPr>
      </p:cxnSp>
      <p:cxnSp>
        <p:nvCxnSpPr>
          <p:cNvPr id="780" name="Google Shape;780;g11e081425e8_2_386"/>
          <p:cNvCxnSpPr/>
          <p:nvPr/>
        </p:nvCxnSpPr>
        <p:spPr>
          <a:xfrm rot="10800000">
            <a:off x="3895125" y="5900625"/>
            <a:ext cx="935400" cy="0"/>
          </a:xfrm>
          <a:prstGeom prst="straightConnector1">
            <a:avLst/>
          </a:prstGeom>
          <a:noFill/>
          <a:ln cap="flat" cmpd="sng" w="38100">
            <a:solidFill>
              <a:srgbClr val="F6AB38"/>
            </a:solidFill>
            <a:prstDash val="solid"/>
            <a:round/>
            <a:headEnd len="sm" w="sm" type="none"/>
            <a:tailEnd len="sm" w="sm" type="none"/>
          </a:ln>
        </p:spPr>
      </p:cxnSp>
      <p:sp>
        <p:nvSpPr>
          <p:cNvPr id="781" name="Google Shape;781;g11e081425e8_2_386"/>
          <p:cNvSpPr txBox="1"/>
          <p:nvPr/>
        </p:nvSpPr>
        <p:spPr>
          <a:xfrm>
            <a:off x="10846675" y="5319938"/>
            <a:ext cx="647700" cy="415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1" i="0" lang="fr-FR" sz="1500" u="none" cap="none" strike="noStrike">
                <a:solidFill>
                  <a:srgbClr val="1B687F"/>
                </a:solidFill>
                <a:latin typeface="Century Gothic"/>
                <a:ea typeface="Century Gothic"/>
                <a:cs typeface="Century Gothic"/>
                <a:sym typeface="Century Gothic"/>
              </a:rPr>
              <a:t>6%</a:t>
            </a:r>
            <a:endParaRPr b="1" i="0" sz="1500" u="none" cap="none" strike="noStrike">
              <a:solidFill>
                <a:srgbClr val="1B687F"/>
              </a:solidFill>
              <a:latin typeface="Century Gothic"/>
              <a:ea typeface="Century Gothic"/>
              <a:cs typeface="Century Gothic"/>
              <a:sym typeface="Century Gothic"/>
            </a:endParaRPr>
          </a:p>
        </p:txBody>
      </p:sp>
      <p:sp>
        <p:nvSpPr>
          <p:cNvPr id="782" name="Google Shape;782;g11e081425e8_2_386"/>
          <p:cNvSpPr txBox="1"/>
          <p:nvPr/>
        </p:nvSpPr>
        <p:spPr>
          <a:xfrm>
            <a:off x="10846625" y="4418900"/>
            <a:ext cx="647700" cy="415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1" i="0" lang="fr-FR" sz="1500" u="none" cap="none" strike="noStrike">
                <a:solidFill>
                  <a:srgbClr val="C00000"/>
                </a:solidFill>
                <a:latin typeface="Century Gothic"/>
                <a:ea typeface="Century Gothic"/>
                <a:cs typeface="Century Gothic"/>
                <a:sym typeface="Century Gothic"/>
              </a:rPr>
              <a:t>25%</a:t>
            </a:r>
            <a:endParaRPr b="1" i="0" sz="1500" u="none" cap="none" strike="noStrike">
              <a:solidFill>
                <a:srgbClr val="C00000"/>
              </a:solidFill>
              <a:latin typeface="Century Gothic"/>
              <a:ea typeface="Century Gothic"/>
              <a:cs typeface="Century Gothic"/>
              <a:sym typeface="Century Gothic"/>
            </a:endParaRPr>
          </a:p>
        </p:txBody>
      </p:sp>
      <p:sp>
        <p:nvSpPr>
          <p:cNvPr id="783" name="Google Shape;783;g11e081425e8_2_386"/>
          <p:cNvSpPr txBox="1"/>
          <p:nvPr/>
        </p:nvSpPr>
        <p:spPr>
          <a:xfrm>
            <a:off x="10846675" y="3276750"/>
            <a:ext cx="647700" cy="415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1" i="0" lang="fr-FR" sz="1500" u="none" cap="none" strike="noStrike">
                <a:solidFill>
                  <a:srgbClr val="C00000"/>
                </a:solidFill>
                <a:latin typeface="Century Gothic"/>
                <a:ea typeface="Century Gothic"/>
                <a:cs typeface="Century Gothic"/>
                <a:sym typeface="Century Gothic"/>
              </a:rPr>
              <a:t>31%</a:t>
            </a:r>
            <a:endParaRPr b="1" i="0" sz="1500" u="none" cap="none" strike="noStrike">
              <a:solidFill>
                <a:srgbClr val="C00000"/>
              </a:solidFill>
              <a:latin typeface="Century Gothic"/>
              <a:ea typeface="Century Gothic"/>
              <a:cs typeface="Century Gothic"/>
              <a:sym typeface="Century Gothic"/>
            </a:endParaRPr>
          </a:p>
        </p:txBody>
      </p:sp>
      <p:sp>
        <p:nvSpPr>
          <p:cNvPr id="784" name="Google Shape;784;g11e081425e8_2_386"/>
          <p:cNvSpPr txBox="1"/>
          <p:nvPr/>
        </p:nvSpPr>
        <p:spPr>
          <a:xfrm>
            <a:off x="10846675" y="2134600"/>
            <a:ext cx="647700" cy="415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1" i="0" lang="fr-FR" sz="1500" u="none" cap="none" strike="noStrike">
                <a:solidFill>
                  <a:srgbClr val="C00000"/>
                </a:solidFill>
                <a:latin typeface="Century Gothic"/>
                <a:ea typeface="Century Gothic"/>
                <a:cs typeface="Century Gothic"/>
                <a:sym typeface="Century Gothic"/>
              </a:rPr>
              <a:t>23%</a:t>
            </a:r>
            <a:endParaRPr b="1" i="0" sz="1500" u="none" cap="none" strike="noStrike">
              <a:solidFill>
                <a:srgbClr val="C00000"/>
              </a:solidFill>
              <a:latin typeface="Century Gothic"/>
              <a:ea typeface="Century Gothic"/>
              <a:cs typeface="Century Gothic"/>
              <a:sym typeface="Century Gothic"/>
            </a:endParaRPr>
          </a:p>
        </p:txBody>
      </p:sp>
      <p:grpSp>
        <p:nvGrpSpPr>
          <p:cNvPr id="785" name="Google Shape;785;g11e081425e8_2_386"/>
          <p:cNvGrpSpPr/>
          <p:nvPr/>
        </p:nvGrpSpPr>
        <p:grpSpPr>
          <a:xfrm>
            <a:off x="10138056" y="4311977"/>
            <a:ext cx="647676" cy="647676"/>
            <a:chOff x="13941246" y="2646050"/>
            <a:chExt cx="1080000" cy="1080000"/>
          </a:xfrm>
        </p:grpSpPr>
        <p:sp>
          <p:nvSpPr>
            <p:cNvPr id="786" name="Google Shape;786;g11e081425e8_2_386"/>
            <p:cNvSpPr/>
            <p:nvPr/>
          </p:nvSpPr>
          <p:spPr>
            <a:xfrm>
              <a:off x="13941246" y="2646050"/>
              <a:ext cx="1080000" cy="1080000"/>
            </a:xfrm>
            <a:prstGeom prst="ellipse">
              <a:avLst/>
            </a:prstGeom>
            <a:solidFill>
              <a:srgbClr val="A79B7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787" name="Google Shape;787;g11e081425e8_2_386"/>
            <p:cNvPicPr preferRelativeResize="0"/>
            <p:nvPr/>
          </p:nvPicPr>
          <p:blipFill rotWithShape="1">
            <a:blip r:embed="rId4">
              <a:alphaModFix/>
            </a:blip>
            <a:srcRect b="0" l="0" r="0" t="0"/>
            <a:stretch/>
          </p:blipFill>
          <p:spPr>
            <a:xfrm>
              <a:off x="14081125" y="2785925"/>
              <a:ext cx="800250" cy="800250"/>
            </a:xfrm>
            <a:prstGeom prst="rect">
              <a:avLst/>
            </a:prstGeom>
            <a:noFill/>
            <a:ln>
              <a:noFill/>
            </a:ln>
          </p:spPr>
        </p:pic>
      </p:grpSp>
      <p:grpSp>
        <p:nvGrpSpPr>
          <p:cNvPr id="788" name="Google Shape;788;g11e081425e8_2_386"/>
          <p:cNvGrpSpPr/>
          <p:nvPr/>
        </p:nvGrpSpPr>
        <p:grpSpPr>
          <a:xfrm>
            <a:off x="10138082" y="5203857"/>
            <a:ext cx="647676" cy="647676"/>
            <a:chOff x="12526621" y="6789075"/>
            <a:chExt cx="1080000" cy="1080000"/>
          </a:xfrm>
        </p:grpSpPr>
        <p:sp>
          <p:nvSpPr>
            <p:cNvPr id="789" name="Google Shape;789;g11e081425e8_2_386"/>
            <p:cNvSpPr/>
            <p:nvPr/>
          </p:nvSpPr>
          <p:spPr>
            <a:xfrm>
              <a:off x="12526621" y="6789075"/>
              <a:ext cx="1080000" cy="1080000"/>
            </a:xfrm>
            <a:prstGeom prst="ellipse">
              <a:avLst/>
            </a:prstGeom>
            <a:solidFill>
              <a:srgbClr val="B6D7A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790" name="Google Shape;790;g11e081425e8_2_386"/>
            <p:cNvPicPr preferRelativeResize="0"/>
            <p:nvPr/>
          </p:nvPicPr>
          <p:blipFill rotWithShape="1">
            <a:blip r:embed="rId5">
              <a:alphaModFix/>
            </a:blip>
            <a:srcRect b="0" l="0" r="0" t="0"/>
            <a:stretch/>
          </p:blipFill>
          <p:spPr>
            <a:xfrm>
              <a:off x="12666500" y="6928950"/>
              <a:ext cx="800250" cy="800250"/>
            </a:xfrm>
            <a:prstGeom prst="rect">
              <a:avLst/>
            </a:prstGeom>
            <a:noFill/>
            <a:ln>
              <a:noFill/>
            </a:ln>
          </p:spPr>
        </p:pic>
      </p:grpSp>
      <p:grpSp>
        <p:nvGrpSpPr>
          <p:cNvPr id="791" name="Google Shape;791;g11e081425e8_2_386"/>
          <p:cNvGrpSpPr/>
          <p:nvPr/>
        </p:nvGrpSpPr>
        <p:grpSpPr>
          <a:xfrm>
            <a:off x="10138073" y="3165238"/>
            <a:ext cx="647676" cy="647676"/>
            <a:chOff x="9661721" y="909150"/>
            <a:chExt cx="1080000" cy="1080000"/>
          </a:xfrm>
        </p:grpSpPr>
        <p:sp>
          <p:nvSpPr>
            <p:cNvPr id="792" name="Google Shape;792;g11e081425e8_2_386"/>
            <p:cNvSpPr/>
            <p:nvPr/>
          </p:nvSpPr>
          <p:spPr>
            <a:xfrm>
              <a:off x="9661721" y="909150"/>
              <a:ext cx="1080000" cy="1080000"/>
            </a:xfrm>
            <a:prstGeom prst="ellipse">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793" name="Google Shape;793;g11e081425e8_2_386"/>
            <p:cNvPicPr preferRelativeResize="0"/>
            <p:nvPr/>
          </p:nvPicPr>
          <p:blipFill rotWithShape="1">
            <a:blip r:embed="rId6">
              <a:alphaModFix/>
            </a:blip>
            <a:srcRect b="0" l="0" r="0" t="0"/>
            <a:stretch/>
          </p:blipFill>
          <p:spPr>
            <a:xfrm>
              <a:off x="9801600" y="1049025"/>
              <a:ext cx="800250" cy="800250"/>
            </a:xfrm>
            <a:prstGeom prst="rect">
              <a:avLst/>
            </a:prstGeom>
            <a:noFill/>
            <a:ln>
              <a:noFill/>
            </a:ln>
          </p:spPr>
        </p:pic>
      </p:grpSp>
      <p:grpSp>
        <p:nvGrpSpPr>
          <p:cNvPr id="794" name="Google Shape;794;g11e081425e8_2_386"/>
          <p:cNvGrpSpPr/>
          <p:nvPr/>
        </p:nvGrpSpPr>
        <p:grpSpPr>
          <a:xfrm>
            <a:off x="10138064" y="2018529"/>
            <a:ext cx="647676" cy="647676"/>
            <a:chOff x="13941246" y="4060625"/>
            <a:chExt cx="1080000" cy="1080000"/>
          </a:xfrm>
        </p:grpSpPr>
        <p:sp>
          <p:nvSpPr>
            <p:cNvPr id="795" name="Google Shape;795;g11e081425e8_2_386"/>
            <p:cNvSpPr/>
            <p:nvPr/>
          </p:nvSpPr>
          <p:spPr>
            <a:xfrm>
              <a:off x="13941246" y="4060625"/>
              <a:ext cx="1080000" cy="1080000"/>
            </a:xfrm>
            <a:prstGeom prst="ellipse">
              <a:avLst/>
            </a:prstGeom>
            <a:solidFill>
              <a:srgbClr val="F4CCC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796" name="Google Shape;796;g11e081425e8_2_386"/>
            <p:cNvPicPr preferRelativeResize="0"/>
            <p:nvPr/>
          </p:nvPicPr>
          <p:blipFill rotWithShape="1">
            <a:blip r:embed="rId7">
              <a:alphaModFix/>
            </a:blip>
            <a:srcRect b="0" l="0" r="0" t="0"/>
            <a:stretch/>
          </p:blipFill>
          <p:spPr>
            <a:xfrm>
              <a:off x="14081125" y="4200500"/>
              <a:ext cx="800250" cy="800250"/>
            </a:xfrm>
            <a:prstGeom prst="rect">
              <a:avLst/>
            </a:prstGeom>
            <a:noFill/>
            <a:ln>
              <a:noFill/>
            </a:ln>
          </p:spPr>
        </p:pic>
      </p:grpSp>
      <p:sp>
        <p:nvSpPr>
          <p:cNvPr id="797" name="Google Shape;797;g11e081425e8_2_386"/>
          <p:cNvSpPr/>
          <p:nvPr/>
        </p:nvSpPr>
        <p:spPr>
          <a:xfrm>
            <a:off x="9620800" y="6597325"/>
            <a:ext cx="2083500" cy="2607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85160"/>
              </a:buClr>
              <a:buSzPts val="1100"/>
              <a:buFont typeface="Century Gothic"/>
              <a:buNone/>
            </a:pPr>
            <a:r>
              <a:rPr b="0" i="1" lang="fr-FR" sz="1100" u="none" cap="none" strike="noStrike">
                <a:solidFill>
                  <a:srgbClr val="085160"/>
                </a:solidFill>
                <a:latin typeface="Century Gothic"/>
                <a:ea typeface="Century Gothic"/>
                <a:cs typeface="Century Gothic"/>
                <a:sym typeface="Century Gothic"/>
              </a:rPr>
              <a:t>Icônes : Freepik</a:t>
            </a:r>
            <a:endParaRPr b="0" i="1" sz="1100" u="none" cap="none" strike="noStrike">
              <a:solidFill>
                <a:srgbClr val="166478"/>
              </a:solidFill>
              <a:latin typeface="Century Gothic"/>
              <a:ea typeface="Century Gothic"/>
              <a:cs typeface="Century Gothic"/>
              <a:sym typeface="Century Gothic"/>
            </a:endParaRPr>
          </a:p>
        </p:txBody>
      </p:sp>
      <p:sp>
        <p:nvSpPr>
          <p:cNvPr id="798" name="Google Shape;798;g11e081425e8_2_386"/>
          <p:cNvSpPr txBox="1"/>
          <p:nvPr/>
        </p:nvSpPr>
        <p:spPr>
          <a:xfrm>
            <a:off x="681350" y="6181850"/>
            <a:ext cx="9272400" cy="415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1" i="0" lang="fr-FR" sz="1500" u="none" cap="none" strike="noStrike">
                <a:solidFill>
                  <a:srgbClr val="202124"/>
                </a:solidFill>
                <a:highlight>
                  <a:srgbClr val="FFFFFF"/>
                </a:highlight>
                <a:latin typeface="Century Gothic"/>
                <a:ea typeface="Century Gothic"/>
                <a:cs typeface="Century Gothic"/>
                <a:sym typeface="Century Gothic"/>
              </a:rPr>
              <a:t>É</a:t>
            </a:r>
            <a:r>
              <a:rPr b="1" i="0" lang="fr-FR" sz="1500" u="none" cap="none" strike="noStrike">
                <a:solidFill>
                  <a:srgbClr val="000000"/>
                </a:solidFill>
                <a:latin typeface="Century Gothic"/>
                <a:ea typeface="Century Gothic"/>
                <a:cs typeface="Century Gothic"/>
                <a:sym typeface="Century Gothic"/>
              </a:rPr>
              <a:t>volution de la consommation annuelle d’énergie primaire dans le monde</a:t>
            </a:r>
            <a:endParaRPr b="1" i="0" sz="1500" u="none" cap="none" strike="noStrike">
              <a:solidFill>
                <a:srgbClr val="000000"/>
              </a:solidFill>
              <a:latin typeface="Century Gothic"/>
              <a:ea typeface="Century Gothic"/>
              <a:cs typeface="Century Gothic"/>
              <a:sym typeface="Century Gothic"/>
            </a:endParaRPr>
          </a:p>
        </p:txBody>
      </p:sp>
      <p:sp>
        <p:nvSpPr>
          <p:cNvPr id="799" name="Google Shape;799;g11e081425e8_2_386"/>
          <p:cNvSpPr txBox="1"/>
          <p:nvPr/>
        </p:nvSpPr>
        <p:spPr>
          <a:xfrm>
            <a:off x="667575" y="553875"/>
            <a:ext cx="1827900" cy="400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rPr b="1" i="0" lang="fr-FR" sz="1500" u="none" cap="none" strike="noStrike">
                <a:solidFill>
                  <a:srgbClr val="202124"/>
                </a:solidFill>
                <a:highlight>
                  <a:srgbClr val="FFFFFF"/>
                </a:highlight>
                <a:latin typeface="Century Gothic"/>
                <a:ea typeface="Century Gothic"/>
                <a:cs typeface="Century Gothic"/>
                <a:sym typeface="Century Gothic"/>
              </a:rPr>
              <a:t>É</a:t>
            </a:r>
            <a:r>
              <a:rPr b="1" i="0" lang="fr-FR" sz="1500" u="none" cap="none" strike="noStrike">
                <a:solidFill>
                  <a:srgbClr val="000000"/>
                </a:solidFill>
                <a:latin typeface="Century Gothic"/>
                <a:ea typeface="Century Gothic"/>
                <a:cs typeface="Century Gothic"/>
                <a:sym typeface="Century Gothic"/>
              </a:rPr>
              <a:t>nergie (Gtep)</a:t>
            </a:r>
            <a:endParaRPr b="1" i="0" sz="1500" u="none" cap="none" strike="noStrike">
              <a:solidFill>
                <a:srgbClr val="000000"/>
              </a:solidFill>
              <a:latin typeface="Century Gothic"/>
              <a:ea typeface="Century Gothic"/>
              <a:cs typeface="Century Gothic"/>
              <a:sym typeface="Century Gothic"/>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4" name="Shape 804"/>
        <p:cNvGrpSpPr/>
        <p:nvPr/>
      </p:nvGrpSpPr>
      <p:grpSpPr>
        <a:xfrm>
          <a:off x="0" y="0"/>
          <a:ext cx="0" cy="0"/>
          <a:chOff x="0" y="0"/>
          <a:chExt cx="0" cy="0"/>
        </a:xfrm>
      </p:grpSpPr>
      <p:sp>
        <p:nvSpPr>
          <p:cNvPr id="805" name="Google Shape;805;g11e081425e8_2_324"/>
          <p:cNvSpPr txBox="1"/>
          <p:nvPr>
            <p:ph idx="12" type="sldNum"/>
          </p:nvPr>
        </p:nvSpPr>
        <p:spPr>
          <a:xfrm>
            <a:off x="11280576" y="6597352"/>
            <a:ext cx="864000" cy="2607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fr-FR"/>
              <a:t>‹#›</a:t>
            </a:fld>
            <a:endParaRPr/>
          </a:p>
        </p:txBody>
      </p:sp>
      <p:sp>
        <p:nvSpPr>
          <p:cNvPr id="806" name="Google Shape;806;g11e081425e8_2_324"/>
          <p:cNvSpPr/>
          <p:nvPr/>
        </p:nvSpPr>
        <p:spPr>
          <a:xfrm>
            <a:off x="39475" y="6331925"/>
            <a:ext cx="3631200" cy="190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807" name="Google Shape;807;g11e081425e8_2_324"/>
          <p:cNvPicPr preferRelativeResize="0"/>
          <p:nvPr/>
        </p:nvPicPr>
        <p:blipFill rotWithShape="1">
          <a:blip r:embed="rId3">
            <a:alphaModFix/>
          </a:blip>
          <a:srcRect b="0" l="0" r="0" t="0"/>
          <a:stretch/>
        </p:blipFill>
        <p:spPr>
          <a:xfrm>
            <a:off x="281200" y="790012"/>
            <a:ext cx="9795955" cy="5510225"/>
          </a:xfrm>
          <a:prstGeom prst="rect">
            <a:avLst/>
          </a:prstGeom>
          <a:noFill/>
          <a:ln>
            <a:noFill/>
          </a:ln>
        </p:spPr>
      </p:pic>
      <p:sp>
        <p:nvSpPr>
          <p:cNvPr id="808" name="Google Shape;808;g11e081425e8_2_324"/>
          <p:cNvSpPr/>
          <p:nvPr/>
        </p:nvSpPr>
        <p:spPr>
          <a:xfrm>
            <a:off x="0" y="6597325"/>
            <a:ext cx="4409100" cy="260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rPr b="0" i="1" lang="fr-FR" sz="1100" u="none" cap="none" strike="noStrike">
                <a:solidFill>
                  <a:srgbClr val="166478"/>
                </a:solidFill>
                <a:latin typeface="Century Gothic"/>
                <a:ea typeface="Century Gothic"/>
                <a:cs typeface="Century Gothic"/>
                <a:sym typeface="Century Gothic"/>
              </a:rPr>
              <a:t>Source : </a:t>
            </a:r>
            <a:r>
              <a:rPr b="0" i="1" lang="fr-FR" sz="1100" u="none" cap="none" strike="noStrike">
                <a:solidFill>
                  <a:srgbClr val="085160"/>
                </a:solidFill>
                <a:latin typeface="Century Gothic"/>
                <a:ea typeface="Century Gothic"/>
                <a:cs typeface="Century Gothic"/>
                <a:sym typeface="Century Gothic"/>
              </a:rPr>
              <a:t>Our world in data 2021 : https://ourworldindata.org/</a:t>
            </a:r>
            <a:endParaRPr b="0" i="1" sz="1100" u="none" cap="none" strike="noStrike">
              <a:solidFill>
                <a:srgbClr val="085160"/>
              </a:solidFill>
              <a:latin typeface="Century Gothic"/>
              <a:ea typeface="Century Gothic"/>
              <a:cs typeface="Century Gothic"/>
              <a:sym typeface="Century Gothic"/>
            </a:endParaRPr>
          </a:p>
        </p:txBody>
      </p:sp>
      <p:sp>
        <p:nvSpPr>
          <p:cNvPr id="809" name="Google Shape;809;g11e081425e8_2_324"/>
          <p:cNvSpPr txBox="1"/>
          <p:nvPr>
            <p:ph type="title"/>
          </p:nvPr>
        </p:nvSpPr>
        <p:spPr>
          <a:xfrm>
            <a:off x="2027548" y="0"/>
            <a:ext cx="8028900" cy="9807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400"/>
              <a:buNone/>
            </a:pPr>
            <a:r>
              <a:rPr lang="fr-FR">
                <a:solidFill>
                  <a:schemeClr val="dk2"/>
                </a:solidFill>
              </a:rPr>
              <a:t>La consommation mondiale d’énergie</a:t>
            </a:r>
            <a:endParaRPr/>
          </a:p>
        </p:txBody>
      </p:sp>
      <p:sp>
        <p:nvSpPr>
          <p:cNvPr id="810" name="Google Shape;810;g11e081425e8_2_324"/>
          <p:cNvSpPr txBox="1"/>
          <p:nvPr/>
        </p:nvSpPr>
        <p:spPr>
          <a:xfrm>
            <a:off x="10846675" y="5319938"/>
            <a:ext cx="647700" cy="415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1" i="0" lang="fr-FR" sz="1500" u="none" cap="none" strike="noStrike">
                <a:solidFill>
                  <a:srgbClr val="1B687F"/>
                </a:solidFill>
                <a:latin typeface="Century Gothic"/>
                <a:ea typeface="Century Gothic"/>
                <a:cs typeface="Century Gothic"/>
                <a:sym typeface="Century Gothic"/>
              </a:rPr>
              <a:t>6%</a:t>
            </a:r>
            <a:endParaRPr b="1" i="0" sz="1500" u="none" cap="none" strike="noStrike">
              <a:solidFill>
                <a:srgbClr val="1B687F"/>
              </a:solidFill>
              <a:latin typeface="Century Gothic"/>
              <a:ea typeface="Century Gothic"/>
              <a:cs typeface="Century Gothic"/>
              <a:sym typeface="Century Gothic"/>
            </a:endParaRPr>
          </a:p>
        </p:txBody>
      </p:sp>
      <p:sp>
        <p:nvSpPr>
          <p:cNvPr id="811" name="Google Shape;811;g11e081425e8_2_324"/>
          <p:cNvSpPr txBox="1"/>
          <p:nvPr/>
        </p:nvSpPr>
        <p:spPr>
          <a:xfrm>
            <a:off x="10846625" y="4418900"/>
            <a:ext cx="647700" cy="415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1" i="0" lang="fr-FR" sz="1500" u="none" cap="none" strike="noStrike">
                <a:solidFill>
                  <a:srgbClr val="C00000"/>
                </a:solidFill>
                <a:latin typeface="Century Gothic"/>
                <a:ea typeface="Century Gothic"/>
                <a:cs typeface="Century Gothic"/>
                <a:sym typeface="Century Gothic"/>
              </a:rPr>
              <a:t>25%</a:t>
            </a:r>
            <a:endParaRPr b="1" i="0" sz="1500" u="none" cap="none" strike="noStrike">
              <a:solidFill>
                <a:srgbClr val="C00000"/>
              </a:solidFill>
              <a:latin typeface="Century Gothic"/>
              <a:ea typeface="Century Gothic"/>
              <a:cs typeface="Century Gothic"/>
              <a:sym typeface="Century Gothic"/>
            </a:endParaRPr>
          </a:p>
        </p:txBody>
      </p:sp>
      <p:sp>
        <p:nvSpPr>
          <p:cNvPr id="812" name="Google Shape;812;g11e081425e8_2_324"/>
          <p:cNvSpPr txBox="1"/>
          <p:nvPr/>
        </p:nvSpPr>
        <p:spPr>
          <a:xfrm>
            <a:off x="10846675" y="3276750"/>
            <a:ext cx="647700" cy="415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1" i="0" lang="fr-FR" sz="1500" u="none" cap="none" strike="noStrike">
                <a:solidFill>
                  <a:srgbClr val="C00000"/>
                </a:solidFill>
                <a:latin typeface="Century Gothic"/>
                <a:ea typeface="Century Gothic"/>
                <a:cs typeface="Century Gothic"/>
                <a:sym typeface="Century Gothic"/>
              </a:rPr>
              <a:t>31%</a:t>
            </a:r>
            <a:endParaRPr b="1" i="0" sz="1500" u="none" cap="none" strike="noStrike">
              <a:solidFill>
                <a:srgbClr val="C00000"/>
              </a:solidFill>
              <a:latin typeface="Century Gothic"/>
              <a:ea typeface="Century Gothic"/>
              <a:cs typeface="Century Gothic"/>
              <a:sym typeface="Century Gothic"/>
            </a:endParaRPr>
          </a:p>
        </p:txBody>
      </p:sp>
      <p:sp>
        <p:nvSpPr>
          <p:cNvPr id="813" name="Google Shape;813;g11e081425e8_2_324"/>
          <p:cNvSpPr txBox="1"/>
          <p:nvPr/>
        </p:nvSpPr>
        <p:spPr>
          <a:xfrm>
            <a:off x="10846675" y="2134600"/>
            <a:ext cx="647700" cy="415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1" i="0" lang="fr-FR" sz="1500" u="none" cap="none" strike="noStrike">
                <a:solidFill>
                  <a:srgbClr val="C00000"/>
                </a:solidFill>
                <a:latin typeface="Century Gothic"/>
                <a:ea typeface="Century Gothic"/>
                <a:cs typeface="Century Gothic"/>
                <a:sym typeface="Century Gothic"/>
              </a:rPr>
              <a:t>23%</a:t>
            </a:r>
            <a:endParaRPr b="1" i="0" sz="1500" u="none" cap="none" strike="noStrike">
              <a:solidFill>
                <a:srgbClr val="C00000"/>
              </a:solidFill>
              <a:latin typeface="Century Gothic"/>
              <a:ea typeface="Century Gothic"/>
              <a:cs typeface="Century Gothic"/>
              <a:sym typeface="Century Gothic"/>
            </a:endParaRPr>
          </a:p>
        </p:txBody>
      </p:sp>
      <p:grpSp>
        <p:nvGrpSpPr>
          <p:cNvPr id="814" name="Google Shape;814;g11e081425e8_2_324"/>
          <p:cNvGrpSpPr/>
          <p:nvPr/>
        </p:nvGrpSpPr>
        <p:grpSpPr>
          <a:xfrm>
            <a:off x="10138056" y="4311977"/>
            <a:ext cx="647676" cy="647676"/>
            <a:chOff x="13941246" y="2646050"/>
            <a:chExt cx="1080000" cy="1080000"/>
          </a:xfrm>
        </p:grpSpPr>
        <p:sp>
          <p:nvSpPr>
            <p:cNvPr id="815" name="Google Shape;815;g11e081425e8_2_324"/>
            <p:cNvSpPr/>
            <p:nvPr/>
          </p:nvSpPr>
          <p:spPr>
            <a:xfrm>
              <a:off x="13941246" y="2646050"/>
              <a:ext cx="1080000" cy="1080000"/>
            </a:xfrm>
            <a:prstGeom prst="ellipse">
              <a:avLst/>
            </a:prstGeom>
            <a:solidFill>
              <a:srgbClr val="A79B7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816" name="Google Shape;816;g11e081425e8_2_324"/>
            <p:cNvPicPr preferRelativeResize="0"/>
            <p:nvPr/>
          </p:nvPicPr>
          <p:blipFill rotWithShape="1">
            <a:blip r:embed="rId4">
              <a:alphaModFix/>
            </a:blip>
            <a:srcRect b="0" l="0" r="0" t="0"/>
            <a:stretch/>
          </p:blipFill>
          <p:spPr>
            <a:xfrm>
              <a:off x="14081125" y="2785925"/>
              <a:ext cx="800250" cy="800250"/>
            </a:xfrm>
            <a:prstGeom prst="rect">
              <a:avLst/>
            </a:prstGeom>
            <a:noFill/>
            <a:ln>
              <a:noFill/>
            </a:ln>
          </p:spPr>
        </p:pic>
      </p:grpSp>
      <p:grpSp>
        <p:nvGrpSpPr>
          <p:cNvPr id="817" name="Google Shape;817;g11e081425e8_2_324"/>
          <p:cNvGrpSpPr/>
          <p:nvPr/>
        </p:nvGrpSpPr>
        <p:grpSpPr>
          <a:xfrm>
            <a:off x="10138082" y="5203857"/>
            <a:ext cx="647676" cy="647676"/>
            <a:chOff x="12526621" y="6789075"/>
            <a:chExt cx="1080000" cy="1080000"/>
          </a:xfrm>
        </p:grpSpPr>
        <p:sp>
          <p:nvSpPr>
            <p:cNvPr id="818" name="Google Shape;818;g11e081425e8_2_324"/>
            <p:cNvSpPr/>
            <p:nvPr/>
          </p:nvSpPr>
          <p:spPr>
            <a:xfrm>
              <a:off x="12526621" y="6789075"/>
              <a:ext cx="1080000" cy="1080000"/>
            </a:xfrm>
            <a:prstGeom prst="ellipse">
              <a:avLst/>
            </a:prstGeom>
            <a:solidFill>
              <a:srgbClr val="B6D7A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819" name="Google Shape;819;g11e081425e8_2_324"/>
            <p:cNvPicPr preferRelativeResize="0"/>
            <p:nvPr/>
          </p:nvPicPr>
          <p:blipFill rotWithShape="1">
            <a:blip r:embed="rId5">
              <a:alphaModFix/>
            </a:blip>
            <a:srcRect b="0" l="0" r="0" t="0"/>
            <a:stretch/>
          </p:blipFill>
          <p:spPr>
            <a:xfrm>
              <a:off x="12666500" y="6928950"/>
              <a:ext cx="800250" cy="800250"/>
            </a:xfrm>
            <a:prstGeom prst="rect">
              <a:avLst/>
            </a:prstGeom>
            <a:noFill/>
            <a:ln>
              <a:noFill/>
            </a:ln>
          </p:spPr>
        </p:pic>
      </p:grpSp>
      <p:grpSp>
        <p:nvGrpSpPr>
          <p:cNvPr id="820" name="Google Shape;820;g11e081425e8_2_324"/>
          <p:cNvGrpSpPr/>
          <p:nvPr/>
        </p:nvGrpSpPr>
        <p:grpSpPr>
          <a:xfrm>
            <a:off x="10138073" y="3165238"/>
            <a:ext cx="647676" cy="647676"/>
            <a:chOff x="9661721" y="909150"/>
            <a:chExt cx="1080000" cy="1080000"/>
          </a:xfrm>
        </p:grpSpPr>
        <p:sp>
          <p:nvSpPr>
            <p:cNvPr id="821" name="Google Shape;821;g11e081425e8_2_324"/>
            <p:cNvSpPr/>
            <p:nvPr/>
          </p:nvSpPr>
          <p:spPr>
            <a:xfrm>
              <a:off x="9661721" y="909150"/>
              <a:ext cx="1080000" cy="1080000"/>
            </a:xfrm>
            <a:prstGeom prst="ellipse">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822" name="Google Shape;822;g11e081425e8_2_324"/>
            <p:cNvPicPr preferRelativeResize="0"/>
            <p:nvPr/>
          </p:nvPicPr>
          <p:blipFill rotWithShape="1">
            <a:blip r:embed="rId6">
              <a:alphaModFix/>
            </a:blip>
            <a:srcRect b="0" l="0" r="0" t="0"/>
            <a:stretch/>
          </p:blipFill>
          <p:spPr>
            <a:xfrm>
              <a:off x="9801600" y="1049025"/>
              <a:ext cx="800250" cy="800250"/>
            </a:xfrm>
            <a:prstGeom prst="rect">
              <a:avLst/>
            </a:prstGeom>
            <a:noFill/>
            <a:ln>
              <a:noFill/>
            </a:ln>
          </p:spPr>
        </p:pic>
      </p:grpSp>
      <p:grpSp>
        <p:nvGrpSpPr>
          <p:cNvPr id="823" name="Google Shape;823;g11e081425e8_2_324"/>
          <p:cNvGrpSpPr/>
          <p:nvPr/>
        </p:nvGrpSpPr>
        <p:grpSpPr>
          <a:xfrm>
            <a:off x="10138064" y="2018529"/>
            <a:ext cx="647676" cy="647676"/>
            <a:chOff x="13941246" y="4060625"/>
            <a:chExt cx="1080000" cy="1080000"/>
          </a:xfrm>
        </p:grpSpPr>
        <p:sp>
          <p:nvSpPr>
            <p:cNvPr id="824" name="Google Shape;824;g11e081425e8_2_324"/>
            <p:cNvSpPr/>
            <p:nvPr/>
          </p:nvSpPr>
          <p:spPr>
            <a:xfrm>
              <a:off x="13941246" y="4060625"/>
              <a:ext cx="1080000" cy="1080000"/>
            </a:xfrm>
            <a:prstGeom prst="ellipse">
              <a:avLst/>
            </a:prstGeom>
            <a:solidFill>
              <a:srgbClr val="F4CCC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825" name="Google Shape;825;g11e081425e8_2_324"/>
            <p:cNvPicPr preferRelativeResize="0"/>
            <p:nvPr/>
          </p:nvPicPr>
          <p:blipFill rotWithShape="1">
            <a:blip r:embed="rId7">
              <a:alphaModFix/>
            </a:blip>
            <a:srcRect b="0" l="0" r="0" t="0"/>
            <a:stretch/>
          </p:blipFill>
          <p:spPr>
            <a:xfrm>
              <a:off x="14081125" y="4200500"/>
              <a:ext cx="800250" cy="800250"/>
            </a:xfrm>
            <a:prstGeom prst="rect">
              <a:avLst/>
            </a:prstGeom>
            <a:noFill/>
            <a:ln>
              <a:noFill/>
            </a:ln>
          </p:spPr>
        </p:pic>
      </p:grpSp>
      <p:pic>
        <p:nvPicPr>
          <p:cNvPr id="826" name="Google Shape;826;g11e081425e8_2_324"/>
          <p:cNvPicPr preferRelativeResize="0"/>
          <p:nvPr/>
        </p:nvPicPr>
        <p:blipFill rotWithShape="1">
          <a:blip r:embed="rId8">
            <a:alphaModFix/>
          </a:blip>
          <a:srcRect b="0" l="0" r="0" t="0"/>
          <a:stretch/>
        </p:blipFill>
        <p:spPr>
          <a:xfrm>
            <a:off x="11555300" y="1962650"/>
            <a:ext cx="247650" cy="3043700"/>
          </a:xfrm>
          <a:prstGeom prst="rect">
            <a:avLst/>
          </a:prstGeom>
          <a:noFill/>
          <a:ln>
            <a:noFill/>
          </a:ln>
        </p:spPr>
      </p:pic>
      <p:sp>
        <p:nvSpPr>
          <p:cNvPr id="827" name="Google Shape;827;g11e081425e8_2_324"/>
          <p:cNvSpPr/>
          <p:nvPr/>
        </p:nvSpPr>
        <p:spPr>
          <a:xfrm>
            <a:off x="10027475" y="1563675"/>
            <a:ext cx="2126400" cy="354000"/>
          </a:xfrm>
          <a:prstGeom prst="rect">
            <a:avLst/>
          </a:prstGeom>
          <a:solidFill>
            <a:srgbClr val="C000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00"/>
              <a:buFont typeface="Arial"/>
              <a:buNone/>
            </a:pPr>
            <a:r>
              <a:rPr b="1" i="0" lang="fr-FR" sz="1600" u="none" cap="none" strike="noStrike">
                <a:solidFill>
                  <a:schemeClr val="lt1"/>
                </a:solidFill>
                <a:latin typeface="Century Gothic"/>
                <a:ea typeface="Century Gothic"/>
                <a:cs typeface="Century Gothic"/>
                <a:sym typeface="Century Gothic"/>
              </a:rPr>
              <a:t>79%</a:t>
            </a:r>
            <a:r>
              <a:rPr b="1" i="0" lang="fr-FR" sz="1300" u="none" cap="none" strike="noStrike">
                <a:solidFill>
                  <a:schemeClr val="lt1"/>
                </a:solidFill>
                <a:latin typeface="Century Gothic"/>
                <a:ea typeface="Century Gothic"/>
                <a:cs typeface="Century Gothic"/>
                <a:sym typeface="Century Gothic"/>
              </a:rPr>
              <a:t> d’énergies fossiles</a:t>
            </a:r>
            <a:endParaRPr b="1" i="0" sz="1300" u="none" cap="none" strike="noStrike">
              <a:solidFill>
                <a:schemeClr val="lt1"/>
              </a:solidFill>
              <a:latin typeface="Century Gothic"/>
              <a:ea typeface="Century Gothic"/>
              <a:cs typeface="Century Gothic"/>
              <a:sym typeface="Century Gothic"/>
            </a:endParaRPr>
          </a:p>
        </p:txBody>
      </p:sp>
      <p:sp>
        <p:nvSpPr>
          <p:cNvPr id="828" name="Google Shape;828;g11e081425e8_2_324"/>
          <p:cNvSpPr/>
          <p:nvPr/>
        </p:nvSpPr>
        <p:spPr>
          <a:xfrm>
            <a:off x="9620800" y="6597325"/>
            <a:ext cx="2083500" cy="2607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85160"/>
              </a:buClr>
              <a:buSzPts val="1100"/>
              <a:buFont typeface="Century Gothic"/>
              <a:buNone/>
            </a:pPr>
            <a:r>
              <a:rPr b="0" i="1" lang="fr-FR" sz="1100" u="none" cap="none" strike="noStrike">
                <a:solidFill>
                  <a:srgbClr val="085160"/>
                </a:solidFill>
                <a:latin typeface="Century Gothic"/>
                <a:ea typeface="Century Gothic"/>
                <a:cs typeface="Century Gothic"/>
                <a:sym typeface="Century Gothic"/>
              </a:rPr>
              <a:t>Icônes : Freepik</a:t>
            </a:r>
            <a:endParaRPr b="0" i="1" sz="1100" u="none" cap="none" strike="noStrike">
              <a:solidFill>
                <a:srgbClr val="166478"/>
              </a:solidFill>
              <a:latin typeface="Century Gothic"/>
              <a:ea typeface="Century Gothic"/>
              <a:cs typeface="Century Gothic"/>
              <a:sym typeface="Century Gothic"/>
            </a:endParaRPr>
          </a:p>
        </p:txBody>
      </p:sp>
      <p:sp>
        <p:nvSpPr>
          <p:cNvPr id="829" name="Google Shape;829;g11e081425e8_2_324"/>
          <p:cNvSpPr txBox="1"/>
          <p:nvPr/>
        </p:nvSpPr>
        <p:spPr>
          <a:xfrm>
            <a:off x="681350" y="6181850"/>
            <a:ext cx="9272400" cy="415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1" i="0" lang="fr-FR" sz="1500" u="none" cap="none" strike="noStrike">
                <a:solidFill>
                  <a:srgbClr val="202124"/>
                </a:solidFill>
                <a:highlight>
                  <a:srgbClr val="FFFFFF"/>
                </a:highlight>
                <a:latin typeface="Century Gothic"/>
                <a:ea typeface="Century Gothic"/>
                <a:cs typeface="Century Gothic"/>
                <a:sym typeface="Century Gothic"/>
              </a:rPr>
              <a:t>É</a:t>
            </a:r>
            <a:r>
              <a:rPr b="1" i="0" lang="fr-FR" sz="1500" u="none" cap="none" strike="noStrike">
                <a:solidFill>
                  <a:srgbClr val="000000"/>
                </a:solidFill>
                <a:latin typeface="Century Gothic"/>
                <a:ea typeface="Century Gothic"/>
                <a:cs typeface="Century Gothic"/>
                <a:sym typeface="Century Gothic"/>
              </a:rPr>
              <a:t>volution de la consommation annuelle d’énergie primaire dans le monde</a:t>
            </a:r>
            <a:endParaRPr b="1" i="0" sz="1500" u="none" cap="none" strike="noStrike">
              <a:solidFill>
                <a:srgbClr val="000000"/>
              </a:solidFill>
              <a:latin typeface="Century Gothic"/>
              <a:ea typeface="Century Gothic"/>
              <a:cs typeface="Century Gothic"/>
              <a:sym typeface="Century Gothic"/>
            </a:endParaRPr>
          </a:p>
        </p:txBody>
      </p:sp>
      <p:sp>
        <p:nvSpPr>
          <p:cNvPr id="830" name="Google Shape;830;g11e081425e8_2_324"/>
          <p:cNvSpPr txBox="1"/>
          <p:nvPr/>
        </p:nvSpPr>
        <p:spPr>
          <a:xfrm>
            <a:off x="667575" y="553875"/>
            <a:ext cx="1827900" cy="400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rPr b="1" i="0" lang="fr-FR" sz="1500" u="none" cap="none" strike="noStrike">
                <a:solidFill>
                  <a:srgbClr val="202124"/>
                </a:solidFill>
                <a:highlight>
                  <a:srgbClr val="FFFFFF"/>
                </a:highlight>
                <a:latin typeface="Century Gothic"/>
                <a:ea typeface="Century Gothic"/>
                <a:cs typeface="Century Gothic"/>
                <a:sym typeface="Century Gothic"/>
              </a:rPr>
              <a:t>É</a:t>
            </a:r>
            <a:r>
              <a:rPr b="1" i="0" lang="fr-FR" sz="1500" u="none" cap="none" strike="noStrike">
                <a:solidFill>
                  <a:srgbClr val="000000"/>
                </a:solidFill>
                <a:latin typeface="Century Gothic"/>
                <a:ea typeface="Century Gothic"/>
                <a:cs typeface="Century Gothic"/>
                <a:sym typeface="Century Gothic"/>
              </a:rPr>
              <a:t>nergie (Gtep)</a:t>
            </a:r>
            <a:endParaRPr b="1" i="0" sz="1500" u="none" cap="none" strike="noStrike">
              <a:solidFill>
                <a:srgbClr val="000000"/>
              </a:solidFill>
              <a:latin typeface="Century Gothic"/>
              <a:ea typeface="Century Gothic"/>
              <a:cs typeface="Century Gothic"/>
              <a:sym typeface="Century Gothic"/>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5" name="Shape 835"/>
        <p:cNvGrpSpPr/>
        <p:nvPr/>
      </p:nvGrpSpPr>
      <p:grpSpPr>
        <a:xfrm>
          <a:off x="0" y="0"/>
          <a:ext cx="0" cy="0"/>
          <a:chOff x="0" y="0"/>
          <a:chExt cx="0" cy="0"/>
        </a:xfrm>
      </p:grpSpPr>
      <p:sp>
        <p:nvSpPr>
          <p:cNvPr id="836" name="Google Shape;836;g11e081425e8_2_270"/>
          <p:cNvSpPr txBox="1"/>
          <p:nvPr>
            <p:ph type="title"/>
          </p:nvPr>
        </p:nvSpPr>
        <p:spPr>
          <a:xfrm>
            <a:off x="2027548" y="0"/>
            <a:ext cx="8028900" cy="9807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400"/>
              <a:buNone/>
            </a:pPr>
            <a:r>
              <a:rPr lang="fr-FR">
                <a:solidFill>
                  <a:schemeClr val="dk2"/>
                </a:solidFill>
              </a:rPr>
              <a:t>La consommation mondiale d’énergie</a:t>
            </a:r>
            <a:endParaRPr/>
          </a:p>
        </p:txBody>
      </p:sp>
      <p:sp>
        <p:nvSpPr>
          <p:cNvPr id="837" name="Google Shape;837;g11e081425e8_2_270"/>
          <p:cNvSpPr txBox="1"/>
          <p:nvPr>
            <p:ph idx="12" type="sldNum"/>
          </p:nvPr>
        </p:nvSpPr>
        <p:spPr>
          <a:xfrm>
            <a:off x="11280576" y="6597352"/>
            <a:ext cx="864000" cy="2607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fr-FR"/>
              <a:t>‹#›</a:t>
            </a:fld>
            <a:endParaRPr/>
          </a:p>
        </p:txBody>
      </p:sp>
      <p:sp>
        <p:nvSpPr>
          <p:cNvPr id="838" name="Google Shape;838;g11e081425e8_2_270"/>
          <p:cNvSpPr/>
          <p:nvPr/>
        </p:nvSpPr>
        <p:spPr>
          <a:xfrm>
            <a:off x="39475" y="6331925"/>
            <a:ext cx="3631200" cy="190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839" name="Google Shape;839;g11e081425e8_2_270"/>
          <p:cNvPicPr preferRelativeResize="0"/>
          <p:nvPr/>
        </p:nvPicPr>
        <p:blipFill rotWithShape="1">
          <a:blip r:embed="rId3">
            <a:alphaModFix/>
          </a:blip>
          <a:srcRect b="0" l="0" r="0" t="0"/>
          <a:stretch/>
        </p:blipFill>
        <p:spPr>
          <a:xfrm>
            <a:off x="281200" y="790012"/>
            <a:ext cx="9795955" cy="5510225"/>
          </a:xfrm>
          <a:prstGeom prst="rect">
            <a:avLst/>
          </a:prstGeom>
          <a:noFill/>
          <a:ln>
            <a:noFill/>
          </a:ln>
        </p:spPr>
      </p:pic>
      <p:sp>
        <p:nvSpPr>
          <p:cNvPr id="840" name="Google Shape;840;g11e081425e8_2_270"/>
          <p:cNvSpPr txBox="1"/>
          <p:nvPr/>
        </p:nvSpPr>
        <p:spPr>
          <a:xfrm>
            <a:off x="10846675" y="5319938"/>
            <a:ext cx="647700" cy="415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1" i="0" lang="fr-FR" sz="1500" u="none" cap="none" strike="noStrike">
                <a:solidFill>
                  <a:srgbClr val="1B687F"/>
                </a:solidFill>
                <a:latin typeface="Century Gothic"/>
                <a:ea typeface="Century Gothic"/>
                <a:cs typeface="Century Gothic"/>
                <a:sym typeface="Century Gothic"/>
              </a:rPr>
              <a:t>6%</a:t>
            </a:r>
            <a:endParaRPr b="1" i="0" sz="1500" u="none" cap="none" strike="noStrike">
              <a:solidFill>
                <a:srgbClr val="1B687F"/>
              </a:solidFill>
              <a:latin typeface="Century Gothic"/>
              <a:ea typeface="Century Gothic"/>
              <a:cs typeface="Century Gothic"/>
              <a:sym typeface="Century Gothic"/>
            </a:endParaRPr>
          </a:p>
        </p:txBody>
      </p:sp>
      <p:sp>
        <p:nvSpPr>
          <p:cNvPr id="841" name="Google Shape;841;g11e081425e8_2_270"/>
          <p:cNvSpPr txBox="1"/>
          <p:nvPr/>
        </p:nvSpPr>
        <p:spPr>
          <a:xfrm>
            <a:off x="10846625" y="4418900"/>
            <a:ext cx="647700" cy="415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1" i="0" lang="fr-FR" sz="1500" u="none" cap="none" strike="noStrike">
                <a:solidFill>
                  <a:srgbClr val="C00000"/>
                </a:solidFill>
                <a:latin typeface="Century Gothic"/>
                <a:ea typeface="Century Gothic"/>
                <a:cs typeface="Century Gothic"/>
                <a:sym typeface="Century Gothic"/>
              </a:rPr>
              <a:t>25%</a:t>
            </a:r>
            <a:endParaRPr b="1" i="0" sz="1500" u="none" cap="none" strike="noStrike">
              <a:solidFill>
                <a:srgbClr val="C00000"/>
              </a:solidFill>
              <a:latin typeface="Century Gothic"/>
              <a:ea typeface="Century Gothic"/>
              <a:cs typeface="Century Gothic"/>
              <a:sym typeface="Century Gothic"/>
            </a:endParaRPr>
          </a:p>
        </p:txBody>
      </p:sp>
      <p:sp>
        <p:nvSpPr>
          <p:cNvPr id="842" name="Google Shape;842;g11e081425e8_2_270"/>
          <p:cNvSpPr txBox="1"/>
          <p:nvPr/>
        </p:nvSpPr>
        <p:spPr>
          <a:xfrm>
            <a:off x="10846675" y="3276750"/>
            <a:ext cx="647700" cy="415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1" i="0" lang="fr-FR" sz="1500" u="none" cap="none" strike="noStrike">
                <a:solidFill>
                  <a:srgbClr val="C00000"/>
                </a:solidFill>
                <a:latin typeface="Century Gothic"/>
                <a:ea typeface="Century Gothic"/>
                <a:cs typeface="Century Gothic"/>
                <a:sym typeface="Century Gothic"/>
              </a:rPr>
              <a:t>31%</a:t>
            </a:r>
            <a:endParaRPr b="1" i="0" sz="1500" u="none" cap="none" strike="noStrike">
              <a:solidFill>
                <a:srgbClr val="C00000"/>
              </a:solidFill>
              <a:latin typeface="Century Gothic"/>
              <a:ea typeface="Century Gothic"/>
              <a:cs typeface="Century Gothic"/>
              <a:sym typeface="Century Gothic"/>
            </a:endParaRPr>
          </a:p>
        </p:txBody>
      </p:sp>
      <p:sp>
        <p:nvSpPr>
          <p:cNvPr id="843" name="Google Shape;843;g11e081425e8_2_270"/>
          <p:cNvSpPr txBox="1"/>
          <p:nvPr/>
        </p:nvSpPr>
        <p:spPr>
          <a:xfrm>
            <a:off x="10846675" y="2134600"/>
            <a:ext cx="647700" cy="415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1" i="0" lang="fr-FR" sz="1500" u="none" cap="none" strike="noStrike">
                <a:solidFill>
                  <a:srgbClr val="C00000"/>
                </a:solidFill>
                <a:latin typeface="Century Gothic"/>
                <a:ea typeface="Century Gothic"/>
                <a:cs typeface="Century Gothic"/>
                <a:sym typeface="Century Gothic"/>
              </a:rPr>
              <a:t>23%</a:t>
            </a:r>
            <a:endParaRPr b="1" i="0" sz="1500" u="none" cap="none" strike="noStrike">
              <a:solidFill>
                <a:srgbClr val="C00000"/>
              </a:solidFill>
              <a:latin typeface="Century Gothic"/>
              <a:ea typeface="Century Gothic"/>
              <a:cs typeface="Century Gothic"/>
              <a:sym typeface="Century Gothic"/>
            </a:endParaRPr>
          </a:p>
        </p:txBody>
      </p:sp>
      <p:sp>
        <p:nvSpPr>
          <p:cNvPr id="844" name="Google Shape;844;g11e081425e8_2_270"/>
          <p:cNvSpPr/>
          <p:nvPr/>
        </p:nvSpPr>
        <p:spPr>
          <a:xfrm>
            <a:off x="0" y="6597325"/>
            <a:ext cx="4409100" cy="260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rPr b="0" i="1" lang="fr-FR" sz="1100" u="none" cap="none" strike="noStrike">
                <a:solidFill>
                  <a:srgbClr val="166478"/>
                </a:solidFill>
                <a:latin typeface="Century Gothic"/>
                <a:ea typeface="Century Gothic"/>
                <a:cs typeface="Century Gothic"/>
                <a:sym typeface="Century Gothic"/>
              </a:rPr>
              <a:t>Source : </a:t>
            </a:r>
            <a:r>
              <a:rPr b="0" i="1" lang="fr-FR" sz="1100" u="none" cap="none" strike="noStrike">
                <a:solidFill>
                  <a:srgbClr val="085160"/>
                </a:solidFill>
                <a:latin typeface="Century Gothic"/>
                <a:ea typeface="Century Gothic"/>
                <a:cs typeface="Century Gothic"/>
                <a:sym typeface="Century Gothic"/>
              </a:rPr>
              <a:t>Our world in data 2021 : https://ourworldindata.org/</a:t>
            </a:r>
            <a:endParaRPr b="0" i="1" sz="1100" u="none" cap="none" strike="noStrike">
              <a:solidFill>
                <a:srgbClr val="085160"/>
              </a:solidFill>
              <a:latin typeface="Century Gothic"/>
              <a:ea typeface="Century Gothic"/>
              <a:cs typeface="Century Gothic"/>
              <a:sym typeface="Century Gothic"/>
            </a:endParaRPr>
          </a:p>
        </p:txBody>
      </p:sp>
      <p:grpSp>
        <p:nvGrpSpPr>
          <p:cNvPr id="845" name="Google Shape;845;g11e081425e8_2_270"/>
          <p:cNvGrpSpPr/>
          <p:nvPr/>
        </p:nvGrpSpPr>
        <p:grpSpPr>
          <a:xfrm>
            <a:off x="10138056" y="4311977"/>
            <a:ext cx="647676" cy="647676"/>
            <a:chOff x="13941246" y="2646050"/>
            <a:chExt cx="1080000" cy="1080000"/>
          </a:xfrm>
        </p:grpSpPr>
        <p:sp>
          <p:nvSpPr>
            <p:cNvPr id="846" name="Google Shape;846;g11e081425e8_2_270"/>
            <p:cNvSpPr/>
            <p:nvPr/>
          </p:nvSpPr>
          <p:spPr>
            <a:xfrm>
              <a:off x="13941246" y="2646050"/>
              <a:ext cx="1080000" cy="1080000"/>
            </a:xfrm>
            <a:prstGeom prst="ellipse">
              <a:avLst/>
            </a:prstGeom>
            <a:solidFill>
              <a:srgbClr val="A79B7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847" name="Google Shape;847;g11e081425e8_2_270"/>
            <p:cNvPicPr preferRelativeResize="0"/>
            <p:nvPr/>
          </p:nvPicPr>
          <p:blipFill rotWithShape="1">
            <a:blip r:embed="rId4">
              <a:alphaModFix/>
            </a:blip>
            <a:srcRect b="0" l="0" r="0" t="0"/>
            <a:stretch/>
          </p:blipFill>
          <p:spPr>
            <a:xfrm>
              <a:off x="14081125" y="2785925"/>
              <a:ext cx="800250" cy="800250"/>
            </a:xfrm>
            <a:prstGeom prst="rect">
              <a:avLst/>
            </a:prstGeom>
            <a:noFill/>
            <a:ln>
              <a:noFill/>
            </a:ln>
          </p:spPr>
        </p:pic>
      </p:grpSp>
      <p:grpSp>
        <p:nvGrpSpPr>
          <p:cNvPr id="848" name="Google Shape;848;g11e081425e8_2_270"/>
          <p:cNvGrpSpPr/>
          <p:nvPr/>
        </p:nvGrpSpPr>
        <p:grpSpPr>
          <a:xfrm>
            <a:off x="10138082" y="5203857"/>
            <a:ext cx="647676" cy="647676"/>
            <a:chOff x="12526621" y="6789075"/>
            <a:chExt cx="1080000" cy="1080000"/>
          </a:xfrm>
        </p:grpSpPr>
        <p:sp>
          <p:nvSpPr>
            <p:cNvPr id="849" name="Google Shape;849;g11e081425e8_2_270"/>
            <p:cNvSpPr/>
            <p:nvPr/>
          </p:nvSpPr>
          <p:spPr>
            <a:xfrm>
              <a:off x="12526621" y="6789075"/>
              <a:ext cx="1080000" cy="1080000"/>
            </a:xfrm>
            <a:prstGeom prst="ellipse">
              <a:avLst/>
            </a:prstGeom>
            <a:solidFill>
              <a:srgbClr val="B6D7A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850" name="Google Shape;850;g11e081425e8_2_270"/>
            <p:cNvPicPr preferRelativeResize="0"/>
            <p:nvPr/>
          </p:nvPicPr>
          <p:blipFill rotWithShape="1">
            <a:blip r:embed="rId5">
              <a:alphaModFix/>
            </a:blip>
            <a:srcRect b="0" l="0" r="0" t="0"/>
            <a:stretch/>
          </p:blipFill>
          <p:spPr>
            <a:xfrm>
              <a:off x="12666500" y="6928950"/>
              <a:ext cx="800250" cy="800250"/>
            </a:xfrm>
            <a:prstGeom prst="rect">
              <a:avLst/>
            </a:prstGeom>
            <a:noFill/>
            <a:ln>
              <a:noFill/>
            </a:ln>
          </p:spPr>
        </p:pic>
      </p:grpSp>
      <p:grpSp>
        <p:nvGrpSpPr>
          <p:cNvPr id="851" name="Google Shape;851;g11e081425e8_2_270"/>
          <p:cNvGrpSpPr/>
          <p:nvPr/>
        </p:nvGrpSpPr>
        <p:grpSpPr>
          <a:xfrm>
            <a:off x="10138073" y="3165238"/>
            <a:ext cx="647676" cy="647676"/>
            <a:chOff x="9661721" y="909150"/>
            <a:chExt cx="1080000" cy="1080000"/>
          </a:xfrm>
        </p:grpSpPr>
        <p:sp>
          <p:nvSpPr>
            <p:cNvPr id="852" name="Google Shape;852;g11e081425e8_2_270"/>
            <p:cNvSpPr/>
            <p:nvPr/>
          </p:nvSpPr>
          <p:spPr>
            <a:xfrm>
              <a:off x="9661721" y="909150"/>
              <a:ext cx="1080000" cy="1080000"/>
            </a:xfrm>
            <a:prstGeom prst="ellipse">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853" name="Google Shape;853;g11e081425e8_2_270"/>
            <p:cNvPicPr preferRelativeResize="0"/>
            <p:nvPr/>
          </p:nvPicPr>
          <p:blipFill rotWithShape="1">
            <a:blip r:embed="rId6">
              <a:alphaModFix/>
            </a:blip>
            <a:srcRect b="0" l="0" r="0" t="0"/>
            <a:stretch/>
          </p:blipFill>
          <p:spPr>
            <a:xfrm>
              <a:off x="9801600" y="1049025"/>
              <a:ext cx="800250" cy="800250"/>
            </a:xfrm>
            <a:prstGeom prst="rect">
              <a:avLst/>
            </a:prstGeom>
            <a:noFill/>
            <a:ln>
              <a:noFill/>
            </a:ln>
          </p:spPr>
        </p:pic>
      </p:grpSp>
      <p:grpSp>
        <p:nvGrpSpPr>
          <p:cNvPr id="854" name="Google Shape;854;g11e081425e8_2_270"/>
          <p:cNvGrpSpPr/>
          <p:nvPr/>
        </p:nvGrpSpPr>
        <p:grpSpPr>
          <a:xfrm>
            <a:off x="10138064" y="2018529"/>
            <a:ext cx="647676" cy="647676"/>
            <a:chOff x="13941246" y="4060625"/>
            <a:chExt cx="1080000" cy="1080000"/>
          </a:xfrm>
        </p:grpSpPr>
        <p:sp>
          <p:nvSpPr>
            <p:cNvPr id="855" name="Google Shape;855;g11e081425e8_2_270"/>
            <p:cNvSpPr/>
            <p:nvPr/>
          </p:nvSpPr>
          <p:spPr>
            <a:xfrm>
              <a:off x="13941246" y="4060625"/>
              <a:ext cx="1080000" cy="1080000"/>
            </a:xfrm>
            <a:prstGeom prst="ellipse">
              <a:avLst/>
            </a:prstGeom>
            <a:solidFill>
              <a:srgbClr val="F4CCC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856" name="Google Shape;856;g11e081425e8_2_270"/>
            <p:cNvPicPr preferRelativeResize="0"/>
            <p:nvPr/>
          </p:nvPicPr>
          <p:blipFill rotWithShape="1">
            <a:blip r:embed="rId7">
              <a:alphaModFix/>
            </a:blip>
            <a:srcRect b="0" l="0" r="0" t="0"/>
            <a:stretch/>
          </p:blipFill>
          <p:spPr>
            <a:xfrm>
              <a:off x="14081125" y="4200500"/>
              <a:ext cx="800250" cy="800250"/>
            </a:xfrm>
            <a:prstGeom prst="rect">
              <a:avLst/>
            </a:prstGeom>
            <a:noFill/>
            <a:ln>
              <a:noFill/>
            </a:ln>
          </p:spPr>
        </p:pic>
      </p:grpSp>
      <p:pic>
        <p:nvPicPr>
          <p:cNvPr id="857" name="Google Shape;857;g11e081425e8_2_270"/>
          <p:cNvPicPr preferRelativeResize="0"/>
          <p:nvPr/>
        </p:nvPicPr>
        <p:blipFill rotWithShape="1">
          <a:blip r:embed="rId8">
            <a:alphaModFix/>
          </a:blip>
          <a:srcRect b="0" l="0" r="0" t="0"/>
          <a:stretch/>
        </p:blipFill>
        <p:spPr>
          <a:xfrm>
            <a:off x="11555300" y="1962650"/>
            <a:ext cx="247650" cy="3043700"/>
          </a:xfrm>
          <a:prstGeom prst="rect">
            <a:avLst/>
          </a:prstGeom>
          <a:noFill/>
          <a:ln>
            <a:noFill/>
          </a:ln>
        </p:spPr>
      </p:pic>
      <p:sp>
        <p:nvSpPr>
          <p:cNvPr id="858" name="Google Shape;858;g11e081425e8_2_270"/>
          <p:cNvSpPr/>
          <p:nvPr/>
        </p:nvSpPr>
        <p:spPr>
          <a:xfrm>
            <a:off x="9620800" y="6597325"/>
            <a:ext cx="2083500" cy="2607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85160"/>
              </a:buClr>
              <a:buSzPts val="1100"/>
              <a:buFont typeface="Century Gothic"/>
              <a:buNone/>
            </a:pPr>
            <a:r>
              <a:rPr b="0" i="1" lang="fr-FR" sz="1100" u="none" cap="none" strike="noStrike">
                <a:solidFill>
                  <a:srgbClr val="085160"/>
                </a:solidFill>
                <a:latin typeface="Century Gothic"/>
                <a:ea typeface="Century Gothic"/>
                <a:cs typeface="Century Gothic"/>
                <a:sym typeface="Century Gothic"/>
              </a:rPr>
              <a:t>Icônes : Freepik</a:t>
            </a:r>
            <a:endParaRPr b="0" i="1" sz="1100" u="none" cap="none" strike="noStrike">
              <a:solidFill>
                <a:srgbClr val="166478"/>
              </a:solidFill>
              <a:latin typeface="Century Gothic"/>
              <a:ea typeface="Century Gothic"/>
              <a:cs typeface="Century Gothic"/>
              <a:sym typeface="Century Gothic"/>
            </a:endParaRPr>
          </a:p>
        </p:txBody>
      </p:sp>
      <p:sp>
        <p:nvSpPr>
          <p:cNvPr id="859" name="Google Shape;859;g11e081425e8_2_270"/>
          <p:cNvSpPr/>
          <p:nvPr/>
        </p:nvSpPr>
        <p:spPr>
          <a:xfrm>
            <a:off x="10027475" y="1563675"/>
            <a:ext cx="2126400" cy="354000"/>
          </a:xfrm>
          <a:prstGeom prst="rect">
            <a:avLst/>
          </a:prstGeom>
          <a:solidFill>
            <a:srgbClr val="C000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00"/>
              <a:buFont typeface="Arial"/>
              <a:buNone/>
            </a:pPr>
            <a:r>
              <a:rPr b="1" i="0" lang="fr-FR" sz="1600" u="none" cap="none" strike="noStrike">
                <a:solidFill>
                  <a:schemeClr val="lt1"/>
                </a:solidFill>
                <a:latin typeface="Century Gothic"/>
                <a:ea typeface="Century Gothic"/>
                <a:cs typeface="Century Gothic"/>
                <a:sym typeface="Century Gothic"/>
              </a:rPr>
              <a:t>79%</a:t>
            </a:r>
            <a:r>
              <a:rPr b="1" i="0" lang="fr-FR" sz="1300" u="none" cap="none" strike="noStrike">
                <a:solidFill>
                  <a:schemeClr val="lt1"/>
                </a:solidFill>
                <a:latin typeface="Century Gothic"/>
                <a:ea typeface="Century Gothic"/>
                <a:cs typeface="Century Gothic"/>
                <a:sym typeface="Century Gothic"/>
              </a:rPr>
              <a:t> d’énergies fossiles</a:t>
            </a:r>
            <a:endParaRPr b="1" i="0" sz="1300" u="none" cap="none" strike="noStrike">
              <a:solidFill>
                <a:schemeClr val="lt1"/>
              </a:solidFill>
              <a:latin typeface="Century Gothic"/>
              <a:ea typeface="Century Gothic"/>
              <a:cs typeface="Century Gothic"/>
              <a:sym typeface="Century Gothic"/>
            </a:endParaRPr>
          </a:p>
        </p:txBody>
      </p:sp>
      <p:sp>
        <p:nvSpPr>
          <p:cNvPr id="860" name="Google Shape;860;g11e081425e8_2_270"/>
          <p:cNvSpPr txBox="1"/>
          <p:nvPr/>
        </p:nvSpPr>
        <p:spPr>
          <a:xfrm>
            <a:off x="681350" y="6181850"/>
            <a:ext cx="9272400" cy="415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1" i="0" lang="fr-FR" sz="1500" u="none" cap="none" strike="noStrike">
                <a:solidFill>
                  <a:srgbClr val="202124"/>
                </a:solidFill>
                <a:highlight>
                  <a:srgbClr val="FFFFFF"/>
                </a:highlight>
                <a:latin typeface="Century Gothic"/>
                <a:ea typeface="Century Gothic"/>
                <a:cs typeface="Century Gothic"/>
                <a:sym typeface="Century Gothic"/>
              </a:rPr>
              <a:t>É</a:t>
            </a:r>
            <a:r>
              <a:rPr b="1" i="0" lang="fr-FR" sz="1500" u="none" cap="none" strike="noStrike">
                <a:solidFill>
                  <a:srgbClr val="000000"/>
                </a:solidFill>
                <a:latin typeface="Century Gothic"/>
                <a:ea typeface="Century Gothic"/>
                <a:cs typeface="Century Gothic"/>
                <a:sym typeface="Century Gothic"/>
              </a:rPr>
              <a:t>volution de la consommation annuelle d’énergie primaire dans le monde</a:t>
            </a:r>
            <a:endParaRPr b="1" i="0" sz="1500" u="none" cap="none" strike="noStrike">
              <a:solidFill>
                <a:srgbClr val="000000"/>
              </a:solidFill>
              <a:latin typeface="Century Gothic"/>
              <a:ea typeface="Century Gothic"/>
              <a:cs typeface="Century Gothic"/>
              <a:sym typeface="Century Gothic"/>
            </a:endParaRPr>
          </a:p>
        </p:txBody>
      </p:sp>
      <p:sp>
        <p:nvSpPr>
          <p:cNvPr id="861" name="Google Shape;861;g11e081425e8_2_270"/>
          <p:cNvSpPr txBox="1"/>
          <p:nvPr/>
        </p:nvSpPr>
        <p:spPr>
          <a:xfrm>
            <a:off x="667575" y="553875"/>
            <a:ext cx="1827900" cy="400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rPr b="1" i="0" lang="fr-FR" sz="1500" u="none" cap="none" strike="noStrike">
                <a:solidFill>
                  <a:srgbClr val="202124"/>
                </a:solidFill>
                <a:highlight>
                  <a:srgbClr val="FFFFFF"/>
                </a:highlight>
                <a:latin typeface="Century Gothic"/>
                <a:ea typeface="Century Gothic"/>
                <a:cs typeface="Century Gothic"/>
                <a:sym typeface="Century Gothic"/>
              </a:rPr>
              <a:t>É</a:t>
            </a:r>
            <a:r>
              <a:rPr b="1" i="0" lang="fr-FR" sz="1500" u="none" cap="none" strike="noStrike">
                <a:solidFill>
                  <a:srgbClr val="000000"/>
                </a:solidFill>
                <a:latin typeface="Century Gothic"/>
                <a:ea typeface="Century Gothic"/>
                <a:cs typeface="Century Gothic"/>
                <a:sym typeface="Century Gothic"/>
              </a:rPr>
              <a:t>nergie (Gtep)</a:t>
            </a:r>
            <a:endParaRPr b="1" i="0" sz="1500" u="none" cap="none" strike="noStrike">
              <a:solidFill>
                <a:srgbClr val="000000"/>
              </a:solidFill>
              <a:latin typeface="Century Gothic"/>
              <a:ea typeface="Century Gothic"/>
              <a:cs typeface="Century Gothic"/>
              <a:sym typeface="Century Gothic"/>
            </a:endParaRPr>
          </a:p>
        </p:txBody>
      </p:sp>
      <p:cxnSp>
        <p:nvCxnSpPr>
          <p:cNvPr id="862" name="Google Shape;862;g11e081425e8_2_270"/>
          <p:cNvCxnSpPr/>
          <p:nvPr/>
        </p:nvCxnSpPr>
        <p:spPr>
          <a:xfrm flipH="1">
            <a:off x="9902100" y="850200"/>
            <a:ext cx="737400" cy="600300"/>
          </a:xfrm>
          <a:prstGeom prst="bentConnector3">
            <a:avLst>
              <a:gd fmla="val 451" name="adj1"/>
            </a:avLst>
          </a:prstGeom>
          <a:noFill/>
          <a:ln cap="flat" cmpd="sng" w="28575">
            <a:solidFill>
              <a:schemeClr val="accent3"/>
            </a:solidFill>
            <a:prstDash val="solid"/>
            <a:round/>
            <a:headEnd len="sm" w="sm" type="none"/>
            <a:tailEnd len="med" w="med" type="stealth"/>
          </a:ln>
        </p:spPr>
      </p:cxnSp>
      <p:cxnSp>
        <p:nvCxnSpPr>
          <p:cNvPr id="863" name="Google Shape;863;g11e081425e8_2_270"/>
          <p:cNvCxnSpPr/>
          <p:nvPr/>
        </p:nvCxnSpPr>
        <p:spPr>
          <a:xfrm flipH="1" rot="10800000">
            <a:off x="8691575" y="850042"/>
            <a:ext cx="3462300" cy="10200"/>
          </a:xfrm>
          <a:prstGeom prst="straightConnector1">
            <a:avLst/>
          </a:prstGeom>
          <a:noFill/>
          <a:ln cap="flat" cmpd="sng" w="38100">
            <a:solidFill>
              <a:srgbClr val="9E9E9E"/>
            </a:solidFill>
            <a:prstDash val="solid"/>
            <a:round/>
            <a:headEnd len="sm" w="sm" type="none"/>
            <a:tailEnd len="sm" w="sm" type="none"/>
          </a:ln>
        </p:spPr>
      </p:cxnSp>
      <p:sp>
        <p:nvSpPr>
          <p:cNvPr id="864" name="Google Shape;864;g11e081425e8_2_270"/>
          <p:cNvSpPr/>
          <p:nvPr/>
        </p:nvSpPr>
        <p:spPr>
          <a:xfrm>
            <a:off x="10791825" y="740057"/>
            <a:ext cx="81000" cy="2310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5" name="Google Shape;865;g11e081425e8_2_270"/>
          <p:cNvSpPr/>
          <p:nvPr/>
        </p:nvSpPr>
        <p:spPr>
          <a:xfrm>
            <a:off x="10982325" y="778737"/>
            <a:ext cx="81000" cy="2310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6" name="Google Shape;866;g11e081425e8_2_270"/>
          <p:cNvSpPr/>
          <p:nvPr/>
        </p:nvSpPr>
        <p:spPr>
          <a:xfrm>
            <a:off x="11172825" y="778737"/>
            <a:ext cx="81000" cy="2310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7" name="Google Shape;867;g11e081425e8_2_270"/>
          <p:cNvSpPr/>
          <p:nvPr/>
        </p:nvSpPr>
        <p:spPr>
          <a:xfrm>
            <a:off x="11363325" y="764173"/>
            <a:ext cx="81000" cy="2310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8" name="Google Shape;868;g11e081425e8_2_270"/>
          <p:cNvSpPr txBox="1"/>
          <p:nvPr/>
        </p:nvSpPr>
        <p:spPr>
          <a:xfrm>
            <a:off x="8822275" y="550025"/>
            <a:ext cx="549900" cy="354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1" i="0" lang="fr-FR" sz="1100" u="none" cap="none" strike="noStrike">
                <a:solidFill>
                  <a:schemeClr val="accent6"/>
                </a:solidFill>
                <a:latin typeface="Century Gothic"/>
                <a:ea typeface="Century Gothic"/>
                <a:cs typeface="Century Gothic"/>
                <a:sym typeface="Century Gothic"/>
              </a:rPr>
              <a:t>6%</a:t>
            </a:r>
            <a:endParaRPr b="1" i="0" sz="1100" u="none" cap="none" strike="noStrike">
              <a:solidFill>
                <a:schemeClr val="accent6"/>
              </a:solidFill>
              <a:latin typeface="Century Gothic"/>
              <a:ea typeface="Century Gothic"/>
              <a:cs typeface="Century Gothic"/>
              <a:sym typeface="Century Gothic"/>
            </a:endParaRPr>
          </a:p>
        </p:txBody>
      </p:sp>
      <p:sp>
        <p:nvSpPr>
          <p:cNvPr id="869" name="Google Shape;869;g11e081425e8_2_270"/>
          <p:cNvSpPr txBox="1"/>
          <p:nvPr/>
        </p:nvSpPr>
        <p:spPr>
          <a:xfrm>
            <a:off x="9584400" y="550025"/>
            <a:ext cx="549900" cy="354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1" i="0" lang="fr-FR" sz="1100" u="none" cap="none" strike="noStrike">
                <a:solidFill>
                  <a:schemeClr val="accent6"/>
                </a:solidFill>
                <a:latin typeface="Century Gothic"/>
                <a:ea typeface="Century Gothic"/>
                <a:cs typeface="Century Gothic"/>
                <a:sym typeface="Century Gothic"/>
              </a:rPr>
              <a:t>2%</a:t>
            </a:r>
            <a:endParaRPr b="1" i="0" sz="1100" u="none" cap="none" strike="noStrike">
              <a:solidFill>
                <a:schemeClr val="accent6"/>
              </a:solidFill>
              <a:latin typeface="Century Gothic"/>
              <a:ea typeface="Century Gothic"/>
              <a:cs typeface="Century Gothic"/>
              <a:sym typeface="Century Gothic"/>
            </a:endParaRPr>
          </a:p>
        </p:txBody>
      </p:sp>
      <p:sp>
        <p:nvSpPr>
          <p:cNvPr id="870" name="Google Shape;870;g11e081425e8_2_270"/>
          <p:cNvSpPr txBox="1"/>
          <p:nvPr/>
        </p:nvSpPr>
        <p:spPr>
          <a:xfrm>
            <a:off x="10304238" y="550025"/>
            <a:ext cx="549900" cy="354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1" i="0" lang="fr-FR" sz="1100" u="none" cap="none" strike="noStrike">
                <a:solidFill>
                  <a:schemeClr val="accent6"/>
                </a:solidFill>
                <a:latin typeface="Century Gothic"/>
                <a:ea typeface="Century Gothic"/>
                <a:cs typeface="Century Gothic"/>
                <a:sym typeface="Century Gothic"/>
              </a:rPr>
              <a:t>1%</a:t>
            </a:r>
            <a:endParaRPr b="1" i="0" sz="1100" u="none" cap="none" strike="noStrike">
              <a:solidFill>
                <a:schemeClr val="accent6"/>
              </a:solidFill>
              <a:latin typeface="Century Gothic"/>
              <a:ea typeface="Century Gothic"/>
              <a:cs typeface="Century Gothic"/>
              <a:sym typeface="Century Gothic"/>
            </a:endParaRPr>
          </a:p>
        </p:txBody>
      </p:sp>
      <p:sp>
        <p:nvSpPr>
          <p:cNvPr id="871" name="Google Shape;871;g11e081425e8_2_270"/>
          <p:cNvSpPr txBox="1"/>
          <p:nvPr/>
        </p:nvSpPr>
        <p:spPr>
          <a:xfrm>
            <a:off x="11553825" y="550025"/>
            <a:ext cx="549900" cy="354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1" i="0" lang="fr-FR" sz="1100" u="none" cap="none" strike="noStrike">
                <a:solidFill>
                  <a:srgbClr val="1B687F"/>
                </a:solidFill>
                <a:latin typeface="Century Gothic"/>
                <a:ea typeface="Century Gothic"/>
                <a:cs typeface="Century Gothic"/>
                <a:sym typeface="Century Gothic"/>
              </a:rPr>
              <a:t>4%</a:t>
            </a:r>
            <a:endParaRPr b="1" i="0" sz="1100" u="none" cap="none" strike="noStrike">
              <a:solidFill>
                <a:srgbClr val="1B687F"/>
              </a:solidFill>
              <a:latin typeface="Century Gothic"/>
              <a:ea typeface="Century Gothic"/>
              <a:cs typeface="Century Gothic"/>
              <a:sym typeface="Century Gothic"/>
            </a:endParaRPr>
          </a:p>
        </p:txBody>
      </p:sp>
      <p:grpSp>
        <p:nvGrpSpPr>
          <p:cNvPr id="872" name="Google Shape;872;g11e081425e8_2_270"/>
          <p:cNvGrpSpPr/>
          <p:nvPr/>
        </p:nvGrpSpPr>
        <p:grpSpPr>
          <a:xfrm>
            <a:off x="11504938" y="3"/>
            <a:ext cx="647676" cy="647676"/>
            <a:chOff x="13941246" y="5475200"/>
            <a:chExt cx="1080000" cy="1080000"/>
          </a:xfrm>
        </p:grpSpPr>
        <p:sp>
          <p:nvSpPr>
            <p:cNvPr id="873" name="Google Shape;873;g11e081425e8_2_270"/>
            <p:cNvSpPr/>
            <p:nvPr/>
          </p:nvSpPr>
          <p:spPr>
            <a:xfrm>
              <a:off x="13941246" y="5475200"/>
              <a:ext cx="1080000" cy="1080000"/>
            </a:xfrm>
            <a:prstGeom prst="ellipse">
              <a:avLst/>
            </a:prstGeom>
            <a:solidFill>
              <a:srgbClr val="D5A6B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874" name="Google Shape;874;g11e081425e8_2_270"/>
            <p:cNvPicPr preferRelativeResize="0"/>
            <p:nvPr/>
          </p:nvPicPr>
          <p:blipFill rotWithShape="1">
            <a:blip r:embed="rId9">
              <a:alphaModFix/>
            </a:blip>
            <a:srcRect b="0" l="0" r="0" t="0"/>
            <a:stretch/>
          </p:blipFill>
          <p:spPr>
            <a:xfrm>
              <a:off x="14081118" y="5615075"/>
              <a:ext cx="800250" cy="800250"/>
            </a:xfrm>
            <a:prstGeom prst="rect">
              <a:avLst/>
            </a:prstGeom>
            <a:noFill/>
            <a:ln>
              <a:noFill/>
            </a:ln>
          </p:spPr>
        </p:pic>
      </p:grpSp>
      <p:sp>
        <p:nvSpPr>
          <p:cNvPr id="875" name="Google Shape;875;g11e081425e8_2_270"/>
          <p:cNvSpPr/>
          <p:nvPr/>
        </p:nvSpPr>
        <p:spPr>
          <a:xfrm>
            <a:off x="9563100" y="1123950"/>
            <a:ext cx="204900" cy="647700"/>
          </a:xfrm>
          <a:prstGeom prst="rightBrace">
            <a:avLst>
              <a:gd fmla="val 50000" name="adj1"/>
              <a:gd fmla="val 50000" name="adj2"/>
            </a:avLst>
          </a:prstGeom>
          <a:no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accent3"/>
              </a:solidFill>
              <a:latin typeface="Century Gothic"/>
              <a:ea typeface="Century Gothic"/>
              <a:cs typeface="Century Gothic"/>
              <a:sym typeface="Century Gothic"/>
            </a:endParaRPr>
          </a:p>
        </p:txBody>
      </p:sp>
      <p:grpSp>
        <p:nvGrpSpPr>
          <p:cNvPr id="876" name="Google Shape;876;g11e081425e8_2_270"/>
          <p:cNvGrpSpPr/>
          <p:nvPr/>
        </p:nvGrpSpPr>
        <p:grpSpPr>
          <a:xfrm>
            <a:off x="10255374" y="2"/>
            <a:ext cx="647676" cy="647676"/>
            <a:chOff x="12519909" y="2560038"/>
            <a:chExt cx="1080000" cy="1080000"/>
          </a:xfrm>
        </p:grpSpPr>
        <p:sp>
          <p:nvSpPr>
            <p:cNvPr id="877" name="Google Shape;877;g11e081425e8_2_270"/>
            <p:cNvSpPr/>
            <p:nvPr/>
          </p:nvSpPr>
          <p:spPr>
            <a:xfrm>
              <a:off x="12519909" y="2560038"/>
              <a:ext cx="1080000" cy="1080000"/>
            </a:xfrm>
            <a:prstGeom prst="ellipse">
              <a:avLst/>
            </a:prstGeom>
            <a:solidFill>
              <a:srgbClr val="FFE59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878" name="Google Shape;878;g11e081425e8_2_270"/>
            <p:cNvPicPr preferRelativeResize="0"/>
            <p:nvPr/>
          </p:nvPicPr>
          <p:blipFill rotWithShape="1">
            <a:blip r:embed="rId10">
              <a:alphaModFix/>
            </a:blip>
            <a:srcRect b="0" l="0" r="0" t="0"/>
            <a:stretch/>
          </p:blipFill>
          <p:spPr>
            <a:xfrm>
              <a:off x="12659788" y="2699925"/>
              <a:ext cx="800250" cy="800250"/>
            </a:xfrm>
            <a:prstGeom prst="rect">
              <a:avLst/>
            </a:prstGeom>
            <a:noFill/>
            <a:ln>
              <a:noFill/>
            </a:ln>
          </p:spPr>
        </p:pic>
      </p:grpSp>
      <p:grpSp>
        <p:nvGrpSpPr>
          <p:cNvPr id="879" name="Google Shape;879;g11e081425e8_2_270"/>
          <p:cNvGrpSpPr/>
          <p:nvPr/>
        </p:nvGrpSpPr>
        <p:grpSpPr>
          <a:xfrm>
            <a:off x="9528382" y="2"/>
            <a:ext cx="647676" cy="647676"/>
            <a:chOff x="3382159" y="2611650"/>
            <a:chExt cx="1080000" cy="1080000"/>
          </a:xfrm>
        </p:grpSpPr>
        <p:sp>
          <p:nvSpPr>
            <p:cNvPr id="880" name="Google Shape;880;g11e081425e8_2_270"/>
            <p:cNvSpPr/>
            <p:nvPr/>
          </p:nvSpPr>
          <p:spPr>
            <a:xfrm>
              <a:off x="3382159" y="2611650"/>
              <a:ext cx="1080000" cy="1080000"/>
            </a:xfrm>
            <a:prstGeom prst="ellipse">
              <a:avLst/>
            </a:prstGeom>
            <a:solidFill>
              <a:srgbClr val="43434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881" name="Google Shape;881;g11e081425e8_2_270"/>
            <p:cNvPicPr preferRelativeResize="0"/>
            <p:nvPr/>
          </p:nvPicPr>
          <p:blipFill rotWithShape="1">
            <a:blip r:embed="rId11">
              <a:alphaModFix/>
            </a:blip>
            <a:srcRect b="0" l="0" r="0" t="0"/>
            <a:stretch/>
          </p:blipFill>
          <p:spPr>
            <a:xfrm>
              <a:off x="3530525" y="2751525"/>
              <a:ext cx="800225" cy="800225"/>
            </a:xfrm>
            <a:prstGeom prst="rect">
              <a:avLst/>
            </a:prstGeom>
            <a:noFill/>
            <a:ln>
              <a:noFill/>
            </a:ln>
          </p:spPr>
        </p:pic>
      </p:grpSp>
      <p:grpSp>
        <p:nvGrpSpPr>
          <p:cNvPr id="882" name="Google Shape;882;g11e081425e8_2_270"/>
          <p:cNvGrpSpPr/>
          <p:nvPr/>
        </p:nvGrpSpPr>
        <p:grpSpPr>
          <a:xfrm>
            <a:off x="8773367" y="-4"/>
            <a:ext cx="647676" cy="647676"/>
            <a:chOff x="12673471" y="679000"/>
            <a:chExt cx="1080000" cy="1080000"/>
          </a:xfrm>
        </p:grpSpPr>
        <p:sp>
          <p:nvSpPr>
            <p:cNvPr id="883" name="Google Shape;883;g11e081425e8_2_270"/>
            <p:cNvSpPr/>
            <p:nvPr/>
          </p:nvSpPr>
          <p:spPr>
            <a:xfrm>
              <a:off x="12673471" y="679000"/>
              <a:ext cx="1080000" cy="1080000"/>
            </a:xfrm>
            <a:prstGeom prst="ellipse">
              <a:avLst/>
            </a:prstGeom>
            <a:solidFill>
              <a:srgbClr val="C9DAF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884" name="Google Shape;884;g11e081425e8_2_270"/>
            <p:cNvPicPr preferRelativeResize="0"/>
            <p:nvPr/>
          </p:nvPicPr>
          <p:blipFill rotWithShape="1">
            <a:blip r:embed="rId12">
              <a:alphaModFix/>
            </a:blip>
            <a:srcRect b="0" l="0" r="0" t="0"/>
            <a:stretch/>
          </p:blipFill>
          <p:spPr>
            <a:xfrm>
              <a:off x="12813350" y="818875"/>
              <a:ext cx="800250" cy="800250"/>
            </a:xfrm>
            <a:prstGeom prst="rect">
              <a:avLst/>
            </a:prstGeom>
            <a:noFill/>
            <a:ln>
              <a:noFill/>
            </a:ln>
          </p:spPr>
        </p:pic>
      </p:gr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9" name="Shape 889"/>
        <p:cNvGrpSpPr/>
        <p:nvPr/>
      </p:nvGrpSpPr>
      <p:grpSpPr>
        <a:xfrm>
          <a:off x="0" y="0"/>
          <a:ext cx="0" cy="0"/>
          <a:chOff x="0" y="0"/>
          <a:chExt cx="0" cy="0"/>
        </a:xfrm>
      </p:grpSpPr>
      <p:sp>
        <p:nvSpPr>
          <p:cNvPr id="890" name="Google Shape;890;g116f3c8e537_1_210"/>
          <p:cNvSpPr txBox="1"/>
          <p:nvPr>
            <p:ph type="title"/>
          </p:nvPr>
        </p:nvSpPr>
        <p:spPr>
          <a:xfrm>
            <a:off x="2027548" y="0"/>
            <a:ext cx="8028900" cy="9807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400"/>
              <a:buNone/>
            </a:pPr>
            <a:r>
              <a:rPr lang="fr-FR">
                <a:solidFill>
                  <a:schemeClr val="dk2"/>
                </a:solidFill>
              </a:rPr>
              <a:t>La consommation mondiale d’énergie</a:t>
            </a:r>
            <a:endParaRPr/>
          </a:p>
        </p:txBody>
      </p:sp>
      <p:sp>
        <p:nvSpPr>
          <p:cNvPr id="891" name="Google Shape;891;g116f3c8e537_1_210"/>
          <p:cNvSpPr txBox="1"/>
          <p:nvPr>
            <p:ph idx="12" type="sldNum"/>
          </p:nvPr>
        </p:nvSpPr>
        <p:spPr>
          <a:xfrm>
            <a:off x="11280576" y="6597352"/>
            <a:ext cx="864000" cy="2607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fr-FR"/>
              <a:t>‹#›</a:t>
            </a:fld>
            <a:endParaRPr/>
          </a:p>
        </p:txBody>
      </p:sp>
      <p:sp>
        <p:nvSpPr>
          <p:cNvPr id="892" name="Google Shape;892;g116f3c8e537_1_210"/>
          <p:cNvSpPr/>
          <p:nvPr/>
        </p:nvSpPr>
        <p:spPr>
          <a:xfrm>
            <a:off x="39475" y="6331925"/>
            <a:ext cx="3631200" cy="190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893" name="Google Shape;893;g116f3c8e537_1_210"/>
          <p:cNvPicPr preferRelativeResize="0"/>
          <p:nvPr/>
        </p:nvPicPr>
        <p:blipFill rotWithShape="1">
          <a:blip r:embed="rId3">
            <a:alphaModFix/>
          </a:blip>
          <a:srcRect b="0" l="0" r="0" t="0"/>
          <a:stretch/>
        </p:blipFill>
        <p:spPr>
          <a:xfrm>
            <a:off x="281200" y="790012"/>
            <a:ext cx="9795955" cy="5510225"/>
          </a:xfrm>
          <a:prstGeom prst="rect">
            <a:avLst/>
          </a:prstGeom>
          <a:noFill/>
          <a:ln>
            <a:noFill/>
          </a:ln>
        </p:spPr>
      </p:pic>
      <p:sp>
        <p:nvSpPr>
          <p:cNvPr id="894" name="Google Shape;894;g116f3c8e537_1_210"/>
          <p:cNvSpPr txBox="1"/>
          <p:nvPr/>
        </p:nvSpPr>
        <p:spPr>
          <a:xfrm>
            <a:off x="10846675" y="5319938"/>
            <a:ext cx="647700" cy="415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1" i="0" lang="fr-FR" sz="1500" u="none" cap="none" strike="noStrike">
                <a:solidFill>
                  <a:srgbClr val="1B687F"/>
                </a:solidFill>
                <a:latin typeface="Century Gothic"/>
                <a:ea typeface="Century Gothic"/>
                <a:cs typeface="Century Gothic"/>
                <a:sym typeface="Century Gothic"/>
              </a:rPr>
              <a:t>6%</a:t>
            </a:r>
            <a:endParaRPr b="1" i="0" sz="1500" u="none" cap="none" strike="noStrike">
              <a:solidFill>
                <a:srgbClr val="1B687F"/>
              </a:solidFill>
              <a:latin typeface="Century Gothic"/>
              <a:ea typeface="Century Gothic"/>
              <a:cs typeface="Century Gothic"/>
              <a:sym typeface="Century Gothic"/>
            </a:endParaRPr>
          </a:p>
        </p:txBody>
      </p:sp>
      <p:sp>
        <p:nvSpPr>
          <p:cNvPr id="895" name="Google Shape;895;g116f3c8e537_1_210"/>
          <p:cNvSpPr txBox="1"/>
          <p:nvPr/>
        </p:nvSpPr>
        <p:spPr>
          <a:xfrm>
            <a:off x="10846625" y="4418900"/>
            <a:ext cx="647700" cy="415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1" i="0" lang="fr-FR" sz="1500" u="none" cap="none" strike="noStrike">
                <a:solidFill>
                  <a:srgbClr val="C00000"/>
                </a:solidFill>
                <a:latin typeface="Century Gothic"/>
                <a:ea typeface="Century Gothic"/>
                <a:cs typeface="Century Gothic"/>
                <a:sym typeface="Century Gothic"/>
              </a:rPr>
              <a:t>25%</a:t>
            </a:r>
            <a:endParaRPr b="1" i="0" sz="1500" u="none" cap="none" strike="noStrike">
              <a:solidFill>
                <a:srgbClr val="C00000"/>
              </a:solidFill>
              <a:latin typeface="Century Gothic"/>
              <a:ea typeface="Century Gothic"/>
              <a:cs typeface="Century Gothic"/>
              <a:sym typeface="Century Gothic"/>
            </a:endParaRPr>
          </a:p>
        </p:txBody>
      </p:sp>
      <p:sp>
        <p:nvSpPr>
          <p:cNvPr id="896" name="Google Shape;896;g116f3c8e537_1_210"/>
          <p:cNvSpPr txBox="1"/>
          <p:nvPr/>
        </p:nvSpPr>
        <p:spPr>
          <a:xfrm>
            <a:off x="10846675" y="3276750"/>
            <a:ext cx="647700" cy="415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1" i="0" lang="fr-FR" sz="1500" u="none" cap="none" strike="noStrike">
                <a:solidFill>
                  <a:srgbClr val="C00000"/>
                </a:solidFill>
                <a:latin typeface="Century Gothic"/>
                <a:ea typeface="Century Gothic"/>
                <a:cs typeface="Century Gothic"/>
                <a:sym typeface="Century Gothic"/>
              </a:rPr>
              <a:t>31%</a:t>
            </a:r>
            <a:endParaRPr b="1" i="0" sz="1500" u="none" cap="none" strike="noStrike">
              <a:solidFill>
                <a:srgbClr val="C00000"/>
              </a:solidFill>
              <a:latin typeface="Century Gothic"/>
              <a:ea typeface="Century Gothic"/>
              <a:cs typeface="Century Gothic"/>
              <a:sym typeface="Century Gothic"/>
            </a:endParaRPr>
          </a:p>
        </p:txBody>
      </p:sp>
      <p:cxnSp>
        <p:nvCxnSpPr>
          <p:cNvPr id="897" name="Google Shape;897;g116f3c8e537_1_210"/>
          <p:cNvCxnSpPr/>
          <p:nvPr/>
        </p:nvCxnSpPr>
        <p:spPr>
          <a:xfrm flipH="1">
            <a:off x="9902100" y="850200"/>
            <a:ext cx="737400" cy="600300"/>
          </a:xfrm>
          <a:prstGeom prst="bentConnector3">
            <a:avLst>
              <a:gd fmla="val 451" name="adj1"/>
            </a:avLst>
          </a:prstGeom>
          <a:noFill/>
          <a:ln cap="flat" cmpd="sng" w="28575">
            <a:solidFill>
              <a:schemeClr val="accent3"/>
            </a:solidFill>
            <a:prstDash val="solid"/>
            <a:round/>
            <a:headEnd len="sm" w="sm" type="none"/>
            <a:tailEnd len="med" w="med" type="stealth"/>
          </a:ln>
        </p:spPr>
      </p:cxnSp>
      <p:cxnSp>
        <p:nvCxnSpPr>
          <p:cNvPr id="898" name="Google Shape;898;g116f3c8e537_1_210"/>
          <p:cNvCxnSpPr/>
          <p:nvPr/>
        </p:nvCxnSpPr>
        <p:spPr>
          <a:xfrm flipH="1" rot="10800000">
            <a:off x="8691575" y="850042"/>
            <a:ext cx="3462300" cy="10200"/>
          </a:xfrm>
          <a:prstGeom prst="straightConnector1">
            <a:avLst/>
          </a:prstGeom>
          <a:noFill/>
          <a:ln cap="flat" cmpd="sng" w="38100">
            <a:solidFill>
              <a:srgbClr val="9E9E9E"/>
            </a:solidFill>
            <a:prstDash val="solid"/>
            <a:round/>
            <a:headEnd len="sm" w="sm" type="none"/>
            <a:tailEnd len="sm" w="sm" type="none"/>
          </a:ln>
        </p:spPr>
      </p:cxnSp>
      <p:sp>
        <p:nvSpPr>
          <p:cNvPr id="899" name="Google Shape;899;g116f3c8e537_1_210"/>
          <p:cNvSpPr/>
          <p:nvPr/>
        </p:nvSpPr>
        <p:spPr>
          <a:xfrm>
            <a:off x="10791825" y="740057"/>
            <a:ext cx="81000" cy="2310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0" name="Google Shape;900;g116f3c8e537_1_210"/>
          <p:cNvSpPr/>
          <p:nvPr/>
        </p:nvSpPr>
        <p:spPr>
          <a:xfrm>
            <a:off x="10982325" y="778737"/>
            <a:ext cx="81000" cy="2310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1" name="Google Shape;901;g116f3c8e537_1_210"/>
          <p:cNvSpPr/>
          <p:nvPr/>
        </p:nvSpPr>
        <p:spPr>
          <a:xfrm>
            <a:off x="11172825" y="778737"/>
            <a:ext cx="81000" cy="2310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2" name="Google Shape;902;g116f3c8e537_1_210"/>
          <p:cNvSpPr/>
          <p:nvPr/>
        </p:nvSpPr>
        <p:spPr>
          <a:xfrm>
            <a:off x="11363325" y="764173"/>
            <a:ext cx="81000" cy="2310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3" name="Google Shape;903;g116f3c8e537_1_210"/>
          <p:cNvSpPr txBox="1"/>
          <p:nvPr/>
        </p:nvSpPr>
        <p:spPr>
          <a:xfrm>
            <a:off x="8822275" y="550025"/>
            <a:ext cx="549900" cy="354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1" i="0" lang="fr-FR" sz="1100" u="none" cap="none" strike="noStrike">
                <a:solidFill>
                  <a:schemeClr val="accent6"/>
                </a:solidFill>
                <a:latin typeface="Century Gothic"/>
                <a:ea typeface="Century Gothic"/>
                <a:cs typeface="Century Gothic"/>
                <a:sym typeface="Century Gothic"/>
              </a:rPr>
              <a:t>6%</a:t>
            </a:r>
            <a:endParaRPr b="1" i="0" sz="1100" u="none" cap="none" strike="noStrike">
              <a:solidFill>
                <a:schemeClr val="accent6"/>
              </a:solidFill>
              <a:latin typeface="Century Gothic"/>
              <a:ea typeface="Century Gothic"/>
              <a:cs typeface="Century Gothic"/>
              <a:sym typeface="Century Gothic"/>
            </a:endParaRPr>
          </a:p>
        </p:txBody>
      </p:sp>
      <p:sp>
        <p:nvSpPr>
          <p:cNvPr id="904" name="Google Shape;904;g116f3c8e537_1_210"/>
          <p:cNvSpPr txBox="1"/>
          <p:nvPr/>
        </p:nvSpPr>
        <p:spPr>
          <a:xfrm>
            <a:off x="9584400" y="550025"/>
            <a:ext cx="549900" cy="354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1" i="0" lang="fr-FR" sz="1100" u="none" cap="none" strike="noStrike">
                <a:solidFill>
                  <a:schemeClr val="accent6"/>
                </a:solidFill>
                <a:latin typeface="Century Gothic"/>
                <a:ea typeface="Century Gothic"/>
                <a:cs typeface="Century Gothic"/>
                <a:sym typeface="Century Gothic"/>
              </a:rPr>
              <a:t>2%</a:t>
            </a:r>
            <a:endParaRPr b="1" i="0" sz="1100" u="none" cap="none" strike="noStrike">
              <a:solidFill>
                <a:schemeClr val="accent6"/>
              </a:solidFill>
              <a:latin typeface="Century Gothic"/>
              <a:ea typeface="Century Gothic"/>
              <a:cs typeface="Century Gothic"/>
              <a:sym typeface="Century Gothic"/>
            </a:endParaRPr>
          </a:p>
        </p:txBody>
      </p:sp>
      <p:sp>
        <p:nvSpPr>
          <p:cNvPr id="905" name="Google Shape;905;g116f3c8e537_1_210"/>
          <p:cNvSpPr txBox="1"/>
          <p:nvPr/>
        </p:nvSpPr>
        <p:spPr>
          <a:xfrm>
            <a:off x="10304238" y="550025"/>
            <a:ext cx="549900" cy="354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1" i="0" lang="fr-FR" sz="1100" u="none" cap="none" strike="noStrike">
                <a:solidFill>
                  <a:schemeClr val="accent6"/>
                </a:solidFill>
                <a:latin typeface="Century Gothic"/>
                <a:ea typeface="Century Gothic"/>
                <a:cs typeface="Century Gothic"/>
                <a:sym typeface="Century Gothic"/>
              </a:rPr>
              <a:t>1%</a:t>
            </a:r>
            <a:endParaRPr b="1" i="0" sz="1100" u="none" cap="none" strike="noStrike">
              <a:solidFill>
                <a:schemeClr val="accent6"/>
              </a:solidFill>
              <a:latin typeface="Century Gothic"/>
              <a:ea typeface="Century Gothic"/>
              <a:cs typeface="Century Gothic"/>
              <a:sym typeface="Century Gothic"/>
            </a:endParaRPr>
          </a:p>
        </p:txBody>
      </p:sp>
      <p:sp>
        <p:nvSpPr>
          <p:cNvPr id="906" name="Google Shape;906;g116f3c8e537_1_210"/>
          <p:cNvSpPr txBox="1"/>
          <p:nvPr/>
        </p:nvSpPr>
        <p:spPr>
          <a:xfrm>
            <a:off x="11553825" y="550025"/>
            <a:ext cx="549900" cy="354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1" i="0" lang="fr-FR" sz="1100" u="none" cap="none" strike="noStrike">
                <a:solidFill>
                  <a:srgbClr val="1B687F"/>
                </a:solidFill>
                <a:latin typeface="Century Gothic"/>
                <a:ea typeface="Century Gothic"/>
                <a:cs typeface="Century Gothic"/>
                <a:sym typeface="Century Gothic"/>
              </a:rPr>
              <a:t>4%</a:t>
            </a:r>
            <a:endParaRPr b="1" i="0" sz="1100" u="none" cap="none" strike="noStrike">
              <a:solidFill>
                <a:srgbClr val="1B687F"/>
              </a:solidFill>
              <a:latin typeface="Century Gothic"/>
              <a:ea typeface="Century Gothic"/>
              <a:cs typeface="Century Gothic"/>
              <a:sym typeface="Century Gothic"/>
            </a:endParaRPr>
          </a:p>
        </p:txBody>
      </p:sp>
      <p:sp>
        <p:nvSpPr>
          <p:cNvPr id="907" name="Google Shape;907;g116f3c8e537_1_210"/>
          <p:cNvSpPr/>
          <p:nvPr/>
        </p:nvSpPr>
        <p:spPr>
          <a:xfrm>
            <a:off x="2685375" y="1089675"/>
            <a:ext cx="5364300" cy="590700"/>
          </a:xfrm>
          <a:prstGeom prst="rect">
            <a:avLst/>
          </a:prstGeom>
          <a:solidFill>
            <a:srgbClr val="FFAA1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fr-FR" sz="1800" u="none" cap="none" strike="noStrike">
                <a:solidFill>
                  <a:schemeClr val="lt1"/>
                </a:solidFill>
                <a:latin typeface="Century Gothic"/>
                <a:ea typeface="Century Gothic"/>
                <a:cs typeface="Century Gothic"/>
                <a:sym typeface="Century Gothic"/>
              </a:rPr>
              <a:t>Le monde repose sur les sources d’énergie fossiles</a:t>
            </a:r>
            <a:endParaRPr b="1" i="0" sz="1800" u="none" cap="none" strike="noStrike">
              <a:solidFill>
                <a:schemeClr val="lt1"/>
              </a:solidFill>
              <a:latin typeface="Century Gothic"/>
              <a:ea typeface="Century Gothic"/>
              <a:cs typeface="Century Gothic"/>
              <a:sym typeface="Century Gothic"/>
            </a:endParaRPr>
          </a:p>
        </p:txBody>
      </p:sp>
      <p:sp>
        <p:nvSpPr>
          <p:cNvPr id="908" name="Google Shape;908;g116f3c8e537_1_210"/>
          <p:cNvSpPr/>
          <p:nvPr/>
        </p:nvSpPr>
        <p:spPr>
          <a:xfrm>
            <a:off x="1881100" y="2629025"/>
            <a:ext cx="5364300" cy="590700"/>
          </a:xfrm>
          <a:prstGeom prst="rect">
            <a:avLst/>
          </a:prstGeom>
          <a:solidFill>
            <a:srgbClr val="FFAA1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fr-FR" sz="1800" u="none" cap="none" strike="noStrike">
                <a:solidFill>
                  <a:schemeClr val="lt1"/>
                </a:solidFill>
                <a:latin typeface="Century Gothic"/>
                <a:ea typeface="Century Gothic"/>
                <a:cs typeface="Century Gothic"/>
                <a:sym typeface="Century Gothic"/>
              </a:rPr>
              <a:t>On consomme toujours plus de chaque ressource énergétique, y compris les fossiles</a:t>
            </a:r>
            <a:endParaRPr b="1" i="0" sz="1800" u="none" cap="none" strike="noStrike">
              <a:solidFill>
                <a:schemeClr val="lt1"/>
              </a:solidFill>
              <a:latin typeface="Century Gothic"/>
              <a:ea typeface="Century Gothic"/>
              <a:cs typeface="Century Gothic"/>
              <a:sym typeface="Century Gothic"/>
            </a:endParaRPr>
          </a:p>
        </p:txBody>
      </p:sp>
      <p:sp>
        <p:nvSpPr>
          <p:cNvPr id="909" name="Google Shape;909;g116f3c8e537_1_210"/>
          <p:cNvSpPr/>
          <p:nvPr/>
        </p:nvSpPr>
        <p:spPr>
          <a:xfrm>
            <a:off x="1151575" y="4168375"/>
            <a:ext cx="5364300" cy="590700"/>
          </a:xfrm>
          <a:prstGeom prst="rect">
            <a:avLst/>
          </a:prstGeom>
          <a:solidFill>
            <a:srgbClr val="FFAA1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fr-FR" sz="1800" u="none" cap="none" strike="noStrike">
                <a:solidFill>
                  <a:schemeClr val="lt1"/>
                </a:solidFill>
                <a:latin typeface="Century Gothic"/>
                <a:ea typeface="Century Gothic"/>
                <a:cs typeface="Century Gothic"/>
                <a:sym typeface="Century Gothic"/>
              </a:rPr>
              <a:t>Jusqu’à présent, aucune ressource énergétique n’en a remplacé une autre</a:t>
            </a:r>
            <a:endParaRPr b="1" i="0" sz="1800" u="none" cap="none" strike="noStrike">
              <a:solidFill>
                <a:schemeClr val="lt1"/>
              </a:solidFill>
              <a:latin typeface="Century Gothic"/>
              <a:ea typeface="Century Gothic"/>
              <a:cs typeface="Century Gothic"/>
              <a:sym typeface="Century Gothic"/>
            </a:endParaRPr>
          </a:p>
        </p:txBody>
      </p:sp>
      <p:sp>
        <p:nvSpPr>
          <p:cNvPr id="910" name="Google Shape;910;g116f3c8e537_1_210"/>
          <p:cNvSpPr txBox="1"/>
          <p:nvPr/>
        </p:nvSpPr>
        <p:spPr>
          <a:xfrm>
            <a:off x="10846675" y="2134600"/>
            <a:ext cx="647700" cy="415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1" i="0" lang="fr-FR" sz="1500" u="none" cap="none" strike="noStrike">
                <a:solidFill>
                  <a:srgbClr val="C00000"/>
                </a:solidFill>
                <a:latin typeface="Century Gothic"/>
                <a:ea typeface="Century Gothic"/>
                <a:cs typeface="Century Gothic"/>
                <a:sym typeface="Century Gothic"/>
              </a:rPr>
              <a:t>23%</a:t>
            </a:r>
            <a:endParaRPr b="1" i="0" sz="1500" u="none" cap="none" strike="noStrike">
              <a:solidFill>
                <a:srgbClr val="C00000"/>
              </a:solidFill>
              <a:latin typeface="Century Gothic"/>
              <a:ea typeface="Century Gothic"/>
              <a:cs typeface="Century Gothic"/>
              <a:sym typeface="Century Gothic"/>
            </a:endParaRPr>
          </a:p>
        </p:txBody>
      </p:sp>
      <p:sp>
        <p:nvSpPr>
          <p:cNvPr id="911" name="Google Shape;911;g116f3c8e537_1_210"/>
          <p:cNvSpPr/>
          <p:nvPr/>
        </p:nvSpPr>
        <p:spPr>
          <a:xfrm>
            <a:off x="0" y="6597325"/>
            <a:ext cx="4409100" cy="260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rPr b="0" i="1" lang="fr-FR" sz="1100" u="none" cap="none" strike="noStrike">
                <a:solidFill>
                  <a:srgbClr val="166478"/>
                </a:solidFill>
                <a:latin typeface="Century Gothic"/>
                <a:ea typeface="Century Gothic"/>
                <a:cs typeface="Century Gothic"/>
                <a:sym typeface="Century Gothic"/>
              </a:rPr>
              <a:t>Source : </a:t>
            </a:r>
            <a:r>
              <a:rPr b="0" i="1" lang="fr-FR" sz="1100" u="none" cap="none" strike="noStrike">
                <a:solidFill>
                  <a:srgbClr val="085160"/>
                </a:solidFill>
                <a:latin typeface="Century Gothic"/>
                <a:ea typeface="Century Gothic"/>
                <a:cs typeface="Century Gothic"/>
                <a:sym typeface="Century Gothic"/>
              </a:rPr>
              <a:t>Our world in data 2021 : https://ourworldindata.org/</a:t>
            </a:r>
            <a:endParaRPr b="0" i="1" sz="1100" u="none" cap="none" strike="noStrike">
              <a:solidFill>
                <a:srgbClr val="085160"/>
              </a:solidFill>
              <a:latin typeface="Century Gothic"/>
              <a:ea typeface="Century Gothic"/>
              <a:cs typeface="Century Gothic"/>
              <a:sym typeface="Century Gothic"/>
            </a:endParaRPr>
          </a:p>
        </p:txBody>
      </p:sp>
      <p:grpSp>
        <p:nvGrpSpPr>
          <p:cNvPr id="912" name="Google Shape;912;g116f3c8e537_1_210"/>
          <p:cNvGrpSpPr/>
          <p:nvPr/>
        </p:nvGrpSpPr>
        <p:grpSpPr>
          <a:xfrm>
            <a:off x="10138056" y="4311977"/>
            <a:ext cx="647676" cy="647676"/>
            <a:chOff x="13941246" y="2646050"/>
            <a:chExt cx="1080000" cy="1080000"/>
          </a:xfrm>
        </p:grpSpPr>
        <p:sp>
          <p:nvSpPr>
            <p:cNvPr id="913" name="Google Shape;913;g116f3c8e537_1_210"/>
            <p:cNvSpPr/>
            <p:nvPr/>
          </p:nvSpPr>
          <p:spPr>
            <a:xfrm>
              <a:off x="13941246" y="2646050"/>
              <a:ext cx="1080000" cy="1080000"/>
            </a:xfrm>
            <a:prstGeom prst="ellipse">
              <a:avLst/>
            </a:prstGeom>
            <a:solidFill>
              <a:srgbClr val="A79B7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914" name="Google Shape;914;g116f3c8e537_1_210"/>
            <p:cNvPicPr preferRelativeResize="0"/>
            <p:nvPr/>
          </p:nvPicPr>
          <p:blipFill rotWithShape="1">
            <a:blip r:embed="rId4">
              <a:alphaModFix/>
            </a:blip>
            <a:srcRect b="0" l="0" r="0" t="0"/>
            <a:stretch/>
          </p:blipFill>
          <p:spPr>
            <a:xfrm>
              <a:off x="14081125" y="2785925"/>
              <a:ext cx="800250" cy="800250"/>
            </a:xfrm>
            <a:prstGeom prst="rect">
              <a:avLst/>
            </a:prstGeom>
            <a:noFill/>
            <a:ln>
              <a:noFill/>
            </a:ln>
          </p:spPr>
        </p:pic>
      </p:grpSp>
      <p:grpSp>
        <p:nvGrpSpPr>
          <p:cNvPr id="915" name="Google Shape;915;g116f3c8e537_1_210"/>
          <p:cNvGrpSpPr/>
          <p:nvPr/>
        </p:nvGrpSpPr>
        <p:grpSpPr>
          <a:xfrm>
            <a:off x="10138082" y="5203857"/>
            <a:ext cx="647676" cy="647676"/>
            <a:chOff x="12526621" y="6789075"/>
            <a:chExt cx="1080000" cy="1080000"/>
          </a:xfrm>
        </p:grpSpPr>
        <p:sp>
          <p:nvSpPr>
            <p:cNvPr id="916" name="Google Shape;916;g116f3c8e537_1_210"/>
            <p:cNvSpPr/>
            <p:nvPr/>
          </p:nvSpPr>
          <p:spPr>
            <a:xfrm>
              <a:off x="12526621" y="6789075"/>
              <a:ext cx="1080000" cy="1080000"/>
            </a:xfrm>
            <a:prstGeom prst="ellipse">
              <a:avLst/>
            </a:prstGeom>
            <a:solidFill>
              <a:srgbClr val="B6D7A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917" name="Google Shape;917;g116f3c8e537_1_210"/>
            <p:cNvPicPr preferRelativeResize="0"/>
            <p:nvPr/>
          </p:nvPicPr>
          <p:blipFill rotWithShape="1">
            <a:blip r:embed="rId5">
              <a:alphaModFix/>
            </a:blip>
            <a:srcRect b="0" l="0" r="0" t="0"/>
            <a:stretch/>
          </p:blipFill>
          <p:spPr>
            <a:xfrm>
              <a:off x="12666500" y="6928950"/>
              <a:ext cx="800250" cy="800250"/>
            </a:xfrm>
            <a:prstGeom prst="rect">
              <a:avLst/>
            </a:prstGeom>
            <a:noFill/>
            <a:ln>
              <a:noFill/>
            </a:ln>
          </p:spPr>
        </p:pic>
      </p:grpSp>
      <p:grpSp>
        <p:nvGrpSpPr>
          <p:cNvPr id="918" name="Google Shape;918;g116f3c8e537_1_210"/>
          <p:cNvGrpSpPr/>
          <p:nvPr/>
        </p:nvGrpSpPr>
        <p:grpSpPr>
          <a:xfrm>
            <a:off x="10138073" y="3165238"/>
            <a:ext cx="647676" cy="647676"/>
            <a:chOff x="9661721" y="909150"/>
            <a:chExt cx="1080000" cy="1080000"/>
          </a:xfrm>
        </p:grpSpPr>
        <p:sp>
          <p:nvSpPr>
            <p:cNvPr id="919" name="Google Shape;919;g116f3c8e537_1_210"/>
            <p:cNvSpPr/>
            <p:nvPr/>
          </p:nvSpPr>
          <p:spPr>
            <a:xfrm>
              <a:off x="9661721" y="909150"/>
              <a:ext cx="1080000" cy="1080000"/>
            </a:xfrm>
            <a:prstGeom prst="ellipse">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920" name="Google Shape;920;g116f3c8e537_1_210"/>
            <p:cNvPicPr preferRelativeResize="0"/>
            <p:nvPr/>
          </p:nvPicPr>
          <p:blipFill rotWithShape="1">
            <a:blip r:embed="rId6">
              <a:alphaModFix/>
            </a:blip>
            <a:srcRect b="0" l="0" r="0" t="0"/>
            <a:stretch/>
          </p:blipFill>
          <p:spPr>
            <a:xfrm>
              <a:off x="9801600" y="1049025"/>
              <a:ext cx="800250" cy="800250"/>
            </a:xfrm>
            <a:prstGeom prst="rect">
              <a:avLst/>
            </a:prstGeom>
            <a:noFill/>
            <a:ln>
              <a:noFill/>
            </a:ln>
          </p:spPr>
        </p:pic>
      </p:grpSp>
      <p:grpSp>
        <p:nvGrpSpPr>
          <p:cNvPr id="921" name="Google Shape;921;g116f3c8e537_1_210"/>
          <p:cNvGrpSpPr/>
          <p:nvPr/>
        </p:nvGrpSpPr>
        <p:grpSpPr>
          <a:xfrm>
            <a:off x="10138064" y="2018529"/>
            <a:ext cx="647676" cy="647676"/>
            <a:chOff x="13941246" y="4060625"/>
            <a:chExt cx="1080000" cy="1080000"/>
          </a:xfrm>
        </p:grpSpPr>
        <p:sp>
          <p:nvSpPr>
            <p:cNvPr id="922" name="Google Shape;922;g116f3c8e537_1_210"/>
            <p:cNvSpPr/>
            <p:nvPr/>
          </p:nvSpPr>
          <p:spPr>
            <a:xfrm>
              <a:off x="13941246" y="4060625"/>
              <a:ext cx="1080000" cy="1080000"/>
            </a:xfrm>
            <a:prstGeom prst="ellipse">
              <a:avLst/>
            </a:prstGeom>
            <a:solidFill>
              <a:srgbClr val="F4CCC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923" name="Google Shape;923;g116f3c8e537_1_210"/>
            <p:cNvPicPr preferRelativeResize="0"/>
            <p:nvPr/>
          </p:nvPicPr>
          <p:blipFill rotWithShape="1">
            <a:blip r:embed="rId7">
              <a:alphaModFix/>
            </a:blip>
            <a:srcRect b="0" l="0" r="0" t="0"/>
            <a:stretch/>
          </p:blipFill>
          <p:spPr>
            <a:xfrm>
              <a:off x="14081125" y="4200500"/>
              <a:ext cx="800250" cy="800250"/>
            </a:xfrm>
            <a:prstGeom prst="rect">
              <a:avLst/>
            </a:prstGeom>
            <a:noFill/>
            <a:ln>
              <a:noFill/>
            </a:ln>
          </p:spPr>
        </p:pic>
      </p:grpSp>
      <p:pic>
        <p:nvPicPr>
          <p:cNvPr id="924" name="Google Shape;924;g116f3c8e537_1_210"/>
          <p:cNvPicPr preferRelativeResize="0"/>
          <p:nvPr/>
        </p:nvPicPr>
        <p:blipFill rotWithShape="1">
          <a:blip r:embed="rId8">
            <a:alphaModFix/>
          </a:blip>
          <a:srcRect b="0" l="0" r="0" t="0"/>
          <a:stretch/>
        </p:blipFill>
        <p:spPr>
          <a:xfrm>
            <a:off x="11555300" y="1962650"/>
            <a:ext cx="247650" cy="3043700"/>
          </a:xfrm>
          <a:prstGeom prst="rect">
            <a:avLst/>
          </a:prstGeom>
          <a:noFill/>
          <a:ln>
            <a:noFill/>
          </a:ln>
        </p:spPr>
      </p:pic>
      <p:sp>
        <p:nvSpPr>
          <p:cNvPr id="925" name="Google Shape;925;g116f3c8e537_1_210"/>
          <p:cNvSpPr/>
          <p:nvPr/>
        </p:nvSpPr>
        <p:spPr>
          <a:xfrm>
            <a:off x="9620800" y="6597325"/>
            <a:ext cx="2083500" cy="2607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85160"/>
              </a:buClr>
              <a:buSzPts val="1100"/>
              <a:buFont typeface="Century Gothic"/>
              <a:buNone/>
            </a:pPr>
            <a:r>
              <a:rPr b="0" i="1" lang="fr-FR" sz="1100" u="none" cap="none" strike="noStrike">
                <a:solidFill>
                  <a:srgbClr val="085160"/>
                </a:solidFill>
                <a:latin typeface="Century Gothic"/>
                <a:ea typeface="Century Gothic"/>
                <a:cs typeface="Century Gothic"/>
                <a:sym typeface="Century Gothic"/>
              </a:rPr>
              <a:t>Icônes : Freepik</a:t>
            </a:r>
            <a:endParaRPr b="0" i="1" sz="1100" u="none" cap="none" strike="noStrike">
              <a:solidFill>
                <a:srgbClr val="166478"/>
              </a:solidFill>
              <a:latin typeface="Century Gothic"/>
              <a:ea typeface="Century Gothic"/>
              <a:cs typeface="Century Gothic"/>
              <a:sym typeface="Century Gothic"/>
            </a:endParaRPr>
          </a:p>
        </p:txBody>
      </p:sp>
      <p:sp>
        <p:nvSpPr>
          <p:cNvPr id="926" name="Google Shape;926;g116f3c8e537_1_210"/>
          <p:cNvSpPr/>
          <p:nvPr/>
        </p:nvSpPr>
        <p:spPr>
          <a:xfrm>
            <a:off x="10027475" y="1563675"/>
            <a:ext cx="2126400" cy="354000"/>
          </a:xfrm>
          <a:prstGeom prst="rect">
            <a:avLst/>
          </a:prstGeom>
          <a:solidFill>
            <a:srgbClr val="C000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00"/>
              <a:buFont typeface="Arial"/>
              <a:buNone/>
            </a:pPr>
            <a:r>
              <a:rPr b="1" i="0" lang="fr-FR" sz="1600" u="none" cap="none" strike="noStrike">
                <a:solidFill>
                  <a:schemeClr val="lt1"/>
                </a:solidFill>
                <a:latin typeface="Century Gothic"/>
                <a:ea typeface="Century Gothic"/>
                <a:cs typeface="Century Gothic"/>
                <a:sym typeface="Century Gothic"/>
              </a:rPr>
              <a:t>79%</a:t>
            </a:r>
            <a:r>
              <a:rPr b="1" i="0" lang="fr-FR" sz="1300" u="none" cap="none" strike="noStrike">
                <a:solidFill>
                  <a:schemeClr val="lt1"/>
                </a:solidFill>
                <a:latin typeface="Century Gothic"/>
                <a:ea typeface="Century Gothic"/>
                <a:cs typeface="Century Gothic"/>
                <a:sym typeface="Century Gothic"/>
              </a:rPr>
              <a:t> d’énergies fossiles</a:t>
            </a:r>
            <a:endParaRPr b="1" i="0" sz="1300" u="none" cap="none" strike="noStrike">
              <a:solidFill>
                <a:schemeClr val="lt1"/>
              </a:solidFill>
              <a:latin typeface="Century Gothic"/>
              <a:ea typeface="Century Gothic"/>
              <a:cs typeface="Century Gothic"/>
              <a:sym typeface="Century Gothic"/>
            </a:endParaRPr>
          </a:p>
        </p:txBody>
      </p:sp>
      <p:sp>
        <p:nvSpPr>
          <p:cNvPr id="927" name="Google Shape;927;g116f3c8e537_1_210"/>
          <p:cNvSpPr/>
          <p:nvPr/>
        </p:nvSpPr>
        <p:spPr>
          <a:xfrm>
            <a:off x="9563100" y="1123950"/>
            <a:ext cx="204900" cy="647700"/>
          </a:xfrm>
          <a:prstGeom prst="rightBrace">
            <a:avLst>
              <a:gd fmla="val 50000" name="adj1"/>
              <a:gd fmla="val 50000" name="adj2"/>
            </a:avLst>
          </a:prstGeom>
          <a:no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accent3"/>
              </a:solidFill>
              <a:latin typeface="Century Gothic"/>
              <a:ea typeface="Century Gothic"/>
              <a:cs typeface="Century Gothic"/>
              <a:sym typeface="Century Gothic"/>
            </a:endParaRPr>
          </a:p>
        </p:txBody>
      </p:sp>
      <p:sp>
        <p:nvSpPr>
          <p:cNvPr id="928" name="Google Shape;928;g116f3c8e537_1_210"/>
          <p:cNvSpPr txBox="1"/>
          <p:nvPr/>
        </p:nvSpPr>
        <p:spPr>
          <a:xfrm>
            <a:off x="681350" y="6181850"/>
            <a:ext cx="9272400" cy="415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1" i="0" lang="fr-FR" sz="1500" u="none" cap="none" strike="noStrike">
                <a:solidFill>
                  <a:srgbClr val="202124"/>
                </a:solidFill>
                <a:highlight>
                  <a:srgbClr val="FFFFFF"/>
                </a:highlight>
                <a:latin typeface="Century Gothic"/>
                <a:ea typeface="Century Gothic"/>
                <a:cs typeface="Century Gothic"/>
                <a:sym typeface="Century Gothic"/>
              </a:rPr>
              <a:t>É</a:t>
            </a:r>
            <a:r>
              <a:rPr b="1" i="0" lang="fr-FR" sz="1500" u="none" cap="none" strike="noStrike">
                <a:solidFill>
                  <a:srgbClr val="000000"/>
                </a:solidFill>
                <a:latin typeface="Century Gothic"/>
                <a:ea typeface="Century Gothic"/>
                <a:cs typeface="Century Gothic"/>
                <a:sym typeface="Century Gothic"/>
              </a:rPr>
              <a:t>volution de la consommation annuelle d’énergie primaire dans le monde</a:t>
            </a:r>
            <a:endParaRPr b="1" i="0" sz="1500" u="none" cap="none" strike="noStrike">
              <a:solidFill>
                <a:srgbClr val="000000"/>
              </a:solidFill>
              <a:latin typeface="Century Gothic"/>
              <a:ea typeface="Century Gothic"/>
              <a:cs typeface="Century Gothic"/>
              <a:sym typeface="Century Gothic"/>
            </a:endParaRPr>
          </a:p>
        </p:txBody>
      </p:sp>
      <p:sp>
        <p:nvSpPr>
          <p:cNvPr id="929" name="Google Shape;929;g116f3c8e537_1_210"/>
          <p:cNvSpPr txBox="1"/>
          <p:nvPr/>
        </p:nvSpPr>
        <p:spPr>
          <a:xfrm>
            <a:off x="667575" y="553875"/>
            <a:ext cx="1827900" cy="400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rPr b="1" i="0" lang="fr-FR" sz="1500" u="none" cap="none" strike="noStrike">
                <a:solidFill>
                  <a:srgbClr val="202124"/>
                </a:solidFill>
                <a:highlight>
                  <a:srgbClr val="FFFFFF"/>
                </a:highlight>
                <a:latin typeface="Century Gothic"/>
                <a:ea typeface="Century Gothic"/>
                <a:cs typeface="Century Gothic"/>
                <a:sym typeface="Century Gothic"/>
              </a:rPr>
              <a:t>É</a:t>
            </a:r>
            <a:r>
              <a:rPr b="1" i="0" lang="fr-FR" sz="1500" u="none" cap="none" strike="noStrike">
                <a:solidFill>
                  <a:srgbClr val="000000"/>
                </a:solidFill>
                <a:latin typeface="Century Gothic"/>
                <a:ea typeface="Century Gothic"/>
                <a:cs typeface="Century Gothic"/>
                <a:sym typeface="Century Gothic"/>
              </a:rPr>
              <a:t>nergie (Gtep)</a:t>
            </a:r>
            <a:endParaRPr b="1" i="0" sz="1500" u="none" cap="none" strike="noStrike">
              <a:solidFill>
                <a:srgbClr val="000000"/>
              </a:solidFill>
              <a:latin typeface="Century Gothic"/>
              <a:ea typeface="Century Gothic"/>
              <a:cs typeface="Century Gothic"/>
              <a:sym typeface="Century Gothic"/>
            </a:endParaRPr>
          </a:p>
        </p:txBody>
      </p:sp>
      <p:grpSp>
        <p:nvGrpSpPr>
          <p:cNvPr id="930" name="Google Shape;930;g116f3c8e537_1_210"/>
          <p:cNvGrpSpPr/>
          <p:nvPr/>
        </p:nvGrpSpPr>
        <p:grpSpPr>
          <a:xfrm>
            <a:off x="11504938" y="3"/>
            <a:ext cx="647676" cy="647676"/>
            <a:chOff x="13941246" y="5475200"/>
            <a:chExt cx="1080000" cy="1080000"/>
          </a:xfrm>
        </p:grpSpPr>
        <p:sp>
          <p:nvSpPr>
            <p:cNvPr id="931" name="Google Shape;931;g116f3c8e537_1_210"/>
            <p:cNvSpPr/>
            <p:nvPr/>
          </p:nvSpPr>
          <p:spPr>
            <a:xfrm>
              <a:off x="13941246" y="5475200"/>
              <a:ext cx="1080000" cy="1080000"/>
            </a:xfrm>
            <a:prstGeom prst="ellipse">
              <a:avLst/>
            </a:prstGeom>
            <a:solidFill>
              <a:srgbClr val="D5A6B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932" name="Google Shape;932;g116f3c8e537_1_210"/>
            <p:cNvPicPr preferRelativeResize="0"/>
            <p:nvPr/>
          </p:nvPicPr>
          <p:blipFill rotWithShape="1">
            <a:blip r:embed="rId9">
              <a:alphaModFix/>
            </a:blip>
            <a:srcRect b="0" l="0" r="0" t="0"/>
            <a:stretch/>
          </p:blipFill>
          <p:spPr>
            <a:xfrm>
              <a:off x="14081118" y="5615075"/>
              <a:ext cx="800250" cy="800250"/>
            </a:xfrm>
            <a:prstGeom prst="rect">
              <a:avLst/>
            </a:prstGeom>
            <a:noFill/>
            <a:ln>
              <a:noFill/>
            </a:ln>
          </p:spPr>
        </p:pic>
      </p:grpSp>
      <p:grpSp>
        <p:nvGrpSpPr>
          <p:cNvPr id="933" name="Google Shape;933;g116f3c8e537_1_210"/>
          <p:cNvGrpSpPr/>
          <p:nvPr/>
        </p:nvGrpSpPr>
        <p:grpSpPr>
          <a:xfrm>
            <a:off x="10255374" y="2"/>
            <a:ext cx="647676" cy="647676"/>
            <a:chOff x="12519909" y="2560038"/>
            <a:chExt cx="1080000" cy="1080000"/>
          </a:xfrm>
        </p:grpSpPr>
        <p:sp>
          <p:nvSpPr>
            <p:cNvPr id="934" name="Google Shape;934;g116f3c8e537_1_210"/>
            <p:cNvSpPr/>
            <p:nvPr/>
          </p:nvSpPr>
          <p:spPr>
            <a:xfrm>
              <a:off x="12519909" y="2560038"/>
              <a:ext cx="1080000" cy="1080000"/>
            </a:xfrm>
            <a:prstGeom prst="ellipse">
              <a:avLst/>
            </a:prstGeom>
            <a:solidFill>
              <a:srgbClr val="FFE59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935" name="Google Shape;935;g116f3c8e537_1_210"/>
            <p:cNvPicPr preferRelativeResize="0"/>
            <p:nvPr/>
          </p:nvPicPr>
          <p:blipFill rotWithShape="1">
            <a:blip r:embed="rId10">
              <a:alphaModFix/>
            </a:blip>
            <a:srcRect b="0" l="0" r="0" t="0"/>
            <a:stretch/>
          </p:blipFill>
          <p:spPr>
            <a:xfrm>
              <a:off x="12659788" y="2699925"/>
              <a:ext cx="800250" cy="800250"/>
            </a:xfrm>
            <a:prstGeom prst="rect">
              <a:avLst/>
            </a:prstGeom>
            <a:noFill/>
            <a:ln>
              <a:noFill/>
            </a:ln>
          </p:spPr>
        </p:pic>
      </p:grpSp>
      <p:grpSp>
        <p:nvGrpSpPr>
          <p:cNvPr id="936" name="Google Shape;936;g116f3c8e537_1_210"/>
          <p:cNvGrpSpPr/>
          <p:nvPr/>
        </p:nvGrpSpPr>
        <p:grpSpPr>
          <a:xfrm>
            <a:off x="9528382" y="2"/>
            <a:ext cx="647676" cy="647676"/>
            <a:chOff x="3382159" y="2611650"/>
            <a:chExt cx="1080000" cy="1080000"/>
          </a:xfrm>
        </p:grpSpPr>
        <p:sp>
          <p:nvSpPr>
            <p:cNvPr id="937" name="Google Shape;937;g116f3c8e537_1_210"/>
            <p:cNvSpPr/>
            <p:nvPr/>
          </p:nvSpPr>
          <p:spPr>
            <a:xfrm>
              <a:off x="3382159" y="2611650"/>
              <a:ext cx="1080000" cy="1080000"/>
            </a:xfrm>
            <a:prstGeom prst="ellipse">
              <a:avLst/>
            </a:prstGeom>
            <a:solidFill>
              <a:srgbClr val="43434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938" name="Google Shape;938;g116f3c8e537_1_210"/>
            <p:cNvPicPr preferRelativeResize="0"/>
            <p:nvPr/>
          </p:nvPicPr>
          <p:blipFill rotWithShape="1">
            <a:blip r:embed="rId11">
              <a:alphaModFix/>
            </a:blip>
            <a:srcRect b="0" l="0" r="0" t="0"/>
            <a:stretch/>
          </p:blipFill>
          <p:spPr>
            <a:xfrm>
              <a:off x="3530525" y="2751525"/>
              <a:ext cx="800225" cy="800225"/>
            </a:xfrm>
            <a:prstGeom prst="rect">
              <a:avLst/>
            </a:prstGeom>
            <a:noFill/>
            <a:ln>
              <a:noFill/>
            </a:ln>
          </p:spPr>
        </p:pic>
      </p:grpSp>
      <p:grpSp>
        <p:nvGrpSpPr>
          <p:cNvPr id="939" name="Google Shape;939;g116f3c8e537_1_210"/>
          <p:cNvGrpSpPr/>
          <p:nvPr/>
        </p:nvGrpSpPr>
        <p:grpSpPr>
          <a:xfrm>
            <a:off x="8773367" y="-4"/>
            <a:ext cx="647676" cy="647676"/>
            <a:chOff x="12673471" y="679000"/>
            <a:chExt cx="1080000" cy="1080000"/>
          </a:xfrm>
        </p:grpSpPr>
        <p:sp>
          <p:nvSpPr>
            <p:cNvPr id="940" name="Google Shape;940;g116f3c8e537_1_210"/>
            <p:cNvSpPr/>
            <p:nvPr/>
          </p:nvSpPr>
          <p:spPr>
            <a:xfrm>
              <a:off x="12673471" y="679000"/>
              <a:ext cx="1080000" cy="1080000"/>
            </a:xfrm>
            <a:prstGeom prst="ellipse">
              <a:avLst/>
            </a:prstGeom>
            <a:solidFill>
              <a:srgbClr val="C9DAF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941" name="Google Shape;941;g116f3c8e537_1_210"/>
            <p:cNvPicPr preferRelativeResize="0"/>
            <p:nvPr/>
          </p:nvPicPr>
          <p:blipFill rotWithShape="1">
            <a:blip r:embed="rId12">
              <a:alphaModFix/>
            </a:blip>
            <a:srcRect b="0" l="0" r="0" t="0"/>
            <a:stretch/>
          </p:blipFill>
          <p:spPr>
            <a:xfrm>
              <a:off x="12813350" y="818875"/>
              <a:ext cx="800250" cy="800250"/>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0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0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946" name="Shape 946"/>
        <p:cNvGrpSpPr/>
        <p:nvPr/>
      </p:nvGrpSpPr>
      <p:grpSpPr>
        <a:xfrm>
          <a:off x="0" y="0"/>
          <a:ext cx="0" cy="0"/>
          <a:chOff x="0" y="0"/>
          <a:chExt cx="0" cy="0"/>
        </a:xfrm>
      </p:grpSpPr>
      <p:sp>
        <p:nvSpPr>
          <p:cNvPr id="947" name="Google Shape;947;g12236df0981_0_146"/>
          <p:cNvSpPr txBox="1"/>
          <p:nvPr/>
        </p:nvSpPr>
        <p:spPr>
          <a:xfrm>
            <a:off x="2027550" y="0"/>
            <a:ext cx="8242800" cy="980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0"/>
              </a:spcAft>
              <a:buClr>
                <a:schemeClr val="dk1"/>
              </a:buClr>
              <a:buSzPts val="1400"/>
              <a:buFont typeface="Arial"/>
              <a:buNone/>
            </a:pPr>
            <a:r>
              <a:rPr b="1" i="0" lang="fr-FR" sz="2400" u="none" cap="none" strike="noStrike">
                <a:solidFill>
                  <a:srgbClr val="085160"/>
                </a:solidFill>
                <a:highlight>
                  <a:srgbClr val="FFFFFF"/>
                </a:highlight>
                <a:latin typeface="Century Gothic"/>
                <a:ea typeface="Century Gothic"/>
                <a:cs typeface="Century Gothic"/>
                <a:sym typeface="Century Gothic"/>
              </a:rPr>
              <a:t>Le pétrole se trouve dans nos objets quotidiens</a:t>
            </a:r>
            <a:endParaRPr b="1" i="0" sz="2400" u="none" cap="none" strike="noStrike">
              <a:solidFill>
                <a:srgbClr val="085160"/>
              </a:solidFill>
              <a:latin typeface="Century Gothic"/>
              <a:ea typeface="Century Gothic"/>
              <a:cs typeface="Century Gothic"/>
              <a:sym typeface="Century Gothic"/>
            </a:endParaRPr>
          </a:p>
        </p:txBody>
      </p:sp>
      <p:sp>
        <p:nvSpPr>
          <p:cNvPr id="948" name="Google Shape;948;g12236df0981_0_146"/>
          <p:cNvSpPr txBox="1"/>
          <p:nvPr>
            <p:ph idx="12" type="sldNum"/>
          </p:nvPr>
        </p:nvSpPr>
        <p:spPr>
          <a:xfrm>
            <a:off x="11280576" y="6597352"/>
            <a:ext cx="864000" cy="2607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FFFFFF"/>
              </a:buClr>
              <a:buSzPts val="1400"/>
              <a:buFont typeface="Arial"/>
              <a:buNone/>
            </a:pPr>
            <a:fld id="{00000000-1234-1234-1234-123412341234}" type="slidenum">
              <a:rPr lang="fr-FR"/>
              <a:t>‹#›</a:t>
            </a:fld>
            <a:endParaRPr/>
          </a:p>
        </p:txBody>
      </p:sp>
      <p:sp>
        <p:nvSpPr>
          <p:cNvPr id="949" name="Google Shape;949;g12236df0981_0_146"/>
          <p:cNvSpPr/>
          <p:nvPr/>
        </p:nvSpPr>
        <p:spPr>
          <a:xfrm>
            <a:off x="9620800" y="6597325"/>
            <a:ext cx="2083500" cy="2607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85160"/>
              </a:buClr>
              <a:buSzPts val="1100"/>
              <a:buFont typeface="Century Gothic"/>
              <a:buNone/>
            </a:pPr>
            <a:r>
              <a:rPr b="0" i="1" lang="fr-FR" sz="1100" u="none" cap="none" strike="noStrike">
                <a:solidFill>
                  <a:srgbClr val="085160"/>
                </a:solidFill>
                <a:latin typeface="Century Gothic"/>
                <a:ea typeface="Century Gothic"/>
                <a:cs typeface="Century Gothic"/>
                <a:sym typeface="Century Gothic"/>
              </a:rPr>
              <a:t>Icônes : Freepik</a:t>
            </a:r>
            <a:endParaRPr b="0" i="1" sz="1100" u="none" cap="none" strike="noStrike">
              <a:solidFill>
                <a:srgbClr val="166478"/>
              </a:solidFill>
              <a:latin typeface="Century Gothic"/>
              <a:ea typeface="Century Gothic"/>
              <a:cs typeface="Century Gothic"/>
              <a:sym typeface="Century Gothic"/>
            </a:endParaRPr>
          </a:p>
        </p:txBody>
      </p:sp>
      <p:pic>
        <p:nvPicPr>
          <p:cNvPr id="950" name="Google Shape;950;g12236df0981_0_146"/>
          <p:cNvPicPr preferRelativeResize="0"/>
          <p:nvPr/>
        </p:nvPicPr>
        <p:blipFill rotWithShape="1">
          <a:blip r:embed="rId3">
            <a:alphaModFix/>
          </a:blip>
          <a:srcRect b="0" l="0" r="0" t="0"/>
          <a:stretch/>
        </p:blipFill>
        <p:spPr>
          <a:xfrm>
            <a:off x="894938" y="1604525"/>
            <a:ext cx="1178075" cy="1178075"/>
          </a:xfrm>
          <a:prstGeom prst="rect">
            <a:avLst/>
          </a:prstGeom>
          <a:noFill/>
          <a:ln>
            <a:noFill/>
          </a:ln>
        </p:spPr>
      </p:pic>
      <p:pic>
        <p:nvPicPr>
          <p:cNvPr id="951" name="Google Shape;951;g12236df0981_0_146"/>
          <p:cNvPicPr preferRelativeResize="0"/>
          <p:nvPr/>
        </p:nvPicPr>
        <p:blipFill rotWithShape="1">
          <a:blip r:embed="rId4">
            <a:alphaModFix/>
          </a:blip>
          <a:srcRect b="0" l="0" r="0" t="0"/>
          <a:stretch/>
        </p:blipFill>
        <p:spPr>
          <a:xfrm>
            <a:off x="2412588" y="1604537"/>
            <a:ext cx="1178075" cy="1178075"/>
          </a:xfrm>
          <a:prstGeom prst="rect">
            <a:avLst/>
          </a:prstGeom>
          <a:noFill/>
          <a:ln>
            <a:noFill/>
          </a:ln>
        </p:spPr>
      </p:pic>
      <p:pic>
        <p:nvPicPr>
          <p:cNvPr id="952" name="Google Shape;952;g12236df0981_0_146"/>
          <p:cNvPicPr preferRelativeResize="0"/>
          <p:nvPr/>
        </p:nvPicPr>
        <p:blipFill rotWithShape="1">
          <a:blip r:embed="rId5">
            <a:alphaModFix/>
          </a:blip>
          <a:srcRect b="0" l="0" r="0" t="0"/>
          <a:stretch/>
        </p:blipFill>
        <p:spPr>
          <a:xfrm>
            <a:off x="10039037" y="1600075"/>
            <a:ext cx="1178075" cy="1178075"/>
          </a:xfrm>
          <a:prstGeom prst="rect">
            <a:avLst/>
          </a:prstGeom>
          <a:noFill/>
          <a:ln>
            <a:noFill/>
          </a:ln>
        </p:spPr>
      </p:pic>
      <p:pic>
        <p:nvPicPr>
          <p:cNvPr id="953" name="Google Shape;953;g12236df0981_0_146"/>
          <p:cNvPicPr preferRelativeResize="0"/>
          <p:nvPr/>
        </p:nvPicPr>
        <p:blipFill rotWithShape="1">
          <a:blip r:embed="rId6">
            <a:alphaModFix/>
          </a:blip>
          <a:srcRect b="0" l="0" r="0" t="0"/>
          <a:stretch/>
        </p:blipFill>
        <p:spPr>
          <a:xfrm>
            <a:off x="8634300" y="1600060"/>
            <a:ext cx="1178075" cy="1178075"/>
          </a:xfrm>
          <a:prstGeom prst="rect">
            <a:avLst/>
          </a:prstGeom>
          <a:noFill/>
          <a:ln>
            <a:noFill/>
          </a:ln>
        </p:spPr>
      </p:pic>
      <p:sp>
        <p:nvSpPr>
          <p:cNvPr id="954" name="Google Shape;954;g12236df0981_0_146"/>
          <p:cNvSpPr txBox="1"/>
          <p:nvPr/>
        </p:nvSpPr>
        <p:spPr>
          <a:xfrm>
            <a:off x="920550" y="1111950"/>
            <a:ext cx="2744700" cy="400200"/>
          </a:xfrm>
          <a:prstGeom prst="rect">
            <a:avLst/>
          </a:prstGeom>
          <a:noFill/>
          <a:ln>
            <a:noFill/>
          </a:ln>
        </p:spPr>
        <p:txBody>
          <a:bodyPr anchorCtr="0" anchor="t" bIns="46800" lIns="90000" spcFirstLastPara="1" rIns="90000" wrap="square" tIns="46800">
            <a:noAutofit/>
          </a:bodyPr>
          <a:lstStyle/>
          <a:p>
            <a:pPr indent="0" lvl="0" marL="0" marR="0" rtl="0" algn="ctr">
              <a:lnSpc>
                <a:spcPct val="100000"/>
              </a:lnSpc>
              <a:spcBef>
                <a:spcPts val="0"/>
              </a:spcBef>
              <a:spcAft>
                <a:spcPts val="0"/>
              </a:spcAft>
              <a:buClr>
                <a:srgbClr val="FFFFFF"/>
              </a:buClr>
              <a:buSzPts val="2000"/>
              <a:buFont typeface="Century Gothic"/>
              <a:buNone/>
            </a:pPr>
            <a:r>
              <a:rPr b="1" i="0" lang="fr-FR" sz="2000" u="none" cap="none" strike="noStrike">
                <a:solidFill>
                  <a:srgbClr val="1B687F"/>
                </a:solidFill>
                <a:latin typeface="Century Gothic"/>
                <a:ea typeface="Century Gothic"/>
                <a:cs typeface="Century Gothic"/>
                <a:sym typeface="Century Gothic"/>
              </a:rPr>
              <a:t>Fibres synthétiques</a:t>
            </a:r>
            <a:endParaRPr b="0" i="0" sz="2000" u="none" cap="none" strike="noStrike">
              <a:solidFill>
                <a:srgbClr val="1B687F"/>
              </a:solidFill>
              <a:latin typeface="Arial"/>
              <a:ea typeface="Arial"/>
              <a:cs typeface="Arial"/>
              <a:sym typeface="Arial"/>
            </a:endParaRPr>
          </a:p>
        </p:txBody>
      </p:sp>
      <p:sp>
        <p:nvSpPr>
          <p:cNvPr id="955" name="Google Shape;955;g12236df0981_0_146"/>
          <p:cNvSpPr txBox="1"/>
          <p:nvPr/>
        </p:nvSpPr>
        <p:spPr>
          <a:xfrm>
            <a:off x="9011588" y="1111958"/>
            <a:ext cx="1828200" cy="400200"/>
          </a:xfrm>
          <a:prstGeom prst="rect">
            <a:avLst/>
          </a:prstGeom>
          <a:noFill/>
          <a:ln>
            <a:noFill/>
          </a:ln>
        </p:spPr>
        <p:txBody>
          <a:bodyPr anchorCtr="0" anchor="t" bIns="46800" lIns="90000" spcFirstLastPara="1" rIns="90000" wrap="square" tIns="46800">
            <a:noAutofit/>
          </a:bodyPr>
          <a:lstStyle/>
          <a:p>
            <a:pPr indent="0" lvl="0" marL="0" marR="0" rtl="0" algn="ctr">
              <a:lnSpc>
                <a:spcPct val="100000"/>
              </a:lnSpc>
              <a:spcBef>
                <a:spcPts val="0"/>
              </a:spcBef>
              <a:spcAft>
                <a:spcPts val="0"/>
              </a:spcAft>
              <a:buClr>
                <a:srgbClr val="FFFFFF"/>
              </a:buClr>
              <a:buSzPts val="2000"/>
              <a:buFont typeface="Century Gothic"/>
              <a:buNone/>
            </a:pPr>
            <a:r>
              <a:rPr b="1" i="0" lang="fr-FR" sz="2000" u="none" cap="none" strike="noStrike">
                <a:solidFill>
                  <a:srgbClr val="1B687F"/>
                </a:solidFill>
                <a:latin typeface="Century Gothic"/>
                <a:ea typeface="Century Gothic"/>
                <a:cs typeface="Century Gothic"/>
                <a:sym typeface="Century Gothic"/>
              </a:rPr>
              <a:t>Plastiques</a:t>
            </a:r>
            <a:endParaRPr b="0" i="0" sz="2000" u="none" cap="none" strike="noStrike">
              <a:solidFill>
                <a:srgbClr val="1B687F"/>
              </a:solidFill>
              <a:latin typeface="Arial"/>
              <a:ea typeface="Arial"/>
              <a:cs typeface="Arial"/>
              <a:sym typeface="Arial"/>
            </a:endParaRPr>
          </a:p>
        </p:txBody>
      </p:sp>
      <p:grpSp>
        <p:nvGrpSpPr>
          <p:cNvPr id="956" name="Google Shape;956;g12236df0981_0_146"/>
          <p:cNvGrpSpPr/>
          <p:nvPr/>
        </p:nvGrpSpPr>
        <p:grpSpPr>
          <a:xfrm>
            <a:off x="3797138" y="2152088"/>
            <a:ext cx="4597712" cy="1859938"/>
            <a:chOff x="3741713" y="2066075"/>
            <a:chExt cx="4597712" cy="1859938"/>
          </a:xfrm>
        </p:grpSpPr>
        <p:cxnSp>
          <p:nvCxnSpPr>
            <p:cNvPr id="957" name="Google Shape;957;g12236df0981_0_146"/>
            <p:cNvCxnSpPr/>
            <p:nvPr/>
          </p:nvCxnSpPr>
          <p:spPr>
            <a:xfrm flipH="1" rot="10800000">
              <a:off x="6751100" y="2066088"/>
              <a:ext cx="1557600" cy="616500"/>
            </a:xfrm>
            <a:prstGeom prst="straightConnector1">
              <a:avLst/>
            </a:prstGeom>
            <a:noFill/>
            <a:ln cap="flat" cmpd="sng" w="38100">
              <a:solidFill>
                <a:schemeClr val="dk2"/>
              </a:solidFill>
              <a:prstDash val="solid"/>
              <a:round/>
              <a:headEnd len="sm" w="sm" type="none"/>
              <a:tailEnd len="med" w="med" type="triangle"/>
            </a:ln>
          </p:spPr>
        </p:cxnSp>
        <p:cxnSp>
          <p:nvCxnSpPr>
            <p:cNvPr id="958" name="Google Shape;958;g12236df0981_0_146"/>
            <p:cNvCxnSpPr/>
            <p:nvPr/>
          </p:nvCxnSpPr>
          <p:spPr>
            <a:xfrm>
              <a:off x="6760825" y="3276963"/>
              <a:ext cx="1578600" cy="631500"/>
            </a:xfrm>
            <a:prstGeom prst="straightConnector1">
              <a:avLst/>
            </a:prstGeom>
            <a:noFill/>
            <a:ln cap="flat" cmpd="sng" w="38100">
              <a:solidFill>
                <a:schemeClr val="dk2"/>
              </a:solidFill>
              <a:prstDash val="solid"/>
              <a:round/>
              <a:headEnd len="sm" w="sm" type="none"/>
              <a:tailEnd len="med" w="med" type="triangle"/>
            </a:ln>
          </p:spPr>
        </p:cxnSp>
        <p:grpSp>
          <p:nvGrpSpPr>
            <p:cNvPr id="959" name="Google Shape;959;g12236df0981_0_146"/>
            <p:cNvGrpSpPr/>
            <p:nvPr/>
          </p:nvGrpSpPr>
          <p:grpSpPr>
            <a:xfrm>
              <a:off x="5560846" y="2493338"/>
              <a:ext cx="1080000" cy="1080000"/>
              <a:chOff x="9661721" y="909150"/>
              <a:chExt cx="1080000" cy="1080000"/>
            </a:xfrm>
          </p:grpSpPr>
          <p:sp>
            <p:nvSpPr>
              <p:cNvPr id="960" name="Google Shape;960;g12236df0981_0_146"/>
              <p:cNvSpPr/>
              <p:nvPr/>
            </p:nvSpPr>
            <p:spPr>
              <a:xfrm>
                <a:off x="9661721" y="909150"/>
                <a:ext cx="1080000" cy="1080000"/>
              </a:xfrm>
              <a:prstGeom prst="ellipse">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961" name="Google Shape;961;g12236df0981_0_146"/>
              <p:cNvPicPr preferRelativeResize="0"/>
              <p:nvPr/>
            </p:nvPicPr>
            <p:blipFill rotWithShape="1">
              <a:blip r:embed="rId7">
                <a:alphaModFix/>
              </a:blip>
              <a:srcRect b="0" l="0" r="0" t="0"/>
              <a:stretch/>
            </p:blipFill>
            <p:spPr>
              <a:xfrm>
                <a:off x="9801600" y="1049025"/>
                <a:ext cx="800250" cy="800250"/>
              </a:xfrm>
              <a:prstGeom prst="rect">
                <a:avLst/>
              </a:prstGeom>
              <a:noFill/>
              <a:ln>
                <a:noFill/>
              </a:ln>
            </p:spPr>
          </p:pic>
        </p:grpSp>
        <p:cxnSp>
          <p:nvCxnSpPr>
            <p:cNvPr id="962" name="Google Shape;962;g12236df0981_0_146"/>
            <p:cNvCxnSpPr/>
            <p:nvPr/>
          </p:nvCxnSpPr>
          <p:spPr>
            <a:xfrm rot="10800000">
              <a:off x="3741713" y="2066075"/>
              <a:ext cx="1704000" cy="618300"/>
            </a:xfrm>
            <a:prstGeom prst="straightConnector1">
              <a:avLst/>
            </a:prstGeom>
            <a:noFill/>
            <a:ln cap="flat" cmpd="sng" w="38100">
              <a:solidFill>
                <a:schemeClr val="dk2"/>
              </a:solidFill>
              <a:prstDash val="solid"/>
              <a:round/>
              <a:headEnd len="sm" w="sm" type="none"/>
              <a:tailEnd len="med" w="med" type="triangle"/>
            </a:ln>
          </p:spPr>
        </p:cxnSp>
        <p:cxnSp>
          <p:nvCxnSpPr>
            <p:cNvPr id="963" name="Google Shape;963;g12236df0981_0_146"/>
            <p:cNvCxnSpPr/>
            <p:nvPr/>
          </p:nvCxnSpPr>
          <p:spPr>
            <a:xfrm flipH="1">
              <a:off x="3822275" y="3259413"/>
              <a:ext cx="1613700" cy="666600"/>
            </a:xfrm>
            <a:prstGeom prst="straightConnector1">
              <a:avLst/>
            </a:prstGeom>
            <a:noFill/>
            <a:ln cap="flat" cmpd="sng" w="38100">
              <a:solidFill>
                <a:schemeClr val="dk2"/>
              </a:solidFill>
              <a:prstDash val="solid"/>
              <a:round/>
              <a:headEnd len="sm" w="sm" type="none"/>
              <a:tailEnd len="med" w="med" type="triangle"/>
            </a:ln>
          </p:spPr>
        </p:cxnSp>
      </p:grpSp>
      <p:pic>
        <p:nvPicPr>
          <p:cNvPr id="964" name="Google Shape;964;g12236df0981_0_146"/>
          <p:cNvPicPr preferRelativeResize="0"/>
          <p:nvPr/>
        </p:nvPicPr>
        <p:blipFill rotWithShape="1">
          <a:blip r:embed="rId8">
            <a:alphaModFix/>
          </a:blip>
          <a:srcRect b="0" l="0" r="0" t="0"/>
          <a:stretch/>
        </p:blipFill>
        <p:spPr>
          <a:xfrm>
            <a:off x="9314675" y="3397510"/>
            <a:ext cx="1178075" cy="1178075"/>
          </a:xfrm>
          <a:prstGeom prst="rect">
            <a:avLst/>
          </a:prstGeom>
          <a:noFill/>
          <a:ln>
            <a:noFill/>
          </a:ln>
        </p:spPr>
      </p:pic>
      <p:sp>
        <p:nvSpPr>
          <p:cNvPr id="965" name="Google Shape;965;g12236df0981_0_146"/>
          <p:cNvSpPr txBox="1"/>
          <p:nvPr/>
        </p:nvSpPr>
        <p:spPr>
          <a:xfrm>
            <a:off x="8989613" y="4679395"/>
            <a:ext cx="1828200" cy="400200"/>
          </a:xfrm>
          <a:prstGeom prst="rect">
            <a:avLst/>
          </a:prstGeom>
          <a:noFill/>
          <a:ln>
            <a:noFill/>
          </a:ln>
        </p:spPr>
        <p:txBody>
          <a:bodyPr anchorCtr="0" anchor="t" bIns="46800" lIns="90000" spcFirstLastPara="1" rIns="90000" wrap="square" tIns="46800">
            <a:noAutofit/>
          </a:bodyPr>
          <a:lstStyle/>
          <a:p>
            <a:pPr indent="0" lvl="0" marL="0" marR="0" rtl="0" algn="ctr">
              <a:lnSpc>
                <a:spcPct val="100000"/>
              </a:lnSpc>
              <a:spcBef>
                <a:spcPts val="0"/>
              </a:spcBef>
              <a:spcAft>
                <a:spcPts val="0"/>
              </a:spcAft>
              <a:buClr>
                <a:srgbClr val="FFFFFF"/>
              </a:buClr>
              <a:buSzPts val="2000"/>
              <a:buFont typeface="Century Gothic"/>
              <a:buNone/>
            </a:pPr>
            <a:r>
              <a:rPr b="1" i="0" lang="fr-FR" sz="2000" u="none" cap="none" strike="noStrike">
                <a:solidFill>
                  <a:srgbClr val="1B687F"/>
                </a:solidFill>
                <a:latin typeface="Century Gothic"/>
                <a:ea typeface="Century Gothic"/>
                <a:cs typeface="Century Gothic"/>
                <a:sym typeface="Century Gothic"/>
              </a:rPr>
              <a:t>Cosmétiques</a:t>
            </a:r>
            <a:endParaRPr b="0" i="0" sz="2000" u="none" cap="none" strike="noStrike">
              <a:solidFill>
                <a:srgbClr val="1B687F"/>
              </a:solidFill>
              <a:latin typeface="Arial"/>
              <a:ea typeface="Arial"/>
              <a:cs typeface="Arial"/>
              <a:sym typeface="Arial"/>
            </a:endParaRPr>
          </a:p>
        </p:txBody>
      </p:sp>
      <p:pic>
        <p:nvPicPr>
          <p:cNvPr id="966" name="Google Shape;966;g12236df0981_0_146"/>
          <p:cNvPicPr preferRelativeResize="0"/>
          <p:nvPr/>
        </p:nvPicPr>
        <p:blipFill rotWithShape="1">
          <a:blip r:embed="rId9">
            <a:alphaModFix/>
          </a:blip>
          <a:srcRect b="0" l="0" r="0" t="0"/>
          <a:stretch/>
        </p:blipFill>
        <p:spPr>
          <a:xfrm>
            <a:off x="1835762" y="3397488"/>
            <a:ext cx="1178075" cy="1178075"/>
          </a:xfrm>
          <a:prstGeom prst="rect">
            <a:avLst/>
          </a:prstGeom>
          <a:noFill/>
          <a:ln>
            <a:noFill/>
          </a:ln>
        </p:spPr>
      </p:pic>
      <p:sp>
        <p:nvSpPr>
          <p:cNvPr id="967" name="Google Shape;967;g12236df0981_0_146"/>
          <p:cNvSpPr txBox="1"/>
          <p:nvPr/>
        </p:nvSpPr>
        <p:spPr>
          <a:xfrm>
            <a:off x="1383051" y="4658938"/>
            <a:ext cx="2083500" cy="400200"/>
          </a:xfrm>
          <a:prstGeom prst="rect">
            <a:avLst/>
          </a:prstGeom>
          <a:noFill/>
          <a:ln>
            <a:noFill/>
          </a:ln>
        </p:spPr>
        <p:txBody>
          <a:bodyPr anchorCtr="0" anchor="t" bIns="46800" lIns="90000" spcFirstLastPara="1" rIns="90000" wrap="square" tIns="46800">
            <a:noAutofit/>
          </a:bodyPr>
          <a:lstStyle/>
          <a:p>
            <a:pPr indent="0" lvl="0" marL="0" marR="0" rtl="0" algn="ctr">
              <a:lnSpc>
                <a:spcPct val="100000"/>
              </a:lnSpc>
              <a:spcBef>
                <a:spcPts val="0"/>
              </a:spcBef>
              <a:spcAft>
                <a:spcPts val="0"/>
              </a:spcAft>
              <a:buClr>
                <a:srgbClr val="FFFFFF"/>
              </a:buClr>
              <a:buSzPts val="2000"/>
              <a:buFont typeface="Century Gothic"/>
              <a:buNone/>
            </a:pPr>
            <a:r>
              <a:rPr b="1" i="0" lang="fr-FR" sz="2000" u="none" cap="none" strike="noStrike">
                <a:solidFill>
                  <a:srgbClr val="1B687F"/>
                </a:solidFill>
                <a:latin typeface="Century Gothic"/>
                <a:ea typeface="Century Gothic"/>
                <a:cs typeface="Century Gothic"/>
                <a:sym typeface="Century Gothic"/>
              </a:rPr>
              <a:t>Médicaments</a:t>
            </a:r>
            <a:endParaRPr b="0" i="0" sz="2000" u="none" cap="none" strike="noStrike">
              <a:solidFill>
                <a:srgbClr val="1B687F"/>
              </a:solidFill>
              <a:latin typeface="Arial"/>
              <a:ea typeface="Arial"/>
              <a:cs typeface="Arial"/>
              <a:sym typeface="Arial"/>
            </a:endParaRPr>
          </a:p>
        </p:txBody>
      </p:sp>
      <p:pic>
        <p:nvPicPr>
          <p:cNvPr id="968" name="Google Shape;968;g12236df0981_0_146"/>
          <p:cNvPicPr preferRelativeResize="0"/>
          <p:nvPr/>
        </p:nvPicPr>
        <p:blipFill rotWithShape="1">
          <a:blip r:embed="rId10">
            <a:alphaModFix amt="30000"/>
          </a:blip>
          <a:srcRect b="0" l="0" r="0" t="0"/>
          <a:stretch/>
        </p:blipFill>
        <p:spPr>
          <a:xfrm flipH="1">
            <a:off x="4086453" y="1072600"/>
            <a:ext cx="4019075" cy="4018925"/>
          </a:xfrm>
          <a:prstGeom prst="rect">
            <a:avLst/>
          </a:prstGeom>
          <a:noFill/>
          <a:ln>
            <a:noFill/>
          </a:ln>
        </p:spPr>
      </p:pic>
      <p:sp>
        <p:nvSpPr>
          <p:cNvPr id="969" name="Google Shape;969;g12236df0981_0_146"/>
          <p:cNvSpPr/>
          <p:nvPr/>
        </p:nvSpPr>
        <p:spPr>
          <a:xfrm>
            <a:off x="472050" y="5638425"/>
            <a:ext cx="11247900" cy="882000"/>
          </a:xfrm>
          <a:prstGeom prst="rect">
            <a:avLst/>
          </a:prstGeom>
          <a:solidFill>
            <a:srgbClr val="005262"/>
          </a:solidFill>
          <a:ln>
            <a:noFill/>
          </a:ln>
        </p:spPr>
        <p:txBody>
          <a:bodyPr anchorCtr="0" anchor="t" bIns="45700" lIns="91425" spcFirstLastPara="1" rIns="91425" wrap="square" tIns="45700">
            <a:noAutofit/>
          </a:bodyPr>
          <a:lstStyle/>
          <a:p>
            <a:pPr indent="0" lvl="0" marL="179999" marR="0" rtl="0" algn="ctr">
              <a:lnSpc>
                <a:spcPct val="100000"/>
              </a:lnSpc>
              <a:spcBef>
                <a:spcPts val="50"/>
              </a:spcBef>
              <a:spcAft>
                <a:spcPts val="0"/>
              </a:spcAft>
              <a:buClr>
                <a:srgbClr val="F6AB38"/>
              </a:buClr>
              <a:buSzPts val="2400"/>
              <a:buFont typeface="Century Gothic"/>
              <a:buNone/>
            </a:pPr>
            <a:r>
              <a:t/>
            </a:r>
            <a:endParaRPr b="1" i="0" sz="1400" u="none" cap="none" strike="noStrike">
              <a:solidFill>
                <a:schemeClr val="lt1"/>
              </a:solidFill>
              <a:latin typeface="Century Gothic"/>
              <a:ea typeface="Century Gothic"/>
              <a:cs typeface="Century Gothic"/>
              <a:sym typeface="Century Gothic"/>
            </a:endParaRPr>
          </a:p>
          <a:p>
            <a:pPr indent="0" lvl="0" marL="179999" marR="0" rtl="0" algn="ctr">
              <a:lnSpc>
                <a:spcPct val="100000"/>
              </a:lnSpc>
              <a:spcBef>
                <a:spcPts val="50"/>
              </a:spcBef>
              <a:spcAft>
                <a:spcPts val="0"/>
              </a:spcAft>
              <a:buClr>
                <a:srgbClr val="F6AB38"/>
              </a:buClr>
              <a:buSzPts val="2400"/>
              <a:buFont typeface="Century Gothic"/>
              <a:buNone/>
            </a:pPr>
            <a:r>
              <a:rPr b="1" i="0" lang="fr-FR" sz="2500" u="none" cap="none" strike="noStrike">
                <a:solidFill>
                  <a:schemeClr val="lt1"/>
                </a:solidFill>
                <a:latin typeface="Century Gothic"/>
                <a:ea typeface="Century Gothic"/>
                <a:cs typeface="Century Gothic"/>
                <a:sym typeface="Century Gothic"/>
              </a:rPr>
              <a:t>Nos modes de vie reposent sur l’emploi de ressources fossiles</a:t>
            </a:r>
            <a:endParaRPr b="1" i="0" sz="1400" u="none" cap="none" strike="noStrike">
              <a:solidFill>
                <a:schemeClr val="lt1"/>
              </a:solidFill>
              <a:latin typeface="Century Gothic"/>
              <a:ea typeface="Century Gothic"/>
              <a:cs typeface="Century Gothic"/>
              <a:sym typeface="Century Gothic"/>
            </a:endParaRPr>
          </a:p>
        </p:txBody>
      </p:sp>
      <p:pic>
        <p:nvPicPr>
          <p:cNvPr id="970" name="Google Shape;970;g12236df0981_0_146"/>
          <p:cNvPicPr preferRelativeResize="0"/>
          <p:nvPr/>
        </p:nvPicPr>
        <p:blipFill rotWithShape="1">
          <a:blip r:embed="rId11">
            <a:alphaModFix/>
          </a:blip>
          <a:srcRect b="0" l="0" r="0" t="0"/>
          <a:stretch/>
        </p:blipFill>
        <p:spPr>
          <a:xfrm>
            <a:off x="-1104800" y="180468"/>
            <a:ext cx="800250" cy="8002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6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5" name="Shape 975"/>
        <p:cNvGrpSpPr/>
        <p:nvPr/>
      </p:nvGrpSpPr>
      <p:grpSpPr>
        <a:xfrm>
          <a:off x="0" y="0"/>
          <a:ext cx="0" cy="0"/>
          <a:chOff x="0" y="0"/>
          <a:chExt cx="0" cy="0"/>
        </a:xfrm>
      </p:grpSpPr>
      <p:sp>
        <p:nvSpPr>
          <p:cNvPr id="976" name="Google Shape;976;g11637ff1b31_1_21"/>
          <p:cNvSpPr txBox="1"/>
          <p:nvPr>
            <p:ph idx="12" type="sldNum"/>
          </p:nvPr>
        </p:nvSpPr>
        <p:spPr>
          <a:xfrm>
            <a:off x="11280576" y="6597352"/>
            <a:ext cx="864000" cy="2607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fr-FR"/>
              <a:t>‹#›</a:t>
            </a:fld>
            <a:endParaRPr/>
          </a:p>
        </p:txBody>
      </p:sp>
      <p:sp>
        <p:nvSpPr>
          <p:cNvPr id="977" name="Google Shape;977;g11637ff1b31_1_21"/>
          <p:cNvSpPr txBox="1"/>
          <p:nvPr>
            <p:ph idx="1" type="body"/>
          </p:nvPr>
        </p:nvSpPr>
        <p:spPr>
          <a:xfrm>
            <a:off x="884125" y="1037825"/>
            <a:ext cx="10561800" cy="8022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480"/>
              </a:spcBef>
              <a:spcAft>
                <a:spcPts val="0"/>
              </a:spcAft>
              <a:buSzPts val="2400"/>
              <a:buNone/>
            </a:pPr>
            <a:r>
              <a:rPr b="0" lang="fr-FR" sz="2200">
                <a:solidFill>
                  <a:srgbClr val="005262"/>
                </a:solidFill>
              </a:rPr>
              <a:t>La consommation d’énergie est un marqueur de </a:t>
            </a:r>
            <a:r>
              <a:rPr lang="fr-FR" sz="2200">
                <a:solidFill>
                  <a:srgbClr val="005262"/>
                </a:solidFill>
              </a:rPr>
              <a:t>confort de vie</a:t>
            </a:r>
            <a:r>
              <a:rPr b="0" lang="fr-FR" sz="2200">
                <a:solidFill>
                  <a:srgbClr val="005262"/>
                </a:solidFill>
              </a:rPr>
              <a:t>.</a:t>
            </a:r>
            <a:endParaRPr b="0" sz="2200">
              <a:solidFill>
                <a:srgbClr val="005262"/>
              </a:solidFill>
            </a:endParaRPr>
          </a:p>
          <a:p>
            <a:pPr indent="0" lvl="0" marL="0" rtl="0" algn="ctr">
              <a:lnSpc>
                <a:spcPct val="100000"/>
              </a:lnSpc>
              <a:spcBef>
                <a:spcPts val="0"/>
              </a:spcBef>
              <a:spcAft>
                <a:spcPts val="0"/>
              </a:spcAft>
              <a:buSzPts val="2400"/>
              <a:buNone/>
            </a:pPr>
            <a:r>
              <a:rPr b="0" lang="fr-FR" sz="2200">
                <a:solidFill>
                  <a:srgbClr val="005262"/>
                </a:solidFill>
              </a:rPr>
              <a:t>Elle est </a:t>
            </a:r>
            <a:r>
              <a:rPr lang="fr-FR" sz="2200">
                <a:solidFill>
                  <a:srgbClr val="005262"/>
                </a:solidFill>
              </a:rPr>
              <a:t>inégalement répartie </a:t>
            </a:r>
            <a:r>
              <a:rPr b="0" lang="fr-FR" sz="2200">
                <a:solidFill>
                  <a:srgbClr val="005262"/>
                </a:solidFill>
              </a:rPr>
              <a:t>dans le monde.</a:t>
            </a:r>
            <a:endParaRPr b="0" sz="2200">
              <a:solidFill>
                <a:srgbClr val="005262"/>
              </a:solidFill>
            </a:endParaRPr>
          </a:p>
        </p:txBody>
      </p:sp>
      <p:grpSp>
        <p:nvGrpSpPr>
          <p:cNvPr id="978" name="Google Shape;978;g11637ff1b31_1_21"/>
          <p:cNvGrpSpPr/>
          <p:nvPr/>
        </p:nvGrpSpPr>
        <p:grpSpPr>
          <a:xfrm>
            <a:off x="3279900" y="2065214"/>
            <a:ext cx="5632204" cy="3348000"/>
            <a:chOff x="3279900" y="1897139"/>
            <a:chExt cx="5632204" cy="3348000"/>
          </a:xfrm>
        </p:grpSpPr>
        <p:pic>
          <p:nvPicPr>
            <p:cNvPr id="979" name="Google Shape;979;g11637ff1b31_1_21"/>
            <p:cNvPicPr preferRelativeResize="0"/>
            <p:nvPr/>
          </p:nvPicPr>
          <p:blipFill rotWithShape="1">
            <a:blip r:embed="rId3">
              <a:alphaModFix/>
            </a:blip>
            <a:srcRect b="0" l="0" r="0" t="0"/>
            <a:stretch/>
          </p:blipFill>
          <p:spPr>
            <a:xfrm>
              <a:off x="3279900" y="1897139"/>
              <a:ext cx="5632204" cy="3348000"/>
            </a:xfrm>
            <a:prstGeom prst="rect">
              <a:avLst/>
            </a:prstGeom>
            <a:noFill/>
            <a:ln>
              <a:noFill/>
            </a:ln>
          </p:spPr>
        </p:pic>
        <p:sp>
          <p:nvSpPr>
            <p:cNvPr id="980" name="Google Shape;980;g11637ff1b31_1_21"/>
            <p:cNvSpPr txBox="1"/>
            <p:nvPr/>
          </p:nvSpPr>
          <p:spPr>
            <a:xfrm>
              <a:off x="3901750" y="1989150"/>
              <a:ext cx="4686300" cy="6771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1" i="0" lang="fr-FR" sz="1600" u="none" cap="none" strike="noStrike">
                  <a:solidFill>
                    <a:srgbClr val="000000"/>
                  </a:solidFill>
                  <a:latin typeface="Century Gothic"/>
                  <a:ea typeface="Century Gothic"/>
                  <a:cs typeface="Century Gothic"/>
                  <a:sym typeface="Century Gothic"/>
                </a:rPr>
                <a:t>Consommation d’énergie primaire par an et par habitant</a:t>
              </a:r>
              <a:endParaRPr b="1" i="0" sz="1600" u="none" cap="none" strike="noStrike">
                <a:solidFill>
                  <a:srgbClr val="000000"/>
                </a:solidFill>
                <a:latin typeface="Century Gothic"/>
                <a:ea typeface="Century Gothic"/>
                <a:cs typeface="Century Gothic"/>
                <a:sym typeface="Century Gothic"/>
              </a:endParaRPr>
            </a:p>
          </p:txBody>
        </p:sp>
        <p:sp>
          <p:nvSpPr>
            <p:cNvPr id="981" name="Google Shape;981;g11637ff1b31_1_21"/>
            <p:cNvSpPr txBox="1"/>
            <p:nvPr/>
          </p:nvSpPr>
          <p:spPr>
            <a:xfrm>
              <a:off x="5921029" y="3526255"/>
              <a:ext cx="806700" cy="402300"/>
            </a:xfrm>
            <a:prstGeom prst="rect">
              <a:avLst/>
            </a:prstGeom>
            <a:noFill/>
            <a:ln>
              <a:noFill/>
            </a:ln>
          </p:spPr>
          <p:txBody>
            <a:bodyPr anchorCtr="0" anchor="t" bIns="46800" lIns="90000" spcFirstLastPara="1" rIns="90000" wrap="square" tIns="46800">
              <a:spAutoFit/>
            </a:bodyPr>
            <a:lstStyle/>
            <a:p>
              <a:pPr indent="0" lvl="0" marL="0" marR="0" rtl="0" algn="ctr">
                <a:lnSpc>
                  <a:spcPct val="100000"/>
                </a:lnSpc>
                <a:spcBef>
                  <a:spcPts val="0"/>
                </a:spcBef>
                <a:spcAft>
                  <a:spcPts val="0"/>
                </a:spcAft>
                <a:buClr>
                  <a:srgbClr val="FFFFFF"/>
                </a:buClr>
                <a:buSzPts val="2000"/>
                <a:buFont typeface="Century Gothic"/>
                <a:buNone/>
              </a:pPr>
              <a:r>
                <a:rPr b="1" i="0" lang="fr-FR" sz="2000" u="none" cap="none" strike="noStrike">
                  <a:solidFill>
                    <a:srgbClr val="2A6176"/>
                  </a:solidFill>
                  <a:latin typeface="Century Gothic"/>
                  <a:ea typeface="Century Gothic"/>
                  <a:cs typeface="Century Gothic"/>
                  <a:sym typeface="Century Gothic"/>
                </a:rPr>
                <a:t>x 1.2</a:t>
              </a:r>
              <a:endParaRPr b="1" i="0" sz="2000" u="none" cap="none" strike="noStrike">
                <a:solidFill>
                  <a:srgbClr val="2A6176"/>
                </a:solidFill>
                <a:latin typeface="Century Gothic"/>
                <a:ea typeface="Century Gothic"/>
                <a:cs typeface="Century Gothic"/>
                <a:sym typeface="Century Gothic"/>
              </a:endParaRPr>
            </a:p>
          </p:txBody>
        </p:sp>
        <p:sp>
          <p:nvSpPr>
            <p:cNvPr id="982" name="Google Shape;982;g11637ff1b31_1_21"/>
            <p:cNvSpPr txBox="1"/>
            <p:nvPr/>
          </p:nvSpPr>
          <p:spPr>
            <a:xfrm>
              <a:off x="4958532" y="3231559"/>
              <a:ext cx="806700" cy="402300"/>
            </a:xfrm>
            <a:prstGeom prst="rect">
              <a:avLst/>
            </a:prstGeom>
            <a:noFill/>
            <a:ln>
              <a:noFill/>
            </a:ln>
          </p:spPr>
          <p:txBody>
            <a:bodyPr anchorCtr="0" anchor="t" bIns="46800" lIns="90000" spcFirstLastPara="1" rIns="90000" wrap="square" tIns="46800">
              <a:spAutoFit/>
            </a:bodyPr>
            <a:lstStyle/>
            <a:p>
              <a:pPr indent="0" lvl="0" marL="0" marR="0" rtl="0" algn="ctr">
                <a:lnSpc>
                  <a:spcPct val="100000"/>
                </a:lnSpc>
                <a:spcBef>
                  <a:spcPts val="0"/>
                </a:spcBef>
                <a:spcAft>
                  <a:spcPts val="0"/>
                </a:spcAft>
                <a:buClr>
                  <a:srgbClr val="FFFFFF"/>
                </a:buClr>
                <a:buSzPts val="2000"/>
                <a:buFont typeface="Century Gothic"/>
                <a:buNone/>
              </a:pPr>
              <a:r>
                <a:rPr b="1" i="0" lang="fr-FR" sz="2000" u="none" cap="none" strike="noStrike">
                  <a:solidFill>
                    <a:srgbClr val="2A6176"/>
                  </a:solidFill>
                  <a:latin typeface="Century Gothic"/>
                  <a:ea typeface="Century Gothic"/>
                  <a:cs typeface="Century Gothic"/>
                  <a:sym typeface="Century Gothic"/>
                </a:rPr>
                <a:t>x 2</a:t>
              </a:r>
              <a:endParaRPr b="1" i="0" sz="2000" u="none" cap="none" strike="noStrike">
                <a:solidFill>
                  <a:srgbClr val="2A6176"/>
                </a:solidFill>
                <a:latin typeface="Century Gothic"/>
                <a:ea typeface="Century Gothic"/>
                <a:cs typeface="Century Gothic"/>
                <a:sym typeface="Century Gothic"/>
              </a:endParaRPr>
            </a:p>
          </p:txBody>
        </p:sp>
        <p:sp>
          <p:nvSpPr>
            <p:cNvPr id="983" name="Google Shape;983;g11637ff1b31_1_21"/>
            <p:cNvSpPr txBox="1"/>
            <p:nvPr/>
          </p:nvSpPr>
          <p:spPr>
            <a:xfrm>
              <a:off x="3988634" y="2533780"/>
              <a:ext cx="806700" cy="402300"/>
            </a:xfrm>
            <a:prstGeom prst="rect">
              <a:avLst/>
            </a:prstGeom>
            <a:noFill/>
            <a:ln>
              <a:noFill/>
            </a:ln>
          </p:spPr>
          <p:txBody>
            <a:bodyPr anchorCtr="0" anchor="t" bIns="46800" lIns="90000" spcFirstLastPara="1" rIns="90000" wrap="square" tIns="46800">
              <a:spAutoFit/>
            </a:bodyPr>
            <a:lstStyle/>
            <a:p>
              <a:pPr indent="0" lvl="0" marL="0" marR="0" rtl="0" algn="ctr">
                <a:lnSpc>
                  <a:spcPct val="100000"/>
                </a:lnSpc>
                <a:spcBef>
                  <a:spcPts val="0"/>
                </a:spcBef>
                <a:spcAft>
                  <a:spcPts val="0"/>
                </a:spcAft>
                <a:buClr>
                  <a:srgbClr val="FFFFFF"/>
                </a:buClr>
                <a:buSzPts val="2000"/>
                <a:buFont typeface="Century Gothic"/>
                <a:buNone/>
              </a:pPr>
              <a:r>
                <a:rPr b="1" i="0" lang="fr-FR" sz="2000" u="none" cap="none" strike="noStrike">
                  <a:solidFill>
                    <a:srgbClr val="2A6176"/>
                  </a:solidFill>
                  <a:latin typeface="Century Gothic"/>
                  <a:ea typeface="Century Gothic"/>
                  <a:cs typeface="Century Gothic"/>
                  <a:sym typeface="Century Gothic"/>
                </a:rPr>
                <a:t>x 3.6</a:t>
              </a:r>
              <a:endParaRPr b="1" i="0" sz="2000" u="none" cap="none" strike="noStrike">
                <a:solidFill>
                  <a:srgbClr val="2A6176"/>
                </a:solidFill>
                <a:latin typeface="Century Gothic"/>
                <a:ea typeface="Century Gothic"/>
                <a:cs typeface="Century Gothic"/>
                <a:sym typeface="Century Gothic"/>
              </a:endParaRPr>
            </a:p>
          </p:txBody>
        </p:sp>
        <p:sp>
          <p:nvSpPr>
            <p:cNvPr id="984" name="Google Shape;984;g11637ff1b31_1_21"/>
            <p:cNvSpPr txBox="1"/>
            <p:nvPr/>
          </p:nvSpPr>
          <p:spPr>
            <a:xfrm>
              <a:off x="7843257" y="3975844"/>
              <a:ext cx="806700" cy="402300"/>
            </a:xfrm>
            <a:prstGeom prst="rect">
              <a:avLst/>
            </a:prstGeom>
            <a:noFill/>
            <a:ln>
              <a:noFill/>
            </a:ln>
          </p:spPr>
          <p:txBody>
            <a:bodyPr anchorCtr="0" anchor="t" bIns="46800" lIns="90000" spcFirstLastPara="1" rIns="90000" wrap="square" tIns="46800">
              <a:spAutoFit/>
            </a:bodyPr>
            <a:lstStyle/>
            <a:p>
              <a:pPr indent="0" lvl="0" marL="0" marR="0" rtl="0" algn="ctr">
                <a:lnSpc>
                  <a:spcPct val="100000"/>
                </a:lnSpc>
                <a:spcBef>
                  <a:spcPts val="0"/>
                </a:spcBef>
                <a:spcAft>
                  <a:spcPts val="0"/>
                </a:spcAft>
                <a:buClr>
                  <a:srgbClr val="FFFFFF"/>
                </a:buClr>
                <a:buSzPts val="2000"/>
                <a:buFont typeface="Century Gothic"/>
                <a:buNone/>
              </a:pPr>
              <a:r>
                <a:rPr b="1" i="0" lang="fr-FR" sz="2000" u="none" cap="none" strike="noStrike">
                  <a:solidFill>
                    <a:srgbClr val="2A6176"/>
                  </a:solidFill>
                  <a:latin typeface="Century Gothic"/>
                  <a:ea typeface="Century Gothic"/>
                  <a:cs typeface="Century Gothic"/>
                  <a:sym typeface="Century Gothic"/>
                </a:rPr>
                <a:t>÷ 6.3</a:t>
              </a:r>
              <a:endParaRPr b="1" i="0" sz="2000" u="none" cap="none" strike="noStrike">
                <a:solidFill>
                  <a:srgbClr val="2A6176"/>
                </a:solidFill>
                <a:latin typeface="Century Gothic"/>
                <a:ea typeface="Century Gothic"/>
                <a:cs typeface="Century Gothic"/>
                <a:sym typeface="Century Gothic"/>
              </a:endParaRPr>
            </a:p>
          </p:txBody>
        </p:sp>
        <p:sp>
          <p:nvSpPr>
            <p:cNvPr id="985" name="Google Shape;985;g11637ff1b31_1_21"/>
            <p:cNvSpPr/>
            <p:nvPr/>
          </p:nvSpPr>
          <p:spPr>
            <a:xfrm rot="-5400000">
              <a:off x="1989175" y="3395075"/>
              <a:ext cx="3079500" cy="292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i="0" lang="fr-FR" sz="1000" u="none" cap="none" strike="noStrike">
                  <a:solidFill>
                    <a:srgbClr val="000000"/>
                  </a:solidFill>
                  <a:latin typeface="Century Gothic"/>
                  <a:ea typeface="Century Gothic"/>
                  <a:cs typeface="Century Gothic"/>
                  <a:sym typeface="Century Gothic"/>
                </a:rPr>
                <a:t>Conso. énergie primaire (Tep/an/hab.)</a:t>
              </a:r>
              <a:endParaRPr b="1" i="0" sz="1000" u="none" cap="none" strike="noStrike">
                <a:solidFill>
                  <a:srgbClr val="000000"/>
                </a:solidFill>
                <a:latin typeface="Century Gothic"/>
                <a:ea typeface="Century Gothic"/>
                <a:cs typeface="Century Gothic"/>
                <a:sym typeface="Century Gothic"/>
              </a:endParaRPr>
            </a:p>
          </p:txBody>
        </p:sp>
        <p:sp>
          <p:nvSpPr>
            <p:cNvPr id="986" name="Google Shape;986;g11637ff1b31_1_21"/>
            <p:cNvSpPr/>
            <p:nvPr/>
          </p:nvSpPr>
          <p:spPr>
            <a:xfrm>
              <a:off x="7131600" y="4124425"/>
              <a:ext cx="315900" cy="426900"/>
            </a:xfrm>
            <a:prstGeom prst="rect">
              <a:avLst/>
            </a:prstGeom>
            <a:solidFill>
              <a:srgbClr val="00526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987" name="Google Shape;987;g11637ff1b31_1_21"/>
            <p:cNvSpPr/>
            <p:nvPr/>
          </p:nvSpPr>
          <p:spPr>
            <a:xfrm>
              <a:off x="5928375" y="4788575"/>
              <a:ext cx="792000" cy="292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grpSp>
      <p:sp>
        <p:nvSpPr>
          <p:cNvPr id="988" name="Google Shape;988;g11637ff1b31_1_21"/>
          <p:cNvSpPr/>
          <p:nvPr/>
        </p:nvSpPr>
        <p:spPr>
          <a:xfrm>
            <a:off x="472050" y="5638425"/>
            <a:ext cx="11247900" cy="882000"/>
          </a:xfrm>
          <a:prstGeom prst="rect">
            <a:avLst/>
          </a:prstGeom>
          <a:solidFill>
            <a:srgbClr val="005262"/>
          </a:solidFill>
          <a:ln>
            <a:noFill/>
          </a:ln>
        </p:spPr>
        <p:txBody>
          <a:bodyPr anchorCtr="0" anchor="t" bIns="45700" lIns="91425" spcFirstLastPara="1" rIns="91425" wrap="square" tIns="45700">
            <a:noAutofit/>
          </a:bodyPr>
          <a:lstStyle/>
          <a:p>
            <a:pPr indent="0" lvl="0" marL="0" marR="0" rtl="0" algn="ctr">
              <a:lnSpc>
                <a:spcPct val="100000"/>
              </a:lnSpc>
              <a:spcBef>
                <a:spcPts val="50"/>
              </a:spcBef>
              <a:spcAft>
                <a:spcPts val="0"/>
              </a:spcAft>
              <a:buClr>
                <a:srgbClr val="F6AB38"/>
              </a:buClr>
              <a:buSzPts val="2400"/>
              <a:buFont typeface="Century Gothic"/>
              <a:buNone/>
            </a:pPr>
            <a:r>
              <a:t/>
            </a:r>
            <a:endParaRPr b="1" i="0" sz="140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50"/>
              </a:spcBef>
              <a:spcAft>
                <a:spcPts val="0"/>
              </a:spcAft>
              <a:buClr>
                <a:srgbClr val="F6AB38"/>
              </a:buClr>
              <a:buSzPts val="2400"/>
              <a:buFont typeface="Century Gothic"/>
              <a:buNone/>
            </a:pPr>
            <a:r>
              <a:rPr b="1" i="0" lang="fr-FR" sz="2500" u="none" cap="none" strike="noStrike">
                <a:solidFill>
                  <a:schemeClr val="lt1"/>
                </a:solidFill>
                <a:latin typeface="Century Gothic"/>
                <a:ea typeface="Century Gothic"/>
                <a:cs typeface="Century Gothic"/>
                <a:sym typeface="Century Gothic"/>
              </a:rPr>
              <a:t>On gaspille l’énergie dans certains pays, on en manque d’en d’autres</a:t>
            </a:r>
            <a:endParaRPr b="1" i="0" sz="1400" u="none" cap="none" strike="noStrike">
              <a:solidFill>
                <a:schemeClr val="lt1"/>
              </a:solidFill>
              <a:latin typeface="Century Gothic"/>
              <a:ea typeface="Century Gothic"/>
              <a:cs typeface="Century Gothic"/>
              <a:sym typeface="Century Gothic"/>
            </a:endParaRPr>
          </a:p>
        </p:txBody>
      </p:sp>
      <p:pic>
        <p:nvPicPr>
          <p:cNvPr id="989" name="Google Shape;989;g11637ff1b31_1_21"/>
          <p:cNvPicPr preferRelativeResize="0"/>
          <p:nvPr/>
        </p:nvPicPr>
        <p:blipFill rotWithShape="1">
          <a:blip r:embed="rId4">
            <a:alphaModFix/>
          </a:blip>
          <a:srcRect b="0" l="0" r="0" t="0"/>
          <a:stretch/>
        </p:blipFill>
        <p:spPr>
          <a:xfrm>
            <a:off x="114026" y="2877776"/>
            <a:ext cx="3054800" cy="1722878"/>
          </a:xfrm>
          <a:prstGeom prst="rect">
            <a:avLst/>
          </a:prstGeom>
          <a:noFill/>
          <a:ln>
            <a:noFill/>
          </a:ln>
        </p:spPr>
      </p:pic>
      <p:pic>
        <p:nvPicPr>
          <p:cNvPr descr="Moto with 6 cambodians" id="990" name="Google Shape;990;g11637ff1b31_1_21"/>
          <p:cNvPicPr preferRelativeResize="0"/>
          <p:nvPr/>
        </p:nvPicPr>
        <p:blipFill rotWithShape="1">
          <a:blip r:embed="rId5">
            <a:alphaModFix/>
          </a:blip>
          <a:srcRect b="5476" l="4952" r="3496" t="2779"/>
          <a:stretch/>
        </p:blipFill>
        <p:spPr>
          <a:xfrm>
            <a:off x="9201950" y="2701851"/>
            <a:ext cx="2635807" cy="2074750"/>
          </a:xfrm>
          <a:prstGeom prst="rect">
            <a:avLst/>
          </a:prstGeom>
          <a:noFill/>
          <a:ln>
            <a:noFill/>
          </a:ln>
        </p:spPr>
      </p:pic>
      <p:sp>
        <p:nvSpPr>
          <p:cNvPr id="991" name="Google Shape;991;g11637ff1b31_1_21"/>
          <p:cNvSpPr/>
          <p:nvPr/>
        </p:nvSpPr>
        <p:spPr>
          <a:xfrm>
            <a:off x="0" y="6597325"/>
            <a:ext cx="1528800" cy="260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rPr b="0" i="1" lang="fr-FR" sz="1100" u="none" cap="none" strike="noStrike">
                <a:solidFill>
                  <a:srgbClr val="166478"/>
                </a:solidFill>
                <a:latin typeface="Century Gothic"/>
                <a:ea typeface="Century Gothic"/>
                <a:cs typeface="Century Gothic"/>
                <a:sym typeface="Century Gothic"/>
              </a:rPr>
              <a:t>Source : </a:t>
            </a:r>
            <a:r>
              <a:rPr b="0" i="1" lang="fr-FR" sz="1100" u="none" cap="none" strike="noStrike">
                <a:solidFill>
                  <a:srgbClr val="085160"/>
                </a:solidFill>
                <a:latin typeface="Century Gothic"/>
                <a:ea typeface="Century Gothic"/>
                <a:cs typeface="Century Gothic"/>
                <a:sym typeface="Century Gothic"/>
              </a:rPr>
              <a:t>IEA 2020</a:t>
            </a:r>
            <a:endParaRPr b="0" i="1" sz="1100" u="none" cap="none" strike="noStrike">
              <a:solidFill>
                <a:srgbClr val="085160"/>
              </a:solidFill>
              <a:latin typeface="Century Gothic"/>
              <a:ea typeface="Century Gothic"/>
              <a:cs typeface="Century Gothic"/>
              <a:sym typeface="Century Gothic"/>
            </a:endParaRPr>
          </a:p>
        </p:txBody>
      </p:sp>
      <p:sp>
        <p:nvSpPr>
          <p:cNvPr id="992" name="Google Shape;992;g11637ff1b31_1_21"/>
          <p:cNvSpPr txBox="1"/>
          <p:nvPr>
            <p:ph type="title"/>
          </p:nvPr>
        </p:nvSpPr>
        <p:spPr>
          <a:xfrm>
            <a:off x="2027548" y="0"/>
            <a:ext cx="8028900" cy="980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fr-FR"/>
              <a:t>Les inégalités énergétiques dans le monde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8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grpSp>
        <p:nvGrpSpPr>
          <p:cNvPr id="145" name="Google Shape;145;p2"/>
          <p:cNvGrpSpPr/>
          <p:nvPr/>
        </p:nvGrpSpPr>
        <p:grpSpPr>
          <a:xfrm>
            <a:off x="9768408" y="-603248"/>
            <a:ext cx="3600000" cy="3600000"/>
            <a:chOff x="9768408" y="-603248"/>
            <a:chExt cx="3600000" cy="3600000"/>
          </a:xfrm>
        </p:grpSpPr>
        <p:sp>
          <p:nvSpPr>
            <p:cNvPr id="146" name="Google Shape;146;p2"/>
            <p:cNvSpPr/>
            <p:nvPr/>
          </p:nvSpPr>
          <p:spPr>
            <a:xfrm>
              <a:off x="9768408" y="-603248"/>
              <a:ext cx="3600000" cy="3600000"/>
            </a:xfrm>
            <a:prstGeom prst="ellipse">
              <a:avLst/>
            </a:prstGeom>
            <a:solidFill>
              <a:srgbClr val="F6AB38"/>
            </a:solidFill>
            <a:ln cap="flat" cmpd="sng" w="762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47" name="Google Shape;147;p2"/>
            <p:cNvPicPr preferRelativeResize="0"/>
            <p:nvPr/>
          </p:nvPicPr>
          <p:blipFill rotWithShape="1">
            <a:blip r:embed="rId3">
              <a:alphaModFix/>
            </a:blip>
            <a:srcRect b="0" l="0" r="0" t="0"/>
            <a:stretch/>
          </p:blipFill>
          <p:spPr>
            <a:xfrm>
              <a:off x="10488488" y="89448"/>
              <a:ext cx="2182553" cy="2182553"/>
            </a:xfrm>
            <a:prstGeom prst="rect">
              <a:avLst/>
            </a:prstGeom>
            <a:noFill/>
            <a:ln>
              <a:noFill/>
            </a:ln>
          </p:spPr>
        </p:pic>
      </p:grpSp>
      <p:sp>
        <p:nvSpPr>
          <p:cNvPr id="148" name="Google Shape;148;p2"/>
          <p:cNvSpPr/>
          <p:nvPr/>
        </p:nvSpPr>
        <p:spPr>
          <a:xfrm>
            <a:off x="3187444" y="2709120"/>
            <a:ext cx="5307970" cy="108012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1" i="0" lang="fr-FR" sz="2800" u="none" cap="none" strike="noStrike">
                <a:solidFill>
                  <a:srgbClr val="2A6176"/>
                </a:solidFill>
                <a:latin typeface="Century Gothic"/>
                <a:ea typeface="Century Gothic"/>
                <a:cs typeface="Century Gothic"/>
                <a:sym typeface="Century Gothic"/>
              </a:rPr>
              <a:t>Qu’est-ce que l’énergie ? </a:t>
            </a:r>
            <a:endParaRPr b="0" i="0" sz="1400" u="none" cap="none" strike="noStrike">
              <a:solidFill>
                <a:srgbClr val="000000"/>
              </a:solidFill>
              <a:latin typeface="Arial"/>
              <a:ea typeface="Arial"/>
              <a:cs typeface="Arial"/>
              <a:sym typeface="Arial"/>
            </a:endParaRPr>
          </a:p>
        </p:txBody>
      </p:sp>
      <p:sp>
        <p:nvSpPr>
          <p:cNvPr id="149" name="Google Shape;149;p2"/>
          <p:cNvSpPr/>
          <p:nvPr/>
        </p:nvSpPr>
        <p:spPr>
          <a:xfrm>
            <a:off x="3187452" y="4140100"/>
            <a:ext cx="7144500" cy="1080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1" i="0" lang="fr-FR" sz="2800" u="none" cap="none" strike="noStrike">
                <a:solidFill>
                  <a:srgbClr val="2A6176"/>
                </a:solidFill>
                <a:latin typeface="Century Gothic"/>
                <a:ea typeface="Century Gothic"/>
                <a:cs typeface="Century Gothic"/>
                <a:sym typeface="Century Gothic"/>
              </a:rPr>
              <a:t>Les différentes sources d’énergie </a:t>
            </a:r>
            <a:endParaRPr b="0" i="0" sz="2800" u="none" cap="none" strike="noStrike">
              <a:solidFill>
                <a:schemeClr val="lt1"/>
              </a:solidFill>
              <a:latin typeface="Century Gothic"/>
              <a:ea typeface="Century Gothic"/>
              <a:cs typeface="Century Gothic"/>
              <a:sym typeface="Century Gothic"/>
            </a:endParaRPr>
          </a:p>
        </p:txBody>
      </p:sp>
      <p:pic>
        <p:nvPicPr>
          <p:cNvPr descr="Une image contenant dessin&#10;&#10;Description générée automatiquement" id="150" name="Google Shape;150;p2"/>
          <p:cNvPicPr preferRelativeResize="0"/>
          <p:nvPr/>
        </p:nvPicPr>
        <p:blipFill rotWithShape="1">
          <a:blip r:embed="rId4">
            <a:alphaModFix/>
          </a:blip>
          <a:srcRect b="0" l="0" r="0" t="0"/>
          <a:stretch/>
        </p:blipFill>
        <p:spPr>
          <a:xfrm>
            <a:off x="-1104800" y="180476"/>
            <a:ext cx="800252" cy="800252"/>
          </a:xfrm>
          <a:prstGeom prst="rect">
            <a:avLst/>
          </a:prstGeom>
          <a:noFill/>
          <a:ln>
            <a:noFill/>
          </a:ln>
        </p:spPr>
      </p:pic>
      <p:sp>
        <p:nvSpPr>
          <p:cNvPr id="151" name="Google Shape;151;p2"/>
          <p:cNvSpPr/>
          <p:nvPr/>
        </p:nvSpPr>
        <p:spPr>
          <a:xfrm>
            <a:off x="-168696" y="3131402"/>
            <a:ext cx="3029100" cy="235500"/>
          </a:xfrm>
          <a:prstGeom prst="rect">
            <a:avLst/>
          </a:prstGeom>
          <a:solidFill>
            <a:srgbClr val="F8EF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52" name="Google Shape;152;p2"/>
          <p:cNvSpPr/>
          <p:nvPr/>
        </p:nvSpPr>
        <p:spPr>
          <a:xfrm>
            <a:off x="-168696" y="4562383"/>
            <a:ext cx="3029100" cy="235500"/>
          </a:xfrm>
          <a:prstGeom prst="rect">
            <a:avLst/>
          </a:prstGeom>
          <a:solidFill>
            <a:srgbClr val="F8EF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nvGrpSpPr>
          <p:cNvPr id="153" name="Google Shape;153;p2"/>
          <p:cNvGrpSpPr/>
          <p:nvPr/>
        </p:nvGrpSpPr>
        <p:grpSpPr>
          <a:xfrm>
            <a:off x="1974579" y="2662310"/>
            <a:ext cx="1193100" cy="1193100"/>
            <a:chOff x="1974579" y="2662310"/>
            <a:chExt cx="1193100" cy="1193100"/>
          </a:xfrm>
        </p:grpSpPr>
        <p:sp>
          <p:nvSpPr>
            <p:cNvPr id="154" name="Google Shape;154;p2"/>
            <p:cNvSpPr/>
            <p:nvPr/>
          </p:nvSpPr>
          <p:spPr>
            <a:xfrm>
              <a:off x="1974579" y="2662310"/>
              <a:ext cx="1193100" cy="1193100"/>
            </a:xfrm>
            <a:prstGeom prst="ellipse">
              <a:avLst/>
            </a:prstGeom>
            <a:solidFill>
              <a:srgbClr val="F9F1C5"/>
            </a:solidFill>
            <a:ln cap="flat" cmpd="sng" w="762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55" name="Google Shape;155;p2"/>
            <p:cNvPicPr preferRelativeResize="0"/>
            <p:nvPr/>
          </p:nvPicPr>
          <p:blipFill rotWithShape="1">
            <a:blip r:embed="rId3">
              <a:alphaModFix/>
            </a:blip>
            <a:srcRect b="0" l="0" r="0" t="0"/>
            <a:stretch/>
          </p:blipFill>
          <p:spPr>
            <a:xfrm>
              <a:off x="2223038" y="2881262"/>
              <a:ext cx="735775" cy="735775"/>
            </a:xfrm>
            <a:prstGeom prst="rect">
              <a:avLst/>
            </a:prstGeom>
            <a:noFill/>
            <a:ln>
              <a:noFill/>
            </a:ln>
          </p:spPr>
        </p:pic>
      </p:grpSp>
      <p:grpSp>
        <p:nvGrpSpPr>
          <p:cNvPr id="156" name="Google Shape;156;p2"/>
          <p:cNvGrpSpPr/>
          <p:nvPr/>
        </p:nvGrpSpPr>
        <p:grpSpPr>
          <a:xfrm>
            <a:off x="1994363" y="4062286"/>
            <a:ext cx="1193100" cy="1193100"/>
            <a:chOff x="1994363" y="4062286"/>
            <a:chExt cx="1193100" cy="1193100"/>
          </a:xfrm>
        </p:grpSpPr>
        <p:sp>
          <p:nvSpPr>
            <p:cNvPr id="157" name="Google Shape;157;p2"/>
            <p:cNvSpPr/>
            <p:nvPr/>
          </p:nvSpPr>
          <p:spPr>
            <a:xfrm>
              <a:off x="1994363" y="4062286"/>
              <a:ext cx="1193100" cy="1193100"/>
            </a:xfrm>
            <a:prstGeom prst="ellipse">
              <a:avLst/>
            </a:prstGeom>
            <a:solidFill>
              <a:srgbClr val="F9F1C5"/>
            </a:solidFill>
            <a:ln cap="flat" cmpd="sng" w="762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58" name="Google Shape;158;p2"/>
            <p:cNvPicPr preferRelativeResize="0"/>
            <p:nvPr/>
          </p:nvPicPr>
          <p:blipFill rotWithShape="1">
            <a:blip r:embed="rId3">
              <a:alphaModFix/>
            </a:blip>
            <a:srcRect b="0" l="0" r="0" t="0"/>
            <a:stretch/>
          </p:blipFill>
          <p:spPr>
            <a:xfrm>
              <a:off x="2223038" y="4290950"/>
              <a:ext cx="735775" cy="735775"/>
            </a:xfrm>
            <a:prstGeom prst="rect">
              <a:avLst/>
            </a:prstGeom>
            <a:noFill/>
            <a:ln>
              <a:noFill/>
            </a:ln>
          </p:spPr>
        </p:pic>
      </p:grpSp>
      <p:sp>
        <p:nvSpPr>
          <p:cNvPr id="159" name="Google Shape;159;p2"/>
          <p:cNvSpPr txBox="1"/>
          <p:nvPr>
            <p:ph idx="4294967295" type="sldNum"/>
          </p:nvPr>
        </p:nvSpPr>
        <p:spPr>
          <a:xfrm>
            <a:off x="11280576" y="6597352"/>
            <a:ext cx="864000" cy="2607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FFFFFF"/>
              </a:buClr>
              <a:buSzPts val="1400"/>
              <a:buFont typeface="Arial"/>
              <a:buNone/>
            </a:pPr>
            <a:fld id="{00000000-1234-1234-1234-123412341234}" type="slidenum">
              <a:rPr lang="fr-FR"/>
              <a:t>‹#›</a:t>
            </a:fld>
            <a:endParaRPr/>
          </a:p>
        </p:txBody>
      </p:sp>
      <p:sp>
        <p:nvSpPr>
          <p:cNvPr id="160" name="Google Shape;160;p2"/>
          <p:cNvSpPr/>
          <p:nvPr/>
        </p:nvSpPr>
        <p:spPr>
          <a:xfrm>
            <a:off x="-168700" y="962675"/>
            <a:ext cx="4930500" cy="252000"/>
          </a:xfrm>
          <a:prstGeom prst="rect">
            <a:avLst/>
          </a:prstGeom>
          <a:solidFill>
            <a:srgbClr val="F6AB3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61" name="Google Shape;161;p2"/>
          <p:cNvSpPr/>
          <p:nvPr/>
        </p:nvSpPr>
        <p:spPr>
          <a:xfrm>
            <a:off x="5050825" y="548675"/>
            <a:ext cx="4646100" cy="10800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4000"/>
              <a:buFont typeface="Arial"/>
              <a:buNone/>
            </a:pPr>
            <a:r>
              <a:rPr b="1" i="0" lang="fr-FR" sz="4000" u="none" cap="none" strike="noStrike">
                <a:solidFill>
                  <a:srgbClr val="2A6176"/>
                </a:solidFill>
                <a:latin typeface="Century Gothic"/>
                <a:ea typeface="Century Gothic"/>
                <a:cs typeface="Century Gothic"/>
                <a:sym typeface="Century Gothic"/>
              </a:rPr>
              <a:t>Partie 1 : L’Énergie </a:t>
            </a:r>
            <a:endParaRPr b="0" i="0" sz="1400" u="none" cap="none" strike="noStrike">
              <a:solidFill>
                <a:srgbClr val="000000"/>
              </a:solidFill>
              <a:latin typeface="Arial"/>
              <a:ea typeface="Arial"/>
              <a:cs typeface="Arial"/>
              <a:sym typeface="Arial"/>
            </a:endParaRPr>
          </a:p>
        </p:txBody>
      </p:sp>
      <p:sp>
        <p:nvSpPr>
          <p:cNvPr id="162" name="Google Shape;162;p2"/>
          <p:cNvSpPr/>
          <p:nvPr/>
        </p:nvSpPr>
        <p:spPr>
          <a:xfrm>
            <a:off x="9777625" y="6597325"/>
            <a:ext cx="1926600" cy="2607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85160"/>
              </a:buClr>
              <a:buSzPts val="1100"/>
              <a:buFont typeface="Century Gothic"/>
              <a:buNone/>
            </a:pPr>
            <a:r>
              <a:rPr b="0" i="1" lang="fr-FR" sz="1100" u="none" cap="none" strike="noStrike">
                <a:solidFill>
                  <a:srgbClr val="085160"/>
                </a:solidFill>
                <a:latin typeface="Century Gothic"/>
                <a:ea typeface="Century Gothic"/>
                <a:cs typeface="Century Gothic"/>
                <a:sym typeface="Century Gothic"/>
              </a:rPr>
              <a:t>Icônes : Freepik</a:t>
            </a:r>
            <a:endParaRPr b="0" i="1" sz="1100" u="none" cap="none" strike="noStrike">
              <a:solidFill>
                <a:srgbClr val="085160"/>
              </a:solidFill>
              <a:latin typeface="Century Gothic"/>
              <a:ea typeface="Century Gothic"/>
              <a:cs typeface="Century Gothic"/>
              <a:sym typeface="Century Gothic"/>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7" name="Shape 997"/>
        <p:cNvGrpSpPr/>
        <p:nvPr/>
      </p:nvGrpSpPr>
      <p:grpSpPr>
        <a:xfrm>
          <a:off x="0" y="0"/>
          <a:ext cx="0" cy="0"/>
          <a:chOff x="0" y="0"/>
          <a:chExt cx="0" cy="0"/>
        </a:xfrm>
      </p:grpSpPr>
      <p:pic>
        <p:nvPicPr>
          <p:cNvPr descr="Une image contenant dessin&#10;&#10;Description générée automatiquement" id="998" name="Google Shape;998;p29"/>
          <p:cNvPicPr preferRelativeResize="0"/>
          <p:nvPr/>
        </p:nvPicPr>
        <p:blipFill rotWithShape="1">
          <a:blip r:embed="rId3">
            <a:alphaModFix/>
          </a:blip>
          <a:srcRect b="0" l="0" r="0" t="0"/>
          <a:stretch/>
        </p:blipFill>
        <p:spPr>
          <a:xfrm>
            <a:off x="-1104800" y="180476"/>
            <a:ext cx="800252" cy="800252"/>
          </a:xfrm>
          <a:prstGeom prst="rect">
            <a:avLst/>
          </a:prstGeom>
          <a:noFill/>
          <a:ln>
            <a:noFill/>
          </a:ln>
        </p:spPr>
      </p:pic>
      <p:sp>
        <p:nvSpPr>
          <p:cNvPr id="999" name="Google Shape;999;p29"/>
          <p:cNvSpPr txBox="1"/>
          <p:nvPr>
            <p:ph idx="4294967295" type="sldNum"/>
          </p:nvPr>
        </p:nvSpPr>
        <p:spPr>
          <a:xfrm>
            <a:off x="11280576" y="6597352"/>
            <a:ext cx="864000" cy="2607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FFFFFF"/>
              </a:buClr>
              <a:buSzPts val="1400"/>
              <a:buFont typeface="Arial"/>
              <a:buNone/>
            </a:pPr>
            <a:fld id="{00000000-1234-1234-1234-123412341234}" type="slidenum">
              <a:rPr lang="fr-FR"/>
              <a:t>‹#›</a:t>
            </a:fld>
            <a:endParaRPr/>
          </a:p>
        </p:txBody>
      </p:sp>
      <p:grpSp>
        <p:nvGrpSpPr>
          <p:cNvPr id="1000" name="Google Shape;1000;p29"/>
          <p:cNvGrpSpPr/>
          <p:nvPr/>
        </p:nvGrpSpPr>
        <p:grpSpPr>
          <a:xfrm>
            <a:off x="9768408" y="-603248"/>
            <a:ext cx="3600000" cy="3600000"/>
            <a:chOff x="9768408" y="-603248"/>
            <a:chExt cx="3600000" cy="3600000"/>
          </a:xfrm>
        </p:grpSpPr>
        <p:sp>
          <p:nvSpPr>
            <p:cNvPr id="1001" name="Google Shape;1001;p29"/>
            <p:cNvSpPr/>
            <p:nvPr/>
          </p:nvSpPr>
          <p:spPr>
            <a:xfrm>
              <a:off x="9768408" y="-603248"/>
              <a:ext cx="3600000" cy="3600000"/>
            </a:xfrm>
            <a:prstGeom prst="ellipse">
              <a:avLst/>
            </a:prstGeom>
            <a:solidFill>
              <a:srgbClr val="F6AB38"/>
            </a:solidFill>
            <a:ln cap="flat" cmpd="sng" w="762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002" name="Google Shape;1002;p29"/>
            <p:cNvPicPr preferRelativeResize="0"/>
            <p:nvPr/>
          </p:nvPicPr>
          <p:blipFill rotWithShape="1">
            <a:blip r:embed="rId4">
              <a:alphaModFix/>
            </a:blip>
            <a:srcRect b="0" l="0" r="0" t="0"/>
            <a:stretch/>
          </p:blipFill>
          <p:spPr>
            <a:xfrm flipH="1">
              <a:off x="10481200" y="109550"/>
              <a:ext cx="2174400" cy="2174400"/>
            </a:xfrm>
            <a:prstGeom prst="rect">
              <a:avLst/>
            </a:prstGeom>
            <a:noFill/>
            <a:ln>
              <a:noFill/>
            </a:ln>
          </p:spPr>
        </p:pic>
      </p:grpSp>
      <p:sp>
        <p:nvSpPr>
          <p:cNvPr id="1003" name="Google Shape;1003;p29"/>
          <p:cNvSpPr/>
          <p:nvPr/>
        </p:nvSpPr>
        <p:spPr>
          <a:xfrm>
            <a:off x="9620800" y="6597325"/>
            <a:ext cx="2083500" cy="2607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85160"/>
              </a:buClr>
              <a:buSzPts val="1100"/>
              <a:buFont typeface="Century Gothic"/>
              <a:buNone/>
            </a:pPr>
            <a:r>
              <a:rPr b="0" i="1" lang="fr-FR" sz="1100" u="none" cap="none" strike="noStrike">
                <a:solidFill>
                  <a:srgbClr val="085160"/>
                </a:solidFill>
                <a:latin typeface="Century Gothic"/>
                <a:ea typeface="Century Gothic"/>
                <a:cs typeface="Century Gothic"/>
                <a:sym typeface="Century Gothic"/>
              </a:rPr>
              <a:t>Icône : Freepik</a:t>
            </a:r>
            <a:endParaRPr b="0" i="1" sz="1100" u="none" cap="none" strike="noStrike">
              <a:solidFill>
                <a:srgbClr val="166478"/>
              </a:solidFill>
              <a:latin typeface="Century Gothic"/>
              <a:ea typeface="Century Gothic"/>
              <a:cs typeface="Century Gothic"/>
              <a:sym typeface="Century Gothic"/>
            </a:endParaRPr>
          </a:p>
        </p:txBody>
      </p:sp>
      <p:sp>
        <p:nvSpPr>
          <p:cNvPr id="1004" name="Google Shape;1004;p29"/>
          <p:cNvSpPr txBox="1"/>
          <p:nvPr/>
        </p:nvSpPr>
        <p:spPr>
          <a:xfrm>
            <a:off x="240600" y="1560976"/>
            <a:ext cx="7889100" cy="554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2A6176"/>
              </a:buClr>
              <a:buSzPts val="2400"/>
              <a:buFont typeface="Century Gothic"/>
              <a:buNone/>
            </a:pPr>
            <a:r>
              <a:rPr b="1" i="0" lang="fr-FR" sz="2800" u="none" cap="none" strike="noStrike">
                <a:solidFill>
                  <a:srgbClr val="333333"/>
                </a:solidFill>
                <a:latin typeface="Century Gothic"/>
                <a:ea typeface="Century Gothic"/>
                <a:cs typeface="Century Gothic"/>
                <a:sym typeface="Century Gothic"/>
              </a:rPr>
              <a:t>Que retenir ?</a:t>
            </a:r>
            <a:endParaRPr b="1" i="0" sz="2900" u="none" cap="none" strike="noStrike">
              <a:solidFill>
                <a:srgbClr val="333333"/>
              </a:solidFill>
              <a:latin typeface="Century Gothic"/>
              <a:ea typeface="Century Gothic"/>
              <a:cs typeface="Century Gothic"/>
              <a:sym typeface="Century Gothic"/>
            </a:endParaRPr>
          </a:p>
        </p:txBody>
      </p:sp>
      <p:sp>
        <p:nvSpPr>
          <p:cNvPr id="1005" name="Google Shape;1005;p29"/>
          <p:cNvSpPr/>
          <p:nvPr/>
        </p:nvSpPr>
        <p:spPr>
          <a:xfrm>
            <a:off x="1699050" y="548675"/>
            <a:ext cx="7997700" cy="10800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4000"/>
              <a:buFont typeface="Arial"/>
              <a:buNone/>
            </a:pPr>
            <a:r>
              <a:rPr b="1" i="0" lang="fr-FR" sz="4000" u="none" cap="none" strike="noStrike">
                <a:solidFill>
                  <a:srgbClr val="2A6176"/>
                </a:solidFill>
                <a:latin typeface="Century Gothic"/>
                <a:ea typeface="Century Gothic"/>
                <a:cs typeface="Century Gothic"/>
                <a:sym typeface="Century Gothic"/>
              </a:rPr>
              <a:t>Partie 2 : Les activités humaines</a:t>
            </a:r>
            <a:endParaRPr b="0" i="0" sz="1400" u="none" cap="none" strike="noStrike">
              <a:solidFill>
                <a:srgbClr val="000000"/>
              </a:solidFill>
              <a:latin typeface="Arial"/>
              <a:ea typeface="Arial"/>
              <a:cs typeface="Arial"/>
              <a:sym typeface="Arial"/>
            </a:endParaRPr>
          </a:p>
        </p:txBody>
      </p:sp>
      <p:sp>
        <p:nvSpPr>
          <p:cNvPr id="1006" name="Google Shape;1006;p29"/>
          <p:cNvSpPr/>
          <p:nvPr/>
        </p:nvSpPr>
        <p:spPr>
          <a:xfrm>
            <a:off x="-170825" y="962675"/>
            <a:ext cx="1653600" cy="252000"/>
          </a:xfrm>
          <a:prstGeom prst="rect">
            <a:avLst/>
          </a:prstGeom>
          <a:solidFill>
            <a:srgbClr val="F6AB3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007" name="Google Shape;1007;p29"/>
          <p:cNvSpPr txBox="1"/>
          <p:nvPr/>
        </p:nvSpPr>
        <p:spPr>
          <a:xfrm>
            <a:off x="240600" y="2461375"/>
            <a:ext cx="11710800" cy="3509400"/>
          </a:xfrm>
          <a:prstGeom prst="rect">
            <a:avLst/>
          </a:prstGeom>
          <a:noFill/>
          <a:ln>
            <a:noFill/>
          </a:ln>
        </p:spPr>
        <p:txBody>
          <a:bodyPr anchorCtr="0" anchor="t" bIns="91425" lIns="91425" spcFirstLastPara="1" rIns="91425" wrap="square" tIns="91425">
            <a:spAutoFit/>
          </a:bodyPr>
          <a:lstStyle/>
          <a:p>
            <a:pPr indent="-381000" lvl="0" marL="457200" marR="0" rtl="0" algn="l">
              <a:lnSpc>
                <a:spcPct val="100000"/>
              </a:lnSpc>
              <a:spcBef>
                <a:spcPts val="0"/>
              </a:spcBef>
              <a:spcAft>
                <a:spcPts val="0"/>
              </a:spcAft>
              <a:buClr>
                <a:srgbClr val="F6AB38"/>
              </a:buClr>
              <a:buSzPts val="2400"/>
              <a:buFont typeface="Century Gothic"/>
              <a:buAutoNum type="arabicPeriod"/>
            </a:pPr>
            <a:r>
              <a:rPr b="1" i="0" lang="fr-FR" sz="2400" u="none" cap="none" strike="noStrike">
                <a:solidFill>
                  <a:srgbClr val="256075"/>
                </a:solidFill>
                <a:latin typeface="Century Gothic"/>
                <a:ea typeface="Century Gothic"/>
                <a:cs typeface="Century Gothic"/>
                <a:sym typeface="Century Gothic"/>
              </a:rPr>
              <a:t>Notre quotidien est entretenu par les activités humaines</a:t>
            </a:r>
            <a:endParaRPr b="1" i="0" sz="2400" u="none" cap="none" strike="noStrike">
              <a:solidFill>
                <a:srgbClr val="256075"/>
              </a:solidFill>
              <a:latin typeface="Century Gothic"/>
              <a:ea typeface="Century Gothic"/>
              <a:cs typeface="Century Gothic"/>
              <a:sym typeface="Century Gothic"/>
            </a:endParaRPr>
          </a:p>
          <a:p>
            <a:pPr indent="0" lvl="0" marL="457200" marR="0" rtl="0" algn="l">
              <a:lnSpc>
                <a:spcPct val="100000"/>
              </a:lnSpc>
              <a:spcBef>
                <a:spcPts val="0"/>
              </a:spcBef>
              <a:spcAft>
                <a:spcPts val="0"/>
              </a:spcAft>
              <a:buClr>
                <a:srgbClr val="000000"/>
              </a:buClr>
              <a:buSzPts val="2400"/>
              <a:buFont typeface="Arial"/>
              <a:buNone/>
            </a:pPr>
            <a:r>
              <a:t/>
            </a:r>
            <a:endParaRPr b="1" i="0" sz="2400" u="none" cap="none" strike="noStrike">
              <a:solidFill>
                <a:srgbClr val="256075"/>
              </a:solidFill>
              <a:latin typeface="Century Gothic"/>
              <a:ea typeface="Century Gothic"/>
              <a:cs typeface="Century Gothic"/>
              <a:sym typeface="Century Gothic"/>
            </a:endParaRPr>
          </a:p>
          <a:p>
            <a:pPr indent="-381000" lvl="0" marL="457200" marR="0" rtl="0" algn="l">
              <a:lnSpc>
                <a:spcPct val="100000"/>
              </a:lnSpc>
              <a:spcBef>
                <a:spcPts val="0"/>
              </a:spcBef>
              <a:spcAft>
                <a:spcPts val="0"/>
              </a:spcAft>
              <a:buClr>
                <a:srgbClr val="F6AB38"/>
              </a:buClr>
              <a:buSzPts val="2400"/>
              <a:buFont typeface="Century Gothic"/>
              <a:buAutoNum type="arabicPeriod"/>
            </a:pPr>
            <a:r>
              <a:rPr b="1" i="0" lang="fr-FR" sz="2400" u="none" cap="none" strike="noStrike">
                <a:solidFill>
                  <a:srgbClr val="256075"/>
                </a:solidFill>
                <a:latin typeface="Century Gothic"/>
                <a:ea typeface="Century Gothic"/>
                <a:cs typeface="Century Gothic"/>
                <a:sym typeface="Century Gothic"/>
              </a:rPr>
              <a:t>Les activités humaines sont alimentées par l’énergie</a:t>
            </a:r>
            <a:endParaRPr b="1" i="0" sz="2400" u="none" cap="none" strike="noStrike">
              <a:solidFill>
                <a:srgbClr val="256075"/>
              </a:solidFill>
              <a:latin typeface="Century Gothic"/>
              <a:ea typeface="Century Gothic"/>
              <a:cs typeface="Century Gothic"/>
              <a:sym typeface="Century Gothic"/>
            </a:endParaRPr>
          </a:p>
          <a:p>
            <a:pPr indent="0" lvl="0" marL="457200" marR="0" rtl="0" algn="l">
              <a:lnSpc>
                <a:spcPct val="100000"/>
              </a:lnSpc>
              <a:spcBef>
                <a:spcPts val="0"/>
              </a:spcBef>
              <a:spcAft>
                <a:spcPts val="0"/>
              </a:spcAft>
              <a:buClr>
                <a:srgbClr val="000000"/>
              </a:buClr>
              <a:buSzPts val="2400"/>
              <a:buFont typeface="Arial"/>
              <a:buNone/>
            </a:pPr>
            <a:r>
              <a:t/>
            </a:r>
            <a:endParaRPr b="1" i="0" sz="2400" u="none" cap="none" strike="noStrike">
              <a:solidFill>
                <a:srgbClr val="256075"/>
              </a:solidFill>
              <a:latin typeface="Century Gothic"/>
              <a:ea typeface="Century Gothic"/>
              <a:cs typeface="Century Gothic"/>
              <a:sym typeface="Century Gothic"/>
            </a:endParaRPr>
          </a:p>
          <a:p>
            <a:pPr indent="-381000" lvl="0" marL="457200" marR="0" rtl="0" algn="l">
              <a:lnSpc>
                <a:spcPct val="100000"/>
              </a:lnSpc>
              <a:spcBef>
                <a:spcPts val="0"/>
              </a:spcBef>
              <a:spcAft>
                <a:spcPts val="0"/>
              </a:spcAft>
              <a:buClr>
                <a:srgbClr val="F6AB38"/>
              </a:buClr>
              <a:buSzPts val="2400"/>
              <a:buFont typeface="Century Gothic"/>
              <a:buAutoNum type="arabicPeriod"/>
            </a:pPr>
            <a:r>
              <a:rPr b="1" i="0" lang="fr-FR" sz="2400" u="none" cap="none" strike="noStrike">
                <a:solidFill>
                  <a:srgbClr val="256075"/>
                </a:solidFill>
                <a:latin typeface="Century Gothic"/>
                <a:ea typeface="Century Gothic"/>
                <a:cs typeface="Century Gothic"/>
                <a:sym typeface="Century Gothic"/>
              </a:rPr>
              <a:t>Les sources d’énergie principales sont les ressources fossiles</a:t>
            </a:r>
            <a:endParaRPr b="1" i="0" sz="2400" u="none" cap="none" strike="noStrike">
              <a:solidFill>
                <a:srgbClr val="256075"/>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rgbClr val="256075"/>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2400"/>
              <a:buFont typeface="Arial"/>
              <a:buNone/>
            </a:pPr>
            <a:r>
              <a:rPr b="1" i="0" lang="fr-FR" sz="2400" u="none" cap="none" strike="noStrike">
                <a:solidFill>
                  <a:srgbClr val="F6AB38"/>
                </a:solidFill>
                <a:latin typeface="Century Gothic"/>
                <a:ea typeface="Century Gothic"/>
                <a:cs typeface="Century Gothic"/>
                <a:sym typeface="Century Gothic"/>
              </a:rPr>
              <a:t>Notre quotidien est entretenu par les sources d’énergie fossiles</a:t>
            </a:r>
            <a:endParaRPr b="1" i="0" sz="2400" u="none" cap="none" strike="noStrike">
              <a:solidFill>
                <a:srgbClr val="F6AB38"/>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rgbClr val="256075"/>
              </a:solidFill>
              <a:latin typeface="Century Gothic"/>
              <a:ea typeface="Century Gothic"/>
              <a:cs typeface="Century Gothic"/>
              <a:sym typeface="Century Gothic"/>
            </a:endParaRPr>
          </a:p>
          <a:p>
            <a:pPr indent="-381000" lvl="0" marL="457200" marR="0" rtl="0" algn="l">
              <a:lnSpc>
                <a:spcPct val="100000"/>
              </a:lnSpc>
              <a:spcBef>
                <a:spcPts val="0"/>
              </a:spcBef>
              <a:spcAft>
                <a:spcPts val="0"/>
              </a:spcAft>
              <a:buClr>
                <a:srgbClr val="F6AB38"/>
              </a:buClr>
              <a:buSzPts val="2400"/>
              <a:buFont typeface="Century Gothic"/>
              <a:buAutoNum type="arabicPeriod"/>
            </a:pPr>
            <a:r>
              <a:rPr b="1" i="0" lang="fr-FR" sz="2400" u="none" cap="none" strike="noStrike">
                <a:solidFill>
                  <a:srgbClr val="256075"/>
                </a:solidFill>
                <a:latin typeface="Century Gothic"/>
                <a:ea typeface="Century Gothic"/>
                <a:cs typeface="Century Gothic"/>
                <a:sym typeface="Century Gothic"/>
              </a:rPr>
              <a:t>Les sociétés industrialisées consomment bien plus d’énergie que les autres</a:t>
            </a:r>
            <a:endParaRPr b="1" i="0" sz="2400" u="none" cap="none" strike="noStrike">
              <a:solidFill>
                <a:srgbClr val="256075"/>
              </a:solidFill>
              <a:latin typeface="Century Gothic"/>
              <a:ea typeface="Century Gothic"/>
              <a:cs typeface="Century Gothic"/>
              <a:sym typeface="Century Gothic"/>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2" name="Shape 1012"/>
        <p:cNvGrpSpPr/>
        <p:nvPr/>
      </p:nvGrpSpPr>
      <p:grpSpPr>
        <a:xfrm>
          <a:off x="0" y="0"/>
          <a:ext cx="0" cy="0"/>
          <a:chOff x="0" y="0"/>
          <a:chExt cx="0" cy="0"/>
        </a:xfrm>
      </p:grpSpPr>
      <p:sp>
        <p:nvSpPr>
          <p:cNvPr id="1013" name="Google Shape;1013;g12236df0981_0_347"/>
          <p:cNvSpPr/>
          <p:nvPr/>
        </p:nvSpPr>
        <p:spPr>
          <a:xfrm>
            <a:off x="396350" y="1068900"/>
            <a:ext cx="2790600" cy="2939700"/>
          </a:xfrm>
          <a:prstGeom prst="roundRect">
            <a:avLst>
              <a:gd fmla="val 16667" name="adj"/>
            </a:avLst>
          </a:prstGeom>
          <a:noFill/>
          <a:ln cap="flat" cmpd="sng" w="38100">
            <a:solidFill>
              <a:srgbClr val="08516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014" name="Google Shape;1014;g12236df0981_0_347"/>
          <p:cNvPicPr preferRelativeResize="0"/>
          <p:nvPr/>
        </p:nvPicPr>
        <p:blipFill rotWithShape="1">
          <a:blip r:embed="rId3">
            <a:alphaModFix/>
          </a:blip>
          <a:srcRect b="0" l="0" r="0" t="0"/>
          <a:stretch/>
        </p:blipFill>
        <p:spPr>
          <a:xfrm>
            <a:off x="1231525" y="2764850"/>
            <a:ext cx="1120250" cy="1120250"/>
          </a:xfrm>
          <a:prstGeom prst="rect">
            <a:avLst/>
          </a:prstGeom>
          <a:noFill/>
          <a:ln>
            <a:noFill/>
          </a:ln>
        </p:spPr>
      </p:pic>
      <p:pic>
        <p:nvPicPr>
          <p:cNvPr id="1015" name="Google Shape;1015;g12236df0981_0_347"/>
          <p:cNvPicPr preferRelativeResize="0"/>
          <p:nvPr/>
        </p:nvPicPr>
        <p:blipFill rotWithShape="1">
          <a:blip r:embed="rId4">
            <a:alphaModFix/>
          </a:blip>
          <a:srcRect b="0" l="0" r="0" t="0"/>
          <a:stretch/>
        </p:blipFill>
        <p:spPr>
          <a:xfrm>
            <a:off x="1975466" y="1216625"/>
            <a:ext cx="1120250" cy="1120250"/>
          </a:xfrm>
          <a:prstGeom prst="rect">
            <a:avLst/>
          </a:prstGeom>
          <a:noFill/>
          <a:ln>
            <a:noFill/>
          </a:ln>
        </p:spPr>
      </p:pic>
      <p:pic>
        <p:nvPicPr>
          <p:cNvPr id="1016" name="Google Shape;1016;g12236df0981_0_347"/>
          <p:cNvPicPr preferRelativeResize="0"/>
          <p:nvPr/>
        </p:nvPicPr>
        <p:blipFill rotWithShape="1">
          <a:blip r:embed="rId5">
            <a:alphaModFix/>
          </a:blip>
          <a:srcRect b="0" l="0" r="0" t="0"/>
          <a:stretch/>
        </p:blipFill>
        <p:spPr>
          <a:xfrm>
            <a:off x="545400" y="1216637"/>
            <a:ext cx="1120250" cy="1120250"/>
          </a:xfrm>
          <a:prstGeom prst="rect">
            <a:avLst/>
          </a:prstGeom>
          <a:noFill/>
          <a:ln>
            <a:noFill/>
          </a:ln>
        </p:spPr>
      </p:pic>
      <p:cxnSp>
        <p:nvCxnSpPr>
          <p:cNvPr id="1017" name="Google Shape;1017;g12236df0981_0_347"/>
          <p:cNvCxnSpPr>
            <a:stCxn id="1018" idx="0"/>
          </p:cNvCxnSpPr>
          <p:nvPr/>
        </p:nvCxnSpPr>
        <p:spPr>
          <a:xfrm flipH="1" rot="10800000">
            <a:off x="1592503" y="4118163"/>
            <a:ext cx="184200" cy="515700"/>
          </a:xfrm>
          <a:prstGeom prst="straightConnector1">
            <a:avLst/>
          </a:prstGeom>
          <a:noFill/>
          <a:ln cap="flat" cmpd="sng" w="19050">
            <a:solidFill>
              <a:schemeClr val="dk1"/>
            </a:solidFill>
            <a:prstDash val="solid"/>
            <a:round/>
            <a:headEnd len="sm" w="sm" type="none"/>
            <a:tailEnd len="med" w="med" type="oval"/>
          </a:ln>
        </p:spPr>
      </p:cxnSp>
      <p:sp>
        <p:nvSpPr>
          <p:cNvPr id="1018" name="Google Shape;1018;g12236df0981_0_347"/>
          <p:cNvSpPr txBox="1"/>
          <p:nvPr/>
        </p:nvSpPr>
        <p:spPr>
          <a:xfrm>
            <a:off x="317353" y="4633863"/>
            <a:ext cx="2550300" cy="664800"/>
          </a:xfrm>
          <a:prstGeom prst="rect">
            <a:avLst/>
          </a:prstGeom>
          <a:noFill/>
          <a:ln>
            <a:noFill/>
          </a:ln>
        </p:spPr>
        <p:txBody>
          <a:bodyPr anchorCtr="0" anchor="t" bIns="45700" lIns="91425" spcFirstLastPara="1" rIns="91425" wrap="square" tIns="45700">
            <a:spAutoFit/>
          </a:bodyPr>
          <a:lstStyle/>
          <a:p>
            <a:pPr indent="0" lvl="0" marL="0" marR="0" rtl="0" algn="ctr">
              <a:lnSpc>
                <a:spcPct val="93000"/>
              </a:lnSpc>
              <a:spcBef>
                <a:spcPts val="0"/>
              </a:spcBef>
              <a:spcAft>
                <a:spcPts val="0"/>
              </a:spcAft>
              <a:buClr>
                <a:srgbClr val="000000"/>
              </a:buClr>
              <a:buSzPts val="1800"/>
              <a:buFont typeface="Times New Roman"/>
              <a:buNone/>
            </a:pPr>
            <a:r>
              <a:rPr b="1" i="0" lang="fr-FR" sz="2000" u="none" cap="none" strike="noStrike">
                <a:solidFill>
                  <a:srgbClr val="005262"/>
                </a:solidFill>
                <a:latin typeface="Century Gothic"/>
                <a:ea typeface="Century Gothic"/>
                <a:cs typeface="Century Gothic"/>
                <a:sym typeface="Century Gothic"/>
              </a:rPr>
              <a:t>Sources d’énergie fossiles</a:t>
            </a:r>
            <a:endParaRPr b="1" i="0" sz="1600" u="none" cap="none" strike="noStrike">
              <a:solidFill>
                <a:srgbClr val="005262"/>
              </a:solidFill>
              <a:latin typeface="Century Gothic"/>
              <a:ea typeface="Century Gothic"/>
              <a:cs typeface="Century Gothic"/>
              <a:sym typeface="Century Gothic"/>
            </a:endParaRPr>
          </a:p>
        </p:txBody>
      </p:sp>
      <p:sp>
        <p:nvSpPr>
          <p:cNvPr id="1019" name="Google Shape;1019;g12236df0981_0_347"/>
          <p:cNvSpPr txBox="1"/>
          <p:nvPr>
            <p:ph idx="12" type="sldNum"/>
          </p:nvPr>
        </p:nvSpPr>
        <p:spPr>
          <a:xfrm>
            <a:off x="11280576" y="6597352"/>
            <a:ext cx="864000" cy="2607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
        <p:nvSpPr>
          <p:cNvPr id="1020" name="Google Shape;1020;g12236df0981_0_347"/>
          <p:cNvSpPr txBox="1"/>
          <p:nvPr/>
        </p:nvSpPr>
        <p:spPr>
          <a:xfrm>
            <a:off x="2027548" y="0"/>
            <a:ext cx="8028900" cy="980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i="0" lang="fr-FR" sz="2400" u="none" cap="none" strike="noStrike">
                <a:solidFill>
                  <a:srgbClr val="085160"/>
                </a:solidFill>
                <a:latin typeface="Century Gothic"/>
                <a:ea typeface="Century Gothic"/>
                <a:cs typeface="Century Gothic"/>
                <a:sym typeface="Century Gothic"/>
              </a:rPr>
              <a:t>De l’énergie aux gaz à effet de serre</a:t>
            </a:r>
            <a:endParaRPr b="0" i="0" sz="1400" u="none" cap="none" strike="noStrike">
              <a:solidFill>
                <a:srgbClr val="000000"/>
              </a:solidFill>
              <a:latin typeface="Arial"/>
              <a:ea typeface="Arial"/>
              <a:cs typeface="Arial"/>
              <a:sym typeface="Arial"/>
            </a:endParaRPr>
          </a:p>
        </p:txBody>
      </p:sp>
      <p:pic>
        <p:nvPicPr>
          <p:cNvPr descr="Une image contenant dessin&#10;&#10;Description générée automatiquement" id="1021" name="Google Shape;1021;g12236df0981_0_347"/>
          <p:cNvPicPr preferRelativeResize="0"/>
          <p:nvPr/>
        </p:nvPicPr>
        <p:blipFill rotWithShape="1">
          <a:blip r:embed="rId6">
            <a:alphaModFix/>
          </a:blip>
          <a:srcRect b="0" l="0" r="0" t="0"/>
          <a:stretch/>
        </p:blipFill>
        <p:spPr>
          <a:xfrm>
            <a:off x="-1104800" y="180476"/>
            <a:ext cx="800252" cy="800252"/>
          </a:xfrm>
          <a:prstGeom prst="rect">
            <a:avLst/>
          </a:prstGeom>
          <a:noFill/>
          <a:ln>
            <a:noFill/>
          </a:ln>
        </p:spPr>
      </p:pic>
      <p:sp>
        <p:nvSpPr>
          <p:cNvPr id="1022" name="Google Shape;1022;g12236df0981_0_347"/>
          <p:cNvSpPr/>
          <p:nvPr/>
        </p:nvSpPr>
        <p:spPr>
          <a:xfrm>
            <a:off x="9620800" y="6597325"/>
            <a:ext cx="2083500" cy="2607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85160"/>
              </a:buClr>
              <a:buSzPts val="1100"/>
              <a:buFont typeface="Century Gothic"/>
              <a:buNone/>
            </a:pPr>
            <a:r>
              <a:rPr b="0" i="1" lang="fr-FR" sz="1100" u="none" cap="none" strike="noStrike">
                <a:solidFill>
                  <a:srgbClr val="085160"/>
                </a:solidFill>
                <a:latin typeface="Century Gothic"/>
                <a:ea typeface="Century Gothic"/>
                <a:cs typeface="Century Gothic"/>
                <a:sym typeface="Century Gothic"/>
              </a:rPr>
              <a:t>Icônes : Freepik</a:t>
            </a:r>
            <a:endParaRPr b="0" i="1" sz="1100" u="none" cap="none" strike="noStrike">
              <a:solidFill>
                <a:srgbClr val="166478"/>
              </a:solidFill>
              <a:latin typeface="Century Gothic"/>
              <a:ea typeface="Century Gothic"/>
              <a:cs typeface="Century Gothic"/>
              <a:sym typeface="Century Gothic"/>
            </a:endParaRPr>
          </a:p>
        </p:txBody>
      </p:sp>
      <p:sp>
        <p:nvSpPr>
          <p:cNvPr id="1023" name="Google Shape;1023;g12236df0981_0_347"/>
          <p:cNvSpPr txBox="1"/>
          <p:nvPr/>
        </p:nvSpPr>
        <p:spPr>
          <a:xfrm>
            <a:off x="3345879" y="2118638"/>
            <a:ext cx="685800" cy="646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1" i="0" lang="fr-FR" sz="4000" u="none" cap="none" strike="noStrike">
                <a:solidFill>
                  <a:srgbClr val="085160"/>
                </a:solidFill>
                <a:latin typeface="Century Gothic"/>
                <a:ea typeface="Century Gothic"/>
                <a:cs typeface="Century Gothic"/>
                <a:sym typeface="Century Gothic"/>
              </a:rPr>
              <a:t>+</a:t>
            </a:r>
            <a:endParaRPr b="0" i="0" sz="4000" u="none" cap="none" strike="noStrike">
              <a:solidFill>
                <a:srgbClr val="000000"/>
              </a:solidFill>
              <a:latin typeface="Century Gothic"/>
              <a:ea typeface="Century Gothic"/>
              <a:cs typeface="Century Gothic"/>
              <a:sym typeface="Century Gothic"/>
            </a:endParaRPr>
          </a:p>
        </p:txBody>
      </p:sp>
      <p:sp>
        <p:nvSpPr>
          <p:cNvPr id="1024" name="Google Shape;1024;g12236df0981_0_347"/>
          <p:cNvSpPr txBox="1"/>
          <p:nvPr/>
        </p:nvSpPr>
        <p:spPr>
          <a:xfrm>
            <a:off x="9520454" y="2118650"/>
            <a:ext cx="685800" cy="646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1" i="0" lang="fr-FR" sz="4000" u="none" cap="none" strike="noStrike">
                <a:solidFill>
                  <a:srgbClr val="085160"/>
                </a:solidFill>
                <a:latin typeface="Century Gothic"/>
                <a:ea typeface="Century Gothic"/>
                <a:cs typeface="Century Gothic"/>
                <a:sym typeface="Century Gothic"/>
              </a:rPr>
              <a:t>+</a:t>
            </a:r>
            <a:endParaRPr b="0" i="0" sz="4000" u="none" cap="none" strike="noStrike">
              <a:solidFill>
                <a:srgbClr val="000000"/>
              </a:solidFill>
              <a:latin typeface="Century Gothic"/>
              <a:ea typeface="Century Gothic"/>
              <a:cs typeface="Century Gothic"/>
              <a:sym typeface="Century Gothic"/>
            </a:endParaRPr>
          </a:p>
        </p:txBody>
      </p:sp>
      <p:sp>
        <p:nvSpPr>
          <p:cNvPr id="1025" name="Google Shape;1025;g12236df0981_0_347"/>
          <p:cNvSpPr/>
          <p:nvPr/>
        </p:nvSpPr>
        <p:spPr>
          <a:xfrm>
            <a:off x="5919486" y="1977338"/>
            <a:ext cx="1770600" cy="928800"/>
          </a:xfrm>
          <a:prstGeom prst="rightArrow">
            <a:avLst>
              <a:gd fmla="val 46935" name="adj1"/>
              <a:gd fmla="val 54204" name="adj2"/>
            </a:avLst>
          </a:prstGeom>
          <a:solidFill>
            <a:srgbClr val="F6AB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6AB38"/>
              </a:solidFill>
              <a:latin typeface="Arial"/>
              <a:ea typeface="Arial"/>
              <a:cs typeface="Arial"/>
              <a:sym typeface="Arial"/>
            </a:endParaRPr>
          </a:p>
        </p:txBody>
      </p:sp>
      <p:pic>
        <p:nvPicPr>
          <p:cNvPr id="1026" name="Google Shape;1026;g12236df0981_0_347"/>
          <p:cNvPicPr preferRelativeResize="0"/>
          <p:nvPr/>
        </p:nvPicPr>
        <p:blipFill rotWithShape="1">
          <a:blip r:embed="rId7">
            <a:alphaModFix/>
          </a:blip>
          <a:srcRect b="0" l="0" r="0" t="0"/>
          <a:stretch/>
        </p:blipFill>
        <p:spPr>
          <a:xfrm>
            <a:off x="4281825" y="1881625"/>
            <a:ext cx="1120250" cy="1120250"/>
          </a:xfrm>
          <a:prstGeom prst="rect">
            <a:avLst/>
          </a:prstGeom>
          <a:noFill/>
          <a:ln>
            <a:noFill/>
          </a:ln>
        </p:spPr>
      </p:pic>
      <p:sp>
        <p:nvSpPr>
          <p:cNvPr id="1027" name="Google Shape;1027;g12236df0981_0_347"/>
          <p:cNvSpPr txBox="1"/>
          <p:nvPr/>
        </p:nvSpPr>
        <p:spPr>
          <a:xfrm>
            <a:off x="4885204" y="1261325"/>
            <a:ext cx="2421600" cy="450300"/>
          </a:xfrm>
          <a:prstGeom prst="rect">
            <a:avLst/>
          </a:prstGeom>
          <a:solidFill>
            <a:srgbClr val="F6AB38"/>
          </a:solidFill>
          <a:ln>
            <a:noFill/>
          </a:ln>
        </p:spPr>
        <p:txBody>
          <a:bodyPr anchorCtr="0" anchor="t" bIns="45700" lIns="91425" spcFirstLastPara="1" rIns="91425" wrap="square" tIns="45700">
            <a:spAutoFit/>
          </a:bodyPr>
          <a:lstStyle/>
          <a:p>
            <a:pPr indent="0" lvl="0" marL="0" marR="0" rtl="0" algn="ctr">
              <a:lnSpc>
                <a:spcPct val="93000"/>
              </a:lnSpc>
              <a:spcBef>
                <a:spcPts val="0"/>
              </a:spcBef>
              <a:spcAft>
                <a:spcPts val="0"/>
              </a:spcAft>
              <a:buClr>
                <a:srgbClr val="000000"/>
              </a:buClr>
              <a:buSzPts val="1800"/>
              <a:buFont typeface="Times New Roman"/>
              <a:buNone/>
            </a:pPr>
            <a:r>
              <a:rPr b="1" i="0" lang="fr-FR" sz="2500" u="none" cap="none" strike="noStrike">
                <a:solidFill>
                  <a:schemeClr val="lt1"/>
                </a:solidFill>
                <a:latin typeface="Century Gothic"/>
                <a:ea typeface="Century Gothic"/>
                <a:cs typeface="Century Gothic"/>
                <a:sym typeface="Century Gothic"/>
              </a:rPr>
              <a:t>Combustion</a:t>
            </a:r>
            <a:endParaRPr b="1" i="0" sz="2500" u="none" cap="none" strike="noStrike">
              <a:solidFill>
                <a:schemeClr val="lt1"/>
              </a:solidFill>
              <a:latin typeface="Century Gothic"/>
              <a:ea typeface="Century Gothic"/>
              <a:cs typeface="Century Gothic"/>
              <a:sym typeface="Century Gothic"/>
            </a:endParaRPr>
          </a:p>
        </p:txBody>
      </p:sp>
      <p:pic>
        <p:nvPicPr>
          <p:cNvPr id="1028" name="Google Shape;1028;g12236df0981_0_347"/>
          <p:cNvPicPr preferRelativeResize="0"/>
          <p:nvPr/>
        </p:nvPicPr>
        <p:blipFill rotWithShape="1">
          <a:blip r:embed="rId8">
            <a:alphaModFix/>
          </a:blip>
          <a:srcRect b="0" l="0" r="0" t="0"/>
          <a:stretch/>
        </p:blipFill>
        <p:spPr>
          <a:xfrm>
            <a:off x="1836075" y="3067125"/>
            <a:ext cx="515700" cy="515700"/>
          </a:xfrm>
          <a:prstGeom prst="rect">
            <a:avLst/>
          </a:prstGeom>
          <a:noFill/>
          <a:ln>
            <a:noFill/>
          </a:ln>
        </p:spPr>
      </p:pic>
      <p:pic>
        <p:nvPicPr>
          <p:cNvPr id="1029" name="Google Shape;1029;g12236df0981_0_347"/>
          <p:cNvPicPr preferRelativeResize="0"/>
          <p:nvPr/>
        </p:nvPicPr>
        <p:blipFill rotWithShape="1">
          <a:blip r:embed="rId8">
            <a:alphaModFix/>
          </a:blip>
          <a:srcRect b="0" l="0" r="0" t="0"/>
          <a:stretch/>
        </p:blipFill>
        <p:spPr>
          <a:xfrm>
            <a:off x="1209625" y="1054012"/>
            <a:ext cx="515700" cy="515700"/>
          </a:xfrm>
          <a:prstGeom prst="rect">
            <a:avLst/>
          </a:prstGeom>
          <a:noFill/>
          <a:ln>
            <a:noFill/>
          </a:ln>
        </p:spPr>
      </p:pic>
      <p:pic>
        <p:nvPicPr>
          <p:cNvPr id="1030" name="Google Shape;1030;g12236df0981_0_347"/>
          <p:cNvPicPr preferRelativeResize="0"/>
          <p:nvPr/>
        </p:nvPicPr>
        <p:blipFill rotWithShape="1">
          <a:blip r:embed="rId8">
            <a:alphaModFix/>
          </a:blip>
          <a:srcRect b="0" l="0" r="0" t="0"/>
          <a:stretch/>
        </p:blipFill>
        <p:spPr>
          <a:xfrm>
            <a:off x="2580025" y="1290138"/>
            <a:ext cx="515700" cy="515700"/>
          </a:xfrm>
          <a:prstGeom prst="rect">
            <a:avLst/>
          </a:prstGeom>
          <a:noFill/>
          <a:ln>
            <a:noFill/>
          </a:ln>
        </p:spPr>
      </p:pic>
      <p:grpSp>
        <p:nvGrpSpPr>
          <p:cNvPr id="1031" name="Google Shape;1031;g12236df0981_0_347"/>
          <p:cNvGrpSpPr/>
          <p:nvPr/>
        </p:nvGrpSpPr>
        <p:grpSpPr>
          <a:xfrm>
            <a:off x="10104050" y="1881615"/>
            <a:ext cx="1770600" cy="2317973"/>
            <a:chOff x="10104050" y="1881615"/>
            <a:chExt cx="1770600" cy="2317973"/>
          </a:xfrm>
        </p:grpSpPr>
        <p:pic>
          <p:nvPicPr>
            <p:cNvPr id="1032" name="Google Shape;1032;g12236df0981_0_347"/>
            <p:cNvPicPr preferRelativeResize="0"/>
            <p:nvPr/>
          </p:nvPicPr>
          <p:blipFill rotWithShape="1">
            <a:blip r:embed="rId8">
              <a:alphaModFix/>
            </a:blip>
            <a:srcRect b="0" l="0" r="0" t="0"/>
            <a:stretch/>
          </p:blipFill>
          <p:spPr>
            <a:xfrm>
              <a:off x="10670150" y="1881615"/>
              <a:ext cx="1120250" cy="1120269"/>
            </a:xfrm>
            <a:prstGeom prst="rect">
              <a:avLst/>
            </a:prstGeom>
            <a:noFill/>
            <a:ln>
              <a:noFill/>
            </a:ln>
          </p:spPr>
        </p:pic>
        <p:sp>
          <p:nvSpPr>
            <p:cNvPr id="1033" name="Google Shape;1033;g12236df0981_0_347"/>
            <p:cNvSpPr txBox="1"/>
            <p:nvPr/>
          </p:nvSpPr>
          <p:spPr>
            <a:xfrm>
              <a:off x="10104050" y="3534788"/>
              <a:ext cx="1770600" cy="664800"/>
            </a:xfrm>
            <a:prstGeom prst="rect">
              <a:avLst/>
            </a:prstGeom>
            <a:noFill/>
            <a:ln>
              <a:noFill/>
            </a:ln>
          </p:spPr>
          <p:txBody>
            <a:bodyPr anchorCtr="0" anchor="t" bIns="45700" lIns="91425" spcFirstLastPara="1" rIns="91425" wrap="square" tIns="45700">
              <a:spAutoFit/>
            </a:bodyPr>
            <a:lstStyle/>
            <a:p>
              <a:pPr indent="0" lvl="0" marL="0" marR="0" rtl="0" algn="ctr">
                <a:lnSpc>
                  <a:spcPct val="93000"/>
                </a:lnSpc>
                <a:spcBef>
                  <a:spcPts val="0"/>
                </a:spcBef>
                <a:spcAft>
                  <a:spcPts val="0"/>
                </a:spcAft>
                <a:buClr>
                  <a:srgbClr val="000000"/>
                </a:buClr>
                <a:buSzPts val="1800"/>
                <a:buFont typeface="Times New Roman"/>
                <a:buNone/>
              </a:pPr>
              <a:r>
                <a:rPr b="1" i="0" lang="fr-FR" sz="2000" u="none" cap="none" strike="noStrike">
                  <a:solidFill>
                    <a:srgbClr val="085160"/>
                  </a:solidFill>
                  <a:latin typeface="Century Gothic"/>
                  <a:ea typeface="Century Gothic"/>
                  <a:cs typeface="Century Gothic"/>
                  <a:sym typeface="Century Gothic"/>
                </a:rPr>
                <a:t>Gaz à effet de serre</a:t>
              </a:r>
              <a:endParaRPr b="1" i="0" sz="1600" u="none" cap="none" strike="noStrike">
                <a:solidFill>
                  <a:srgbClr val="085160"/>
                </a:solidFill>
                <a:latin typeface="Century Gothic"/>
                <a:ea typeface="Century Gothic"/>
                <a:cs typeface="Century Gothic"/>
                <a:sym typeface="Century Gothic"/>
              </a:endParaRPr>
            </a:p>
          </p:txBody>
        </p:sp>
        <p:cxnSp>
          <p:nvCxnSpPr>
            <p:cNvPr id="1034" name="Google Shape;1034;g12236df0981_0_347"/>
            <p:cNvCxnSpPr>
              <a:stCxn id="1033" idx="0"/>
              <a:endCxn id="1032" idx="2"/>
            </p:cNvCxnSpPr>
            <p:nvPr/>
          </p:nvCxnSpPr>
          <p:spPr>
            <a:xfrm flipH="1" rot="10800000">
              <a:off x="10989350" y="3001988"/>
              <a:ext cx="240900" cy="532800"/>
            </a:xfrm>
            <a:prstGeom prst="straightConnector1">
              <a:avLst/>
            </a:prstGeom>
            <a:noFill/>
            <a:ln cap="flat" cmpd="sng" w="19050">
              <a:solidFill>
                <a:schemeClr val="dk1"/>
              </a:solidFill>
              <a:prstDash val="solid"/>
              <a:round/>
              <a:headEnd len="sm" w="sm" type="none"/>
              <a:tailEnd len="med" w="med" type="oval"/>
            </a:ln>
          </p:spPr>
        </p:cxnSp>
      </p:grpSp>
      <p:pic>
        <p:nvPicPr>
          <p:cNvPr id="1035" name="Google Shape;1035;g12236df0981_0_347"/>
          <p:cNvPicPr preferRelativeResize="0"/>
          <p:nvPr/>
        </p:nvPicPr>
        <p:blipFill rotWithShape="1">
          <a:blip r:embed="rId8">
            <a:alphaModFix/>
          </a:blip>
          <a:srcRect b="0" l="0" r="0" t="0"/>
          <a:stretch/>
        </p:blipFill>
        <p:spPr>
          <a:xfrm>
            <a:off x="2580025" y="1747650"/>
            <a:ext cx="515700" cy="515700"/>
          </a:xfrm>
          <a:prstGeom prst="rect">
            <a:avLst/>
          </a:prstGeom>
          <a:noFill/>
          <a:ln>
            <a:noFill/>
          </a:ln>
        </p:spPr>
      </p:pic>
      <p:pic>
        <p:nvPicPr>
          <p:cNvPr id="1036" name="Google Shape;1036;g12236df0981_0_347"/>
          <p:cNvPicPr preferRelativeResize="0"/>
          <p:nvPr/>
        </p:nvPicPr>
        <p:blipFill rotWithShape="1">
          <a:blip r:embed="rId8">
            <a:alphaModFix/>
          </a:blip>
          <a:srcRect b="0" l="0" r="0" t="0"/>
          <a:stretch/>
        </p:blipFill>
        <p:spPr>
          <a:xfrm>
            <a:off x="1209625" y="1511525"/>
            <a:ext cx="515700" cy="515700"/>
          </a:xfrm>
          <a:prstGeom prst="rect">
            <a:avLst/>
          </a:prstGeom>
          <a:noFill/>
          <a:ln>
            <a:noFill/>
          </a:ln>
        </p:spPr>
      </p:pic>
      <p:pic>
        <p:nvPicPr>
          <p:cNvPr id="1037" name="Google Shape;1037;g12236df0981_0_347"/>
          <p:cNvPicPr preferRelativeResize="0"/>
          <p:nvPr/>
        </p:nvPicPr>
        <p:blipFill rotWithShape="1">
          <a:blip r:embed="rId8">
            <a:alphaModFix/>
          </a:blip>
          <a:srcRect b="0" l="0" r="0" t="0"/>
          <a:stretch/>
        </p:blipFill>
        <p:spPr>
          <a:xfrm>
            <a:off x="1209625" y="1983787"/>
            <a:ext cx="515700" cy="515700"/>
          </a:xfrm>
          <a:prstGeom prst="rect">
            <a:avLst/>
          </a:prstGeom>
          <a:noFill/>
          <a:ln>
            <a:noFill/>
          </a:ln>
        </p:spPr>
      </p:pic>
      <p:sp>
        <p:nvSpPr>
          <p:cNvPr id="1038" name="Google Shape;1038;g12236df0981_0_347"/>
          <p:cNvSpPr/>
          <p:nvPr/>
        </p:nvSpPr>
        <p:spPr>
          <a:xfrm>
            <a:off x="472050" y="5638425"/>
            <a:ext cx="11247900" cy="882000"/>
          </a:xfrm>
          <a:prstGeom prst="rect">
            <a:avLst/>
          </a:prstGeom>
          <a:solidFill>
            <a:srgbClr val="005262"/>
          </a:solidFill>
          <a:ln>
            <a:noFill/>
          </a:ln>
        </p:spPr>
        <p:txBody>
          <a:bodyPr anchorCtr="0" anchor="t" bIns="45700" lIns="91425" spcFirstLastPara="1" rIns="91425" wrap="square" tIns="45700">
            <a:noAutofit/>
          </a:bodyPr>
          <a:lstStyle/>
          <a:p>
            <a:pPr indent="0" lvl="0" marL="0" marR="0" rtl="0" algn="ctr">
              <a:lnSpc>
                <a:spcPct val="100000"/>
              </a:lnSpc>
              <a:spcBef>
                <a:spcPts val="50"/>
              </a:spcBef>
              <a:spcAft>
                <a:spcPts val="0"/>
              </a:spcAft>
              <a:buClr>
                <a:srgbClr val="F6AB38"/>
              </a:buClr>
              <a:buSzPts val="2400"/>
              <a:buFont typeface="Century Gothic"/>
              <a:buNone/>
            </a:pPr>
            <a:r>
              <a:t/>
            </a:r>
            <a:endParaRPr b="1" i="0" sz="140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50"/>
              </a:spcBef>
              <a:spcAft>
                <a:spcPts val="0"/>
              </a:spcAft>
              <a:buClr>
                <a:srgbClr val="F6AB38"/>
              </a:buClr>
              <a:buSzPts val="2400"/>
              <a:buFont typeface="Century Gothic"/>
              <a:buNone/>
            </a:pPr>
            <a:r>
              <a:rPr b="1" i="0" lang="fr-FR" sz="2500" u="none" cap="none" strike="noStrike">
                <a:solidFill>
                  <a:schemeClr val="lt1"/>
                </a:solidFill>
                <a:latin typeface="Century Gothic"/>
                <a:ea typeface="Century Gothic"/>
                <a:cs typeface="Century Gothic"/>
                <a:sym typeface="Century Gothic"/>
              </a:rPr>
              <a:t>Brûler des sources d’énergie fossiles émet des gaz à effet de serre</a:t>
            </a:r>
            <a:endParaRPr b="1" i="0" sz="1400" u="none" cap="none" strike="noStrike">
              <a:solidFill>
                <a:schemeClr val="lt1"/>
              </a:solidFill>
              <a:latin typeface="Century Gothic"/>
              <a:ea typeface="Century Gothic"/>
              <a:cs typeface="Century Gothic"/>
              <a:sym typeface="Century Gothic"/>
            </a:endParaRPr>
          </a:p>
        </p:txBody>
      </p:sp>
      <p:grpSp>
        <p:nvGrpSpPr>
          <p:cNvPr id="1039" name="Google Shape;1039;g12236df0981_0_347"/>
          <p:cNvGrpSpPr/>
          <p:nvPr/>
        </p:nvGrpSpPr>
        <p:grpSpPr>
          <a:xfrm>
            <a:off x="7690076" y="1881625"/>
            <a:ext cx="1637649" cy="2127000"/>
            <a:chOff x="7690076" y="1881625"/>
            <a:chExt cx="1637649" cy="2127000"/>
          </a:xfrm>
        </p:grpSpPr>
        <p:pic>
          <p:nvPicPr>
            <p:cNvPr id="1040" name="Google Shape;1040;g12236df0981_0_347"/>
            <p:cNvPicPr preferRelativeResize="0"/>
            <p:nvPr/>
          </p:nvPicPr>
          <p:blipFill rotWithShape="1">
            <a:blip r:embed="rId9">
              <a:alphaModFix/>
            </a:blip>
            <a:srcRect b="0" l="0" r="0" t="0"/>
            <a:stretch/>
          </p:blipFill>
          <p:spPr>
            <a:xfrm>
              <a:off x="8207475" y="1881625"/>
              <a:ext cx="1120250" cy="1120250"/>
            </a:xfrm>
            <a:prstGeom prst="rect">
              <a:avLst/>
            </a:prstGeom>
            <a:noFill/>
            <a:ln>
              <a:noFill/>
            </a:ln>
          </p:spPr>
        </p:pic>
        <p:sp>
          <p:nvSpPr>
            <p:cNvPr id="1041" name="Google Shape;1041;g12236df0981_0_347"/>
            <p:cNvSpPr txBox="1"/>
            <p:nvPr/>
          </p:nvSpPr>
          <p:spPr>
            <a:xfrm>
              <a:off x="7690076" y="3630025"/>
              <a:ext cx="1505700" cy="378600"/>
            </a:xfrm>
            <a:prstGeom prst="rect">
              <a:avLst/>
            </a:prstGeom>
            <a:noFill/>
            <a:ln>
              <a:noFill/>
            </a:ln>
          </p:spPr>
          <p:txBody>
            <a:bodyPr anchorCtr="0" anchor="t" bIns="45700" lIns="91425" spcFirstLastPara="1" rIns="91425" wrap="square" tIns="45700">
              <a:spAutoFit/>
            </a:bodyPr>
            <a:lstStyle/>
            <a:p>
              <a:pPr indent="0" lvl="0" marL="0" marR="0" rtl="0" algn="ctr">
                <a:lnSpc>
                  <a:spcPct val="93000"/>
                </a:lnSpc>
                <a:spcBef>
                  <a:spcPts val="0"/>
                </a:spcBef>
                <a:spcAft>
                  <a:spcPts val="0"/>
                </a:spcAft>
                <a:buClr>
                  <a:srgbClr val="000000"/>
                </a:buClr>
                <a:buSzPts val="1800"/>
                <a:buFont typeface="Times New Roman"/>
                <a:buNone/>
              </a:pPr>
              <a:r>
                <a:rPr b="1" i="0" lang="fr-FR" sz="2000" u="none" cap="none" strike="noStrike">
                  <a:solidFill>
                    <a:srgbClr val="F6AB38"/>
                  </a:solidFill>
                  <a:latin typeface="Century Gothic"/>
                  <a:ea typeface="Century Gothic"/>
                  <a:cs typeface="Century Gothic"/>
                  <a:sym typeface="Century Gothic"/>
                </a:rPr>
                <a:t>Énergie</a:t>
              </a:r>
              <a:endParaRPr b="1" i="0" sz="1600" u="none" cap="none" strike="noStrike">
                <a:solidFill>
                  <a:srgbClr val="F6AB38"/>
                </a:solidFill>
                <a:latin typeface="Century Gothic"/>
                <a:ea typeface="Century Gothic"/>
                <a:cs typeface="Century Gothic"/>
                <a:sym typeface="Century Gothic"/>
              </a:endParaRPr>
            </a:p>
          </p:txBody>
        </p:sp>
        <p:cxnSp>
          <p:nvCxnSpPr>
            <p:cNvPr id="1042" name="Google Shape;1042;g12236df0981_0_347"/>
            <p:cNvCxnSpPr>
              <a:stCxn id="1041" idx="0"/>
              <a:endCxn id="1040" idx="2"/>
            </p:cNvCxnSpPr>
            <p:nvPr/>
          </p:nvCxnSpPr>
          <p:spPr>
            <a:xfrm flipH="1" rot="10800000">
              <a:off x="8442926" y="3001825"/>
              <a:ext cx="324600" cy="628200"/>
            </a:xfrm>
            <a:prstGeom prst="straightConnector1">
              <a:avLst/>
            </a:prstGeom>
            <a:noFill/>
            <a:ln cap="flat" cmpd="sng" w="19050">
              <a:solidFill>
                <a:srgbClr val="000000"/>
              </a:solidFill>
              <a:prstDash val="solid"/>
              <a:round/>
              <a:headEnd len="sm" w="sm" type="none"/>
              <a:tailEnd len="med" w="med" type="oval"/>
            </a:ln>
          </p:spPr>
        </p:cxn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7" name="Shape 1047"/>
        <p:cNvGrpSpPr/>
        <p:nvPr/>
      </p:nvGrpSpPr>
      <p:grpSpPr>
        <a:xfrm>
          <a:off x="0" y="0"/>
          <a:ext cx="0" cy="0"/>
          <a:chOff x="0" y="0"/>
          <a:chExt cx="0" cy="0"/>
        </a:xfrm>
      </p:grpSpPr>
      <p:sp>
        <p:nvSpPr>
          <p:cNvPr id="1048" name="Google Shape;1048;g1026765e788_0_30"/>
          <p:cNvSpPr/>
          <p:nvPr/>
        </p:nvSpPr>
        <p:spPr>
          <a:xfrm>
            <a:off x="-168700" y="962675"/>
            <a:ext cx="4792500" cy="252000"/>
          </a:xfrm>
          <a:prstGeom prst="rect">
            <a:avLst/>
          </a:prstGeom>
          <a:solidFill>
            <a:srgbClr val="F6AB3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049" name="Google Shape;1049;g1026765e788_0_30"/>
          <p:cNvSpPr/>
          <p:nvPr/>
        </p:nvSpPr>
        <p:spPr>
          <a:xfrm>
            <a:off x="3187450" y="2709125"/>
            <a:ext cx="7461900" cy="1080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2A6176"/>
              </a:buClr>
              <a:buSzPts val="2000"/>
              <a:buFont typeface="Century Gothic"/>
              <a:buNone/>
            </a:pPr>
            <a:r>
              <a:rPr b="1" i="0" lang="fr-FR" sz="2800" u="none" cap="none" strike="noStrike">
                <a:solidFill>
                  <a:srgbClr val="2A6176"/>
                </a:solidFill>
                <a:latin typeface="Century Gothic"/>
                <a:ea typeface="Century Gothic"/>
                <a:cs typeface="Century Gothic"/>
                <a:sym typeface="Century Gothic"/>
              </a:rPr>
              <a:t>Le fonctionnement du système climatique et l’impact des activités humaines</a:t>
            </a:r>
            <a:endParaRPr b="0" i="0" sz="2800" u="none" cap="none" strike="noStrike">
              <a:solidFill>
                <a:srgbClr val="000000"/>
              </a:solidFill>
              <a:latin typeface="Arial"/>
              <a:ea typeface="Arial"/>
              <a:cs typeface="Arial"/>
              <a:sym typeface="Arial"/>
            </a:endParaRPr>
          </a:p>
        </p:txBody>
      </p:sp>
      <p:sp>
        <p:nvSpPr>
          <p:cNvPr id="1050" name="Google Shape;1050;g1026765e788_0_30"/>
          <p:cNvSpPr/>
          <p:nvPr/>
        </p:nvSpPr>
        <p:spPr>
          <a:xfrm>
            <a:off x="3187452" y="4140100"/>
            <a:ext cx="6724200" cy="1080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2A6176"/>
              </a:buClr>
              <a:buSzPts val="2000"/>
              <a:buFont typeface="Century Gothic"/>
              <a:buNone/>
            </a:pPr>
            <a:r>
              <a:rPr b="1" i="0" lang="fr-FR" sz="2800" u="none" cap="none" strike="noStrike">
                <a:solidFill>
                  <a:srgbClr val="2A6176"/>
                </a:solidFill>
                <a:latin typeface="Century Gothic"/>
                <a:ea typeface="Century Gothic"/>
                <a:cs typeface="Century Gothic"/>
                <a:sym typeface="Century Gothic"/>
              </a:rPr>
              <a:t>Les conséquences du changement climatique</a:t>
            </a:r>
            <a:endParaRPr b="0" i="0" sz="2800" u="none" cap="none" strike="noStrike">
              <a:solidFill>
                <a:schemeClr val="lt1"/>
              </a:solidFill>
              <a:latin typeface="Century Gothic"/>
              <a:ea typeface="Century Gothic"/>
              <a:cs typeface="Century Gothic"/>
              <a:sym typeface="Century Gothic"/>
            </a:endParaRPr>
          </a:p>
        </p:txBody>
      </p:sp>
      <p:pic>
        <p:nvPicPr>
          <p:cNvPr descr="Une image contenant dessin&#10;&#10;Description générée automatiquement" id="1051" name="Google Shape;1051;g1026765e788_0_30"/>
          <p:cNvPicPr preferRelativeResize="0"/>
          <p:nvPr/>
        </p:nvPicPr>
        <p:blipFill rotWithShape="1">
          <a:blip r:embed="rId3">
            <a:alphaModFix/>
          </a:blip>
          <a:srcRect b="0" l="0" r="0" t="0"/>
          <a:stretch/>
        </p:blipFill>
        <p:spPr>
          <a:xfrm>
            <a:off x="-1104800" y="180476"/>
            <a:ext cx="800252" cy="800252"/>
          </a:xfrm>
          <a:prstGeom prst="rect">
            <a:avLst/>
          </a:prstGeom>
          <a:noFill/>
          <a:ln>
            <a:noFill/>
          </a:ln>
        </p:spPr>
      </p:pic>
      <p:sp>
        <p:nvSpPr>
          <p:cNvPr id="1052" name="Google Shape;1052;g1026765e788_0_30"/>
          <p:cNvSpPr/>
          <p:nvPr/>
        </p:nvSpPr>
        <p:spPr>
          <a:xfrm>
            <a:off x="-168696" y="3131402"/>
            <a:ext cx="3029100" cy="235500"/>
          </a:xfrm>
          <a:prstGeom prst="rect">
            <a:avLst/>
          </a:prstGeom>
          <a:solidFill>
            <a:srgbClr val="F8EF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053" name="Google Shape;1053;g1026765e788_0_30"/>
          <p:cNvSpPr/>
          <p:nvPr/>
        </p:nvSpPr>
        <p:spPr>
          <a:xfrm>
            <a:off x="-168696" y="4562383"/>
            <a:ext cx="3029100" cy="235500"/>
          </a:xfrm>
          <a:prstGeom prst="rect">
            <a:avLst/>
          </a:prstGeom>
          <a:solidFill>
            <a:srgbClr val="F8EF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nvGrpSpPr>
          <p:cNvPr id="1054" name="Google Shape;1054;g1026765e788_0_30"/>
          <p:cNvGrpSpPr/>
          <p:nvPr/>
        </p:nvGrpSpPr>
        <p:grpSpPr>
          <a:xfrm>
            <a:off x="9768408" y="-603248"/>
            <a:ext cx="3600000" cy="3600000"/>
            <a:chOff x="9768408" y="-603248"/>
            <a:chExt cx="3600000" cy="3600000"/>
          </a:xfrm>
        </p:grpSpPr>
        <p:sp>
          <p:nvSpPr>
            <p:cNvPr id="1055" name="Google Shape;1055;g1026765e788_0_30"/>
            <p:cNvSpPr/>
            <p:nvPr/>
          </p:nvSpPr>
          <p:spPr>
            <a:xfrm>
              <a:off x="9768408" y="-603248"/>
              <a:ext cx="3600000" cy="3600000"/>
            </a:xfrm>
            <a:prstGeom prst="ellipse">
              <a:avLst/>
            </a:prstGeom>
            <a:solidFill>
              <a:srgbClr val="F6AB38"/>
            </a:solidFill>
            <a:ln cap="flat" cmpd="sng" w="762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056" name="Google Shape;1056;g1026765e788_0_30"/>
            <p:cNvPicPr preferRelativeResize="0"/>
            <p:nvPr/>
          </p:nvPicPr>
          <p:blipFill rotWithShape="1">
            <a:blip r:embed="rId4">
              <a:alphaModFix/>
            </a:blip>
            <a:srcRect b="0" l="0" r="0" t="0"/>
            <a:stretch/>
          </p:blipFill>
          <p:spPr>
            <a:xfrm>
              <a:off x="10481205" y="145025"/>
              <a:ext cx="2174405" cy="2174405"/>
            </a:xfrm>
            <a:prstGeom prst="rect">
              <a:avLst/>
            </a:prstGeom>
            <a:noFill/>
            <a:ln>
              <a:noFill/>
            </a:ln>
          </p:spPr>
        </p:pic>
      </p:grpSp>
      <p:grpSp>
        <p:nvGrpSpPr>
          <p:cNvPr id="1057" name="Google Shape;1057;g1026765e788_0_30"/>
          <p:cNvGrpSpPr/>
          <p:nvPr/>
        </p:nvGrpSpPr>
        <p:grpSpPr>
          <a:xfrm>
            <a:off x="1974579" y="2662310"/>
            <a:ext cx="1193100" cy="1193100"/>
            <a:chOff x="1974579" y="2662310"/>
            <a:chExt cx="1193100" cy="1193100"/>
          </a:xfrm>
        </p:grpSpPr>
        <p:sp>
          <p:nvSpPr>
            <p:cNvPr id="1058" name="Google Shape;1058;g1026765e788_0_30"/>
            <p:cNvSpPr/>
            <p:nvPr/>
          </p:nvSpPr>
          <p:spPr>
            <a:xfrm>
              <a:off x="1974579" y="2662310"/>
              <a:ext cx="1193100" cy="1193100"/>
            </a:xfrm>
            <a:prstGeom prst="ellipse">
              <a:avLst/>
            </a:prstGeom>
            <a:solidFill>
              <a:srgbClr val="F9F1C5"/>
            </a:solidFill>
            <a:ln cap="flat" cmpd="sng" w="762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059" name="Google Shape;1059;g1026765e788_0_30"/>
            <p:cNvPicPr preferRelativeResize="0"/>
            <p:nvPr/>
          </p:nvPicPr>
          <p:blipFill rotWithShape="1">
            <a:blip r:embed="rId4">
              <a:alphaModFix/>
            </a:blip>
            <a:srcRect b="0" l="0" r="0" t="0"/>
            <a:stretch/>
          </p:blipFill>
          <p:spPr>
            <a:xfrm>
              <a:off x="2223050" y="2881250"/>
              <a:ext cx="735750" cy="735750"/>
            </a:xfrm>
            <a:prstGeom prst="rect">
              <a:avLst/>
            </a:prstGeom>
            <a:noFill/>
            <a:ln>
              <a:noFill/>
            </a:ln>
          </p:spPr>
        </p:pic>
      </p:grpSp>
      <p:grpSp>
        <p:nvGrpSpPr>
          <p:cNvPr id="1060" name="Google Shape;1060;g1026765e788_0_30"/>
          <p:cNvGrpSpPr/>
          <p:nvPr/>
        </p:nvGrpSpPr>
        <p:grpSpPr>
          <a:xfrm>
            <a:off x="1994363" y="4062286"/>
            <a:ext cx="1193100" cy="1193100"/>
            <a:chOff x="1994363" y="4062286"/>
            <a:chExt cx="1193100" cy="1193100"/>
          </a:xfrm>
        </p:grpSpPr>
        <p:sp>
          <p:nvSpPr>
            <p:cNvPr id="1061" name="Google Shape;1061;g1026765e788_0_30"/>
            <p:cNvSpPr/>
            <p:nvPr/>
          </p:nvSpPr>
          <p:spPr>
            <a:xfrm>
              <a:off x="1994363" y="4062286"/>
              <a:ext cx="1193100" cy="1193100"/>
            </a:xfrm>
            <a:prstGeom prst="ellipse">
              <a:avLst/>
            </a:prstGeom>
            <a:solidFill>
              <a:srgbClr val="F9F1C5"/>
            </a:solidFill>
            <a:ln cap="flat" cmpd="sng" w="762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062" name="Google Shape;1062;g1026765e788_0_30"/>
            <p:cNvPicPr preferRelativeResize="0"/>
            <p:nvPr/>
          </p:nvPicPr>
          <p:blipFill rotWithShape="1">
            <a:blip r:embed="rId4">
              <a:alphaModFix/>
            </a:blip>
            <a:srcRect b="0" l="0" r="0" t="0"/>
            <a:stretch/>
          </p:blipFill>
          <p:spPr>
            <a:xfrm>
              <a:off x="2223050" y="4290950"/>
              <a:ext cx="735750" cy="735750"/>
            </a:xfrm>
            <a:prstGeom prst="rect">
              <a:avLst/>
            </a:prstGeom>
            <a:noFill/>
            <a:ln>
              <a:noFill/>
            </a:ln>
          </p:spPr>
        </p:pic>
      </p:grpSp>
      <p:sp>
        <p:nvSpPr>
          <p:cNvPr id="1063" name="Google Shape;1063;g1026765e788_0_30"/>
          <p:cNvSpPr txBox="1"/>
          <p:nvPr>
            <p:ph idx="4294967295" type="sldNum"/>
          </p:nvPr>
        </p:nvSpPr>
        <p:spPr>
          <a:xfrm>
            <a:off x="11280576" y="6597352"/>
            <a:ext cx="864000" cy="2607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FFFFFF"/>
              </a:buClr>
              <a:buSzPts val="1400"/>
              <a:buFont typeface="Arial"/>
              <a:buNone/>
            </a:pPr>
            <a:fld id="{00000000-1234-1234-1234-123412341234}" type="slidenum">
              <a:rPr lang="fr-FR"/>
              <a:t>‹#›</a:t>
            </a:fld>
            <a:endParaRPr/>
          </a:p>
        </p:txBody>
      </p:sp>
      <p:sp>
        <p:nvSpPr>
          <p:cNvPr id="1064" name="Google Shape;1064;g1026765e788_0_30"/>
          <p:cNvSpPr/>
          <p:nvPr/>
        </p:nvSpPr>
        <p:spPr>
          <a:xfrm>
            <a:off x="4904375" y="548675"/>
            <a:ext cx="4792500" cy="10800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2A6176"/>
              </a:buClr>
              <a:buSzPts val="4000"/>
              <a:buFont typeface="Century Gothic"/>
              <a:buNone/>
            </a:pPr>
            <a:r>
              <a:rPr b="1" i="0" lang="fr-FR" sz="4000" u="none" cap="none" strike="noStrike">
                <a:solidFill>
                  <a:srgbClr val="2A6176"/>
                </a:solidFill>
                <a:latin typeface="Century Gothic"/>
                <a:ea typeface="Century Gothic"/>
                <a:cs typeface="Century Gothic"/>
                <a:sym typeface="Century Gothic"/>
              </a:rPr>
              <a:t>Partie 3 : Le Climat</a:t>
            </a:r>
            <a:endParaRPr b="0" i="0" sz="1400" u="none" cap="none" strike="noStrike">
              <a:solidFill>
                <a:srgbClr val="000000"/>
              </a:solidFill>
              <a:latin typeface="Arial"/>
              <a:ea typeface="Arial"/>
              <a:cs typeface="Arial"/>
              <a:sym typeface="Arial"/>
            </a:endParaRPr>
          </a:p>
        </p:txBody>
      </p:sp>
      <p:sp>
        <p:nvSpPr>
          <p:cNvPr id="1065" name="Google Shape;1065;g1026765e788_0_30"/>
          <p:cNvSpPr/>
          <p:nvPr/>
        </p:nvSpPr>
        <p:spPr>
          <a:xfrm>
            <a:off x="9620800" y="6597325"/>
            <a:ext cx="2083500" cy="2607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85160"/>
              </a:buClr>
              <a:buSzPts val="1100"/>
              <a:buFont typeface="Century Gothic"/>
              <a:buNone/>
            </a:pPr>
            <a:r>
              <a:rPr b="0" i="1" lang="fr-FR" sz="1100" u="none" cap="none" strike="noStrike">
                <a:solidFill>
                  <a:srgbClr val="085160"/>
                </a:solidFill>
                <a:latin typeface="Century Gothic"/>
                <a:ea typeface="Century Gothic"/>
                <a:cs typeface="Century Gothic"/>
                <a:sym typeface="Century Gothic"/>
              </a:rPr>
              <a:t>Icônes : Freepik</a:t>
            </a:r>
            <a:endParaRPr b="0" i="1" sz="1100" u="none" cap="none" strike="noStrike">
              <a:solidFill>
                <a:srgbClr val="166478"/>
              </a:solidFill>
              <a:latin typeface="Century Gothic"/>
              <a:ea typeface="Century Gothic"/>
              <a:cs typeface="Century Gothic"/>
              <a:sym typeface="Century Gothic"/>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0" name="Shape 1070"/>
        <p:cNvGrpSpPr/>
        <p:nvPr/>
      </p:nvGrpSpPr>
      <p:grpSpPr>
        <a:xfrm>
          <a:off x="0" y="0"/>
          <a:ext cx="0" cy="0"/>
          <a:chOff x="0" y="0"/>
          <a:chExt cx="0" cy="0"/>
        </a:xfrm>
      </p:grpSpPr>
      <p:sp>
        <p:nvSpPr>
          <p:cNvPr id="1071" name="Google Shape;1071;g12be3af8fb9_0_131"/>
          <p:cNvSpPr txBox="1"/>
          <p:nvPr>
            <p:ph type="title"/>
          </p:nvPr>
        </p:nvSpPr>
        <p:spPr>
          <a:xfrm>
            <a:off x="2027548" y="0"/>
            <a:ext cx="8028900" cy="980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fr-FR"/>
              <a:t>Qu’est-ce que cette image vous évoque ?</a:t>
            </a:r>
            <a:endParaRPr/>
          </a:p>
        </p:txBody>
      </p:sp>
      <p:sp>
        <p:nvSpPr>
          <p:cNvPr id="1072" name="Google Shape;1072;g12be3af8fb9_0_131"/>
          <p:cNvSpPr txBox="1"/>
          <p:nvPr>
            <p:ph idx="12" type="sldNum"/>
          </p:nvPr>
        </p:nvSpPr>
        <p:spPr>
          <a:xfrm>
            <a:off x="11280576" y="6597352"/>
            <a:ext cx="864000" cy="2607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FFFFFF"/>
              </a:buClr>
              <a:buSzPts val="1400"/>
              <a:buFont typeface="Arial"/>
              <a:buNone/>
            </a:pPr>
            <a:fld id="{00000000-1234-1234-1234-123412341234}" type="slidenum">
              <a:rPr b="1" i="0" lang="fr-FR" sz="1400" u="none" cap="none" strike="noStrike">
                <a:solidFill>
                  <a:srgbClr val="FFFFFF"/>
                </a:solidFill>
                <a:latin typeface="Arial"/>
                <a:ea typeface="Arial"/>
                <a:cs typeface="Arial"/>
                <a:sym typeface="Arial"/>
              </a:rPr>
              <a:t>‹#›</a:t>
            </a:fld>
            <a:endParaRPr b="1" i="0" sz="1400" u="none" cap="none" strike="noStrike">
              <a:solidFill>
                <a:srgbClr val="FFFFFF"/>
              </a:solidFill>
              <a:latin typeface="Arial"/>
              <a:ea typeface="Arial"/>
              <a:cs typeface="Arial"/>
              <a:sym typeface="Arial"/>
            </a:endParaRPr>
          </a:p>
        </p:txBody>
      </p:sp>
      <p:sp>
        <p:nvSpPr>
          <p:cNvPr id="1073" name="Google Shape;1073;g12be3af8fb9_0_131"/>
          <p:cNvSpPr/>
          <p:nvPr/>
        </p:nvSpPr>
        <p:spPr>
          <a:xfrm>
            <a:off x="9620800" y="6597325"/>
            <a:ext cx="2083500" cy="2607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85160"/>
              </a:buClr>
              <a:buSzPts val="1100"/>
              <a:buFont typeface="Century Gothic"/>
              <a:buNone/>
            </a:pPr>
            <a:r>
              <a:rPr b="0" i="1" lang="fr-FR" sz="1100" u="none" cap="none" strike="noStrike">
                <a:solidFill>
                  <a:srgbClr val="085160"/>
                </a:solidFill>
                <a:latin typeface="Century Gothic"/>
                <a:ea typeface="Century Gothic"/>
                <a:cs typeface="Century Gothic"/>
                <a:sym typeface="Century Gothic"/>
              </a:rPr>
              <a:t>Icônes : Freepik</a:t>
            </a:r>
            <a:endParaRPr b="0" i="1" sz="1100" u="none" cap="none" strike="noStrike">
              <a:solidFill>
                <a:srgbClr val="166478"/>
              </a:solidFill>
              <a:latin typeface="Century Gothic"/>
              <a:ea typeface="Century Gothic"/>
              <a:cs typeface="Century Gothic"/>
              <a:sym typeface="Century Gothic"/>
            </a:endParaRPr>
          </a:p>
        </p:txBody>
      </p:sp>
      <p:pic>
        <p:nvPicPr>
          <p:cNvPr id="1074" name="Google Shape;1074;g12be3af8fb9_0_131"/>
          <p:cNvPicPr preferRelativeResize="0"/>
          <p:nvPr/>
        </p:nvPicPr>
        <p:blipFill rotWithShape="1">
          <a:blip r:embed="rId3">
            <a:alphaModFix/>
          </a:blip>
          <a:srcRect b="12041" l="0" r="0" t="10070"/>
          <a:stretch/>
        </p:blipFill>
        <p:spPr>
          <a:xfrm>
            <a:off x="1455525" y="1298125"/>
            <a:ext cx="9727073" cy="4261749"/>
          </a:xfrm>
          <a:prstGeom prst="rect">
            <a:avLst/>
          </a:prstGeom>
          <a:noFill/>
          <a:ln>
            <a:noFill/>
          </a:ln>
        </p:spPr>
      </p:pic>
      <p:sp>
        <p:nvSpPr>
          <p:cNvPr id="1075" name="Google Shape;1075;g12be3af8fb9_0_131"/>
          <p:cNvSpPr/>
          <p:nvPr/>
        </p:nvSpPr>
        <p:spPr>
          <a:xfrm>
            <a:off x="0" y="6605450"/>
            <a:ext cx="6198900" cy="2607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chemeClr val="dk1"/>
              </a:buClr>
              <a:buSzPts val="1400"/>
              <a:buFont typeface="Arial"/>
              <a:buNone/>
            </a:pPr>
            <a:r>
              <a:rPr b="0" i="1" lang="fr-FR" sz="1100" u="none" cap="none" strike="noStrike">
                <a:solidFill>
                  <a:srgbClr val="085160"/>
                </a:solidFill>
                <a:latin typeface="Century Gothic"/>
                <a:ea typeface="Century Gothic"/>
                <a:cs typeface="Century Gothic"/>
                <a:sym typeface="Century Gothic"/>
              </a:rPr>
              <a:t>Source : Ed Hawkins &amp; PAGES2k (and HadCRUT4.6 for 2001-2019)</a:t>
            </a:r>
            <a:endParaRPr b="0" i="1" sz="1100" u="none" cap="none" strike="noStrike">
              <a:solidFill>
                <a:srgbClr val="085160"/>
              </a:solidFill>
              <a:latin typeface="Century Gothic"/>
              <a:ea typeface="Century Gothic"/>
              <a:cs typeface="Century Gothic"/>
              <a:sym typeface="Century Gothic"/>
            </a:endParaRPr>
          </a:p>
          <a:p>
            <a:pPr indent="0" lvl="0" marL="0" marR="0" rtl="0" algn="r">
              <a:lnSpc>
                <a:spcPct val="100000"/>
              </a:lnSpc>
              <a:spcBef>
                <a:spcPts val="0"/>
              </a:spcBef>
              <a:spcAft>
                <a:spcPts val="0"/>
              </a:spcAft>
              <a:buClr>
                <a:srgbClr val="085160"/>
              </a:buClr>
              <a:buSzPts val="1100"/>
              <a:buFont typeface="Century Gothic"/>
              <a:buNone/>
            </a:pPr>
            <a:r>
              <a:t/>
            </a:r>
            <a:endParaRPr b="0" i="1" sz="1100" u="none" cap="none" strike="noStrike">
              <a:solidFill>
                <a:srgbClr val="085160"/>
              </a:solidFill>
              <a:latin typeface="Century Gothic"/>
              <a:ea typeface="Century Gothic"/>
              <a:cs typeface="Century Gothic"/>
              <a:sym typeface="Century Gothic"/>
            </a:endParaRPr>
          </a:p>
        </p:txBody>
      </p:sp>
      <p:grpSp>
        <p:nvGrpSpPr>
          <p:cNvPr id="1076" name="Google Shape;1076;g12be3af8fb9_0_131"/>
          <p:cNvGrpSpPr/>
          <p:nvPr/>
        </p:nvGrpSpPr>
        <p:grpSpPr>
          <a:xfrm>
            <a:off x="1570363" y="5559875"/>
            <a:ext cx="691800" cy="535363"/>
            <a:chOff x="1449763" y="4967875"/>
            <a:chExt cx="691800" cy="535363"/>
          </a:xfrm>
        </p:grpSpPr>
        <p:cxnSp>
          <p:nvCxnSpPr>
            <p:cNvPr id="1077" name="Google Shape;1077;g12be3af8fb9_0_131"/>
            <p:cNvCxnSpPr/>
            <p:nvPr/>
          </p:nvCxnSpPr>
          <p:spPr>
            <a:xfrm rot="10800000">
              <a:off x="1795675" y="4967875"/>
              <a:ext cx="0" cy="147900"/>
            </a:xfrm>
            <a:prstGeom prst="straightConnector1">
              <a:avLst/>
            </a:prstGeom>
            <a:noFill/>
            <a:ln cap="flat" cmpd="sng" w="19050">
              <a:solidFill>
                <a:schemeClr val="dk2"/>
              </a:solidFill>
              <a:prstDash val="solid"/>
              <a:round/>
              <a:headEnd len="sm" w="sm" type="none"/>
              <a:tailEnd len="sm" w="sm" type="none"/>
            </a:ln>
          </p:spPr>
        </p:cxnSp>
        <p:sp>
          <p:nvSpPr>
            <p:cNvPr id="1078" name="Google Shape;1078;g12be3af8fb9_0_131"/>
            <p:cNvSpPr txBox="1"/>
            <p:nvPr/>
          </p:nvSpPr>
          <p:spPr>
            <a:xfrm>
              <a:off x="1449763" y="5103038"/>
              <a:ext cx="6918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fr-FR" sz="1400" u="none" cap="none" strike="noStrike">
                  <a:solidFill>
                    <a:srgbClr val="000000"/>
                  </a:solidFill>
                  <a:latin typeface="Century Gothic"/>
                  <a:ea typeface="Century Gothic"/>
                  <a:cs typeface="Century Gothic"/>
                  <a:sym typeface="Century Gothic"/>
                </a:rPr>
                <a:t>100</a:t>
              </a:r>
              <a:endParaRPr b="1" i="0" sz="1400" u="none" cap="none" strike="noStrike">
                <a:solidFill>
                  <a:srgbClr val="000000"/>
                </a:solidFill>
                <a:latin typeface="Century Gothic"/>
                <a:ea typeface="Century Gothic"/>
                <a:cs typeface="Century Gothic"/>
                <a:sym typeface="Century Gothic"/>
              </a:endParaRPr>
            </a:p>
          </p:txBody>
        </p:sp>
      </p:grpSp>
      <p:grpSp>
        <p:nvGrpSpPr>
          <p:cNvPr id="1079" name="Google Shape;1079;g12be3af8fb9_0_131"/>
          <p:cNvGrpSpPr/>
          <p:nvPr/>
        </p:nvGrpSpPr>
        <p:grpSpPr>
          <a:xfrm>
            <a:off x="3504663" y="5559875"/>
            <a:ext cx="691800" cy="535363"/>
            <a:chOff x="1449763" y="4967875"/>
            <a:chExt cx="691800" cy="535363"/>
          </a:xfrm>
        </p:grpSpPr>
        <p:cxnSp>
          <p:nvCxnSpPr>
            <p:cNvPr id="1080" name="Google Shape;1080;g12be3af8fb9_0_131"/>
            <p:cNvCxnSpPr/>
            <p:nvPr/>
          </p:nvCxnSpPr>
          <p:spPr>
            <a:xfrm rot="10800000">
              <a:off x="1795675" y="4967875"/>
              <a:ext cx="0" cy="147900"/>
            </a:xfrm>
            <a:prstGeom prst="straightConnector1">
              <a:avLst/>
            </a:prstGeom>
            <a:noFill/>
            <a:ln cap="flat" cmpd="sng" w="19050">
              <a:solidFill>
                <a:schemeClr val="dk2"/>
              </a:solidFill>
              <a:prstDash val="solid"/>
              <a:round/>
              <a:headEnd len="sm" w="sm" type="none"/>
              <a:tailEnd len="sm" w="sm" type="none"/>
            </a:ln>
          </p:spPr>
        </p:cxnSp>
        <p:sp>
          <p:nvSpPr>
            <p:cNvPr id="1081" name="Google Shape;1081;g12be3af8fb9_0_131"/>
            <p:cNvSpPr txBox="1"/>
            <p:nvPr/>
          </p:nvSpPr>
          <p:spPr>
            <a:xfrm>
              <a:off x="1449763" y="5103038"/>
              <a:ext cx="6918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fr-FR" sz="1400" u="none" cap="none" strike="noStrike">
                  <a:solidFill>
                    <a:srgbClr val="000000"/>
                  </a:solidFill>
                  <a:latin typeface="Century Gothic"/>
                  <a:ea typeface="Century Gothic"/>
                  <a:cs typeface="Century Gothic"/>
                  <a:sym typeface="Century Gothic"/>
                </a:rPr>
                <a:t>500</a:t>
              </a:r>
              <a:endParaRPr b="1" i="0" sz="1400" u="none" cap="none" strike="noStrike">
                <a:solidFill>
                  <a:srgbClr val="000000"/>
                </a:solidFill>
                <a:latin typeface="Century Gothic"/>
                <a:ea typeface="Century Gothic"/>
                <a:cs typeface="Century Gothic"/>
                <a:sym typeface="Century Gothic"/>
              </a:endParaRPr>
            </a:p>
          </p:txBody>
        </p:sp>
      </p:grpSp>
      <p:grpSp>
        <p:nvGrpSpPr>
          <p:cNvPr id="1082" name="Google Shape;1082;g12be3af8fb9_0_131"/>
          <p:cNvGrpSpPr/>
          <p:nvPr/>
        </p:nvGrpSpPr>
        <p:grpSpPr>
          <a:xfrm>
            <a:off x="2537513" y="5559875"/>
            <a:ext cx="691800" cy="535363"/>
            <a:chOff x="1449763" y="4967875"/>
            <a:chExt cx="691800" cy="535363"/>
          </a:xfrm>
        </p:grpSpPr>
        <p:cxnSp>
          <p:nvCxnSpPr>
            <p:cNvPr id="1083" name="Google Shape;1083;g12be3af8fb9_0_131"/>
            <p:cNvCxnSpPr/>
            <p:nvPr/>
          </p:nvCxnSpPr>
          <p:spPr>
            <a:xfrm rot="10800000">
              <a:off x="1795675" y="4967875"/>
              <a:ext cx="0" cy="147900"/>
            </a:xfrm>
            <a:prstGeom prst="straightConnector1">
              <a:avLst/>
            </a:prstGeom>
            <a:noFill/>
            <a:ln cap="flat" cmpd="sng" w="19050">
              <a:solidFill>
                <a:schemeClr val="dk2"/>
              </a:solidFill>
              <a:prstDash val="solid"/>
              <a:round/>
              <a:headEnd len="sm" w="sm" type="none"/>
              <a:tailEnd len="sm" w="sm" type="none"/>
            </a:ln>
          </p:spPr>
        </p:cxnSp>
        <p:sp>
          <p:nvSpPr>
            <p:cNvPr id="1084" name="Google Shape;1084;g12be3af8fb9_0_131"/>
            <p:cNvSpPr txBox="1"/>
            <p:nvPr/>
          </p:nvSpPr>
          <p:spPr>
            <a:xfrm>
              <a:off x="1449763" y="5103038"/>
              <a:ext cx="6918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fr-FR" sz="1400" u="none" cap="none" strike="noStrike">
                  <a:solidFill>
                    <a:srgbClr val="000000"/>
                  </a:solidFill>
                  <a:latin typeface="Century Gothic"/>
                  <a:ea typeface="Century Gothic"/>
                  <a:cs typeface="Century Gothic"/>
                  <a:sym typeface="Century Gothic"/>
                </a:rPr>
                <a:t>300</a:t>
              </a:r>
              <a:endParaRPr b="1" i="0" sz="1400" u="none" cap="none" strike="noStrike">
                <a:solidFill>
                  <a:srgbClr val="000000"/>
                </a:solidFill>
                <a:latin typeface="Century Gothic"/>
                <a:ea typeface="Century Gothic"/>
                <a:cs typeface="Century Gothic"/>
                <a:sym typeface="Century Gothic"/>
              </a:endParaRPr>
            </a:p>
          </p:txBody>
        </p:sp>
      </p:grpSp>
      <p:grpSp>
        <p:nvGrpSpPr>
          <p:cNvPr id="1085" name="Google Shape;1085;g12be3af8fb9_0_131"/>
          <p:cNvGrpSpPr/>
          <p:nvPr/>
        </p:nvGrpSpPr>
        <p:grpSpPr>
          <a:xfrm>
            <a:off x="4471813" y="5559875"/>
            <a:ext cx="691800" cy="535363"/>
            <a:chOff x="1449763" y="4967875"/>
            <a:chExt cx="691800" cy="535363"/>
          </a:xfrm>
        </p:grpSpPr>
        <p:cxnSp>
          <p:nvCxnSpPr>
            <p:cNvPr id="1086" name="Google Shape;1086;g12be3af8fb9_0_131"/>
            <p:cNvCxnSpPr/>
            <p:nvPr/>
          </p:nvCxnSpPr>
          <p:spPr>
            <a:xfrm rot="10800000">
              <a:off x="1795675" y="4967875"/>
              <a:ext cx="0" cy="147900"/>
            </a:xfrm>
            <a:prstGeom prst="straightConnector1">
              <a:avLst/>
            </a:prstGeom>
            <a:noFill/>
            <a:ln cap="flat" cmpd="sng" w="19050">
              <a:solidFill>
                <a:schemeClr val="dk2"/>
              </a:solidFill>
              <a:prstDash val="solid"/>
              <a:round/>
              <a:headEnd len="sm" w="sm" type="none"/>
              <a:tailEnd len="sm" w="sm" type="none"/>
            </a:ln>
          </p:spPr>
        </p:cxnSp>
        <p:sp>
          <p:nvSpPr>
            <p:cNvPr id="1087" name="Google Shape;1087;g12be3af8fb9_0_131"/>
            <p:cNvSpPr txBox="1"/>
            <p:nvPr/>
          </p:nvSpPr>
          <p:spPr>
            <a:xfrm>
              <a:off x="1449763" y="5103038"/>
              <a:ext cx="6918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fr-FR" sz="1400" u="none" cap="none" strike="noStrike">
                  <a:solidFill>
                    <a:srgbClr val="000000"/>
                  </a:solidFill>
                  <a:latin typeface="Century Gothic"/>
                  <a:ea typeface="Century Gothic"/>
                  <a:cs typeface="Century Gothic"/>
                  <a:sym typeface="Century Gothic"/>
                </a:rPr>
                <a:t>700</a:t>
              </a:r>
              <a:endParaRPr b="1" i="0" sz="1400" u="none" cap="none" strike="noStrike">
                <a:solidFill>
                  <a:srgbClr val="000000"/>
                </a:solidFill>
                <a:latin typeface="Century Gothic"/>
                <a:ea typeface="Century Gothic"/>
                <a:cs typeface="Century Gothic"/>
                <a:sym typeface="Century Gothic"/>
              </a:endParaRPr>
            </a:p>
          </p:txBody>
        </p:sp>
      </p:grpSp>
      <p:grpSp>
        <p:nvGrpSpPr>
          <p:cNvPr id="1088" name="Google Shape;1088;g12be3af8fb9_0_131"/>
          <p:cNvGrpSpPr/>
          <p:nvPr/>
        </p:nvGrpSpPr>
        <p:grpSpPr>
          <a:xfrm>
            <a:off x="5438963" y="5559875"/>
            <a:ext cx="691800" cy="535363"/>
            <a:chOff x="1449763" y="4967875"/>
            <a:chExt cx="691800" cy="535363"/>
          </a:xfrm>
        </p:grpSpPr>
        <p:cxnSp>
          <p:nvCxnSpPr>
            <p:cNvPr id="1089" name="Google Shape;1089;g12be3af8fb9_0_131"/>
            <p:cNvCxnSpPr/>
            <p:nvPr/>
          </p:nvCxnSpPr>
          <p:spPr>
            <a:xfrm rot="10800000">
              <a:off x="1795675" y="4967875"/>
              <a:ext cx="0" cy="147900"/>
            </a:xfrm>
            <a:prstGeom prst="straightConnector1">
              <a:avLst/>
            </a:prstGeom>
            <a:noFill/>
            <a:ln cap="flat" cmpd="sng" w="19050">
              <a:solidFill>
                <a:schemeClr val="dk2"/>
              </a:solidFill>
              <a:prstDash val="solid"/>
              <a:round/>
              <a:headEnd len="sm" w="sm" type="none"/>
              <a:tailEnd len="sm" w="sm" type="none"/>
            </a:ln>
          </p:spPr>
        </p:cxnSp>
        <p:sp>
          <p:nvSpPr>
            <p:cNvPr id="1090" name="Google Shape;1090;g12be3af8fb9_0_131"/>
            <p:cNvSpPr txBox="1"/>
            <p:nvPr/>
          </p:nvSpPr>
          <p:spPr>
            <a:xfrm>
              <a:off x="1449763" y="5103038"/>
              <a:ext cx="6918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fr-FR" sz="1400" u="none" cap="none" strike="noStrike">
                  <a:solidFill>
                    <a:srgbClr val="000000"/>
                  </a:solidFill>
                  <a:latin typeface="Century Gothic"/>
                  <a:ea typeface="Century Gothic"/>
                  <a:cs typeface="Century Gothic"/>
                  <a:sym typeface="Century Gothic"/>
                </a:rPr>
                <a:t>900</a:t>
              </a:r>
              <a:endParaRPr b="1" i="0" sz="1400" u="none" cap="none" strike="noStrike">
                <a:solidFill>
                  <a:srgbClr val="000000"/>
                </a:solidFill>
                <a:latin typeface="Century Gothic"/>
                <a:ea typeface="Century Gothic"/>
                <a:cs typeface="Century Gothic"/>
                <a:sym typeface="Century Gothic"/>
              </a:endParaRPr>
            </a:p>
          </p:txBody>
        </p:sp>
      </p:grpSp>
      <p:grpSp>
        <p:nvGrpSpPr>
          <p:cNvPr id="1091" name="Google Shape;1091;g12be3af8fb9_0_131"/>
          <p:cNvGrpSpPr/>
          <p:nvPr/>
        </p:nvGrpSpPr>
        <p:grpSpPr>
          <a:xfrm>
            <a:off x="6406113" y="5559875"/>
            <a:ext cx="691800" cy="535363"/>
            <a:chOff x="1449763" y="4967875"/>
            <a:chExt cx="691800" cy="535363"/>
          </a:xfrm>
        </p:grpSpPr>
        <p:cxnSp>
          <p:nvCxnSpPr>
            <p:cNvPr id="1092" name="Google Shape;1092;g12be3af8fb9_0_131"/>
            <p:cNvCxnSpPr/>
            <p:nvPr/>
          </p:nvCxnSpPr>
          <p:spPr>
            <a:xfrm rot="10800000">
              <a:off x="1795675" y="4967875"/>
              <a:ext cx="0" cy="147900"/>
            </a:xfrm>
            <a:prstGeom prst="straightConnector1">
              <a:avLst/>
            </a:prstGeom>
            <a:noFill/>
            <a:ln cap="flat" cmpd="sng" w="19050">
              <a:solidFill>
                <a:schemeClr val="dk2"/>
              </a:solidFill>
              <a:prstDash val="solid"/>
              <a:round/>
              <a:headEnd len="sm" w="sm" type="none"/>
              <a:tailEnd len="sm" w="sm" type="none"/>
            </a:ln>
          </p:spPr>
        </p:cxnSp>
        <p:sp>
          <p:nvSpPr>
            <p:cNvPr id="1093" name="Google Shape;1093;g12be3af8fb9_0_131"/>
            <p:cNvSpPr txBox="1"/>
            <p:nvPr/>
          </p:nvSpPr>
          <p:spPr>
            <a:xfrm>
              <a:off x="1449763" y="5103038"/>
              <a:ext cx="6918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fr-FR" sz="1400" u="none" cap="none" strike="noStrike">
                  <a:solidFill>
                    <a:srgbClr val="000000"/>
                  </a:solidFill>
                  <a:latin typeface="Century Gothic"/>
                  <a:ea typeface="Century Gothic"/>
                  <a:cs typeface="Century Gothic"/>
                  <a:sym typeface="Century Gothic"/>
                </a:rPr>
                <a:t>1100</a:t>
              </a:r>
              <a:endParaRPr b="1" i="0" sz="1400" u="none" cap="none" strike="noStrike">
                <a:solidFill>
                  <a:srgbClr val="000000"/>
                </a:solidFill>
                <a:latin typeface="Century Gothic"/>
                <a:ea typeface="Century Gothic"/>
                <a:cs typeface="Century Gothic"/>
                <a:sym typeface="Century Gothic"/>
              </a:endParaRPr>
            </a:p>
          </p:txBody>
        </p:sp>
      </p:grpSp>
      <p:grpSp>
        <p:nvGrpSpPr>
          <p:cNvPr id="1094" name="Google Shape;1094;g12be3af8fb9_0_131"/>
          <p:cNvGrpSpPr/>
          <p:nvPr/>
        </p:nvGrpSpPr>
        <p:grpSpPr>
          <a:xfrm>
            <a:off x="7373263" y="5559875"/>
            <a:ext cx="691800" cy="535363"/>
            <a:chOff x="1449763" y="4967875"/>
            <a:chExt cx="691800" cy="535363"/>
          </a:xfrm>
        </p:grpSpPr>
        <p:cxnSp>
          <p:nvCxnSpPr>
            <p:cNvPr id="1095" name="Google Shape;1095;g12be3af8fb9_0_131"/>
            <p:cNvCxnSpPr/>
            <p:nvPr/>
          </p:nvCxnSpPr>
          <p:spPr>
            <a:xfrm rot="10800000">
              <a:off x="1795675" y="4967875"/>
              <a:ext cx="0" cy="147900"/>
            </a:xfrm>
            <a:prstGeom prst="straightConnector1">
              <a:avLst/>
            </a:prstGeom>
            <a:noFill/>
            <a:ln cap="flat" cmpd="sng" w="19050">
              <a:solidFill>
                <a:schemeClr val="dk2"/>
              </a:solidFill>
              <a:prstDash val="solid"/>
              <a:round/>
              <a:headEnd len="sm" w="sm" type="none"/>
              <a:tailEnd len="sm" w="sm" type="none"/>
            </a:ln>
          </p:spPr>
        </p:cxnSp>
        <p:sp>
          <p:nvSpPr>
            <p:cNvPr id="1096" name="Google Shape;1096;g12be3af8fb9_0_131"/>
            <p:cNvSpPr txBox="1"/>
            <p:nvPr/>
          </p:nvSpPr>
          <p:spPr>
            <a:xfrm>
              <a:off x="1449763" y="5103038"/>
              <a:ext cx="6918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fr-FR" sz="1400" u="none" cap="none" strike="noStrike">
                  <a:solidFill>
                    <a:srgbClr val="000000"/>
                  </a:solidFill>
                  <a:latin typeface="Century Gothic"/>
                  <a:ea typeface="Century Gothic"/>
                  <a:cs typeface="Century Gothic"/>
                  <a:sym typeface="Century Gothic"/>
                </a:rPr>
                <a:t>1300</a:t>
              </a:r>
              <a:endParaRPr b="1" i="0" sz="1400" u="none" cap="none" strike="noStrike">
                <a:solidFill>
                  <a:srgbClr val="000000"/>
                </a:solidFill>
                <a:latin typeface="Century Gothic"/>
                <a:ea typeface="Century Gothic"/>
                <a:cs typeface="Century Gothic"/>
                <a:sym typeface="Century Gothic"/>
              </a:endParaRPr>
            </a:p>
          </p:txBody>
        </p:sp>
      </p:grpSp>
      <p:grpSp>
        <p:nvGrpSpPr>
          <p:cNvPr id="1097" name="Google Shape;1097;g12be3af8fb9_0_131"/>
          <p:cNvGrpSpPr/>
          <p:nvPr/>
        </p:nvGrpSpPr>
        <p:grpSpPr>
          <a:xfrm>
            <a:off x="8340413" y="5559875"/>
            <a:ext cx="691800" cy="535363"/>
            <a:chOff x="1449763" y="4967875"/>
            <a:chExt cx="691800" cy="535363"/>
          </a:xfrm>
        </p:grpSpPr>
        <p:cxnSp>
          <p:nvCxnSpPr>
            <p:cNvPr id="1098" name="Google Shape;1098;g12be3af8fb9_0_131"/>
            <p:cNvCxnSpPr/>
            <p:nvPr/>
          </p:nvCxnSpPr>
          <p:spPr>
            <a:xfrm rot="10800000">
              <a:off x="1795675" y="4967875"/>
              <a:ext cx="0" cy="147900"/>
            </a:xfrm>
            <a:prstGeom prst="straightConnector1">
              <a:avLst/>
            </a:prstGeom>
            <a:noFill/>
            <a:ln cap="flat" cmpd="sng" w="19050">
              <a:solidFill>
                <a:schemeClr val="dk2"/>
              </a:solidFill>
              <a:prstDash val="solid"/>
              <a:round/>
              <a:headEnd len="sm" w="sm" type="none"/>
              <a:tailEnd len="sm" w="sm" type="none"/>
            </a:ln>
          </p:spPr>
        </p:cxnSp>
        <p:sp>
          <p:nvSpPr>
            <p:cNvPr id="1099" name="Google Shape;1099;g12be3af8fb9_0_131"/>
            <p:cNvSpPr txBox="1"/>
            <p:nvPr/>
          </p:nvSpPr>
          <p:spPr>
            <a:xfrm>
              <a:off x="1449763" y="5103038"/>
              <a:ext cx="6918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fr-FR" sz="1400" u="none" cap="none" strike="noStrike">
                  <a:solidFill>
                    <a:srgbClr val="000000"/>
                  </a:solidFill>
                  <a:latin typeface="Century Gothic"/>
                  <a:ea typeface="Century Gothic"/>
                  <a:cs typeface="Century Gothic"/>
                  <a:sym typeface="Century Gothic"/>
                </a:rPr>
                <a:t>1500</a:t>
              </a:r>
              <a:endParaRPr b="1" i="0" sz="1400" u="none" cap="none" strike="noStrike">
                <a:solidFill>
                  <a:srgbClr val="000000"/>
                </a:solidFill>
                <a:latin typeface="Century Gothic"/>
                <a:ea typeface="Century Gothic"/>
                <a:cs typeface="Century Gothic"/>
                <a:sym typeface="Century Gothic"/>
              </a:endParaRPr>
            </a:p>
          </p:txBody>
        </p:sp>
      </p:grpSp>
      <p:grpSp>
        <p:nvGrpSpPr>
          <p:cNvPr id="1100" name="Google Shape;1100;g12be3af8fb9_0_131"/>
          <p:cNvGrpSpPr/>
          <p:nvPr/>
        </p:nvGrpSpPr>
        <p:grpSpPr>
          <a:xfrm>
            <a:off x="9307563" y="5559875"/>
            <a:ext cx="691800" cy="535363"/>
            <a:chOff x="1449763" y="4967875"/>
            <a:chExt cx="691800" cy="535363"/>
          </a:xfrm>
        </p:grpSpPr>
        <p:cxnSp>
          <p:nvCxnSpPr>
            <p:cNvPr id="1101" name="Google Shape;1101;g12be3af8fb9_0_131"/>
            <p:cNvCxnSpPr/>
            <p:nvPr/>
          </p:nvCxnSpPr>
          <p:spPr>
            <a:xfrm rot="10800000">
              <a:off x="1795675" y="4967875"/>
              <a:ext cx="0" cy="147900"/>
            </a:xfrm>
            <a:prstGeom prst="straightConnector1">
              <a:avLst/>
            </a:prstGeom>
            <a:noFill/>
            <a:ln cap="flat" cmpd="sng" w="19050">
              <a:solidFill>
                <a:schemeClr val="dk2"/>
              </a:solidFill>
              <a:prstDash val="solid"/>
              <a:round/>
              <a:headEnd len="sm" w="sm" type="none"/>
              <a:tailEnd len="sm" w="sm" type="none"/>
            </a:ln>
          </p:spPr>
        </p:cxnSp>
        <p:sp>
          <p:nvSpPr>
            <p:cNvPr id="1102" name="Google Shape;1102;g12be3af8fb9_0_131"/>
            <p:cNvSpPr txBox="1"/>
            <p:nvPr/>
          </p:nvSpPr>
          <p:spPr>
            <a:xfrm>
              <a:off x="1449763" y="5103038"/>
              <a:ext cx="6918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fr-FR" sz="1400" u="none" cap="none" strike="noStrike">
                  <a:solidFill>
                    <a:srgbClr val="000000"/>
                  </a:solidFill>
                  <a:latin typeface="Century Gothic"/>
                  <a:ea typeface="Century Gothic"/>
                  <a:cs typeface="Century Gothic"/>
                  <a:sym typeface="Century Gothic"/>
                </a:rPr>
                <a:t>1700</a:t>
              </a:r>
              <a:endParaRPr b="1" i="0" sz="1400" u="none" cap="none" strike="noStrike">
                <a:solidFill>
                  <a:srgbClr val="000000"/>
                </a:solidFill>
                <a:latin typeface="Century Gothic"/>
                <a:ea typeface="Century Gothic"/>
                <a:cs typeface="Century Gothic"/>
                <a:sym typeface="Century Gothic"/>
              </a:endParaRPr>
            </a:p>
          </p:txBody>
        </p:sp>
      </p:grpSp>
      <p:grpSp>
        <p:nvGrpSpPr>
          <p:cNvPr id="1103" name="Google Shape;1103;g12be3af8fb9_0_131"/>
          <p:cNvGrpSpPr/>
          <p:nvPr/>
        </p:nvGrpSpPr>
        <p:grpSpPr>
          <a:xfrm>
            <a:off x="10274713" y="5559875"/>
            <a:ext cx="691800" cy="535363"/>
            <a:chOff x="1449763" y="4967875"/>
            <a:chExt cx="691800" cy="535363"/>
          </a:xfrm>
        </p:grpSpPr>
        <p:cxnSp>
          <p:nvCxnSpPr>
            <p:cNvPr id="1104" name="Google Shape;1104;g12be3af8fb9_0_131"/>
            <p:cNvCxnSpPr/>
            <p:nvPr/>
          </p:nvCxnSpPr>
          <p:spPr>
            <a:xfrm rot="10800000">
              <a:off x="1795675" y="4967875"/>
              <a:ext cx="0" cy="147900"/>
            </a:xfrm>
            <a:prstGeom prst="straightConnector1">
              <a:avLst/>
            </a:prstGeom>
            <a:noFill/>
            <a:ln cap="flat" cmpd="sng" w="19050">
              <a:solidFill>
                <a:schemeClr val="dk2"/>
              </a:solidFill>
              <a:prstDash val="solid"/>
              <a:round/>
              <a:headEnd len="sm" w="sm" type="none"/>
              <a:tailEnd len="sm" w="sm" type="none"/>
            </a:ln>
          </p:spPr>
        </p:cxnSp>
        <p:sp>
          <p:nvSpPr>
            <p:cNvPr id="1105" name="Google Shape;1105;g12be3af8fb9_0_131"/>
            <p:cNvSpPr txBox="1"/>
            <p:nvPr/>
          </p:nvSpPr>
          <p:spPr>
            <a:xfrm>
              <a:off x="1449763" y="5103038"/>
              <a:ext cx="6918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fr-FR" sz="1400" u="none" cap="none" strike="noStrike">
                  <a:solidFill>
                    <a:srgbClr val="000000"/>
                  </a:solidFill>
                  <a:latin typeface="Century Gothic"/>
                  <a:ea typeface="Century Gothic"/>
                  <a:cs typeface="Century Gothic"/>
                  <a:sym typeface="Century Gothic"/>
                </a:rPr>
                <a:t>1900</a:t>
              </a:r>
              <a:endParaRPr b="1" i="0" sz="1400" u="none" cap="none" strike="noStrike">
                <a:solidFill>
                  <a:srgbClr val="000000"/>
                </a:solidFill>
                <a:latin typeface="Century Gothic"/>
                <a:ea typeface="Century Gothic"/>
                <a:cs typeface="Century Gothic"/>
                <a:sym typeface="Century Gothic"/>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AB38"/>
        </a:solidFill>
      </p:bgPr>
    </p:bg>
    <p:spTree>
      <p:nvGrpSpPr>
        <p:cNvPr id="1110" name="Shape 1110"/>
        <p:cNvGrpSpPr/>
        <p:nvPr/>
      </p:nvGrpSpPr>
      <p:grpSpPr>
        <a:xfrm>
          <a:off x="0" y="0"/>
          <a:ext cx="0" cy="0"/>
          <a:chOff x="0" y="0"/>
          <a:chExt cx="0" cy="0"/>
        </a:xfrm>
      </p:grpSpPr>
      <p:sp>
        <p:nvSpPr>
          <p:cNvPr id="1111" name="Google Shape;1111;g12940e1a142_0_43"/>
          <p:cNvSpPr txBox="1"/>
          <p:nvPr/>
        </p:nvSpPr>
        <p:spPr>
          <a:xfrm>
            <a:off x="2348089" y="2828700"/>
            <a:ext cx="7495800" cy="1200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2400"/>
              <a:buFont typeface="Arial"/>
              <a:buNone/>
            </a:pPr>
            <a:r>
              <a:rPr b="1" i="0" lang="fr-FR" sz="3600" u="none" cap="none" strike="noStrike">
                <a:solidFill>
                  <a:schemeClr val="lt1"/>
                </a:solidFill>
                <a:latin typeface="Century Gothic"/>
                <a:ea typeface="Century Gothic"/>
                <a:cs typeface="Century Gothic"/>
                <a:sym typeface="Century Gothic"/>
              </a:rPr>
              <a:t>Savez-vous faire la distinction entre le climat et la météo ?</a:t>
            </a:r>
            <a:endParaRPr b="0" i="0" sz="3000" u="none" cap="none" strike="noStrike">
              <a:solidFill>
                <a:schemeClr val="lt1"/>
              </a:solidFill>
              <a:latin typeface="Arial"/>
              <a:ea typeface="Arial"/>
              <a:cs typeface="Arial"/>
              <a:sym typeface="Arial"/>
            </a:endParaRPr>
          </a:p>
        </p:txBody>
      </p:sp>
      <p:sp>
        <p:nvSpPr>
          <p:cNvPr id="1112" name="Google Shape;1112;g12940e1a142_0_43"/>
          <p:cNvSpPr txBox="1"/>
          <p:nvPr>
            <p:ph idx="12" type="sldNum"/>
          </p:nvPr>
        </p:nvSpPr>
        <p:spPr>
          <a:xfrm>
            <a:off x="11280576" y="6597352"/>
            <a:ext cx="864000" cy="2607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
        <p:nvSpPr>
          <p:cNvPr id="1113" name="Google Shape;1113;g12940e1a142_0_43"/>
          <p:cNvSpPr txBox="1"/>
          <p:nvPr/>
        </p:nvSpPr>
        <p:spPr>
          <a:xfrm>
            <a:off x="12299675" y="5267750"/>
            <a:ext cx="9800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8" name="Shape 1118"/>
        <p:cNvGrpSpPr/>
        <p:nvPr/>
      </p:nvGrpSpPr>
      <p:grpSpPr>
        <a:xfrm>
          <a:off x="0" y="0"/>
          <a:ext cx="0" cy="0"/>
          <a:chOff x="0" y="0"/>
          <a:chExt cx="0" cy="0"/>
        </a:xfrm>
      </p:grpSpPr>
      <p:sp>
        <p:nvSpPr>
          <p:cNvPr id="1119" name="Google Shape;1119;p32"/>
          <p:cNvSpPr txBox="1"/>
          <p:nvPr>
            <p:ph type="title"/>
          </p:nvPr>
        </p:nvSpPr>
        <p:spPr>
          <a:xfrm>
            <a:off x="2027548" y="0"/>
            <a:ext cx="8028892" cy="980728"/>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400"/>
              <a:buNone/>
            </a:pPr>
            <a:r>
              <a:rPr lang="fr-FR"/>
              <a:t>Climat VS. Météo</a:t>
            </a:r>
            <a:endParaRPr/>
          </a:p>
        </p:txBody>
      </p:sp>
      <p:grpSp>
        <p:nvGrpSpPr>
          <p:cNvPr id="1120" name="Google Shape;1120;p32"/>
          <p:cNvGrpSpPr/>
          <p:nvPr/>
        </p:nvGrpSpPr>
        <p:grpSpPr>
          <a:xfrm>
            <a:off x="1271464" y="1340768"/>
            <a:ext cx="9433047" cy="4536504"/>
            <a:chOff x="1271464" y="1340768"/>
            <a:chExt cx="9433047" cy="4536504"/>
          </a:xfrm>
        </p:grpSpPr>
        <p:sp>
          <p:nvSpPr>
            <p:cNvPr id="1121" name="Google Shape;1121;p32"/>
            <p:cNvSpPr/>
            <p:nvPr/>
          </p:nvSpPr>
          <p:spPr>
            <a:xfrm>
              <a:off x="1271464" y="1340768"/>
              <a:ext cx="9433047" cy="4536504"/>
            </a:xfrm>
            <a:prstGeom prst="ellipse">
              <a:avLst/>
            </a:prstGeom>
            <a:noFill/>
            <a:ln cap="flat" cmpd="sng" w="38100">
              <a:solidFill>
                <a:srgbClr val="2A617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id="1122" name="Google Shape;1122;p32"/>
            <p:cNvPicPr preferRelativeResize="0"/>
            <p:nvPr/>
          </p:nvPicPr>
          <p:blipFill rotWithShape="1">
            <a:blip r:embed="rId3">
              <a:alphaModFix/>
            </a:blip>
            <a:srcRect b="0" l="0" r="0" t="0"/>
            <a:stretch/>
          </p:blipFill>
          <p:spPr>
            <a:xfrm>
              <a:off x="2709800" y="1916832"/>
              <a:ext cx="1440160" cy="1440160"/>
            </a:xfrm>
            <a:prstGeom prst="rect">
              <a:avLst/>
            </a:prstGeom>
            <a:noFill/>
            <a:ln>
              <a:noFill/>
            </a:ln>
          </p:spPr>
        </p:pic>
        <p:pic>
          <p:nvPicPr>
            <p:cNvPr id="1123" name="Google Shape;1123;p32"/>
            <p:cNvPicPr preferRelativeResize="0"/>
            <p:nvPr/>
          </p:nvPicPr>
          <p:blipFill rotWithShape="1">
            <a:blip r:embed="rId3">
              <a:alphaModFix/>
            </a:blip>
            <a:srcRect b="0" l="0" r="0" t="0"/>
            <a:stretch/>
          </p:blipFill>
          <p:spPr>
            <a:xfrm>
              <a:off x="2709800" y="3861048"/>
              <a:ext cx="1440160" cy="1440160"/>
            </a:xfrm>
            <a:prstGeom prst="rect">
              <a:avLst/>
            </a:prstGeom>
            <a:noFill/>
            <a:ln>
              <a:noFill/>
            </a:ln>
          </p:spPr>
        </p:pic>
        <p:pic>
          <p:nvPicPr>
            <p:cNvPr id="1124" name="Google Shape;1124;p32"/>
            <p:cNvPicPr preferRelativeResize="0"/>
            <p:nvPr/>
          </p:nvPicPr>
          <p:blipFill rotWithShape="1">
            <a:blip r:embed="rId3">
              <a:alphaModFix/>
            </a:blip>
            <a:srcRect b="0" l="0" r="0" t="0"/>
            <a:stretch/>
          </p:blipFill>
          <p:spPr>
            <a:xfrm>
              <a:off x="4366840" y="1916832"/>
              <a:ext cx="1440160" cy="1440160"/>
            </a:xfrm>
            <a:prstGeom prst="rect">
              <a:avLst/>
            </a:prstGeom>
            <a:noFill/>
            <a:ln>
              <a:noFill/>
            </a:ln>
          </p:spPr>
        </p:pic>
        <p:pic>
          <p:nvPicPr>
            <p:cNvPr id="1125" name="Google Shape;1125;p32"/>
            <p:cNvPicPr preferRelativeResize="0"/>
            <p:nvPr/>
          </p:nvPicPr>
          <p:blipFill rotWithShape="1">
            <a:blip r:embed="rId3">
              <a:alphaModFix/>
            </a:blip>
            <a:srcRect b="0" l="0" r="0" t="0"/>
            <a:stretch/>
          </p:blipFill>
          <p:spPr>
            <a:xfrm>
              <a:off x="4366840" y="3861048"/>
              <a:ext cx="1440160" cy="1440160"/>
            </a:xfrm>
            <a:prstGeom prst="rect">
              <a:avLst/>
            </a:prstGeom>
            <a:noFill/>
            <a:ln>
              <a:noFill/>
            </a:ln>
          </p:spPr>
        </p:pic>
        <p:pic>
          <p:nvPicPr>
            <p:cNvPr id="1126" name="Google Shape;1126;p32"/>
            <p:cNvPicPr preferRelativeResize="0"/>
            <p:nvPr/>
          </p:nvPicPr>
          <p:blipFill rotWithShape="1">
            <a:blip r:embed="rId3">
              <a:alphaModFix/>
            </a:blip>
            <a:srcRect b="0" l="0" r="0" t="0"/>
            <a:stretch/>
          </p:blipFill>
          <p:spPr>
            <a:xfrm>
              <a:off x="6023508" y="1916832"/>
              <a:ext cx="1440160" cy="1440160"/>
            </a:xfrm>
            <a:prstGeom prst="rect">
              <a:avLst/>
            </a:prstGeom>
            <a:noFill/>
            <a:ln>
              <a:noFill/>
            </a:ln>
          </p:spPr>
        </p:pic>
        <p:pic>
          <p:nvPicPr>
            <p:cNvPr id="1127" name="Google Shape;1127;p32"/>
            <p:cNvPicPr preferRelativeResize="0"/>
            <p:nvPr/>
          </p:nvPicPr>
          <p:blipFill rotWithShape="1">
            <a:blip r:embed="rId3">
              <a:alphaModFix/>
            </a:blip>
            <a:srcRect b="0" l="0" r="0" t="0"/>
            <a:stretch/>
          </p:blipFill>
          <p:spPr>
            <a:xfrm>
              <a:off x="6023508" y="3861048"/>
              <a:ext cx="1440160" cy="1440160"/>
            </a:xfrm>
            <a:prstGeom prst="rect">
              <a:avLst/>
            </a:prstGeom>
            <a:noFill/>
            <a:ln>
              <a:noFill/>
            </a:ln>
          </p:spPr>
        </p:pic>
        <p:pic>
          <p:nvPicPr>
            <p:cNvPr id="1128" name="Google Shape;1128;p32"/>
            <p:cNvPicPr preferRelativeResize="0"/>
            <p:nvPr/>
          </p:nvPicPr>
          <p:blipFill rotWithShape="1">
            <a:blip r:embed="rId3">
              <a:alphaModFix/>
            </a:blip>
            <a:srcRect b="0" l="0" r="0" t="0"/>
            <a:stretch/>
          </p:blipFill>
          <p:spPr>
            <a:xfrm>
              <a:off x="7680176" y="1916832"/>
              <a:ext cx="1440160" cy="1440160"/>
            </a:xfrm>
            <a:prstGeom prst="rect">
              <a:avLst/>
            </a:prstGeom>
            <a:noFill/>
            <a:ln>
              <a:noFill/>
            </a:ln>
          </p:spPr>
        </p:pic>
        <p:pic>
          <p:nvPicPr>
            <p:cNvPr id="1129" name="Google Shape;1129;p32"/>
            <p:cNvPicPr preferRelativeResize="0"/>
            <p:nvPr/>
          </p:nvPicPr>
          <p:blipFill rotWithShape="1">
            <a:blip r:embed="rId3">
              <a:alphaModFix/>
            </a:blip>
            <a:srcRect b="0" l="0" r="0" t="0"/>
            <a:stretch/>
          </p:blipFill>
          <p:spPr>
            <a:xfrm>
              <a:off x="7680176" y="3861048"/>
              <a:ext cx="1440160" cy="1440160"/>
            </a:xfrm>
            <a:prstGeom prst="rect">
              <a:avLst/>
            </a:prstGeom>
            <a:noFill/>
            <a:ln>
              <a:noFill/>
            </a:ln>
          </p:spPr>
        </p:pic>
      </p:grpSp>
      <p:cxnSp>
        <p:nvCxnSpPr>
          <p:cNvPr id="1130" name="Google Shape;1130;p32"/>
          <p:cNvCxnSpPr/>
          <p:nvPr/>
        </p:nvCxnSpPr>
        <p:spPr>
          <a:xfrm flipH="1" rot="10800000">
            <a:off x="2739587" y="3608874"/>
            <a:ext cx="6496800" cy="300"/>
          </a:xfrm>
          <a:prstGeom prst="straightConnector1">
            <a:avLst/>
          </a:prstGeom>
          <a:noFill/>
          <a:ln cap="flat" cmpd="sng" w="57150">
            <a:solidFill>
              <a:schemeClr val="dk1"/>
            </a:solidFill>
            <a:prstDash val="solid"/>
            <a:round/>
            <a:headEnd len="sm" w="sm" type="none"/>
            <a:tailEnd len="med" w="med" type="triangle"/>
          </a:ln>
        </p:spPr>
      </p:cxnSp>
      <p:sp>
        <p:nvSpPr>
          <p:cNvPr id="1131" name="Google Shape;1131;p32"/>
          <p:cNvSpPr txBox="1"/>
          <p:nvPr/>
        </p:nvSpPr>
        <p:spPr>
          <a:xfrm>
            <a:off x="9236380" y="3378166"/>
            <a:ext cx="1296000" cy="461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Century Gothic"/>
              <a:buNone/>
            </a:pPr>
            <a:r>
              <a:rPr b="1" i="0" lang="fr-FR" sz="2400" u="none" cap="none" strike="noStrike">
                <a:solidFill>
                  <a:srgbClr val="000000"/>
                </a:solidFill>
                <a:latin typeface="Century Gothic"/>
                <a:ea typeface="Century Gothic"/>
                <a:cs typeface="Century Gothic"/>
                <a:sym typeface="Century Gothic"/>
              </a:rPr>
              <a:t>30 ans</a:t>
            </a:r>
            <a:endParaRPr b="0" i="0" sz="1400" u="none" cap="none" strike="noStrike">
              <a:solidFill>
                <a:srgbClr val="000000"/>
              </a:solidFill>
              <a:latin typeface="Arial"/>
              <a:ea typeface="Arial"/>
              <a:cs typeface="Arial"/>
              <a:sym typeface="Arial"/>
            </a:endParaRPr>
          </a:p>
        </p:txBody>
      </p:sp>
      <p:cxnSp>
        <p:nvCxnSpPr>
          <p:cNvPr id="1132" name="Google Shape;1132;p32"/>
          <p:cNvCxnSpPr>
            <a:stCxn id="1133" idx="2"/>
          </p:cNvCxnSpPr>
          <p:nvPr/>
        </p:nvCxnSpPr>
        <p:spPr>
          <a:xfrm flipH="1">
            <a:off x="9684363" y="1384595"/>
            <a:ext cx="767700" cy="742800"/>
          </a:xfrm>
          <a:prstGeom prst="straightConnector1">
            <a:avLst/>
          </a:prstGeom>
          <a:noFill/>
          <a:ln cap="flat" cmpd="sng" w="57150">
            <a:solidFill>
              <a:srgbClr val="2A6176"/>
            </a:solidFill>
            <a:prstDash val="solid"/>
            <a:round/>
            <a:headEnd len="sm" w="sm" type="none"/>
            <a:tailEnd len="med" w="med" type="triangle"/>
          </a:ln>
        </p:spPr>
      </p:cxnSp>
      <p:sp>
        <p:nvSpPr>
          <p:cNvPr id="1133" name="Google Shape;1133;p32"/>
          <p:cNvSpPr txBox="1"/>
          <p:nvPr/>
        </p:nvSpPr>
        <p:spPr>
          <a:xfrm>
            <a:off x="9552363" y="861395"/>
            <a:ext cx="1799400" cy="523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2A6176"/>
              </a:buClr>
              <a:buSzPts val="2800"/>
              <a:buFont typeface="Century Gothic"/>
              <a:buNone/>
            </a:pPr>
            <a:r>
              <a:rPr b="1" i="0" lang="fr-FR" sz="2800" u="none" cap="none" strike="noStrike">
                <a:solidFill>
                  <a:srgbClr val="2A6176"/>
                </a:solidFill>
                <a:latin typeface="Century Gothic"/>
                <a:ea typeface="Century Gothic"/>
                <a:cs typeface="Century Gothic"/>
                <a:sym typeface="Century Gothic"/>
              </a:rPr>
              <a:t>Climat</a:t>
            </a:r>
            <a:endParaRPr b="1" i="0" sz="1800" u="none" cap="none" strike="noStrike">
              <a:solidFill>
                <a:srgbClr val="2A6176"/>
              </a:solidFill>
              <a:latin typeface="Century Gothic"/>
              <a:ea typeface="Century Gothic"/>
              <a:cs typeface="Century Gothic"/>
              <a:sym typeface="Century Gothic"/>
            </a:endParaRPr>
          </a:p>
        </p:txBody>
      </p:sp>
      <p:cxnSp>
        <p:nvCxnSpPr>
          <p:cNvPr id="1134" name="Google Shape;1134;p32"/>
          <p:cNvCxnSpPr>
            <a:stCxn id="1135" idx="2"/>
          </p:cNvCxnSpPr>
          <p:nvPr/>
        </p:nvCxnSpPr>
        <p:spPr>
          <a:xfrm>
            <a:off x="1810099" y="1384609"/>
            <a:ext cx="1333500" cy="889800"/>
          </a:xfrm>
          <a:prstGeom prst="straightConnector1">
            <a:avLst/>
          </a:prstGeom>
          <a:noFill/>
          <a:ln cap="flat" cmpd="sng" w="57150">
            <a:solidFill>
              <a:srgbClr val="F6AB38"/>
            </a:solidFill>
            <a:prstDash val="solid"/>
            <a:round/>
            <a:headEnd len="sm" w="sm" type="none"/>
            <a:tailEnd len="med" w="med" type="triangle"/>
          </a:ln>
        </p:spPr>
      </p:cxnSp>
      <p:sp>
        <p:nvSpPr>
          <p:cNvPr id="1135" name="Google Shape;1135;p32"/>
          <p:cNvSpPr txBox="1"/>
          <p:nvPr/>
        </p:nvSpPr>
        <p:spPr>
          <a:xfrm>
            <a:off x="910455" y="861389"/>
            <a:ext cx="1799288"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6AB38"/>
              </a:buClr>
              <a:buSzPts val="2800"/>
              <a:buFont typeface="Century Gothic"/>
              <a:buNone/>
            </a:pPr>
            <a:r>
              <a:rPr b="1" i="0" lang="fr-FR" sz="2800" u="none" cap="none" strike="noStrike">
                <a:solidFill>
                  <a:srgbClr val="F6AB38"/>
                </a:solidFill>
                <a:latin typeface="Century Gothic"/>
                <a:ea typeface="Century Gothic"/>
                <a:cs typeface="Century Gothic"/>
                <a:sym typeface="Century Gothic"/>
              </a:rPr>
              <a:t>Météo</a:t>
            </a:r>
            <a:endParaRPr b="1" i="0" sz="1800" u="none" cap="none" strike="noStrike">
              <a:solidFill>
                <a:srgbClr val="F6AB38"/>
              </a:solidFill>
              <a:latin typeface="Century Gothic"/>
              <a:ea typeface="Century Gothic"/>
              <a:cs typeface="Century Gothic"/>
              <a:sym typeface="Century Gothic"/>
            </a:endParaRPr>
          </a:p>
        </p:txBody>
      </p:sp>
      <p:sp>
        <p:nvSpPr>
          <p:cNvPr id="1136" name="Google Shape;1136;p32"/>
          <p:cNvSpPr/>
          <p:nvPr/>
        </p:nvSpPr>
        <p:spPr>
          <a:xfrm>
            <a:off x="3143672" y="2276872"/>
            <a:ext cx="72000" cy="72000"/>
          </a:xfrm>
          <a:prstGeom prst="ellipse">
            <a:avLst/>
          </a:prstGeom>
          <a:noFill/>
          <a:ln cap="flat" cmpd="sng" w="38100">
            <a:solidFill>
              <a:srgbClr val="F6AB3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6AB38"/>
              </a:solidFill>
              <a:latin typeface="Calibri"/>
              <a:ea typeface="Calibri"/>
              <a:cs typeface="Calibri"/>
              <a:sym typeface="Calibri"/>
            </a:endParaRPr>
          </a:p>
        </p:txBody>
      </p:sp>
      <p:sp>
        <p:nvSpPr>
          <p:cNvPr id="1137" name="Google Shape;1137;p32"/>
          <p:cNvSpPr txBox="1"/>
          <p:nvPr>
            <p:ph idx="12" type="sldNum"/>
          </p:nvPr>
        </p:nvSpPr>
        <p:spPr>
          <a:xfrm>
            <a:off x="11280576" y="6597352"/>
            <a:ext cx="864096" cy="260648"/>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FFFFFF"/>
              </a:buClr>
              <a:buSzPts val="1400"/>
              <a:buFont typeface="Arial"/>
              <a:buNone/>
            </a:pPr>
            <a:fld id="{00000000-1234-1234-1234-123412341234}" type="slidenum">
              <a:rPr b="1" i="0" lang="fr-FR" sz="1400" u="none" cap="none" strike="noStrike">
                <a:solidFill>
                  <a:srgbClr val="FFFFFF"/>
                </a:solidFill>
                <a:latin typeface="Arial"/>
                <a:ea typeface="Arial"/>
                <a:cs typeface="Arial"/>
                <a:sym typeface="Arial"/>
              </a:rPr>
              <a:t>‹#›</a:t>
            </a:fld>
            <a:endParaRPr b="1" i="0" sz="1400" u="none" cap="none" strike="noStrike">
              <a:solidFill>
                <a:srgbClr val="FFFFFF"/>
              </a:solidFill>
              <a:latin typeface="Arial"/>
              <a:ea typeface="Arial"/>
              <a:cs typeface="Arial"/>
              <a:sym typeface="Arial"/>
            </a:endParaRPr>
          </a:p>
        </p:txBody>
      </p:sp>
      <p:pic>
        <p:nvPicPr>
          <p:cNvPr descr="Une image contenant dessin&#10;&#10;Description générée automatiquement" id="1138" name="Google Shape;1138;p32"/>
          <p:cNvPicPr preferRelativeResize="0"/>
          <p:nvPr/>
        </p:nvPicPr>
        <p:blipFill rotWithShape="1">
          <a:blip r:embed="rId4">
            <a:alphaModFix/>
          </a:blip>
          <a:srcRect b="0" l="0" r="0" t="0"/>
          <a:stretch/>
        </p:blipFill>
        <p:spPr>
          <a:xfrm>
            <a:off x="-1104800" y="180476"/>
            <a:ext cx="800252" cy="800252"/>
          </a:xfrm>
          <a:prstGeom prst="rect">
            <a:avLst/>
          </a:prstGeom>
          <a:noFill/>
          <a:ln>
            <a:noFill/>
          </a:ln>
        </p:spPr>
      </p:pic>
      <p:sp>
        <p:nvSpPr>
          <p:cNvPr id="1139" name="Google Shape;1139;p32"/>
          <p:cNvSpPr/>
          <p:nvPr/>
        </p:nvSpPr>
        <p:spPr>
          <a:xfrm>
            <a:off x="9620800" y="6597325"/>
            <a:ext cx="2083500" cy="2607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85160"/>
              </a:buClr>
              <a:buSzPts val="1100"/>
              <a:buFont typeface="Century Gothic"/>
              <a:buNone/>
            </a:pPr>
            <a:r>
              <a:rPr b="0" i="1" lang="fr-FR" sz="1100" u="none" cap="none" strike="noStrike">
                <a:solidFill>
                  <a:srgbClr val="085160"/>
                </a:solidFill>
                <a:latin typeface="Century Gothic"/>
                <a:ea typeface="Century Gothic"/>
                <a:cs typeface="Century Gothic"/>
                <a:sym typeface="Century Gothic"/>
              </a:rPr>
              <a:t>Icônes : Freepik</a:t>
            </a:r>
            <a:endParaRPr b="0" i="1" sz="1100" u="none" cap="none" strike="noStrike">
              <a:solidFill>
                <a:srgbClr val="166478"/>
              </a:solidFill>
              <a:latin typeface="Century Gothic"/>
              <a:ea typeface="Century Gothic"/>
              <a:cs typeface="Century Gothic"/>
              <a:sym typeface="Century Gothic"/>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4" name="Shape 1144"/>
        <p:cNvGrpSpPr/>
        <p:nvPr/>
      </p:nvGrpSpPr>
      <p:grpSpPr>
        <a:xfrm>
          <a:off x="0" y="0"/>
          <a:ext cx="0" cy="0"/>
          <a:chOff x="0" y="0"/>
          <a:chExt cx="0" cy="0"/>
        </a:xfrm>
      </p:grpSpPr>
      <p:sp>
        <p:nvSpPr>
          <p:cNvPr id="1145" name="Google Shape;1145;g11e081425e8_2_744"/>
          <p:cNvSpPr/>
          <p:nvPr/>
        </p:nvSpPr>
        <p:spPr>
          <a:xfrm rot="-3468428">
            <a:off x="7383466" y="2247191"/>
            <a:ext cx="2069933" cy="551001"/>
          </a:xfrm>
          <a:prstGeom prst="rightArrow">
            <a:avLst>
              <a:gd fmla="val 50000" name="adj1"/>
              <a:gd fmla="val 50000" name="adj2"/>
            </a:avLst>
          </a:prstGeom>
          <a:solidFill>
            <a:schemeClr val="accent2">
              <a:alpha val="61176"/>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entury Gothic"/>
              <a:ea typeface="Century Gothic"/>
              <a:cs typeface="Century Gothic"/>
              <a:sym typeface="Century Gothic"/>
            </a:endParaRPr>
          </a:p>
        </p:txBody>
      </p:sp>
      <p:sp>
        <p:nvSpPr>
          <p:cNvPr id="1146" name="Google Shape;1146;g11e081425e8_2_744"/>
          <p:cNvSpPr/>
          <p:nvPr/>
        </p:nvSpPr>
        <p:spPr>
          <a:xfrm rot="-3468428">
            <a:off x="3197831" y="2657937"/>
            <a:ext cx="2069933" cy="551001"/>
          </a:xfrm>
          <a:prstGeom prst="rightArrow">
            <a:avLst>
              <a:gd fmla="val 50000" name="adj1"/>
              <a:gd fmla="val 50000" name="adj2"/>
            </a:avLst>
          </a:prstGeom>
          <a:solidFill>
            <a:srgbClr val="F6C3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entury Gothic"/>
              <a:ea typeface="Century Gothic"/>
              <a:cs typeface="Century Gothic"/>
              <a:sym typeface="Century Gothic"/>
            </a:endParaRPr>
          </a:p>
        </p:txBody>
      </p:sp>
      <p:grpSp>
        <p:nvGrpSpPr>
          <p:cNvPr id="1147" name="Google Shape;1147;g11e081425e8_2_744"/>
          <p:cNvGrpSpPr/>
          <p:nvPr/>
        </p:nvGrpSpPr>
        <p:grpSpPr>
          <a:xfrm>
            <a:off x="-64542" y="1344150"/>
            <a:ext cx="12899100" cy="9201561"/>
            <a:chOff x="-64542" y="1344150"/>
            <a:chExt cx="12899100" cy="9201561"/>
          </a:xfrm>
        </p:grpSpPr>
        <p:grpSp>
          <p:nvGrpSpPr>
            <p:cNvPr id="1148" name="Google Shape;1148;g11e081425e8_2_744"/>
            <p:cNvGrpSpPr/>
            <p:nvPr/>
          </p:nvGrpSpPr>
          <p:grpSpPr>
            <a:xfrm>
              <a:off x="-64542" y="3223311"/>
              <a:ext cx="12899100" cy="7322400"/>
              <a:chOff x="-209001" y="2951380"/>
              <a:chExt cx="12899100" cy="7322400"/>
            </a:xfrm>
          </p:grpSpPr>
          <p:sp>
            <p:nvSpPr>
              <p:cNvPr id="1149" name="Google Shape;1149;g11e081425e8_2_744"/>
              <p:cNvSpPr/>
              <p:nvPr/>
            </p:nvSpPr>
            <p:spPr>
              <a:xfrm>
                <a:off x="-209001" y="2951380"/>
                <a:ext cx="12899100" cy="7322400"/>
              </a:xfrm>
              <a:prstGeom prst="chord">
                <a:avLst>
                  <a:gd fmla="val 10960970" name="adj1"/>
                  <a:gd fmla="val 21442303" name="adj2"/>
                </a:avLst>
              </a:prstGeom>
              <a:solidFill>
                <a:srgbClr val="2E75B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entury Gothic"/>
                  <a:ea typeface="Century Gothic"/>
                  <a:cs typeface="Century Gothic"/>
                  <a:sym typeface="Century Gothic"/>
                </a:endParaRPr>
              </a:p>
            </p:txBody>
          </p:sp>
          <p:sp>
            <p:nvSpPr>
              <p:cNvPr id="1150" name="Google Shape;1150;g11e081425e8_2_744"/>
              <p:cNvSpPr/>
              <p:nvPr/>
            </p:nvSpPr>
            <p:spPr>
              <a:xfrm>
                <a:off x="548978" y="3637596"/>
                <a:ext cx="11366100" cy="5868000"/>
              </a:xfrm>
              <a:prstGeom prst="chord">
                <a:avLst>
                  <a:gd fmla="val 10960970" name="adj1"/>
                  <a:gd fmla="val 21442303" name="adj2"/>
                </a:avLst>
              </a:prstGeom>
              <a:solidFill>
                <a:schemeClr val="lt1">
                  <a:alpha val="94117"/>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entury Gothic"/>
                  <a:ea typeface="Century Gothic"/>
                  <a:cs typeface="Century Gothic"/>
                  <a:sym typeface="Century Gothic"/>
                </a:endParaRPr>
              </a:p>
            </p:txBody>
          </p:sp>
        </p:grpSp>
        <p:cxnSp>
          <p:nvCxnSpPr>
            <p:cNvPr id="1151" name="Google Shape;1151;g11e081425e8_2_744"/>
            <p:cNvCxnSpPr>
              <a:stCxn id="1152" idx="2"/>
            </p:cNvCxnSpPr>
            <p:nvPr/>
          </p:nvCxnSpPr>
          <p:spPr>
            <a:xfrm flipH="1">
              <a:off x="6141737" y="2368371"/>
              <a:ext cx="431400" cy="1105500"/>
            </a:xfrm>
            <a:prstGeom prst="straightConnector1">
              <a:avLst/>
            </a:prstGeom>
            <a:noFill/>
            <a:ln cap="flat" cmpd="sng" w="38100">
              <a:solidFill>
                <a:srgbClr val="085160"/>
              </a:solidFill>
              <a:prstDash val="solid"/>
              <a:round/>
              <a:headEnd len="sm" w="sm" type="none"/>
              <a:tailEnd len="sm" w="sm" type="oval"/>
            </a:ln>
          </p:spPr>
        </p:cxnSp>
        <p:sp>
          <p:nvSpPr>
            <p:cNvPr id="1152" name="Google Shape;1152;g11e081425e8_2_744"/>
            <p:cNvSpPr txBox="1"/>
            <p:nvPr/>
          </p:nvSpPr>
          <p:spPr>
            <a:xfrm>
              <a:off x="5132987" y="1999071"/>
              <a:ext cx="2880300" cy="369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Century Gothic"/>
                <a:buNone/>
              </a:pPr>
              <a:r>
                <a:rPr b="1" i="0" lang="fr-FR" sz="2000" u="none" cap="none" strike="noStrike">
                  <a:solidFill>
                    <a:srgbClr val="085160"/>
                  </a:solidFill>
                  <a:latin typeface="Century Gothic"/>
                  <a:ea typeface="Century Gothic"/>
                  <a:cs typeface="Century Gothic"/>
                  <a:sym typeface="Century Gothic"/>
                </a:rPr>
                <a:t>Gaz à effet de serre</a:t>
              </a:r>
              <a:endParaRPr b="1" i="0" sz="1600" u="none" cap="none" strike="noStrike">
                <a:solidFill>
                  <a:srgbClr val="085160"/>
                </a:solidFill>
                <a:latin typeface="Arial"/>
                <a:ea typeface="Arial"/>
                <a:cs typeface="Arial"/>
                <a:sym typeface="Arial"/>
              </a:endParaRPr>
            </a:p>
          </p:txBody>
        </p:sp>
        <p:pic>
          <p:nvPicPr>
            <p:cNvPr id="1153" name="Google Shape;1153;g11e081425e8_2_744"/>
            <p:cNvPicPr preferRelativeResize="0"/>
            <p:nvPr/>
          </p:nvPicPr>
          <p:blipFill rotWithShape="1">
            <a:blip r:embed="rId3">
              <a:alphaModFix/>
            </a:blip>
            <a:srcRect b="0" l="0" r="0" t="0"/>
            <a:stretch/>
          </p:blipFill>
          <p:spPr>
            <a:xfrm>
              <a:off x="6199022" y="1344150"/>
              <a:ext cx="645000" cy="645000"/>
            </a:xfrm>
            <a:prstGeom prst="rect">
              <a:avLst/>
            </a:prstGeom>
            <a:noFill/>
            <a:ln>
              <a:noFill/>
            </a:ln>
          </p:spPr>
        </p:pic>
      </p:grpSp>
      <p:sp>
        <p:nvSpPr>
          <p:cNvPr id="1154" name="Google Shape;1154;g11e081425e8_2_744"/>
          <p:cNvSpPr txBox="1"/>
          <p:nvPr>
            <p:ph type="title"/>
          </p:nvPr>
        </p:nvSpPr>
        <p:spPr>
          <a:xfrm>
            <a:off x="2027548" y="0"/>
            <a:ext cx="8028900" cy="980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fr-FR"/>
              <a:t>Le principe de l’effet de serre</a:t>
            </a:r>
            <a:endParaRPr/>
          </a:p>
        </p:txBody>
      </p:sp>
      <p:pic>
        <p:nvPicPr>
          <p:cNvPr id="1155" name="Google Shape;1155;g11e081425e8_2_744"/>
          <p:cNvPicPr preferRelativeResize="0"/>
          <p:nvPr/>
        </p:nvPicPr>
        <p:blipFill rotWithShape="1">
          <a:blip r:embed="rId4">
            <a:alphaModFix/>
          </a:blip>
          <a:srcRect b="63948" l="0" r="0" t="0"/>
          <a:stretch/>
        </p:blipFill>
        <p:spPr>
          <a:xfrm>
            <a:off x="1310253" y="4860926"/>
            <a:ext cx="10053073" cy="1757935"/>
          </a:xfrm>
          <a:prstGeom prst="rect">
            <a:avLst/>
          </a:prstGeom>
          <a:noFill/>
          <a:ln>
            <a:noFill/>
          </a:ln>
        </p:spPr>
      </p:pic>
      <p:grpSp>
        <p:nvGrpSpPr>
          <p:cNvPr id="1156" name="Google Shape;1156;g11e081425e8_2_744"/>
          <p:cNvGrpSpPr/>
          <p:nvPr/>
        </p:nvGrpSpPr>
        <p:grpSpPr>
          <a:xfrm>
            <a:off x="7855043" y="3036150"/>
            <a:ext cx="4188588" cy="2766285"/>
            <a:chOff x="7855043" y="3036150"/>
            <a:chExt cx="4188588" cy="2766285"/>
          </a:xfrm>
        </p:grpSpPr>
        <p:sp>
          <p:nvSpPr>
            <p:cNvPr id="1157" name="Google Shape;1157;g11e081425e8_2_744"/>
            <p:cNvSpPr/>
            <p:nvPr/>
          </p:nvSpPr>
          <p:spPr>
            <a:xfrm rot="3161802">
              <a:off x="9611216" y="4962476"/>
              <a:ext cx="999449" cy="550996"/>
            </a:xfrm>
            <a:prstGeom prst="rightArrow">
              <a:avLst>
                <a:gd fmla="val 50000" name="adj1"/>
                <a:gd fmla="val 50000" name="adj2"/>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entury Gothic"/>
                <a:ea typeface="Century Gothic"/>
                <a:cs typeface="Century Gothic"/>
                <a:sym typeface="Century Gothic"/>
              </a:endParaRPr>
            </a:p>
          </p:txBody>
        </p:sp>
        <p:sp>
          <p:nvSpPr>
            <p:cNvPr id="1158" name="Google Shape;1158;g11e081425e8_2_744"/>
            <p:cNvSpPr/>
            <p:nvPr/>
          </p:nvSpPr>
          <p:spPr>
            <a:xfrm rot="-2062328">
              <a:off x="8779523" y="4521820"/>
              <a:ext cx="999530" cy="551023"/>
            </a:xfrm>
            <a:prstGeom prst="rightArrow">
              <a:avLst>
                <a:gd fmla="val 50000" name="adj1"/>
                <a:gd fmla="val 50000" name="adj2"/>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entury Gothic"/>
                <a:ea typeface="Century Gothic"/>
                <a:cs typeface="Century Gothic"/>
                <a:sym typeface="Century Gothic"/>
              </a:endParaRPr>
            </a:p>
          </p:txBody>
        </p:sp>
        <p:sp>
          <p:nvSpPr>
            <p:cNvPr id="1159" name="Google Shape;1159;g11e081425e8_2_744"/>
            <p:cNvSpPr/>
            <p:nvPr/>
          </p:nvSpPr>
          <p:spPr>
            <a:xfrm rot="3161802">
              <a:off x="7877310" y="4283037"/>
              <a:ext cx="999449" cy="550996"/>
            </a:xfrm>
            <a:prstGeom prst="rightArrow">
              <a:avLst>
                <a:gd fmla="val 50000" name="adj1"/>
                <a:gd fmla="val 50000" name="adj2"/>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entury Gothic"/>
                <a:ea typeface="Century Gothic"/>
                <a:cs typeface="Century Gothic"/>
                <a:sym typeface="Century Gothic"/>
              </a:endParaRPr>
            </a:p>
          </p:txBody>
        </p:sp>
        <p:sp>
          <p:nvSpPr>
            <p:cNvPr id="1160" name="Google Shape;1160;g11e081425e8_2_744"/>
            <p:cNvSpPr txBox="1"/>
            <p:nvPr/>
          </p:nvSpPr>
          <p:spPr>
            <a:xfrm>
              <a:off x="8899031" y="3036150"/>
              <a:ext cx="3144600" cy="1325700"/>
            </a:xfrm>
            <a:prstGeom prst="rect">
              <a:avLst/>
            </a:prstGeom>
            <a:solidFill>
              <a:srgbClr val="F6AB38"/>
            </a:solidFill>
            <a:ln>
              <a:noFill/>
            </a:ln>
          </p:spPr>
          <p:txBody>
            <a:bodyPr anchorCtr="0" anchor="t" bIns="46800" lIns="90000" spcFirstLastPara="1" rIns="90000" wrap="square" tIns="46800">
              <a:noAutofit/>
            </a:bodyPr>
            <a:lstStyle/>
            <a:p>
              <a:pPr indent="0" lvl="0" marL="0" marR="0" rtl="0" algn="ctr">
                <a:lnSpc>
                  <a:spcPct val="100000"/>
                </a:lnSpc>
                <a:spcBef>
                  <a:spcPts val="0"/>
                </a:spcBef>
                <a:spcAft>
                  <a:spcPts val="0"/>
                </a:spcAft>
                <a:buClr>
                  <a:srgbClr val="FFFFFF"/>
                </a:buClr>
                <a:buSzPts val="2000"/>
                <a:buFont typeface="Century Gothic"/>
                <a:buNone/>
              </a:pPr>
              <a:r>
                <a:rPr b="1" i="0" lang="fr-FR" sz="2000" u="none" cap="none" strike="noStrike">
                  <a:solidFill>
                    <a:srgbClr val="FFFFFF"/>
                  </a:solidFill>
                  <a:latin typeface="Century Gothic"/>
                  <a:ea typeface="Century Gothic"/>
                  <a:cs typeface="Century Gothic"/>
                  <a:sym typeface="Century Gothic"/>
                </a:rPr>
                <a:t>Une fraction du rayonnement de la Terre est piégée par les gaz à effet de serre</a:t>
              </a:r>
              <a:endParaRPr b="0" i="0" sz="1400" u="none" cap="none" strike="noStrike">
                <a:solidFill>
                  <a:srgbClr val="000000"/>
                </a:solidFill>
                <a:latin typeface="Arial"/>
                <a:ea typeface="Arial"/>
                <a:cs typeface="Arial"/>
                <a:sym typeface="Arial"/>
              </a:endParaRPr>
            </a:p>
          </p:txBody>
        </p:sp>
      </p:grpSp>
      <p:grpSp>
        <p:nvGrpSpPr>
          <p:cNvPr id="1161" name="Google Shape;1161;g11e081425e8_2_744"/>
          <p:cNvGrpSpPr/>
          <p:nvPr/>
        </p:nvGrpSpPr>
        <p:grpSpPr>
          <a:xfrm>
            <a:off x="5698223" y="3330937"/>
            <a:ext cx="3179100" cy="3231391"/>
            <a:chOff x="5698223" y="3330937"/>
            <a:chExt cx="3179100" cy="3231391"/>
          </a:xfrm>
        </p:grpSpPr>
        <p:sp>
          <p:nvSpPr>
            <p:cNvPr id="1162" name="Google Shape;1162;g11e081425e8_2_744"/>
            <p:cNvSpPr/>
            <p:nvPr/>
          </p:nvSpPr>
          <p:spPr>
            <a:xfrm rot="-3468286">
              <a:off x="5977633" y="3954392"/>
              <a:ext cx="2178467" cy="1276965"/>
            </a:xfrm>
            <a:prstGeom prst="rightArrow">
              <a:avLst>
                <a:gd fmla="val 50000" name="adj1"/>
                <a:gd fmla="val 50000" name="adj2"/>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entury Gothic"/>
                <a:ea typeface="Century Gothic"/>
                <a:cs typeface="Century Gothic"/>
                <a:sym typeface="Century Gothic"/>
              </a:endParaRPr>
            </a:p>
          </p:txBody>
        </p:sp>
        <p:sp>
          <p:nvSpPr>
            <p:cNvPr id="1163" name="Google Shape;1163;g11e081425e8_2_744"/>
            <p:cNvSpPr txBox="1"/>
            <p:nvPr/>
          </p:nvSpPr>
          <p:spPr>
            <a:xfrm>
              <a:off x="5698223" y="5852228"/>
              <a:ext cx="3179100" cy="710100"/>
            </a:xfrm>
            <a:prstGeom prst="rect">
              <a:avLst/>
            </a:prstGeom>
            <a:solidFill>
              <a:srgbClr val="F6AB38"/>
            </a:solidFill>
            <a:ln>
              <a:noFill/>
            </a:ln>
          </p:spPr>
          <p:txBody>
            <a:bodyPr anchorCtr="0" anchor="t" bIns="46800" lIns="90000" spcFirstLastPara="1" rIns="90000" wrap="square" tIns="46800">
              <a:noAutofit/>
            </a:bodyPr>
            <a:lstStyle/>
            <a:p>
              <a:pPr indent="0" lvl="0" marL="0" marR="0" rtl="0" algn="ctr">
                <a:lnSpc>
                  <a:spcPct val="100000"/>
                </a:lnSpc>
                <a:spcBef>
                  <a:spcPts val="0"/>
                </a:spcBef>
                <a:spcAft>
                  <a:spcPts val="0"/>
                </a:spcAft>
                <a:buClr>
                  <a:srgbClr val="FFFFFF"/>
                </a:buClr>
                <a:buSzPts val="2000"/>
                <a:buFont typeface="Century Gothic"/>
                <a:buNone/>
              </a:pPr>
              <a:r>
                <a:rPr b="1" i="0" lang="fr-FR" sz="2000" u="none" cap="none" strike="noStrike">
                  <a:solidFill>
                    <a:srgbClr val="FFFFFF"/>
                  </a:solidFill>
                  <a:latin typeface="Century Gothic"/>
                  <a:ea typeface="Century Gothic"/>
                  <a:cs typeface="Century Gothic"/>
                  <a:sym typeface="Century Gothic"/>
                </a:rPr>
                <a:t>La Terre s’échauffe et rayonne à son tour</a:t>
              </a:r>
              <a:endParaRPr b="0" i="0" sz="1400" u="none" cap="none" strike="noStrike">
                <a:solidFill>
                  <a:srgbClr val="000000"/>
                </a:solidFill>
                <a:latin typeface="Arial"/>
                <a:ea typeface="Arial"/>
                <a:cs typeface="Arial"/>
                <a:sym typeface="Arial"/>
              </a:endParaRPr>
            </a:p>
          </p:txBody>
        </p:sp>
      </p:grpSp>
      <p:grpSp>
        <p:nvGrpSpPr>
          <p:cNvPr id="1164" name="Google Shape;1164;g11e081425e8_2_744"/>
          <p:cNvGrpSpPr/>
          <p:nvPr/>
        </p:nvGrpSpPr>
        <p:grpSpPr>
          <a:xfrm>
            <a:off x="120049" y="2295119"/>
            <a:ext cx="5181182" cy="4158756"/>
            <a:chOff x="120049" y="2011068"/>
            <a:chExt cx="5181182" cy="4158756"/>
          </a:xfrm>
        </p:grpSpPr>
        <p:grpSp>
          <p:nvGrpSpPr>
            <p:cNvPr id="1165" name="Google Shape;1165;g11e081425e8_2_744"/>
            <p:cNvGrpSpPr/>
            <p:nvPr/>
          </p:nvGrpSpPr>
          <p:grpSpPr>
            <a:xfrm>
              <a:off x="120049" y="2100554"/>
              <a:ext cx="5181182" cy="4069270"/>
              <a:chOff x="120049" y="2100554"/>
              <a:chExt cx="5181182" cy="4069270"/>
            </a:xfrm>
          </p:grpSpPr>
          <p:sp>
            <p:nvSpPr>
              <p:cNvPr id="1166" name="Google Shape;1166;g11e081425e8_2_744"/>
              <p:cNvSpPr/>
              <p:nvPr/>
            </p:nvSpPr>
            <p:spPr>
              <a:xfrm rot="2780127">
                <a:off x="1570498" y="3164147"/>
                <a:ext cx="3677247" cy="1721494"/>
              </a:xfrm>
              <a:prstGeom prst="rightArrow">
                <a:avLst>
                  <a:gd fmla="val 50000" name="adj1"/>
                  <a:gd fmla="val 50000" name="adj2"/>
                </a:avLst>
              </a:prstGeom>
              <a:solidFill>
                <a:srgbClr val="F6C3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entury Gothic"/>
                  <a:ea typeface="Century Gothic"/>
                  <a:cs typeface="Century Gothic"/>
                  <a:sym typeface="Century Gothic"/>
                </a:endParaRPr>
              </a:p>
            </p:txBody>
          </p:sp>
          <p:sp>
            <p:nvSpPr>
              <p:cNvPr id="1167" name="Google Shape;1167;g11e081425e8_2_744"/>
              <p:cNvSpPr txBox="1"/>
              <p:nvPr/>
            </p:nvSpPr>
            <p:spPr>
              <a:xfrm>
                <a:off x="120049" y="5151924"/>
                <a:ext cx="3256500" cy="1017900"/>
              </a:xfrm>
              <a:prstGeom prst="rect">
                <a:avLst/>
              </a:prstGeom>
              <a:solidFill>
                <a:srgbClr val="F6AB38"/>
              </a:solidFill>
              <a:ln>
                <a:noFill/>
              </a:ln>
            </p:spPr>
            <p:txBody>
              <a:bodyPr anchorCtr="0" anchor="t" bIns="46800" lIns="90000" spcFirstLastPara="1" rIns="90000" wrap="square" tIns="46800">
                <a:noAutofit/>
              </a:bodyPr>
              <a:lstStyle/>
              <a:p>
                <a:pPr indent="0" lvl="0" marL="0" marR="0" rtl="0" algn="ctr">
                  <a:lnSpc>
                    <a:spcPct val="100000"/>
                  </a:lnSpc>
                  <a:spcBef>
                    <a:spcPts val="0"/>
                  </a:spcBef>
                  <a:spcAft>
                    <a:spcPts val="0"/>
                  </a:spcAft>
                  <a:buClr>
                    <a:srgbClr val="FFFFFF"/>
                  </a:buClr>
                  <a:buSzPts val="2000"/>
                  <a:buFont typeface="Century Gothic"/>
                  <a:buNone/>
                </a:pPr>
                <a:r>
                  <a:rPr b="1" i="0" lang="fr-FR" sz="2000" u="none" cap="none" strike="noStrike">
                    <a:solidFill>
                      <a:srgbClr val="FFFFFF"/>
                    </a:solidFill>
                    <a:latin typeface="Century Gothic"/>
                    <a:ea typeface="Century Gothic"/>
                    <a:cs typeface="Century Gothic"/>
                    <a:sym typeface="Century Gothic"/>
                  </a:rPr>
                  <a:t>Une fraction du rayonnement solaire traverse l’atmosphère</a:t>
                </a:r>
                <a:endParaRPr b="0" i="0" sz="1400" u="none" cap="none" strike="noStrike">
                  <a:solidFill>
                    <a:srgbClr val="000000"/>
                  </a:solidFill>
                  <a:latin typeface="Arial"/>
                  <a:ea typeface="Arial"/>
                  <a:cs typeface="Arial"/>
                  <a:sym typeface="Arial"/>
                </a:endParaRPr>
              </a:p>
            </p:txBody>
          </p:sp>
        </p:grpSp>
        <p:sp>
          <p:nvSpPr>
            <p:cNvPr id="1168" name="Google Shape;1168;g11e081425e8_2_744"/>
            <p:cNvSpPr/>
            <p:nvPr/>
          </p:nvSpPr>
          <p:spPr>
            <a:xfrm rot="2772363">
              <a:off x="1737304" y="2338899"/>
              <a:ext cx="1648511" cy="1735082"/>
            </a:xfrm>
            <a:custGeom>
              <a:rect b="b" l="l" r="r" t="t"/>
              <a:pathLst>
                <a:path extrusionOk="0" h="873755" w="2453506">
                  <a:moveTo>
                    <a:pt x="0" y="0"/>
                  </a:moveTo>
                  <a:lnTo>
                    <a:pt x="2453506" y="21593"/>
                  </a:lnTo>
                  <a:cubicBezTo>
                    <a:pt x="1792651" y="431138"/>
                    <a:pt x="1658070" y="563805"/>
                    <a:pt x="1353130" y="848251"/>
                  </a:cubicBezTo>
                  <a:lnTo>
                    <a:pt x="0" y="873755"/>
                  </a:lnTo>
                  <a:lnTo>
                    <a:pt x="0" y="0"/>
                  </a:lnTo>
                  <a:close/>
                </a:path>
              </a:pathLst>
            </a:custGeom>
            <a:solidFill>
              <a:srgbClr val="F6C3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entury Gothic"/>
                <a:ea typeface="Century Gothic"/>
                <a:cs typeface="Century Gothic"/>
                <a:sym typeface="Century Gothic"/>
              </a:endParaRPr>
            </a:p>
          </p:txBody>
        </p:sp>
      </p:grpSp>
      <p:sp>
        <p:nvSpPr>
          <p:cNvPr id="1169" name="Google Shape;1169;g11e081425e8_2_744"/>
          <p:cNvSpPr txBox="1"/>
          <p:nvPr>
            <p:ph idx="12" type="sldNum"/>
          </p:nvPr>
        </p:nvSpPr>
        <p:spPr>
          <a:xfrm>
            <a:off x="11280576" y="6597352"/>
            <a:ext cx="864000" cy="2607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FFFFFF"/>
              </a:buClr>
              <a:buSzPts val="1400"/>
              <a:buFont typeface="Arial"/>
              <a:buNone/>
            </a:pPr>
            <a:fld id="{00000000-1234-1234-1234-123412341234}" type="slidenum">
              <a:rPr b="1" i="0" lang="fr-FR" sz="1400" u="none" cap="none" strike="noStrike">
                <a:solidFill>
                  <a:srgbClr val="FFFFFF"/>
                </a:solidFill>
                <a:latin typeface="Arial"/>
                <a:ea typeface="Arial"/>
                <a:cs typeface="Arial"/>
                <a:sym typeface="Arial"/>
              </a:rPr>
              <a:t>‹#›</a:t>
            </a:fld>
            <a:endParaRPr b="1" i="0" sz="1400" u="none" cap="none" strike="noStrike">
              <a:solidFill>
                <a:srgbClr val="FFFFFF"/>
              </a:solidFill>
              <a:latin typeface="Arial"/>
              <a:ea typeface="Arial"/>
              <a:cs typeface="Arial"/>
              <a:sym typeface="Arial"/>
            </a:endParaRPr>
          </a:p>
        </p:txBody>
      </p:sp>
      <p:pic>
        <p:nvPicPr>
          <p:cNvPr descr="Une image contenant dessin&#10;&#10;Description générée automatiquement" id="1170" name="Google Shape;1170;g11e081425e8_2_744"/>
          <p:cNvPicPr preferRelativeResize="0"/>
          <p:nvPr/>
        </p:nvPicPr>
        <p:blipFill rotWithShape="1">
          <a:blip r:embed="rId5">
            <a:alphaModFix/>
          </a:blip>
          <a:srcRect b="0" l="0" r="0" t="0"/>
          <a:stretch/>
        </p:blipFill>
        <p:spPr>
          <a:xfrm>
            <a:off x="-1104800" y="180476"/>
            <a:ext cx="800252" cy="800252"/>
          </a:xfrm>
          <a:prstGeom prst="rect">
            <a:avLst/>
          </a:prstGeom>
          <a:noFill/>
          <a:ln>
            <a:noFill/>
          </a:ln>
        </p:spPr>
      </p:pic>
      <p:pic>
        <p:nvPicPr>
          <p:cNvPr id="1171" name="Google Shape;1171;g11e081425e8_2_744"/>
          <p:cNvPicPr preferRelativeResize="0"/>
          <p:nvPr/>
        </p:nvPicPr>
        <p:blipFill rotWithShape="1">
          <a:blip r:embed="rId6">
            <a:alphaModFix/>
          </a:blip>
          <a:srcRect b="0" l="0" r="0" t="0"/>
          <a:stretch/>
        </p:blipFill>
        <p:spPr>
          <a:xfrm>
            <a:off x="333275" y="980725"/>
            <a:ext cx="1694275" cy="1694275"/>
          </a:xfrm>
          <a:prstGeom prst="rect">
            <a:avLst/>
          </a:prstGeom>
          <a:noFill/>
          <a:ln>
            <a:noFill/>
          </a:ln>
        </p:spPr>
      </p:pic>
      <p:sp>
        <p:nvSpPr>
          <p:cNvPr id="1172" name="Google Shape;1172;g11e081425e8_2_744"/>
          <p:cNvSpPr/>
          <p:nvPr/>
        </p:nvSpPr>
        <p:spPr>
          <a:xfrm>
            <a:off x="9620800" y="6597325"/>
            <a:ext cx="2083500" cy="2607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85160"/>
              </a:buClr>
              <a:buSzPts val="1100"/>
              <a:buFont typeface="Century Gothic"/>
              <a:buNone/>
            </a:pPr>
            <a:r>
              <a:rPr b="0" i="1" lang="fr-FR" sz="1100" u="none" cap="none" strike="noStrike">
                <a:solidFill>
                  <a:srgbClr val="085160"/>
                </a:solidFill>
                <a:latin typeface="Century Gothic"/>
                <a:ea typeface="Century Gothic"/>
                <a:cs typeface="Century Gothic"/>
                <a:sym typeface="Century Gothic"/>
              </a:rPr>
              <a:t>Icônes : Freepik</a:t>
            </a:r>
            <a:endParaRPr b="0" i="1" sz="1100" u="none" cap="none" strike="noStrike">
              <a:solidFill>
                <a:srgbClr val="166478"/>
              </a:solidFill>
              <a:latin typeface="Century Gothic"/>
              <a:ea typeface="Century Gothic"/>
              <a:cs typeface="Century Gothic"/>
              <a:sym typeface="Century Gothic"/>
            </a:endParaRPr>
          </a:p>
        </p:txBody>
      </p:sp>
      <p:pic>
        <p:nvPicPr>
          <p:cNvPr id="1173" name="Google Shape;1173;g11e081425e8_2_744"/>
          <p:cNvPicPr preferRelativeResize="0"/>
          <p:nvPr/>
        </p:nvPicPr>
        <p:blipFill rotWithShape="1">
          <a:blip r:embed="rId7">
            <a:alphaModFix/>
          </a:blip>
          <a:srcRect b="0" l="0" r="0" t="0"/>
          <a:stretch/>
        </p:blipFill>
        <p:spPr>
          <a:xfrm>
            <a:off x="10764123" y="5008438"/>
            <a:ext cx="1279500" cy="1279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7"/>
                                        </p:tgtEl>
                                        <p:attrNameLst>
                                          <p:attrName>style.visibility</p:attrName>
                                        </p:attrNameLst>
                                      </p:cBhvr>
                                      <p:to>
                                        <p:strVal val="visible"/>
                                      </p:to>
                                    </p:set>
                                    <p:animEffect filter="fade" transition="in">
                                      <p:cBhvr>
                                        <p:cTn dur="500"/>
                                        <p:tgtEl>
                                          <p:spTgt spid="11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4"/>
                                        </p:tgtEl>
                                        <p:attrNameLst>
                                          <p:attrName>style.visibility</p:attrName>
                                        </p:attrNameLst>
                                      </p:cBhvr>
                                      <p:to>
                                        <p:strVal val="visible"/>
                                      </p:to>
                                    </p:set>
                                    <p:animEffect filter="fade" transition="in">
                                      <p:cBhvr>
                                        <p:cTn dur="500"/>
                                        <p:tgtEl>
                                          <p:spTgt spid="1164"/>
                                        </p:tgtEl>
                                      </p:cBhvr>
                                    </p:animEffect>
                                  </p:childTnLst>
                                </p:cTn>
                              </p:par>
                              <p:par>
                                <p:cTn fill="hold" nodeType="withEffect" presetClass="entr" presetID="10" presetSubtype="0">
                                  <p:stCondLst>
                                    <p:cond delay="0"/>
                                  </p:stCondLst>
                                  <p:childTnLst>
                                    <p:set>
                                      <p:cBhvr>
                                        <p:cTn dur="1" fill="hold">
                                          <p:stCondLst>
                                            <p:cond delay="0"/>
                                          </p:stCondLst>
                                        </p:cTn>
                                        <p:tgtEl>
                                          <p:spTgt spid="1146"/>
                                        </p:tgtEl>
                                        <p:attrNameLst>
                                          <p:attrName>style.visibility</p:attrName>
                                        </p:attrNameLst>
                                      </p:cBhvr>
                                      <p:to>
                                        <p:strVal val="visible"/>
                                      </p:to>
                                    </p:set>
                                    <p:animEffect filter="fade" transition="in">
                                      <p:cBhvr>
                                        <p:cTn dur="500"/>
                                        <p:tgtEl>
                                          <p:spTgt spid="11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1"/>
                                        </p:tgtEl>
                                        <p:attrNameLst>
                                          <p:attrName>style.visibility</p:attrName>
                                        </p:attrNameLst>
                                      </p:cBhvr>
                                      <p:to>
                                        <p:strVal val="visible"/>
                                      </p:to>
                                    </p:set>
                                    <p:animEffect filter="fade" transition="in">
                                      <p:cBhvr>
                                        <p:cTn dur="500"/>
                                        <p:tgtEl>
                                          <p:spTgt spid="11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6"/>
                                        </p:tgtEl>
                                        <p:attrNameLst>
                                          <p:attrName>style.visibility</p:attrName>
                                        </p:attrNameLst>
                                      </p:cBhvr>
                                      <p:to>
                                        <p:strVal val="visible"/>
                                      </p:to>
                                    </p:set>
                                    <p:animEffect filter="fade" transition="in">
                                      <p:cBhvr>
                                        <p:cTn dur="500"/>
                                        <p:tgtEl>
                                          <p:spTgt spid="1156"/>
                                        </p:tgtEl>
                                      </p:cBhvr>
                                    </p:animEffect>
                                  </p:childTnLst>
                                </p:cTn>
                              </p:par>
                              <p:par>
                                <p:cTn fill="hold" nodeType="withEffect" presetClass="entr" presetID="10" presetSubtype="0">
                                  <p:stCondLst>
                                    <p:cond delay="0"/>
                                  </p:stCondLst>
                                  <p:childTnLst>
                                    <p:set>
                                      <p:cBhvr>
                                        <p:cTn dur="1" fill="hold">
                                          <p:stCondLst>
                                            <p:cond delay="0"/>
                                          </p:stCondLst>
                                        </p:cTn>
                                        <p:tgtEl>
                                          <p:spTgt spid="1145"/>
                                        </p:tgtEl>
                                        <p:attrNameLst>
                                          <p:attrName>style.visibility</p:attrName>
                                        </p:attrNameLst>
                                      </p:cBhvr>
                                      <p:to>
                                        <p:strVal val="visible"/>
                                      </p:to>
                                    </p:set>
                                    <p:animEffect filter="fade" transition="in">
                                      <p:cBhvr>
                                        <p:cTn dur="500"/>
                                        <p:tgtEl>
                                          <p:spTgt spid="1145"/>
                                        </p:tgtEl>
                                      </p:cBhvr>
                                    </p:animEffect>
                                  </p:childTnLst>
                                </p:cTn>
                              </p:par>
                              <p:par>
                                <p:cTn fill="hold" nodeType="withEffect" presetClass="entr" presetID="10" presetSubtype="0">
                                  <p:stCondLst>
                                    <p:cond delay="0"/>
                                  </p:stCondLst>
                                  <p:childTnLst>
                                    <p:set>
                                      <p:cBhvr>
                                        <p:cTn dur="1" fill="hold">
                                          <p:stCondLst>
                                            <p:cond delay="0"/>
                                          </p:stCondLst>
                                        </p:cTn>
                                        <p:tgtEl>
                                          <p:spTgt spid="1173"/>
                                        </p:tgtEl>
                                        <p:attrNameLst>
                                          <p:attrName>style.visibility</p:attrName>
                                        </p:attrNameLst>
                                      </p:cBhvr>
                                      <p:to>
                                        <p:strVal val="visible"/>
                                      </p:to>
                                    </p:set>
                                    <p:animEffect filter="fade" transition="in">
                                      <p:cBhvr>
                                        <p:cTn dur="500"/>
                                        <p:tgtEl>
                                          <p:spTgt spid="11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8" name="Shape 1178"/>
        <p:cNvGrpSpPr/>
        <p:nvPr/>
      </p:nvGrpSpPr>
      <p:grpSpPr>
        <a:xfrm>
          <a:off x="0" y="0"/>
          <a:ext cx="0" cy="0"/>
          <a:chOff x="0" y="0"/>
          <a:chExt cx="0" cy="0"/>
        </a:xfrm>
      </p:grpSpPr>
      <p:pic>
        <p:nvPicPr>
          <p:cNvPr id="1179" name="Google Shape;1179;g11f9f2ef531_0_3"/>
          <p:cNvPicPr preferRelativeResize="0"/>
          <p:nvPr/>
        </p:nvPicPr>
        <p:blipFill rotWithShape="1">
          <a:blip r:embed="rId3">
            <a:alphaModFix/>
          </a:blip>
          <a:srcRect b="0" l="0" r="0" t="0"/>
          <a:stretch/>
        </p:blipFill>
        <p:spPr>
          <a:xfrm>
            <a:off x="4432121" y="4587456"/>
            <a:ext cx="1080000" cy="1080000"/>
          </a:xfrm>
          <a:prstGeom prst="rect">
            <a:avLst/>
          </a:prstGeom>
          <a:noFill/>
          <a:ln>
            <a:noFill/>
          </a:ln>
        </p:spPr>
      </p:pic>
      <p:pic>
        <p:nvPicPr>
          <p:cNvPr id="1180" name="Google Shape;1180;g11f9f2ef531_0_3"/>
          <p:cNvPicPr preferRelativeResize="0"/>
          <p:nvPr/>
        </p:nvPicPr>
        <p:blipFill rotWithShape="1">
          <a:blip r:embed="rId4">
            <a:alphaModFix/>
          </a:blip>
          <a:srcRect b="0" l="0" r="0" t="0"/>
          <a:stretch/>
        </p:blipFill>
        <p:spPr>
          <a:xfrm>
            <a:off x="2700762" y="2681827"/>
            <a:ext cx="1800000" cy="1800000"/>
          </a:xfrm>
          <a:prstGeom prst="rect">
            <a:avLst/>
          </a:prstGeom>
          <a:noFill/>
          <a:ln>
            <a:noFill/>
          </a:ln>
        </p:spPr>
      </p:pic>
      <p:sp>
        <p:nvSpPr>
          <p:cNvPr id="1181" name="Google Shape;1181;g11f9f2ef531_0_3"/>
          <p:cNvSpPr txBox="1"/>
          <p:nvPr/>
        </p:nvSpPr>
        <p:spPr>
          <a:xfrm>
            <a:off x="60164" y="4695776"/>
            <a:ext cx="1750800" cy="402300"/>
          </a:xfrm>
          <a:prstGeom prst="rect">
            <a:avLst/>
          </a:prstGeom>
          <a:solidFill>
            <a:srgbClr val="F6AB38"/>
          </a:solidFill>
          <a:ln>
            <a:noFill/>
          </a:ln>
        </p:spPr>
        <p:txBody>
          <a:bodyPr anchorCtr="0" anchor="t" bIns="46800" lIns="90000" spcFirstLastPara="1" rIns="90000" wrap="square" tIns="46800">
            <a:spAutoFit/>
          </a:bodyPr>
          <a:lstStyle/>
          <a:p>
            <a:pPr indent="0" lvl="0" marL="0" marR="0" rtl="0" algn="ctr">
              <a:lnSpc>
                <a:spcPct val="100000"/>
              </a:lnSpc>
              <a:spcBef>
                <a:spcPts val="0"/>
              </a:spcBef>
              <a:spcAft>
                <a:spcPts val="0"/>
              </a:spcAft>
              <a:buClr>
                <a:srgbClr val="FFFFFF"/>
              </a:buClr>
              <a:buSzPts val="2000"/>
              <a:buFont typeface="Century Gothic"/>
              <a:buNone/>
            </a:pPr>
            <a:r>
              <a:rPr b="1" i="0" lang="fr-FR" sz="2000" u="none" cap="none" strike="noStrike">
                <a:solidFill>
                  <a:srgbClr val="FFFFFF"/>
                </a:solidFill>
                <a:latin typeface="Century Gothic"/>
                <a:ea typeface="Century Gothic"/>
                <a:cs typeface="Century Gothic"/>
                <a:sym typeface="Century Gothic"/>
              </a:rPr>
              <a:t>Biosphère</a:t>
            </a:r>
            <a:endParaRPr b="0" i="0" sz="1400" u="none" cap="none" strike="noStrike">
              <a:solidFill>
                <a:srgbClr val="000000"/>
              </a:solidFill>
              <a:latin typeface="Arial"/>
              <a:ea typeface="Arial"/>
              <a:cs typeface="Arial"/>
              <a:sym typeface="Arial"/>
            </a:endParaRPr>
          </a:p>
        </p:txBody>
      </p:sp>
      <p:sp>
        <p:nvSpPr>
          <p:cNvPr id="1182" name="Google Shape;1182;g11f9f2ef531_0_3"/>
          <p:cNvSpPr txBox="1"/>
          <p:nvPr/>
        </p:nvSpPr>
        <p:spPr>
          <a:xfrm>
            <a:off x="4271127" y="5816648"/>
            <a:ext cx="1750800" cy="402300"/>
          </a:xfrm>
          <a:prstGeom prst="rect">
            <a:avLst/>
          </a:prstGeom>
          <a:solidFill>
            <a:srgbClr val="F6AB38"/>
          </a:solidFill>
          <a:ln>
            <a:noFill/>
          </a:ln>
        </p:spPr>
        <p:txBody>
          <a:bodyPr anchorCtr="0" anchor="t" bIns="46800" lIns="90000" spcFirstLastPara="1" rIns="90000" wrap="square" tIns="46800">
            <a:spAutoFit/>
          </a:bodyPr>
          <a:lstStyle/>
          <a:p>
            <a:pPr indent="0" lvl="0" marL="0" marR="0" rtl="0" algn="ctr">
              <a:lnSpc>
                <a:spcPct val="100000"/>
              </a:lnSpc>
              <a:spcBef>
                <a:spcPts val="0"/>
              </a:spcBef>
              <a:spcAft>
                <a:spcPts val="0"/>
              </a:spcAft>
              <a:buClr>
                <a:srgbClr val="FFFFFF"/>
              </a:buClr>
              <a:buSzPts val="2000"/>
              <a:buFont typeface="Century Gothic"/>
              <a:buNone/>
            </a:pPr>
            <a:r>
              <a:rPr b="1" i="0" lang="fr-FR" sz="2000" u="none" cap="none" strike="noStrike">
                <a:solidFill>
                  <a:srgbClr val="FFFFFF"/>
                </a:solidFill>
                <a:latin typeface="Century Gothic"/>
                <a:ea typeface="Century Gothic"/>
                <a:cs typeface="Century Gothic"/>
                <a:sym typeface="Century Gothic"/>
              </a:rPr>
              <a:t>Cryosphère</a:t>
            </a:r>
            <a:endParaRPr b="0" i="0" sz="1400" u="none" cap="none" strike="noStrike">
              <a:solidFill>
                <a:srgbClr val="000000"/>
              </a:solidFill>
              <a:latin typeface="Arial"/>
              <a:ea typeface="Arial"/>
              <a:cs typeface="Arial"/>
              <a:sym typeface="Arial"/>
            </a:endParaRPr>
          </a:p>
        </p:txBody>
      </p:sp>
      <p:sp>
        <p:nvSpPr>
          <p:cNvPr id="1183" name="Google Shape;1183;g11f9f2ef531_0_3"/>
          <p:cNvSpPr txBox="1"/>
          <p:nvPr/>
        </p:nvSpPr>
        <p:spPr>
          <a:xfrm>
            <a:off x="5227845" y="3572672"/>
            <a:ext cx="1750800" cy="402300"/>
          </a:xfrm>
          <a:prstGeom prst="rect">
            <a:avLst/>
          </a:prstGeom>
          <a:solidFill>
            <a:srgbClr val="F6AB38"/>
          </a:solidFill>
          <a:ln>
            <a:noFill/>
          </a:ln>
        </p:spPr>
        <p:txBody>
          <a:bodyPr anchorCtr="0" anchor="t" bIns="46800" lIns="90000" spcFirstLastPara="1" rIns="90000" wrap="square" tIns="46800">
            <a:spAutoFit/>
          </a:bodyPr>
          <a:lstStyle/>
          <a:p>
            <a:pPr indent="0" lvl="0" marL="0" marR="0" rtl="0" algn="ctr">
              <a:lnSpc>
                <a:spcPct val="100000"/>
              </a:lnSpc>
              <a:spcBef>
                <a:spcPts val="0"/>
              </a:spcBef>
              <a:spcAft>
                <a:spcPts val="0"/>
              </a:spcAft>
              <a:buClr>
                <a:srgbClr val="FFFFFF"/>
              </a:buClr>
              <a:buSzPts val="2000"/>
              <a:buFont typeface="Century Gothic"/>
              <a:buNone/>
            </a:pPr>
            <a:r>
              <a:rPr b="1" i="0" lang="fr-FR" sz="2000" u="none" cap="none" strike="noStrike">
                <a:solidFill>
                  <a:srgbClr val="FFFFFF"/>
                </a:solidFill>
                <a:latin typeface="Century Gothic"/>
                <a:ea typeface="Century Gothic"/>
                <a:cs typeface="Century Gothic"/>
                <a:sym typeface="Century Gothic"/>
              </a:rPr>
              <a:t>Atmosphère</a:t>
            </a:r>
            <a:endParaRPr b="0" i="0" sz="1400" u="none" cap="none" strike="noStrike">
              <a:solidFill>
                <a:srgbClr val="000000"/>
              </a:solidFill>
              <a:latin typeface="Arial"/>
              <a:ea typeface="Arial"/>
              <a:cs typeface="Arial"/>
              <a:sym typeface="Arial"/>
            </a:endParaRPr>
          </a:p>
        </p:txBody>
      </p:sp>
      <p:sp>
        <p:nvSpPr>
          <p:cNvPr id="1184" name="Google Shape;1184;g11f9f2ef531_0_3"/>
          <p:cNvSpPr txBox="1"/>
          <p:nvPr/>
        </p:nvSpPr>
        <p:spPr>
          <a:xfrm>
            <a:off x="494425" y="2746700"/>
            <a:ext cx="1750800" cy="402300"/>
          </a:xfrm>
          <a:prstGeom prst="rect">
            <a:avLst/>
          </a:prstGeom>
          <a:solidFill>
            <a:srgbClr val="F6AB38"/>
          </a:solidFill>
          <a:ln>
            <a:noFill/>
          </a:ln>
        </p:spPr>
        <p:txBody>
          <a:bodyPr anchorCtr="0" anchor="t" bIns="46800" lIns="90000" spcFirstLastPara="1" rIns="90000" wrap="square" tIns="46800">
            <a:spAutoFit/>
          </a:bodyPr>
          <a:lstStyle/>
          <a:p>
            <a:pPr indent="0" lvl="0" marL="0" marR="0" rtl="0" algn="ctr">
              <a:lnSpc>
                <a:spcPct val="100000"/>
              </a:lnSpc>
              <a:spcBef>
                <a:spcPts val="0"/>
              </a:spcBef>
              <a:spcAft>
                <a:spcPts val="0"/>
              </a:spcAft>
              <a:buClr>
                <a:srgbClr val="FFFFFF"/>
              </a:buClr>
              <a:buSzPts val="2000"/>
              <a:buFont typeface="Century Gothic"/>
              <a:buNone/>
            </a:pPr>
            <a:r>
              <a:rPr b="1" i="0" lang="fr-FR" sz="2000" u="none" cap="none" strike="noStrike">
                <a:solidFill>
                  <a:srgbClr val="FFFFFF"/>
                </a:solidFill>
                <a:latin typeface="Century Gothic"/>
                <a:ea typeface="Century Gothic"/>
                <a:cs typeface="Century Gothic"/>
                <a:sym typeface="Century Gothic"/>
              </a:rPr>
              <a:t>Hydrosphère</a:t>
            </a:r>
            <a:endParaRPr b="0" i="0" sz="1400" u="none" cap="none" strike="noStrike">
              <a:solidFill>
                <a:srgbClr val="000000"/>
              </a:solidFill>
              <a:latin typeface="Arial"/>
              <a:ea typeface="Arial"/>
              <a:cs typeface="Arial"/>
              <a:sym typeface="Arial"/>
            </a:endParaRPr>
          </a:p>
        </p:txBody>
      </p:sp>
      <p:sp>
        <p:nvSpPr>
          <p:cNvPr id="1185" name="Google Shape;1185;g11f9f2ef531_0_3"/>
          <p:cNvSpPr txBox="1"/>
          <p:nvPr>
            <p:ph idx="12" type="sldNum"/>
          </p:nvPr>
        </p:nvSpPr>
        <p:spPr>
          <a:xfrm>
            <a:off x="11280576" y="6597352"/>
            <a:ext cx="864000" cy="2607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fr-FR"/>
              <a:t>‹#›</a:t>
            </a:fld>
            <a:endParaRPr/>
          </a:p>
        </p:txBody>
      </p:sp>
      <p:pic>
        <p:nvPicPr>
          <p:cNvPr descr="Une image contenant dessin&#10;&#10;Description générée automatiquement" id="1186" name="Google Shape;1186;g11f9f2ef531_0_3"/>
          <p:cNvPicPr preferRelativeResize="0"/>
          <p:nvPr/>
        </p:nvPicPr>
        <p:blipFill rotWithShape="1">
          <a:blip r:embed="rId5">
            <a:alphaModFix/>
          </a:blip>
          <a:srcRect b="0" l="0" r="0" t="0"/>
          <a:stretch/>
        </p:blipFill>
        <p:spPr>
          <a:xfrm>
            <a:off x="-1104800" y="180476"/>
            <a:ext cx="800252" cy="800252"/>
          </a:xfrm>
          <a:prstGeom prst="rect">
            <a:avLst/>
          </a:prstGeom>
          <a:noFill/>
          <a:ln>
            <a:noFill/>
          </a:ln>
        </p:spPr>
      </p:pic>
      <p:pic>
        <p:nvPicPr>
          <p:cNvPr id="1187" name="Google Shape;1187;g11f9f2ef531_0_3"/>
          <p:cNvPicPr preferRelativeResize="0"/>
          <p:nvPr/>
        </p:nvPicPr>
        <p:blipFill rotWithShape="1">
          <a:blip r:embed="rId6">
            <a:alphaModFix/>
          </a:blip>
          <a:srcRect b="0" l="0" r="0" t="0"/>
          <a:stretch/>
        </p:blipFill>
        <p:spPr>
          <a:xfrm>
            <a:off x="4097125" y="1215265"/>
            <a:ext cx="1080000" cy="1079971"/>
          </a:xfrm>
          <a:prstGeom prst="rect">
            <a:avLst/>
          </a:prstGeom>
          <a:noFill/>
          <a:ln>
            <a:noFill/>
          </a:ln>
        </p:spPr>
      </p:pic>
      <p:sp>
        <p:nvSpPr>
          <p:cNvPr id="1188" name="Google Shape;1188;g11f9f2ef531_0_3"/>
          <p:cNvSpPr txBox="1"/>
          <p:nvPr/>
        </p:nvSpPr>
        <p:spPr>
          <a:xfrm>
            <a:off x="3881622" y="714225"/>
            <a:ext cx="1750800" cy="402300"/>
          </a:xfrm>
          <a:prstGeom prst="rect">
            <a:avLst/>
          </a:prstGeom>
          <a:solidFill>
            <a:srgbClr val="F6AB38"/>
          </a:solidFill>
          <a:ln>
            <a:noFill/>
          </a:ln>
        </p:spPr>
        <p:txBody>
          <a:bodyPr anchorCtr="0" anchor="t" bIns="46800" lIns="90000" spcFirstLastPara="1" rIns="90000" wrap="square" tIns="46800">
            <a:spAutoFit/>
          </a:bodyPr>
          <a:lstStyle/>
          <a:p>
            <a:pPr indent="0" lvl="0" marL="0" marR="0" rtl="0" algn="ctr">
              <a:lnSpc>
                <a:spcPct val="100000"/>
              </a:lnSpc>
              <a:spcBef>
                <a:spcPts val="0"/>
              </a:spcBef>
              <a:spcAft>
                <a:spcPts val="0"/>
              </a:spcAft>
              <a:buClr>
                <a:srgbClr val="FFFFFF"/>
              </a:buClr>
              <a:buSzPts val="2000"/>
              <a:buFont typeface="Century Gothic"/>
              <a:buNone/>
            </a:pPr>
            <a:r>
              <a:rPr b="1" i="0" lang="fr-FR" sz="2000" u="none" cap="none" strike="noStrike">
                <a:solidFill>
                  <a:srgbClr val="FFFFFF"/>
                </a:solidFill>
                <a:latin typeface="Century Gothic"/>
                <a:ea typeface="Century Gothic"/>
                <a:cs typeface="Century Gothic"/>
                <a:sym typeface="Century Gothic"/>
              </a:rPr>
              <a:t>Sols</a:t>
            </a:r>
            <a:endParaRPr b="0" i="0" sz="1400" u="none" cap="none" strike="noStrike">
              <a:solidFill>
                <a:srgbClr val="000000"/>
              </a:solidFill>
              <a:latin typeface="Arial"/>
              <a:ea typeface="Arial"/>
              <a:cs typeface="Arial"/>
              <a:sym typeface="Arial"/>
            </a:endParaRPr>
          </a:p>
        </p:txBody>
      </p:sp>
      <p:pic>
        <p:nvPicPr>
          <p:cNvPr id="1189" name="Google Shape;1189;g11f9f2ef531_0_3"/>
          <p:cNvPicPr preferRelativeResize="0"/>
          <p:nvPr/>
        </p:nvPicPr>
        <p:blipFill rotWithShape="1">
          <a:blip r:embed="rId7">
            <a:alphaModFix/>
          </a:blip>
          <a:srcRect b="0" l="0" r="0" t="0"/>
          <a:stretch/>
        </p:blipFill>
        <p:spPr>
          <a:xfrm>
            <a:off x="1955626" y="4587449"/>
            <a:ext cx="1080000" cy="1080000"/>
          </a:xfrm>
          <a:prstGeom prst="rect">
            <a:avLst/>
          </a:prstGeom>
          <a:noFill/>
          <a:ln>
            <a:noFill/>
          </a:ln>
        </p:spPr>
      </p:pic>
      <p:pic>
        <p:nvPicPr>
          <p:cNvPr id="1190" name="Google Shape;1190;g11f9f2ef531_0_3"/>
          <p:cNvPicPr preferRelativeResize="0"/>
          <p:nvPr/>
        </p:nvPicPr>
        <p:blipFill rotWithShape="1">
          <a:blip r:embed="rId8">
            <a:alphaModFix/>
          </a:blip>
          <a:srcRect b="0" l="0" r="0" t="0"/>
          <a:stretch/>
        </p:blipFill>
        <p:spPr>
          <a:xfrm>
            <a:off x="1019100" y="3413000"/>
            <a:ext cx="1080000" cy="1080000"/>
          </a:xfrm>
          <a:prstGeom prst="rect">
            <a:avLst/>
          </a:prstGeom>
          <a:noFill/>
          <a:ln>
            <a:noFill/>
          </a:ln>
        </p:spPr>
      </p:pic>
      <p:pic>
        <p:nvPicPr>
          <p:cNvPr id="1191" name="Google Shape;1191;g11f9f2ef531_0_3"/>
          <p:cNvPicPr preferRelativeResize="0"/>
          <p:nvPr/>
        </p:nvPicPr>
        <p:blipFill rotWithShape="1">
          <a:blip r:embed="rId9">
            <a:alphaModFix/>
          </a:blip>
          <a:srcRect b="0" l="0" r="0" t="0"/>
          <a:stretch/>
        </p:blipFill>
        <p:spPr>
          <a:xfrm>
            <a:off x="1443325" y="1601825"/>
            <a:ext cx="1080000" cy="1080000"/>
          </a:xfrm>
          <a:prstGeom prst="rect">
            <a:avLst/>
          </a:prstGeom>
          <a:noFill/>
          <a:ln>
            <a:noFill/>
          </a:ln>
        </p:spPr>
      </p:pic>
      <p:pic>
        <p:nvPicPr>
          <p:cNvPr id="1192" name="Google Shape;1192;g11f9f2ef531_0_3"/>
          <p:cNvPicPr preferRelativeResize="0"/>
          <p:nvPr/>
        </p:nvPicPr>
        <p:blipFill rotWithShape="1">
          <a:blip r:embed="rId10">
            <a:alphaModFix/>
          </a:blip>
          <a:srcRect b="0" l="0" r="0" t="0"/>
          <a:stretch/>
        </p:blipFill>
        <p:spPr>
          <a:xfrm>
            <a:off x="5093625" y="2393963"/>
            <a:ext cx="1080000" cy="1080000"/>
          </a:xfrm>
          <a:prstGeom prst="rect">
            <a:avLst/>
          </a:prstGeom>
          <a:noFill/>
          <a:ln>
            <a:noFill/>
          </a:ln>
        </p:spPr>
      </p:pic>
      <p:sp>
        <p:nvSpPr>
          <p:cNvPr id="1193" name="Google Shape;1193;g11f9f2ef531_0_3"/>
          <p:cNvSpPr/>
          <p:nvPr/>
        </p:nvSpPr>
        <p:spPr>
          <a:xfrm>
            <a:off x="9620800" y="6597325"/>
            <a:ext cx="2083500" cy="2607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85160"/>
              </a:buClr>
              <a:buSzPts val="1100"/>
              <a:buFont typeface="Century Gothic"/>
              <a:buNone/>
            </a:pPr>
            <a:r>
              <a:rPr b="0" i="1" lang="fr-FR" sz="1100" u="none" cap="none" strike="noStrike">
                <a:solidFill>
                  <a:srgbClr val="085160"/>
                </a:solidFill>
                <a:latin typeface="Century Gothic"/>
                <a:ea typeface="Century Gothic"/>
                <a:cs typeface="Century Gothic"/>
                <a:sym typeface="Century Gothic"/>
              </a:rPr>
              <a:t>Icônes : Freepik</a:t>
            </a:r>
            <a:endParaRPr b="0" i="1" sz="1100" u="none" cap="none" strike="noStrike">
              <a:solidFill>
                <a:srgbClr val="166478"/>
              </a:solidFill>
              <a:latin typeface="Century Gothic"/>
              <a:ea typeface="Century Gothic"/>
              <a:cs typeface="Century Gothic"/>
              <a:sym typeface="Century Gothic"/>
            </a:endParaRPr>
          </a:p>
        </p:txBody>
      </p:sp>
      <p:pic>
        <p:nvPicPr>
          <p:cNvPr id="1194" name="Google Shape;1194;g11f9f2ef531_0_3"/>
          <p:cNvPicPr preferRelativeResize="0"/>
          <p:nvPr/>
        </p:nvPicPr>
        <p:blipFill rotWithShape="1">
          <a:blip r:embed="rId11">
            <a:alphaModFix/>
          </a:blip>
          <a:srcRect b="0" l="0" r="0" t="0"/>
          <a:stretch/>
        </p:blipFill>
        <p:spPr>
          <a:xfrm>
            <a:off x="228100" y="980700"/>
            <a:ext cx="980700" cy="980700"/>
          </a:xfrm>
          <a:prstGeom prst="rect">
            <a:avLst/>
          </a:prstGeom>
          <a:noFill/>
          <a:ln>
            <a:noFill/>
          </a:ln>
        </p:spPr>
      </p:pic>
      <p:pic>
        <p:nvPicPr>
          <p:cNvPr id="1195" name="Google Shape;1195;g11f9f2ef531_0_3"/>
          <p:cNvPicPr preferRelativeResize="0"/>
          <p:nvPr/>
        </p:nvPicPr>
        <p:blipFill rotWithShape="1">
          <a:blip r:embed="rId12">
            <a:alphaModFix/>
          </a:blip>
          <a:srcRect b="0" l="0" r="0" t="0"/>
          <a:stretch/>
        </p:blipFill>
        <p:spPr>
          <a:xfrm flipH="1" rot="-10799993">
            <a:off x="2327057" y="2452054"/>
            <a:ext cx="664027" cy="664027"/>
          </a:xfrm>
          <a:prstGeom prst="rect">
            <a:avLst/>
          </a:prstGeom>
          <a:noFill/>
          <a:ln>
            <a:noFill/>
          </a:ln>
        </p:spPr>
      </p:pic>
      <p:pic>
        <p:nvPicPr>
          <p:cNvPr id="1196" name="Google Shape;1196;g11f9f2ef531_0_3"/>
          <p:cNvPicPr preferRelativeResize="0"/>
          <p:nvPr/>
        </p:nvPicPr>
        <p:blipFill rotWithShape="1">
          <a:blip r:embed="rId12">
            <a:alphaModFix/>
          </a:blip>
          <a:srcRect b="0" l="0" r="0" t="0"/>
          <a:stretch/>
        </p:blipFill>
        <p:spPr>
          <a:xfrm flipH="1" rot="-6180006">
            <a:off x="3607108" y="2082678"/>
            <a:ext cx="664027" cy="664027"/>
          </a:xfrm>
          <a:prstGeom prst="rect">
            <a:avLst/>
          </a:prstGeom>
          <a:noFill/>
          <a:ln>
            <a:noFill/>
          </a:ln>
        </p:spPr>
      </p:pic>
      <p:pic>
        <p:nvPicPr>
          <p:cNvPr id="1197" name="Google Shape;1197;g11f9f2ef531_0_3"/>
          <p:cNvPicPr preferRelativeResize="0"/>
          <p:nvPr/>
        </p:nvPicPr>
        <p:blipFill rotWithShape="1">
          <a:blip r:embed="rId12">
            <a:alphaModFix/>
          </a:blip>
          <a:srcRect b="0" l="0" r="0" t="0"/>
          <a:stretch/>
        </p:blipFill>
        <p:spPr>
          <a:xfrm flipH="1" rot="-2939999">
            <a:off x="4465470" y="2982716"/>
            <a:ext cx="664028" cy="664028"/>
          </a:xfrm>
          <a:prstGeom prst="rect">
            <a:avLst/>
          </a:prstGeom>
          <a:noFill/>
          <a:ln>
            <a:noFill/>
          </a:ln>
        </p:spPr>
      </p:pic>
      <p:pic>
        <p:nvPicPr>
          <p:cNvPr id="1198" name="Google Shape;1198;g11f9f2ef531_0_3"/>
          <p:cNvPicPr preferRelativeResize="0"/>
          <p:nvPr/>
        </p:nvPicPr>
        <p:blipFill rotWithShape="1">
          <a:blip r:embed="rId12">
            <a:alphaModFix/>
          </a:blip>
          <a:srcRect b="0" l="0" r="0" t="0"/>
          <a:stretch/>
        </p:blipFill>
        <p:spPr>
          <a:xfrm flipH="1">
            <a:off x="4107543" y="4104716"/>
            <a:ext cx="664029" cy="664029"/>
          </a:xfrm>
          <a:prstGeom prst="rect">
            <a:avLst/>
          </a:prstGeom>
          <a:noFill/>
          <a:ln>
            <a:noFill/>
          </a:ln>
        </p:spPr>
      </p:pic>
      <p:pic>
        <p:nvPicPr>
          <p:cNvPr id="1199" name="Google Shape;1199;g11f9f2ef531_0_3"/>
          <p:cNvPicPr preferRelativeResize="0"/>
          <p:nvPr/>
        </p:nvPicPr>
        <p:blipFill rotWithShape="1">
          <a:blip r:embed="rId12">
            <a:alphaModFix/>
          </a:blip>
          <a:srcRect b="0" l="0" r="0" t="0"/>
          <a:stretch/>
        </p:blipFill>
        <p:spPr>
          <a:xfrm flipH="1" rot="7200002">
            <a:off x="2163608" y="3804076"/>
            <a:ext cx="664030" cy="664030"/>
          </a:xfrm>
          <a:prstGeom prst="rect">
            <a:avLst/>
          </a:prstGeom>
          <a:noFill/>
          <a:ln>
            <a:noFill/>
          </a:ln>
        </p:spPr>
      </p:pic>
      <p:sp>
        <p:nvSpPr>
          <p:cNvPr id="1200" name="Google Shape;1200;g11f9f2ef531_0_3"/>
          <p:cNvSpPr txBox="1"/>
          <p:nvPr>
            <p:ph type="title"/>
          </p:nvPr>
        </p:nvSpPr>
        <p:spPr>
          <a:xfrm>
            <a:off x="2027548" y="0"/>
            <a:ext cx="8028900" cy="980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fr-FR"/>
              <a:t>Le système climatique</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5" name="Shape 1205"/>
        <p:cNvGrpSpPr/>
        <p:nvPr/>
      </p:nvGrpSpPr>
      <p:grpSpPr>
        <a:xfrm>
          <a:off x="0" y="0"/>
          <a:ext cx="0" cy="0"/>
          <a:chOff x="0" y="0"/>
          <a:chExt cx="0" cy="0"/>
        </a:xfrm>
      </p:grpSpPr>
      <p:sp>
        <p:nvSpPr>
          <p:cNvPr id="1206" name="Google Shape;1206;g11baa13982d_0_0"/>
          <p:cNvSpPr txBox="1"/>
          <p:nvPr/>
        </p:nvSpPr>
        <p:spPr>
          <a:xfrm>
            <a:off x="60164" y="4695776"/>
            <a:ext cx="1750800" cy="402300"/>
          </a:xfrm>
          <a:prstGeom prst="rect">
            <a:avLst/>
          </a:prstGeom>
          <a:solidFill>
            <a:srgbClr val="636363"/>
          </a:solidFill>
          <a:ln>
            <a:noFill/>
          </a:ln>
        </p:spPr>
        <p:txBody>
          <a:bodyPr anchorCtr="0" anchor="t" bIns="46800" lIns="90000" spcFirstLastPara="1" rIns="90000" wrap="square" tIns="46800">
            <a:spAutoFit/>
          </a:bodyPr>
          <a:lstStyle/>
          <a:p>
            <a:pPr indent="0" lvl="0" marL="0" marR="0" rtl="0" algn="ctr">
              <a:lnSpc>
                <a:spcPct val="100000"/>
              </a:lnSpc>
              <a:spcBef>
                <a:spcPts val="0"/>
              </a:spcBef>
              <a:spcAft>
                <a:spcPts val="0"/>
              </a:spcAft>
              <a:buClr>
                <a:srgbClr val="FFFFFF"/>
              </a:buClr>
              <a:buSzPts val="2000"/>
              <a:buFont typeface="Century Gothic"/>
              <a:buNone/>
            </a:pPr>
            <a:r>
              <a:rPr b="1" i="0" lang="fr-FR" sz="2000" u="none" cap="none" strike="noStrike">
                <a:solidFill>
                  <a:srgbClr val="FFFFFF"/>
                </a:solidFill>
                <a:latin typeface="Century Gothic"/>
                <a:ea typeface="Century Gothic"/>
                <a:cs typeface="Century Gothic"/>
                <a:sym typeface="Century Gothic"/>
              </a:rPr>
              <a:t>Biosphère</a:t>
            </a:r>
            <a:endParaRPr b="0" i="0" sz="1400" u="none" cap="none" strike="noStrike">
              <a:solidFill>
                <a:srgbClr val="000000"/>
              </a:solidFill>
              <a:latin typeface="Arial"/>
              <a:ea typeface="Arial"/>
              <a:cs typeface="Arial"/>
              <a:sym typeface="Arial"/>
            </a:endParaRPr>
          </a:p>
        </p:txBody>
      </p:sp>
      <p:sp>
        <p:nvSpPr>
          <p:cNvPr id="1207" name="Google Shape;1207;g11baa13982d_0_0"/>
          <p:cNvSpPr txBox="1"/>
          <p:nvPr/>
        </p:nvSpPr>
        <p:spPr>
          <a:xfrm>
            <a:off x="4271127" y="5816648"/>
            <a:ext cx="1750800" cy="402300"/>
          </a:xfrm>
          <a:prstGeom prst="rect">
            <a:avLst/>
          </a:prstGeom>
          <a:solidFill>
            <a:srgbClr val="636363"/>
          </a:solidFill>
          <a:ln>
            <a:noFill/>
          </a:ln>
        </p:spPr>
        <p:txBody>
          <a:bodyPr anchorCtr="0" anchor="t" bIns="46800" lIns="90000" spcFirstLastPara="1" rIns="90000" wrap="square" tIns="46800">
            <a:spAutoFit/>
          </a:bodyPr>
          <a:lstStyle/>
          <a:p>
            <a:pPr indent="0" lvl="0" marL="0" marR="0" rtl="0" algn="ctr">
              <a:lnSpc>
                <a:spcPct val="100000"/>
              </a:lnSpc>
              <a:spcBef>
                <a:spcPts val="0"/>
              </a:spcBef>
              <a:spcAft>
                <a:spcPts val="0"/>
              </a:spcAft>
              <a:buClr>
                <a:srgbClr val="FFFFFF"/>
              </a:buClr>
              <a:buSzPts val="2000"/>
              <a:buFont typeface="Century Gothic"/>
              <a:buNone/>
            </a:pPr>
            <a:r>
              <a:rPr b="1" i="0" lang="fr-FR" sz="2000" u="none" cap="none" strike="noStrike">
                <a:solidFill>
                  <a:srgbClr val="FFFFFF"/>
                </a:solidFill>
                <a:latin typeface="Century Gothic"/>
                <a:ea typeface="Century Gothic"/>
                <a:cs typeface="Century Gothic"/>
                <a:sym typeface="Century Gothic"/>
              </a:rPr>
              <a:t>Cryosphère</a:t>
            </a:r>
            <a:endParaRPr b="0" i="0" sz="1400" u="none" cap="none" strike="noStrike">
              <a:solidFill>
                <a:srgbClr val="000000"/>
              </a:solidFill>
              <a:latin typeface="Arial"/>
              <a:ea typeface="Arial"/>
              <a:cs typeface="Arial"/>
              <a:sym typeface="Arial"/>
            </a:endParaRPr>
          </a:p>
        </p:txBody>
      </p:sp>
      <p:sp>
        <p:nvSpPr>
          <p:cNvPr id="1208" name="Google Shape;1208;g11baa13982d_0_0"/>
          <p:cNvSpPr txBox="1"/>
          <p:nvPr/>
        </p:nvSpPr>
        <p:spPr>
          <a:xfrm>
            <a:off x="5227845" y="3572672"/>
            <a:ext cx="1750800" cy="402300"/>
          </a:xfrm>
          <a:prstGeom prst="rect">
            <a:avLst/>
          </a:prstGeom>
          <a:solidFill>
            <a:srgbClr val="636363"/>
          </a:solidFill>
          <a:ln>
            <a:noFill/>
          </a:ln>
        </p:spPr>
        <p:txBody>
          <a:bodyPr anchorCtr="0" anchor="t" bIns="46800" lIns="90000" spcFirstLastPara="1" rIns="90000" wrap="square" tIns="46800">
            <a:spAutoFit/>
          </a:bodyPr>
          <a:lstStyle/>
          <a:p>
            <a:pPr indent="0" lvl="0" marL="0" marR="0" rtl="0" algn="ctr">
              <a:lnSpc>
                <a:spcPct val="100000"/>
              </a:lnSpc>
              <a:spcBef>
                <a:spcPts val="0"/>
              </a:spcBef>
              <a:spcAft>
                <a:spcPts val="0"/>
              </a:spcAft>
              <a:buClr>
                <a:srgbClr val="FFFFFF"/>
              </a:buClr>
              <a:buSzPts val="2000"/>
              <a:buFont typeface="Century Gothic"/>
              <a:buNone/>
            </a:pPr>
            <a:r>
              <a:rPr b="1" i="0" lang="fr-FR" sz="2000" u="none" cap="none" strike="noStrike">
                <a:solidFill>
                  <a:srgbClr val="FFFFFF"/>
                </a:solidFill>
                <a:latin typeface="Century Gothic"/>
                <a:ea typeface="Century Gothic"/>
                <a:cs typeface="Century Gothic"/>
                <a:sym typeface="Century Gothic"/>
              </a:rPr>
              <a:t>Atmosphère</a:t>
            </a:r>
            <a:endParaRPr b="0" i="0" sz="1400" u="none" cap="none" strike="noStrike">
              <a:solidFill>
                <a:srgbClr val="000000"/>
              </a:solidFill>
              <a:latin typeface="Arial"/>
              <a:ea typeface="Arial"/>
              <a:cs typeface="Arial"/>
              <a:sym typeface="Arial"/>
            </a:endParaRPr>
          </a:p>
        </p:txBody>
      </p:sp>
      <p:pic>
        <p:nvPicPr>
          <p:cNvPr id="1209" name="Google Shape;1209;g11baa13982d_0_0"/>
          <p:cNvPicPr preferRelativeResize="0"/>
          <p:nvPr/>
        </p:nvPicPr>
        <p:blipFill rotWithShape="1">
          <a:blip r:embed="rId3">
            <a:alphaModFix/>
          </a:blip>
          <a:srcRect b="0" l="0" r="0" t="0"/>
          <a:stretch/>
        </p:blipFill>
        <p:spPr>
          <a:xfrm>
            <a:off x="2702680" y="2681827"/>
            <a:ext cx="1800000" cy="1800000"/>
          </a:xfrm>
          <a:prstGeom prst="rect">
            <a:avLst/>
          </a:prstGeom>
          <a:noFill/>
          <a:ln>
            <a:noFill/>
          </a:ln>
        </p:spPr>
      </p:pic>
      <p:pic>
        <p:nvPicPr>
          <p:cNvPr id="1210" name="Google Shape;1210;g11baa13982d_0_0"/>
          <p:cNvPicPr preferRelativeResize="0"/>
          <p:nvPr/>
        </p:nvPicPr>
        <p:blipFill rotWithShape="1">
          <a:blip r:embed="rId4">
            <a:alphaModFix/>
          </a:blip>
          <a:srcRect b="0" l="0" r="0" t="0"/>
          <a:stretch/>
        </p:blipFill>
        <p:spPr>
          <a:xfrm>
            <a:off x="4432121" y="4587456"/>
            <a:ext cx="1080000" cy="1080000"/>
          </a:xfrm>
          <a:prstGeom prst="rect">
            <a:avLst/>
          </a:prstGeom>
          <a:noFill/>
          <a:ln>
            <a:noFill/>
          </a:ln>
        </p:spPr>
      </p:pic>
      <p:sp>
        <p:nvSpPr>
          <p:cNvPr id="1211" name="Google Shape;1211;g11baa13982d_0_0"/>
          <p:cNvSpPr txBox="1"/>
          <p:nvPr>
            <p:ph idx="12" type="sldNum"/>
          </p:nvPr>
        </p:nvSpPr>
        <p:spPr>
          <a:xfrm>
            <a:off x="11280576" y="6597352"/>
            <a:ext cx="864000" cy="2607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fr-FR"/>
              <a:t>‹#›</a:t>
            </a:fld>
            <a:endParaRPr/>
          </a:p>
        </p:txBody>
      </p:sp>
      <p:pic>
        <p:nvPicPr>
          <p:cNvPr descr="Une image contenant dessin&#10;&#10;Description générée automatiquement" id="1212" name="Google Shape;1212;g11baa13982d_0_0"/>
          <p:cNvPicPr preferRelativeResize="0"/>
          <p:nvPr/>
        </p:nvPicPr>
        <p:blipFill rotWithShape="1">
          <a:blip r:embed="rId5">
            <a:alphaModFix/>
          </a:blip>
          <a:srcRect b="0" l="0" r="0" t="0"/>
          <a:stretch/>
        </p:blipFill>
        <p:spPr>
          <a:xfrm>
            <a:off x="-1104800" y="180476"/>
            <a:ext cx="800252" cy="800252"/>
          </a:xfrm>
          <a:prstGeom prst="rect">
            <a:avLst/>
          </a:prstGeom>
          <a:noFill/>
          <a:ln>
            <a:noFill/>
          </a:ln>
        </p:spPr>
      </p:pic>
      <p:sp>
        <p:nvSpPr>
          <p:cNvPr id="1213" name="Google Shape;1213;g11baa13982d_0_0"/>
          <p:cNvSpPr txBox="1"/>
          <p:nvPr/>
        </p:nvSpPr>
        <p:spPr>
          <a:xfrm>
            <a:off x="494425" y="2746700"/>
            <a:ext cx="1750800" cy="402300"/>
          </a:xfrm>
          <a:prstGeom prst="rect">
            <a:avLst/>
          </a:prstGeom>
          <a:solidFill>
            <a:srgbClr val="636363"/>
          </a:solidFill>
          <a:ln>
            <a:noFill/>
          </a:ln>
        </p:spPr>
        <p:txBody>
          <a:bodyPr anchorCtr="0" anchor="t" bIns="46800" lIns="90000" spcFirstLastPara="1" rIns="90000" wrap="square" tIns="46800">
            <a:spAutoFit/>
          </a:bodyPr>
          <a:lstStyle/>
          <a:p>
            <a:pPr indent="0" lvl="0" marL="0" marR="0" rtl="0" algn="ctr">
              <a:lnSpc>
                <a:spcPct val="100000"/>
              </a:lnSpc>
              <a:spcBef>
                <a:spcPts val="0"/>
              </a:spcBef>
              <a:spcAft>
                <a:spcPts val="0"/>
              </a:spcAft>
              <a:buClr>
                <a:srgbClr val="FFFFFF"/>
              </a:buClr>
              <a:buSzPts val="2000"/>
              <a:buFont typeface="Century Gothic"/>
              <a:buNone/>
            </a:pPr>
            <a:r>
              <a:rPr b="1" i="0" lang="fr-FR" sz="2000" u="none" cap="none" strike="noStrike">
                <a:solidFill>
                  <a:srgbClr val="FFFFFF"/>
                </a:solidFill>
                <a:latin typeface="Century Gothic"/>
                <a:ea typeface="Century Gothic"/>
                <a:cs typeface="Century Gothic"/>
                <a:sym typeface="Century Gothic"/>
              </a:rPr>
              <a:t>Hydrosphère</a:t>
            </a:r>
            <a:endParaRPr b="0" i="0" sz="1400" u="none" cap="none" strike="noStrike">
              <a:solidFill>
                <a:srgbClr val="000000"/>
              </a:solidFill>
              <a:latin typeface="Arial"/>
              <a:ea typeface="Arial"/>
              <a:cs typeface="Arial"/>
              <a:sym typeface="Arial"/>
            </a:endParaRPr>
          </a:p>
        </p:txBody>
      </p:sp>
      <p:pic>
        <p:nvPicPr>
          <p:cNvPr id="1214" name="Google Shape;1214;g11baa13982d_0_0"/>
          <p:cNvPicPr preferRelativeResize="0"/>
          <p:nvPr/>
        </p:nvPicPr>
        <p:blipFill rotWithShape="1">
          <a:blip r:embed="rId6">
            <a:alphaModFix/>
          </a:blip>
          <a:srcRect b="0" l="0" r="0" t="0"/>
          <a:stretch/>
        </p:blipFill>
        <p:spPr>
          <a:xfrm>
            <a:off x="9527500" y="2407850"/>
            <a:ext cx="1080000" cy="1080000"/>
          </a:xfrm>
          <a:prstGeom prst="rect">
            <a:avLst/>
          </a:prstGeom>
          <a:noFill/>
          <a:ln>
            <a:noFill/>
          </a:ln>
        </p:spPr>
      </p:pic>
      <p:sp>
        <p:nvSpPr>
          <p:cNvPr id="1215" name="Google Shape;1215;g11baa13982d_0_0"/>
          <p:cNvSpPr/>
          <p:nvPr/>
        </p:nvSpPr>
        <p:spPr>
          <a:xfrm>
            <a:off x="7037872" y="2856600"/>
            <a:ext cx="1149900" cy="1080000"/>
          </a:xfrm>
          <a:prstGeom prst="mathPlus">
            <a:avLst>
              <a:gd fmla="val 12493" name="adj1"/>
            </a:avLst>
          </a:prstGeom>
          <a:solidFill>
            <a:srgbClr val="F6AB3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entury Gothic"/>
              <a:ea typeface="Century Gothic"/>
              <a:cs typeface="Century Gothic"/>
              <a:sym typeface="Century Gothic"/>
            </a:endParaRPr>
          </a:p>
        </p:txBody>
      </p:sp>
      <p:pic>
        <p:nvPicPr>
          <p:cNvPr id="1216" name="Google Shape;1216;g11baa13982d_0_0"/>
          <p:cNvPicPr preferRelativeResize="0"/>
          <p:nvPr/>
        </p:nvPicPr>
        <p:blipFill rotWithShape="1">
          <a:blip r:embed="rId7">
            <a:alphaModFix/>
          </a:blip>
          <a:srcRect b="0" l="0" r="0" t="0"/>
          <a:stretch/>
        </p:blipFill>
        <p:spPr>
          <a:xfrm>
            <a:off x="8280975" y="2533027"/>
            <a:ext cx="936575" cy="936575"/>
          </a:xfrm>
          <a:prstGeom prst="rect">
            <a:avLst/>
          </a:prstGeom>
          <a:noFill/>
          <a:ln>
            <a:noFill/>
          </a:ln>
        </p:spPr>
      </p:pic>
      <p:pic>
        <p:nvPicPr>
          <p:cNvPr id="1217" name="Google Shape;1217;g11baa13982d_0_0"/>
          <p:cNvPicPr preferRelativeResize="0"/>
          <p:nvPr/>
        </p:nvPicPr>
        <p:blipFill rotWithShape="1">
          <a:blip r:embed="rId8">
            <a:alphaModFix/>
          </a:blip>
          <a:srcRect b="0" l="0" r="0" t="0"/>
          <a:stretch/>
        </p:blipFill>
        <p:spPr>
          <a:xfrm>
            <a:off x="10344000" y="3726138"/>
            <a:ext cx="936575" cy="936575"/>
          </a:xfrm>
          <a:prstGeom prst="rect">
            <a:avLst/>
          </a:prstGeom>
          <a:noFill/>
          <a:ln>
            <a:noFill/>
          </a:ln>
        </p:spPr>
      </p:pic>
      <p:pic>
        <p:nvPicPr>
          <p:cNvPr id="1218" name="Google Shape;1218;g11baa13982d_0_0"/>
          <p:cNvPicPr preferRelativeResize="0"/>
          <p:nvPr/>
        </p:nvPicPr>
        <p:blipFill rotWithShape="1">
          <a:blip r:embed="rId9">
            <a:alphaModFix/>
          </a:blip>
          <a:srcRect b="0" l="0" r="0" t="0"/>
          <a:stretch/>
        </p:blipFill>
        <p:spPr>
          <a:xfrm>
            <a:off x="8899500" y="1302400"/>
            <a:ext cx="936575" cy="936600"/>
          </a:xfrm>
          <a:prstGeom prst="rect">
            <a:avLst/>
          </a:prstGeom>
          <a:noFill/>
          <a:ln>
            <a:noFill/>
          </a:ln>
        </p:spPr>
      </p:pic>
      <p:pic>
        <p:nvPicPr>
          <p:cNvPr id="1219" name="Google Shape;1219;g11baa13982d_0_0"/>
          <p:cNvPicPr preferRelativeResize="0"/>
          <p:nvPr/>
        </p:nvPicPr>
        <p:blipFill rotWithShape="1">
          <a:blip r:embed="rId10">
            <a:alphaModFix/>
          </a:blip>
          <a:srcRect b="0" l="0" r="0" t="0"/>
          <a:stretch/>
        </p:blipFill>
        <p:spPr>
          <a:xfrm>
            <a:off x="10344000" y="1300581"/>
            <a:ext cx="936575" cy="940219"/>
          </a:xfrm>
          <a:prstGeom prst="rect">
            <a:avLst/>
          </a:prstGeom>
          <a:noFill/>
          <a:ln>
            <a:noFill/>
          </a:ln>
        </p:spPr>
      </p:pic>
      <p:pic>
        <p:nvPicPr>
          <p:cNvPr id="1220" name="Google Shape;1220;g11baa13982d_0_0"/>
          <p:cNvPicPr preferRelativeResize="0"/>
          <p:nvPr/>
        </p:nvPicPr>
        <p:blipFill rotWithShape="1">
          <a:blip r:embed="rId11">
            <a:alphaModFix/>
          </a:blip>
          <a:srcRect b="0" l="0" r="0" t="0"/>
          <a:stretch/>
        </p:blipFill>
        <p:spPr>
          <a:xfrm>
            <a:off x="8899503" y="3763644"/>
            <a:ext cx="936575" cy="940422"/>
          </a:xfrm>
          <a:prstGeom prst="rect">
            <a:avLst/>
          </a:prstGeom>
          <a:noFill/>
          <a:ln>
            <a:noFill/>
          </a:ln>
        </p:spPr>
      </p:pic>
      <p:pic>
        <p:nvPicPr>
          <p:cNvPr id="1221" name="Google Shape;1221;g11baa13982d_0_0"/>
          <p:cNvPicPr preferRelativeResize="0"/>
          <p:nvPr/>
        </p:nvPicPr>
        <p:blipFill rotWithShape="1">
          <a:blip r:embed="rId12">
            <a:alphaModFix/>
          </a:blip>
          <a:srcRect b="0" l="0" r="0" t="0"/>
          <a:stretch/>
        </p:blipFill>
        <p:spPr>
          <a:xfrm>
            <a:off x="10917450" y="2513363"/>
            <a:ext cx="936575" cy="940226"/>
          </a:xfrm>
          <a:prstGeom prst="rect">
            <a:avLst/>
          </a:prstGeom>
          <a:noFill/>
          <a:ln>
            <a:noFill/>
          </a:ln>
        </p:spPr>
      </p:pic>
      <p:sp>
        <p:nvSpPr>
          <p:cNvPr id="1222" name="Google Shape;1222;g11baa13982d_0_0"/>
          <p:cNvSpPr txBox="1"/>
          <p:nvPr/>
        </p:nvSpPr>
        <p:spPr>
          <a:xfrm>
            <a:off x="9192104" y="4900997"/>
            <a:ext cx="1750800" cy="710100"/>
          </a:xfrm>
          <a:prstGeom prst="rect">
            <a:avLst/>
          </a:prstGeom>
          <a:solidFill>
            <a:srgbClr val="F6AB38"/>
          </a:solidFill>
          <a:ln>
            <a:noFill/>
          </a:ln>
        </p:spPr>
        <p:txBody>
          <a:bodyPr anchorCtr="0" anchor="t" bIns="46800" lIns="90000" spcFirstLastPara="1" rIns="90000" wrap="square" tIns="46800">
            <a:spAutoFit/>
          </a:bodyPr>
          <a:lstStyle/>
          <a:p>
            <a:pPr indent="0" lvl="0" marL="0" marR="0" rtl="0" algn="ctr">
              <a:lnSpc>
                <a:spcPct val="100000"/>
              </a:lnSpc>
              <a:spcBef>
                <a:spcPts val="0"/>
              </a:spcBef>
              <a:spcAft>
                <a:spcPts val="0"/>
              </a:spcAft>
              <a:buClr>
                <a:srgbClr val="FFFFFF"/>
              </a:buClr>
              <a:buSzPts val="2000"/>
              <a:buFont typeface="Century Gothic"/>
              <a:buNone/>
            </a:pPr>
            <a:r>
              <a:rPr b="1" i="0" lang="fr-FR" sz="2000" u="none" cap="none" strike="noStrike">
                <a:solidFill>
                  <a:srgbClr val="FFFFFF"/>
                </a:solidFill>
                <a:latin typeface="Century Gothic"/>
                <a:ea typeface="Century Gothic"/>
                <a:cs typeface="Century Gothic"/>
                <a:sym typeface="Century Gothic"/>
              </a:rPr>
              <a:t>Activités humaines</a:t>
            </a:r>
            <a:endParaRPr b="0" i="0" sz="1400" u="none" cap="none" strike="noStrike">
              <a:solidFill>
                <a:srgbClr val="000000"/>
              </a:solidFill>
              <a:latin typeface="Arial"/>
              <a:ea typeface="Arial"/>
              <a:cs typeface="Arial"/>
              <a:sym typeface="Arial"/>
            </a:endParaRPr>
          </a:p>
        </p:txBody>
      </p:sp>
      <p:pic>
        <p:nvPicPr>
          <p:cNvPr id="1223" name="Google Shape;1223;g11baa13982d_0_0"/>
          <p:cNvPicPr preferRelativeResize="0"/>
          <p:nvPr/>
        </p:nvPicPr>
        <p:blipFill rotWithShape="1">
          <a:blip r:embed="rId13">
            <a:alphaModFix/>
          </a:blip>
          <a:srcRect b="0" l="0" r="0" t="0"/>
          <a:stretch/>
        </p:blipFill>
        <p:spPr>
          <a:xfrm>
            <a:off x="1955637" y="4587450"/>
            <a:ext cx="1080000" cy="1080000"/>
          </a:xfrm>
          <a:prstGeom prst="rect">
            <a:avLst/>
          </a:prstGeom>
          <a:noFill/>
          <a:ln>
            <a:noFill/>
          </a:ln>
        </p:spPr>
      </p:pic>
      <p:pic>
        <p:nvPicPr>
          <p:cNvPr id="1224" name="Google Shape;1224;g11baa13982d_0_0"/>
          <p:cNvPicPr preferRelativeResize="0"/>
          <p:nvPr/>
        </p:nvPicPr>
        <p:blipFill rotWithShape="1">
          <a:blip r:embed="rId14">
            <a:alphaModFix/>
          </a:blip>
          <a:srcRect b="0" l="0" r="0" t="0"/>
          <a:stretch/>
        </p:blipFill>
        <p:spPr>
          <a:xfrm>
            <a:off x="1019090" y="3412990"/>
            <a:ext cx="1080000" cy="1080000"/>
          </a:xfrm>
          <a:prstGeom prst="rect">
            <a:avLst/>
          </a:prstGeom>
          <a:noFill/>
          <a:ln>
            <a:noFill/>
          </a:ln>
        </p:spPr>
      </p:pic>
      <p:pic>
        <p:nvPicPr>
          <p:cNvPr id="1225" name="Google Shape;1225;g11baa13982d_0_0"/>
          <p:cNvPicPr preferRelativeResize="0"/>
          <p:nvPr/>
        </p:nvPicPr>
        <p:blipFill rotWithShape="1">
          <a:blip r:embed="rId15">
            <a:alphaModFix/>
          </a:blip>
          <a:srcRect b="0" l="0" r="0" t="0"/>
          <a:stretch/>
        </p:blipFill>
        <p:spPr>
          <a:xfrm>
            <a:off x="4097125" y="1215251"/>
            <a:ext cx="1080000" cy="1080000"/>
          </a:xfrm>
          <a:prstGeom prst="rect">
            <a:avLst/>
          </a:prstGeom>
          <a:noFill/>
          <a:ln>
            <a:noFill/>
          </a:ln>
        </p:spPr>
      </p:pic>
      <p:pic>
        <p:nvPicPr>
          <p:cNvPr id="1226" name="Google Shape;1226;g11baa13982d_0_0"/>
          <p:cNvPicPr preferRelativeResize="0"/>
          <p:nvPr/>
        </p:nvPicPr>
        <p:blipFill rotWithShape="1">
          <a:blip r:embed="rId16">
            <a:alphaModFix/>
          </a:blip>
          <a:srcRect b="0" l="0" r="0" t="0"/>
          <a:stretch/>
        </p:blipFill>
        <p:spPr>
          <a:xfrm>
            <a:off x="1443325" y="1601825"/>
            <a:ext cx="1080000" cy="1080000"/>
          </a:xfrm>
          <a:prstGeom prst="rect">
            <a:avLst/>
          </a:prstGeom>
          <a:noFill/>
          <a:ln>
            <a:noFill/>
          </a:ln>
        </p:spPr>
      </p:pic>
      <p:pic>
        <p:nvPicPr>
          <p:cNvPr id="1227" name="Google Shape;1227;g11baa13982d_0_0"/>
          <p:cNvPicPr preferRelativeResize="0"/>
          <p:nvPr/>
        </p:nvPicPr>
        <p:blipFill rotWithShape="1">
          <a:blip r:embed="rId17">
            <a:alphaModFix/>
          </a:blip>
          <a:srcRect b="0" l="0" r="0" t="0"/>
          <a:stretch/>
        </p:blipFill>
        <p:spPr>
          <a:xfrm>
            <a:off x="5093625" y="2393963"/>
            <a:ext cx="1080000" cy="1080000"/>
          </a:xfrm>
          <a:prstGeom prst="rect">
            <a:avLst/>
          </a:prstGeom>
          <a:noFill/>
          <a:ln>
            <a:noFill/>
          </a:ln>
        </p:spPr>
      </p:pic>
      <p:sp>
        <p:nvSpPr>
          <p:cNvPr id="1228" name="Google Shape;1228;g11baa13982d_0_0"/>
          <p:cNvSpPr/>
          <p:nvPr/>
        </p:nvSpPr>
        <p:spPr>
          <a:xfrm>
            <a:off x="9620800" y="6597325"/>
            <a:ext cx="2083500" cy="2607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85160"/>
              </a:buClr>
              <a:buSzPts val="1100"/>
              <a:buFont typeface="Century Gothic"/>
              <a:buNone/>
            </a:pPr>
            <a:r>
              <a:rPr b="0" i="1" lang="fr-FR" sz="1100" u="none" cap="none" strike="noStrike">
                <a:solidFill>
                  <a:srgbClr val="085160"/>
                </a:solidFill>
                <a:latin typeface="Century Gothic"/>
                <a:ea typeface="Century Gothic"/>
                <a:cs typeface="Century Gothic"/>
                <a:sym typeface="Century Gothic"/>
              </a:rPr>
              <a:t>Icônes : Freepik</a:t>
            </a:r>
            <a:endParaRPr b="0" i="1" sz="1100" u="none" cap="none" strike="noStrike">
              <a:solidFill>
                <a:srgbClr val="166478"/>
              </a:solidFill>
              <a:latin typeface="Century Gothic"/>
              <a:ea typeface="Century Gothic"/>
              <a:cs typeface="Century Gothic"/>
              <a:sym typeface="Century Gothic"/>
            </a:endParaRPr>
          </a:p>
        </p:txBody>
      </p:sp>
      <p:pic>
        <p:nvPicPr>
          <p:cNvPr id="1229" name="Google Shape;1229;g11baa13982d_0_0"/>
          <p:cNvPicPr preferRelativeResize="0"/>
          <p:nvPr/>
        </p:nvPicPr>
        <p:blipFill rotWithShape="1">
          <a:blip r:embed="rId18">
            <a:alphaModFix/>
          </a:blip>
          <a:srcRect b="0" l="0" r="0" t="0"/>
          <a:stretch/>
        </p:blipFill>
        <p:spPr>
          <a:xfrm>
            <a:off x="228096" y="980700"/>
            <a:ext cx="980700" cy="980700"/>
          </a:xfrm>
          <a:prstGeom prst="rect">
            <a:avLst/>
          </a:prstGeom>
          <a:noFill/>
          <a:ln>
            <a:noFill/>
          </a:ln>
        </p:spPr>
      </p:pic>
      <p:pic>
        <p:nvPicPr>
          <p:cNvPr id="1230" name="Google Shape;1230;g11baa13982d_0_0"/>
          <p:cNvPicPr preferRelativeResize="0"/>
          <p:nvPr/>
        </p:nvPicPr>
        <p:blipFill rotWithShape="1">
          <a:blip r:embed="rId19">
            <a:alphaModFix/>
          </a:blip>
          <a:srcRect b="0" l="0" r="0" t="0"/>
          <a:stretch/>
        </p:blipFill>
        <p:spPr>
          <a:xfrm flipH="1" rot="-6179984">
            <a:off x="3607664" y="2083237"/>
            <a:ext cx="662924" cy="662900"/>
          </a:xfrm>
          <a:prstGeom prst="rect">
            <a:avLst/>
          </a:prstGeom>
          <a:noFill/>
          <a:ln>
            <a:noFill/>
          </a:ln>
        </p:spPr>
      </p:pic>
      <p:pic>
        <p:nvPicPr>
          <p:cNvPr id="1231" name="Google Shape;1231;g11baa13982d_0_0"/>
          <p:cNvPicPr preferRelativeResize="0"/>
          <p:nvPr/>
        </p:nvPicPr>
        <p:blipFill rotWithShape="1">
          <a:blip r:embed="rId19">
            <a:alphaModFix/>
          </a:blip>
          <a:srcRect b="0" l="0" r="0" t="0"/>
          <a:stretch/>
        </p:blipFill>
        <p:spPr>
          <a:xfrm flipH="1" rot="-10799993">
            <a:off x="2327602" y="2452624"/>
            <a:ext cx="662924" cy="662899"/>
          </a:xfrm>
          <a:prstGeom prst="rect">
            <a:avLst/>
          </a:prstGeom>
          <a:noFill/>
          <a:ln>
            <a:noFill/>
          </a:ln>
        </p:spPr>
      </p:pic>
      <p:pic>
        <p:nvPicPr>
          <p:cNvPr id="1232" name="Google Shape;1232;g11baa13982d_0_0"/>
          <p:cNvPicPr preferRelativeResize="0"/>
          <p:nvPr/>
        </p:nvPicPr>
        <p:blipFill rotWithShape="1">
          <a:blip r:embed="rId19">
            <a:alphaModFix/>
          </a:blip>
          <a:srcRect b="0" l="0" r="0" t="0"/>
          <a:stretch/>
        </p:blipFill>
        <p:spPr>
          <a:xfrm flipH="1" rot="-2939980">
            <a:off x="4466026" y="2983274"/>
            <a:ext cx="662925" cy="662899"/>
          </a:xfrm>
          <a:prstGeom prst="rect">
            <a:avLst/>
          </a:prstGeom>
          <a:noFill/>
          <a:ln>
            <a:noFill/>
          </a:ln>
        </p:spPr>
      </p:pic>
      <p:pic>
        <p:nvPicPr>
          <p:cNvPr id="1233" name="Google Shape;1233;g11baa13982d_0_0"/>
          <p:cNvPicPr preferRelativeResize="0"/>
          <p:nvPr/>
        </p:nvPicPr>
        <p:blipFill rotWithShape="1">
          <a:blip r:embed="rId19">
            <a:alphaModFix/>
          </a:blip>
          <a:srcRect b="0" l="0" r="0" t="0"/>
          <a:stretch/>
        </p:blipFill>
        <p:spPr>
          <a:xfrm flipH="1" rot="27">
            <a:off x="4108101" y="4105286"/>
            <a:ext cx="662925" cy="662899"/>
          </a:xfrm>
          <a:prstGeom prst="rect">
            <a:avLst/>
          </a:prstGeom>
          <a:noFill/>
          <a:ln>
            <a:noFill/>
          </a:ln>
        </p:spPr>
      </p:pic>
      <p:pic>
        <p:nvPicPr>
          <p:cNvPr id="1234" name="Google Shape;1234;g11baa13982d_0_0"/>
          <p:cNvPicPr preferRelativeResize="0"/>
          <p:nvPr/>
        </p:nvPicPr>
        <p:blipFill rotWithShape="1">
          <a:blip r:embed="rId19">
            <a:alphaModFix/>
          </a:blip>
          <a:srcRect b="0" l="0" r="0" t="0"/>
          <a:stretch/>
        </p:blipFill>
        <p:spPr>
          <a:xfrm flipH="1" rot="7200030">
            <a:off x="2164164" y="3804636"/>
            <a:ext cx="662925" cy="662899"/>
          </a:xfrm>
          <a:prstGeom prst="rect">
            <a:avLst/>
          </a:prstGeom>
          <a:noFill/>
          <a:ln>
            <a:noFill/>
          </a:ln>
        </p:spPr>
      </p:pic>
      <p:sp>
        <p:nvSpPr>
          <p:cNvPr id="1235" name="Google Shape;1235;g11baa13982d_0_0"/>
          <p:cNvSpPr txBox="1"/>
          <p:nvPr/>
        </p:nvSpPr>
        <p:spPr>
          <a:xfrm>
            <a:off x="3881625" y="714225"/>
            <a:ext cx="1750800" cy="402300"/>
          </a:xfrm>
          <a:prstGeom prst="rect">
            <a:avLst/>
          </a:prstGeom>
          <a:solidFill>
            <a:srgbClr val="636363"/>
          </a:solidFill>
          <a:ln>
            <a:noFill/>
          </a:ln>
        </p:spPr>
        <p:txBody>
          <a:bodyPr anchorCtr="0" anchor="t" bIns="46800" lIns="90000" spcFirstLastPara="1" rIns="90000" wrap="square" tIns="46800">
            <a:spAutoFit/>
          </a:bodyPr>
          <a:lstStyle/>
          <a:p>
            <a:pPr indent="0" lvl="0" marL="0" marR="0" rtl="0" algn="ctr">
              <a:lnSpc>
                <a:spcPct val="100000"/>
              </a:lnSpc>
              <a:spcBef>
                <a:spcPts val="0"/>
              </a:spcBef>
              <a:spcAft>
                <a:spcPts val="0"/>
              </a:spcAft>
              <a:buClr>
                <a:srgbClr val="FFFFFF"/>
              </a:buClr>
              <a:buSzPts val="2000"/>
              <a:buFont typeface="Century Gothic"/>
              <a:buNone/>
            </a:pPr>
            <a:r>
              <a:rPr b="1" i="0" lang="fr-FR" sz="2000" u="none" cap="none" strike="noStrike">
                <a:solidFill>
                  <a:srgbClr val="FFFFFF"/>
                </a:solidFill>
                <a:latin typeface="Century Gothic"/>
                <a:ea typeface="Century Gothic"/>
                <a:cs typeface="Century Gothic"/>
                <a:sym typeface="Century Gothic"/>
              </a:rPr>
              <a:t>Sols</a:t>
            </a:r>
            <a:endParaRPr b="0" i="0" sz="1400" u="none" cap="none" strike="noStrike">
              <a:solidFill>
                <a:srgbClr val="000000"/>
              </a:solidFill>
              <a:latin typeface="Arial"/>
              <a:ea typeface="Arial"/>
              <a:cs typeface="Arial"/>
              <a:sym typeface="Arial"/>
            </a:endParaRPr>
          </a:p>
        </p:txBody>
      </p:sp>
      <p:pic>
        <p:nvPicPr>
          <p:cNvPr id="1236" name="Google Shape;1236;g11baa13982d_0_0"/>
          <p:cNvPicPr preferRelativeResize="0"/>
          <p:nvPr/>
        </p:nvPicPr>
        <p:blipFill rotWithShape="1">
          <a:blip r:embed="rId20">
            <a:alphaModFix/>
          </a:blip>
          <a:srcRect b="0" l="0" r="0" t="0"/>
          <a:stretch/>
        </p:blipFill>
        <p:spPr>
          <a:xfrm>
            <a:off x="5311288" y="1963325"/>
            <a:ext cx="800250" cy="800250"/>
          </a:xfrm>
          <a:prstGeom prst="rect">
            <a:avLst/>
          </a:prstGeom>
          <a:noFill/>
          <a:ln>
            <a:noFill/>
          </a:ln>
        </p:spPr>
      </p:pic>
      <p:pic>
        <p:nvPicPr>
          <p:cNvPr id="1237" name="Google Shape;1237;g11baa13982d_0_0"/>
          <p:cNvPicPr preferRelativeResize="0"/>
          <p:nvPr/>
        </p:nvPicPr>
        <p:blipFill rotWithShape="1">
          <a:blip r:embed="rId20">
            <a:alphaModFix/>
          </a:blip>
          <a:srcRect b="0" l="0" r="0" t="0"/>
          <a:stretch/>
        </p:blipFill>
        <p:spPr>
          <a:xfrm>
            <a:off x="5163363" y="2914600"/>
            <a:ext cx="800250" cy="800250"/>
          </a:xfrm>
          <a:prstGeom prst="rect">
            <a:avLst/>
          </a:prstGeom>
          <a:noFill/>
          <a:ln>
            <a:noFill/>
          </a:ln>
        </p:spPr>
      </p:pic>
      <p:pic>
        <p:nvPicPr>
          <p:cNvPr id="1238" name="Google Shape;1238;g11baa13982d_0_0"/>
          <p:cNvPicPr preferRelativeResize="0"/>
          <p:nvPr/>
        </p:nvPicPr>
        <p:blipFill rotWithShape="1">
          <a:blip r:embed="rId20">
            <a:alphaModFix/>
          </a:blip>
          <a:srcRect b="0" l="0" r="0" t="0"/>
          <a:stretch/>
        </p:blipFill>
        <p:spPr>
          <a:xfrm>
            <a:off x="4746400" y="2451863"/>
            <a:ext cx="800250" cy="800250"/>
          </a:xfrm>
          <a:prstGeom prst="rect">
            <a:avLst/>
          </a:prstGeom>
          <a:noFill/>
          <a:ln>
            <a:noFill/>
          </a:ln>
        </p:spPr>
      </p:pic>
      <p:pic>
        <p:nvPicPr>
          <p:cNvPr id="1239" name="Google Shape;1239;g11baa13982d_0_0"/>
          <p:cNvPicPr preferRelativeResize="0"/>
          <p:nvPr/>
        </p:nvPicPr>
        <p:blipFill rotWithShape="1">
          <a:blip r:embed="rId20">
            <a:alphaModFix/>
          </a:blip>
          <a:srcRect b="0" l="0" r="0" t="0"/>
          <a:stretch/>
        </p:blipFill>
        <p:spPr>
          <a:xfrm>
            <a:off x="5751363" y="2452625"/>
            <a:ext cx="800250" cy="800250"/>
          </a:xfrm>
          <a:prstGeom prst="rect">
            <a:avLst/>
          </a:prstGeom>
          <a:noFill/>
          <a:ln>
            <a:noFill/>
          </a:ln>
        </p:spPr>
      </p:pic>
      <p:sp>
        <p:nvSpPr>
          <p:cNvPr id="1240" name="Google Shape;1240;g11baa13982d_0_0"/>
          <p:cNvSpPr txBox="1"/>
          <p:nvPr>
            <p:ph type="title"/>
          </p:nvPr>
        </p:nvSpPr>
        <p:spPr>
          <a:xfrm>
            <a:off x="2027548" y="0"/>
            <a:ext cx="8028900" cy="980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fr-FR"/>
              <a:t>Les émissions de gaz à effet de serre</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5" name="Shape 1245"/>
        <p:cNvGrpSpPr/>
        <p:nvPr/>
      </p:nvGrpSpPr>
      <p:grpSpPr>
        <a:xfrm>
          <a:off x="0" y="0"/>
          <a:ext cx="0" cy="0"/>
          <a:chOff x="0" y="0"/>
          <a:chExt cx="0" cy="0"/>
        </a:xfrm>
      </p:grpSpPr>
      <p:sp>
        <p:nvSpPr>
          <p:cNvPr id="1246" name="Google Shape;1246;g11b2e996873_0_49"/>
          <p:cNvSpPr txBox="1"/>
          <p:nvPr/>
        </p:nvSpPr>
        <p:spPr>
          <a:xfrm>
            <a:off x="60164" y="4695776"/>
            <a:ext cx="1750800" cy="402300"/>
          </a:xfrm>
          <a:prstGeom prst="rect">
            <a:avLst/>
          </a:prstGeom>
          <a:solidFill>
            <a:srgbClr val="636363"/>
          </a:solidFill>
          <a:ln>
            <a:noFill/>
          </a:ln>
        </p:spPr>
        <p:txBody>
          <a:bodyPr anchorCtr="0" anchor="t" bIns="46800" lIns="90000" spcFirstLastPara="1" rIns="90000" wrap="square" tIns="46800">
            <a:spAutoFit/>
          </a:bodyPr>
          <a:lstStyle/>
          <a:p>
            <a:pPr indent="0" lvl="0" marL="0" marR="0" rtl="0" algn="ctr">
              <a:lnSpc>
                <a:spcPct val="100000"/>
              </a:lnSpc>
              <a:spcBef>
                <a:spcPts val="0"/>
              </a:spcBef>
              <a:spcAft>
                <a:spcPts val="0"/>
              </a:spcAft>
              <a:buClr>
                <a:srgbClr val="FFFFFF"/>
              </a:buClr>
              <a:buSzPts val="2000"/>
              <a:buFont typeface="Century Gothic"/>
              <a:buNone/>
            </a:pPr>
            <a:r>
              <a:rPr b="1" i="0" lang="fr-FR" sz="2000" u="none" cap="none" strike="noStrike">
                <a:solidFill>
                  <a:srgbClr val="FFFFFF"/>
                </a:solidFill>
                <a:latin typeface="Century Gothic"/>
                <a:ea typeface="Century Gothic"/>
                <a:cs typeface="Century Gothic"/>
                <a:sym typeface="Century Gothic"/>
              </a:rPr>
              <a:t>Biosphère</a:t>
            </a:r>
            <a:endParaRPr b="0" i="0" sz="1400" u="none" cap="none" strike="noStrike">
              <a:solidFill>
                <a:srgbClr val="000000"/>
              </a:solidFill>
              <a:latin typeface="Arial"/>
              <a:ea typeface="Arial"/>
              <a:cs typeface="Arial"/>
              <a:sym typeface="Arial"/>
            </a:endParaRPr>
          </a:p>
        </p:txBody>
      </p:sp>
      <p:sp>
        <p:nvSpPr>
          <p:cNvPr id="1247" name="Google Shape;1247;g11b2e996873_0_49"/>
          <p:cNvSpPr txBox="1"/>
          <p:nvPr/>
        </p:nvSpPr>
        <p:spPr>
          <a:xfrm>
            <a:off x="4271127" y="5816648"/>
            <a:ext cx="1750800" cy="402300"/>
          </a:xfrm>
          <a:prstGeom prst="rect">
            <a:avLst/>
          </a:prstGeom>
          <a:solidFill>
            <a:srgbClr val="636363"/>
          </a:solidFill>
          <a:ln>
            <a:noFill/>
          </a:ln>
        </p:spPr>
        <p:txBody>
          <a:bodyPr anchorCtr="0" anchor="t" bIns="46800" lIns="90000" spcFirstLastPara="1" rIns="90000" wrap="square" tIns="46800">
            <a:spAutoFit/>
          </a:bodyPr>
          <a:lstStyle/>
          <a:p>
            <a:pPr indent="0" lvl="0" marL="0" marR="0" rtl="0" algn="ctr">
              <a:lnSpc>
                <a:spcPct val="100000"/>
              </a:lnSpc>
              <a:spcBef>
                <a:spcPts val="0"/>
              </a:spcBef>
              <a:spcAft>
                <a:spcPts val="0"/>
              </a:spcAft>
              <a:buClr>
                <a:srgbClr val="FFFFFF"/>
              </a:buClr>
              <a:buSzPts val="2000"/>
              <a:buFont typeface="Century Gothic"/>
              <a:buNone/>
            </a:pPr>
            <a:r>
              <a:rPr b="1" i="0" lang="fr-FR" sz="2000" u="none" cap="none" strike="noStrike">
                <a:solidFill>
                  <a:srgbClr val="FFFFFF"/>
                </a:solidFill>
                <a:latin typeface="Century Gothic"/>
                <a:ea typeface="Century Gothic"/>
                <a:cs typeface="Century Gothic"/>
                <a:sym typeface="Century Gothic"/>
              </a:rPr>
              <a:t>Cryosphère</a:t>
            </a:r>
            <a:endParaRPr b="0" i="0" sz="1400" u="none" cap="none" strike="noStrike">
              <a:solidFill>
                <a:srgbClr val="000000"/>
              </a:solidFill>
              <a:latin typeface="Arial"/>
              <a:ea typeface="Arial"/>
              <a:cs typeface="Arial"/>
              <a:sym typeface="Arial"/>
            </a:endParaRPr>
          </a:p>
        </p:txBody>
      </p:sp>
      <p:pic>
        <p:nvPicPr>
          <p:cNvPr id="1248" name="Google Shape;1248;g11b2e996873_0_49"/>
          <p:cNvPicPr preferRelativeResize="0"/>
          <p:nvPr/>
        </p:nvPicPr>
        <p:blipFill rotWithShape="1">
          <a:blip r:embed="rId3">
            <a:alphaModFix/>
          </a:blip>
          <a:srcRect b="0" l="0" r="0" t="0"/>
          <a:stretch/>
        </p:blipFill>
        <p:spPr>
          <a:xfrm>
            <a:off x="2702680" y="2681827"/>
            <a:ext cx="1800000" cy="1800000"/>
          </a:xfrm>
          <a:prstGeom prst="rect">
            <a:avLst/>
          </a:prstGeom>
          <a:noFill/>
          <a:ln>
            <a:noFill/>
          </a:ln>
        </p:spPr>
      </p:pic>
      <p:pic>
        <p:nvPicPr>
          <p:cNvPr id="1249" name="Google Shape;1249;g11b2e996873_0_49"/>
          <p:cNvPicPr preferRelativeResize="0"/>
          <p:nvPr/>
        </p:nvPicPr>
        <p:blipFill rotWithShape="1">
          <a:blip r:embed="rId4">
            <a:alphaModFix/>
          </a:blip>
          <a:srcRect b="0" l="0" r="0" t="0"/>
          <a:stretch/>
        </p:blipFill>
        <p:spPr>
          <a:xfrm>
            <a:off x="4432121" y="4587456"/>
            <a:ext cx="1080000" cy="1080000"/>
          </a:xfrm>
          <a:prstGeom prst="rect">
            <a:avLst/>
          </a:prstGeom>
          <a:noFill/>
          <a:ln>
            <a:noFill/>
          </a:ln>
        </p:spPr>
      </p:pic>
      <p:sp>
        <p:nvSpPr>
          <p:cNvPr id="1250" name="Google Shape;1250;g11b2e996873_0_49"/>
          <p:cNvSpPr txBox="1"/>
          <p:nvPr>
            <p:ph idx="12" type="sldNum"/>
          </p:nvPr>
        </p:nvSpPr>
        <p:spPr>
          <a:xfrm>
            <a:off x="11280576" y="6597352"/>
            <a:ext cx="864000" cy="2607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fr-FR"/>
              <a:t>‹#›</a:t>
            </a:fld>
            <a:endParaRPr/>
          </a:p>
        </p:txBody>
      </p:sp>
      <p:pic>
        <p:nvPicPr>
          <p:cNvPr descr="Une image contenant dessin&#10;&#10;Description générée automatiquement" id="1251" name="Google Shape;1251;g11b2e996873_0_49"/>
          <p:cNvPicPr preferRelativeResize="0"/>
          <p:nvPr/>
        </p:nvPicPr>
        <p:blipFill rotWithShape="1">
          <a:blip r:embed="rId5">
            <a:alphaModFix/>
          </a:blip>
          <a:srcRect b="0" l="0" r="0" t="0"/>
          <a:stretch/>
        </p:blipFill>
        <p:spPr>
          <a:xfrm>
            <a:off x="-1104800" y="180476"/>
            <a:ext cx="800252" cy="800252"/>
          </a:xfrm>
          <a:prstGeom prst="rect">
            <a:avLst/>
          </a:prstGeom>
          <a:noFill/>
          <a:ln>
            <a:noFill/>
          </a:ln>
        </p:spPr>
      </p:pic>
      <p:sp>
        <p:nvSpPr>
          <p:cNvPr id="1252" name="Google Shape;1252;g11b2e996873_0_49"/>
          <p:cNvSpPr txBox="1"/>
          <p:nvPr/>
        </p:nvSpPr>
        <p:spPr>
          <a:xfrm>
            <a:off x="494425" y="2746700"/>
            <a:ext cx="1750800" cy="402300"/>
          </a:xfrm>
          <a:prstGeom prst="rect">
            <a:avLst/>
          </a:prstGeom>
          <a:solidFill>
            <a:srgbClr val="636363"/>
          </a:solidFill>
          <a:ln>
            <a:noFill/>
          </a:ln>
        </p:spPr>
        <p:txBody>
          <a:bodyPr anchorCtr="0" anchor="t" bIns="46800" lIns="90000" spcFirstLastPara="1" rIns="90000" wrap="square" tIns="46800">
            <a:spAutoFit/>
          </a:bodyPr>
          <a:lstStyle/>
          <a:p>
            <a:pPr indent="0" lvl="0" marL="0" marR="0" rtl="0" algn="ctr">
              <a:lnSpc>
                <a:spcPct val="100000"/>
              </a:lnSpc>
              <a:spcBef>
                <a:spcPts val="0"/>
              </a:spcBef>
              <a:spcAft>
                <a:spcPts val="0"/>
              </a:spcAft>
              <a:buClr>
                <a:srgbClr val="FFFFFF"/>
              </a:buClr>
              <a:buSzPts val="2000"/>
              <a:buFont typeface="Century Gothic"/>
              <a:buNone/>
            </a:pPr>
            <a:r>
              <a:rPr b="1" i="0" lang="fr-FR" sz="2000" u="none" cap="none" strike="noStrike">
                <a:solidFill>
                  <a:srgbClr val="FFFFFF"/>
                </a:solidFill>
                <a:latin typeface="Century Gothic"/>
                <a:ea typeface="Century Gothic"/>
                <a:cs typeface="Century Gothic"/>
                <a:sym typeface="Century Gothic"/>
              </a:rPr>
              <a:t>Hydrosphère</a:t>
            </a:r>
            <a:endParaRPr b="0" i="0" sz="1400" u="none" cap="none" strike="noStrike">
              <a:solidFill>
                <a:srgbClr val="000000"/>
              </a:solidFill>
              <a:latin typeface="Arial"/>
              <a:ea typeface="Arial"/>
              <a:cs typeface="Arial"/>
              <a:sym typeface="Arial"/>
            </a:endParaRPr>
          </a:p>
        </p:txBody>
      </p:sp>
      <p:pic>
        <p:nvPicPr>
          <p:cNvPr id="1253" name="Google Shape;1253;g11b2e996873_0_49"/>
          <p:cNvPicPr preferRelativeResize="0"/>
          <p:nvPr/>
        </p:nvPicPr>
        <p:blipFill rotWithShape="1">
          <a:blip r:embed="rId6">
            <a:alphaModFix/>
          </a:blip>
          <a:srcRect b="0" l="0" r="0" t="0"/>
          <a:stretch/>
        </p:blipFill>
        <p:spPr>
          <a:xfrm>
            <a:off x="9527500" y="2407850"/>
            <a:ext cx="1080000" cy="1080000"/>
          </a:xfrm>
          <a:prstGeom prst="rect">
            <a:avLst/>
          </a:prstGeom>
          <a:noFill/>
          <a:ln>
            <a:noFill/>
          </a:ln>
        </p:spPr>
      </p:pic>
      <p:sp>
        <p:nvSpPr>
          <p:cNvPr id="1254" name="Google Shape;1254;g11b2e996873_0_49"/>
          <p:cNvSpPr/>
          <p:nvPr/>
        </p:nvSpPr>
        <p:spPr>
          <a:xfrm>
            <a:off x="7037872" y="2856600"/>
            <a:ext cx="1149900" cy="1080000"/>
          </a:xfrm>
          <a:prstGeom prst="mathPlus">
            <a:avLst>
              <a:gd fmla="val 12493" name="adj1"/>
            </a:avLst>
          </a:prstGeom>
          <a:solidFill>
            <a:srgbClr val="F6AB3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entury Gothic"/>
              <a:ea typeface="Century Gothic"/>
              <a:cs typeface="Century Gothic"/>
              <a:sym typeface="Century Gothic"/>
            </a:endParaRPr>
          </a:p>
        </p:txBody>
      </p:sp>
      <p:pic>
        <p:nvPicPr>
          <p:cNvPr id="1255" name="Google Shape;1255;g11b2e996873_0_49"/>
          <p:cNvPicPr preferRelativeResize="0"/>
          <p:nvPr/>
        </p:nvPicPr>
        <p:blipFill rotWithShape="1">
          <a:blip r:embed="rId7">
            <a:alphaModFix/>
          </a:blip>
          <a:srcRect b="0" l="0" r="0" t="0"/>
          <a:stretch/>
        </p:blipFill>
        <p:spPr>
          <a:xfrm>
            <a:off x="8280975" y="2533027"/>
            <a:ext cx="936575" cy="936575"/>
          </a:xfrm>
          <a:prstGeom prst="rect">
            <a:avLst/>
          </a:prstGeom>
          <a:noFill/>
          <a:ln>
            <a:noFill/>
          </a:ln>
        </p:spPr>
      </p:pic>
      <p:pic>
        <p:nvPicPr>
          <p:cNvPr id="1256" name="Google Shape;1256;g11b2e996873_0_49"/>
          <p:cNvPicPr preferRelativeResize="0"/>
          <p:nvPr/>
        </p:nvPicPr>
        <p:blipFill rotWithShape="1">
          <a:blip r:embed="rId8">
            <a:alphaModFix/>
          </a:blip>
          <a:srcRect b="0" l="0" r="0" t="0"/>
          <a:stretch/>
        </p:blipFill>
        <p:spPr>
          <a:xfrm>
            <a:off x="10344000" y="3726138"/>
            <a:ext cx="936575" cy="936575"/>
          </a:xfrm>
          <a:prstGeom prst="rect">
            <a:avLst/>
          </a:prstGeom>
          <a:noFill/>
          <a:ln>
            <a:noFill/>
          </a:ln>
        </p:spPr>
      </p:pic>
      <p:pic>
        <p:nvPicPr>
          <p:cNvPr id="1257" name="Google Shape;1257;g11b2e996873_0_49"/>
          <p:cNvPicPr preferRelativeResize="0"/>
          <p:nvPr/>
        </p:nvPicPr>
        <p:blipFill rotWithShape="1">
          <a:blip r:embed="rId9">
            <a:alphaModFix/>
          </a:blip>
          <a:srcRect b="0" l="0" r="0" t="0"/>
          <a:stretch/>
        </p:blipFill>
        <p:spPr>
          <a:xfrm>
            <a:off x="8899500" y="1302400"/>
            <a:ext cx="936575" cy="936600"/>
          </a:xfrm>
          <a:prstGeom prst="rect">
            <a:avLst/>
          </a:prstGeom>
          <a:noFill/>
          <a:ln>
            <a:noFill/>
          </a:ln>
        </p:spPr>
      </p:pic>
      <p:pic>
        <p:nvPicPr>
          <p:cNvPr id="1258" name="Google Shape;1258;g11b2e996873_0_49"/>
          <p:cNvPicPr preferRelativeResize="0"/>
          <p:nvPr/>
        </p:nvPicPr>
        <p:blipFill rotWithShape="1">
          <a:blip r:embed="rId10">
            <a:alphaModFix/>
          </a:blip>
          <a:srcRect b="0" l="0" r="0" t="0"/>
          <a:stretch/>
        </p:blipFill>
        <p:spPr>
          <a:xfrm>
            <a:off x="10344000" y="1300581"/>
            <a:ext cx="936575" cy="940219"/>
          </a:xfrm>
          <a:prstGeom prst="rect">
            <a:avLst/>
          </a:prstGeom>
          <a:noFill/>
          <a:ln>
            <a:noFill/>
          </a:ln>
        </p:spPr>
      </p:pic>
      <p:pic>
        <p:nvPicPr>
          <p:cNvPr id="1259" name="Google Shape;1259;g11b2e996873_0_49"/>
          <p:cNvPicPr preferRelativeResize="0"/>
          <p:nvPr/>
        </p:nvPicPr>
        <p:blipFill rotWithShape="1">
          <a:blip r:embed="rId11">
            <a:alphaModFix/>
          </a:blip>
          <a:srcRect b="0" l="0" r="0" t="0"/>
          <a:stretch/>
        </p:blipFill>
        <p:spPr>
          <a:xfrm>
            <a:off x="8899503" y="3763644"/>
            <a:ext cx="936575" cy="940422"/>
          </a:xfrm>
          <a:prstGeom prst="rect">
            <a:avLst/>
          </a:prstGeom>
          <a:noFill/>
          <a:ln>
            <a:noFill/>
          </a:ln>
        </p:spPr>
      </p:pic>
      <p:pic>
        <p:nvPicPr>
          <p:cNvPr id="1260" name="Google Shape;1260;g11b2e996873_0_49"/>
          <p:cNvPicPr preferRelativeResize="0"/>
          <p:nvPr/>
        </p:nvPicPr>
        <p:blipFill rotWithShape="1">
          <a:blip r:embed="rId12">
            <a:alphaModFix/>
          </a:blip>
          <a:srcRect b="0" l="0" r="0" t="0"/>
          <a:stretch/>
        </p:blipFill>
        <p:spPr>
          <a:xfrm>
            <a:off x="10917450" y="2513363"/>
            <a:ext cx="936575" cy="940226"/>
          </a:xfrm>
          <a:prstGeom prst="rect">
            <a:avLst/>
          </a:prstGeom>
          <a:noFill/>
          <a:ln>
            <a:noFill/>
          </a:ln>
        </p:spPr>
      </p:pic>
      <p:sp>
        <p:nvSpPr>
          <p:cNvPr id="1261" name="Google Shape;1261;g11b2e996873_0_49"/>
          <p:cNvSpPr txBox="1"/>
          <p:nvPr/>
        </p:nvSpPr>
        <p:spPr>
          <a:xfrm>
            <a:off x="9192104" y="4900997"/>
            <a:ext cx="1750800" cy="710100"/>
          </a:xfrm>
          <a:prstGeom prst="rect">
            <a:avLst/>
          </a:prstGeom>
          <a:solidFill>
            <a:srgbClr val="F6AB38"/>
          </a:solidFill>
          <a:ln>
            <a:noFill/>
          </a:ln>
        </p:spPr>
        <p:txBody>
          <a:bodyPr anchorCtr="0" anchor="t" bIns="46800" lIns="90000" spcFirstLastPara="1" rIns="90000" wrap="square" tIns="46800">
            <a:spAutoFit/>
          </a:bodyPr>
          <a:lstStyle/>
          <a:p>
            <a:pPr indent="0" lvl="0" marL="0" marR="0" rtl="0" algn="ctr">
              <a:lnSpc>
                <a:spcPct val="100000"/>
              </a:lnSpc>
              <a:spcBef>
                <a:spcPts val="0"/>
              </a:spcBef>
              <a:spcAft>
                <a:spcPts val="0"/>
              </a:spcAft>
              <a:buClr>
                <a:srgbClr val="FFFFFF"/>
              </a:buClr>
              <a:buSzPts val="2000"/>
              <a:buFont typeface="Century Gothic"/>
              <a:buNone/>
            </a:pPr>
            <a:r>
              <a:rPr b="1" i="0" lang="fr-FR" sz="2000" u="none" cap="none" strike="noStrike">
                <a:solidFill>
                  <a:srgbClr val="FFFFFF"/>
                </a:solidFill>
                <a:latin typeface="Century Gothic"/>
                <a:ea typeface="Century Gothic"/>
                <a:cs typeface="Century Gothic"/>
                <a:sym typeface="Century Gothic"/>
              </a:rPr>
              <a:t>Activités humaines</a:t>
            </a:r>
            <a:endParaRPr b="0" i="0" sz="1400" u="none" cap="none" strike="noStrike">
              <a:solidFill>
                <a:srgbClr val="000000"/>
              </a:solidFill>
              <a:latin typeface="Arial"/>
              <a:ea typeface="Arial"/>
              <a:cs typeface="Arial"/>
              <a:sym typeface="Arial"/>
            </a:endParaRPr>
          </a:p>
        </p:txBody>
      </p:sp>
      <p:pic>
        <p:nvPicPr>
          <p:cNvPr id="1262" name="Google Shape;1262;g11b2e996873_0_49"/>
          <p:cNvPicPr preferRelativeResize="0"/>
          <p:nvPr/>
        </p:nvPicPr>
        <p:blipFill rotWithShape="1">
          <a:blip r:embed="rId13">
            <a:alphaModFix/>
          </a:blip>
          <a:srcRect b="0" l="0" r="0" t="0"/>
          <a:stretch/>
        </p:blipFill>
        <p:spPr>
          <a:xfrm>
            <a:off x="1955637" y="4587450"/>
            <a:ext cx="1080000" cy="1080000"/>
          </a:xfrm>
          <a:prstGeom prst="rect">
            <a:avLst/>
          </a:prstGeom>
          <a:noFill/>
          <a:ln>
            <a:noFill/>
          </a:ln>
        </p:spPr>
      </p:pic>
      <p:pic>
        <p:nvPicPr>
          <p:cNvPr id="1263" name="Google Shape;1263;g11b2e996873_0_49"/>
          <p:cNvPicPr preferRelativeResize="0"/>
          <p:nvPr/>
        </p:nvPicPr>
        <p:blipFill rotWithShape="1">
          <a:blip r:embed="rId14">
            <a:alphaModFix/>
          </a:blip>
          <a:srcRect b="0" l="0" r="0" t="0"/>
          <a:stretch/>
        </p:blipFill>
        <p:spPr>
          <a:xfrm>
            <a:off x="1019090" y="3412990"/>
            <a:ext cx="1080000" cy="1080000"/>
          </a:xfrm>
          <a:prstGeom prst="rect">
            <a:avLst/>
          </a:prstGeom>
          <a:noFill/>
          <a:ln>
            <a:noFill/>
          </a:ln>
        </p:spPr>
      </p:pic>
      <p:pic>
        <p:nvPicPr>
          <p:cNvPr id="1264" name="Google Shape;1264;g11b2e996873_0_49"/>
          <p:cNvPicPr preferRelativeResize="0"/>
          <p:nvPr/>
        </p:nvPicPr>
        <p:blipFill rotWithShape="1">
          <a:blip r:embed="rId15">
            <a:alphaModFix/>
          </a:blip>
          <a:srcRect b="0" l="0" r="0" t="0"/>
          <a:stretch/>
        </p:blipFill>
        <p:spPr>
          <a:xfrm>
            <a:off x="4097125" y="1215251"/>
            <a:ext cx="1080000" cy="1080000"/>
          </a:xfrm>
          <a:prstGeom prst="rect">
            <a:avLst/>
          </a:prstGeom>
          <a:noFill/>
          <a:ln>
            <a:noFill/>
          </a:ln>
        </p:spPr>
      </p:pic>
      <p:pic>
        <p:nvPicPr>
          <p:cNvPr id="1265" name="Google Shape;1265;g11b2e996873_0_49"/>
          <p:cNvPicPr preferRelativeResize="0"/>
          <p:nvPr/>
        </p:nvPicPr>
        <p:blipFill rotWithShape="1">
          <a:blip r:embed="rId16">
            <a:alphaModFix/>
          </a:blip>
          <a:srcRect b="0" l="0" r="0" t="0"/>
          <a:stretch/>
        </p:blipFill>
        <p:spPr>
          <a:xfrm>
            <a:off x="1443325" y="1601825"/>
            <a:ext cx="1080000" cy="1080000"/>
          </a:xfrm>
          <a:prstGeom prst="rect">
            <a:avLst/>
          </a:prstGeom>
          <a:noFill/>
          <a:ln>
            <a:noFill/>
          </a:ln>
        </p:spPr>
      </p:pic>
      <p:pic>
        <p:nvPicPr>
          <p:cNvPr id="1266" name="Google Shape;1266;g11b2e996873_0_49"/>
          <p:cNvPicPr preferRelativeResize="0"/>
          <p:nvPr/>
        </p:nvPicPr>
        <p:blipFill rotWithShape="1">
          <a:blip r:embed="rId17">
            <a:alphaModFix/>
          </a:blip>
          <a:srcRect b="0" l="0" r="0" t="0"/>
          <a:stretch/>
        </p:blipFill>
        <p:spPr>
          <a:xfrm>
            <a:off x="5093625" y="2393963"/>
            <a:ext cx="1080000" cy="1080000"/>
          </a:xfrm>
          <a:prstGeom prst="rect">
            <a:avLst/>
          </a:prstGeom>
          <a:noFill/>
          <a:ln>
            <a:noFill/>
          </a:ln>
        </p:spPr>
      </p:pic>
      <p:sp>
        <p:nvSpPr>
          <p:cNvPr id="1267" name="Google Shape;1267;g11b2e996873_0_49"/>
          <p:cNvSpPr/>
          <p:nvPr/>
        </p:nvSpPr>
        <p:spPr>
          <a:xfrm>
            <a:off x="9620800" y="6597325"/>
            <a:ext cx="2083500" cy="2607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85160"/>
              </a:buClr>
              <a:buSzPts val="1100"/>
              <a:buFont typeface="Century Gothic"/>
              <a:buNone/>
            </a:pPr>
            <a:r>
              <a:rPr b="0" i="1" lang="fr-FR" sz="1100" u="none" cap="none" strike="noStrike">
                <a:solidFill>
                  <a:srgbClr val="085160"/>
                </a:solidFill>
                <a:latin typeface="Century Gothic"/>
                <a:ea typeface="Century Gothic"/>
                <a:cs typeface="Century Gothic"/>
                <a:sym typeface="Century Gothic"/>
              </a:rPr>
              <a:t>Icônes : Freepik</a:t>
            </a:r>
            <a:endParaRPr b="0" i="1" sz="1100" u="none" cap="none" strike="noStrike">
              <a:solidFill>
                <a:srgbClr val="166478"/>
              </a:solidFill>
              <a:latin typeface="Century Gothic"/>
              <a:ea typeface="Century Gothic"/>
              <a:cs typeface="Century Gothic"/>
              <a:sym typeface="Century Gothic"/>
            </a:endParaRPr>
          </a:p>
        </p:txBody>
      </p:sp>
      <p:pic>
        <p:nvPicPr>
          <p:cNvPr id="1268" name="Google Shape;1268;g11b2e996873_0_49"/>
          <p:cNvPicPr preferRelativeResize="0"/>
          <p:nvPr/>
        </p:nvPicPr>
        <p:blipFill rotWithShape="1">
          <a:blip r:embed="rId18">
            <a:alphaModFix/>
          </a:blip>
          <a:srcRect b="0" l="0" r="0" t="0"/>
          <a:stretch/>
        </p:blipFill>
        <p:spPr>
          <a:xfrm>
            <a:off x="228096" y="980700"/>
            <a:ext cx="980700" cy="980700"/>
          </a:xfrm>
          <a:prstGeom prst="rect">
            <a:avLst/>
          </a:prstGeom>
          <a:noFill/>
          <a:ln>
            <a:noFill/>
          </a:ln>
        </p:spPr>
      </p:pic>
      <p:pic>
        <p:nvPicPr>
          <p:cNvPr id="1269" name="Google Shape;1269;g11b2e996873_0_49"/>
          <p:cNvPicPr preferRelativeResize="0"/>
          <p:nvPr/>
        </p:nvPicPr>
        <p:blipFill rotWithShape="1">
          <a:blip r:embed="rId19">
            <a:alphaModFix/>
          </a:blip>
          <a:srcRect b="0" l="0" r="0" t="0"/>
          <a:stretch/>
        </p:blipFill>
        <p:spPr>
          <a:xfrm flipH="1" rot="-6179984">
            <a:off x="3607664" y="2083237"/>
            <a:ext cx="662924" cy="662900"/>
          </a:xfrm>
          <a:prstGeom prst="rect">
            <a:avLst/>
          </a:prstGeom>
          <a:noFill/>
          <a:ln>
            <a:noFill/>
          </a:ln>
        </p:spPr>
      </p:pic>
      <p:pic>
        <p:nvPicPr>
          <p:cNvPr id="1270" name="Google Shape;1270;g11b2e996873_0_49"/>
          <p:cNvPicPr preferRelativeResize="0"/>
          <p:nvPr/>
        </p:nvPicPr>
        <p:blipFill rotWithShape="1">
          <a:blip r:embed="rId19">
            <a:alphaModFix/>
          </a:blip>
          <a:srcRect b="0" l="0" r="0" t="0"/>
          <a:stretch/>
        </p:blipFill>
        <p:spPr>
          <a:xfrm flipH="1" rot="-10799993">
            <a:off x="2327602" y="2452624"/>
            <a:ext cx="662924" cy="662899"/>
          </a:xfrm>
          <a:prstGeom prst="rect">
            <a:avLst/>
          </a:prstGeom>
          <a:noFill/>
          <a:ln>
            <a:noFill/>
          </a:ln>
        </p:spPr>
      </p:pic>
      <p:pic>
        <p:nvPicPr>
          <p:cNvPr id="1271" name="Google Shape;1271;g11b2e996873_0_49"/>
          <p:cNvPicPr preferRelativeResize="0"/>
          <p:nvPr/>
        </p:nvPicPr>
        <p:blipFill rotWithShape="1">
          <a:blip r:embed="rId19">
            <a:alphaModFix/>
          </a:blip>
          <a:srcRect b="0" l="0" r="0" t="0"/>
          <a:stretch/>
        </p:blipFill>
        <p:spPr>
          <a:xfrm flipH="1" rot="-2939980">
            <a:off x="4466026" y="2983274"/>
            <a:ext cx="662925" cy="662899"/>
          </a:xfrm>
          <a:prstGeom prst="rect">
            <a:avLst/>
          </a:prstGeom>
          <a:noFill/>
          <a:ln>
            <a:noFill/>
          </a:ln>
        </p:spPr>
      </p:pic>
      <p:pic>
        <p:nvPicPr>
          <p:cNvPr id="1272" name="Google Shape;1272;g11b2e996873_0_49"/>
          <p:cNvPicPr preferRelativeResize="0"/>
          <p:nvPr/>
        </p:nvPicPr>
        <p:blipFill rotWithShape="1">
          <a:blip r:embed="rId19">
            <a:alphaModFix/>
          </a:blip>
          <a:srcRect b="0" l="0" r="0" t="0"/>
          <a:stretch/>
        </p:blipFill>
        <p:spPr>
          <a:xfrm flipH="1" rot="27">
            <a:off x="4108101" y="4105286"/>
            <a:ext cx="662925" cy="662899"/>
          </a:xfrm>
          <a:prstGeom prst="rect">
            <a:avLst/>
          </a:prstGeom>
          <a:noFill/>
          <a:ln>
            <a:noFill/>
          </a:ln>
        </p:spPr>
      </p:pic>
      <p:pic>
        <p:nvPicPr>
          <p:cNvPr id="1273" name="Google Shape;1273;g11b2e996873_0_49"/>
          <p:cNvPicPr preferRelativeResize="0"/>
          <p:nvPr/>
        </p:nvPicPr>
        <p:blipFill rotWithShape="1">
          <a:blip r:embed="rId19">
            <a:alphaModFix/>
          </a:blip>
          <a:srcRect b="0" l="0" r="0" t="0"/>
          <a:stretch/>
        </p:blipFill>
        <p:spPr>
          <a:xfrm flipH="1" rot="7200030">
            <a:off x="2164164" y="3804636"/>
            <a:ext cx="662925" cy="662899"/>
          </a:xfrm>
          <a:prstGeom prst="rect">
            <a:avLst/>
          </a:prstGeom>
          <a:noFill/>
          <a:ln>
            <a:noFill/>
          </a:ln>
        </p:spPr>
      </p:pic>
      <p:grpSp>
        <p:nvGrpSpPr>
          <p:cNvPr id="1274" name="Google Shape;1274;g11b2e996873_0_49"/>
          <p:cNvGrpSpPr/>
          <p:nvPr/>
        </p:nvGrpSpPr>
        <p:grpSpPr>
          <a:xfrm>
            <a:off x="2203603" y="2162513"/>
            <a:ext cx="2855275" cy="2588875"/>
            <a:chOff x="2203603" y="2162513"/>
            <a:chExt cx="2855275" cy="2588875"/>
          </a:xfrm>
        </p:grpSpPr>
        <p:pic>
          <p:nvPicPr>
            <p:cNvPr id="1275" name="Google Shape;1275;g11b2e996873_0_49"/>
            <p:cNvPicPr preferRelativeResize="0"/>
            <p:nvPr/>
          </p:nvPicPr>
          <p:blipFill rotWithShape="1">
            <a:blip r:embed="rId20">
              <a:alphaModFix/>
            </a:blip>
            <a:srcRect b="0" l="0" r="0" t="0"/>
            <a:stretch/>
          </p:blipFill>
          <p:spPr>
            <a:xfrm>
              <a:off x="3714590" y="2162513"/>
              <a:ext cx="521450" cy="521450"/>
            </a:xfrm>
            <a:prstGeom prst="rect">
              <a:avLst/>
            </a:prstGeom>
            <a:noFill/>
            <a:ln>
              <a:noFill/>
            </a:ln>
          </p:spPr>
        </p:pic>
        <p:pic>
          <p:nvPicPr>
            <p:cNvPr id="1276" name="Google Shape;1276;g11b2e996873_0_49"/>
            <p:cNvPicPr preferRelativeResize="0"/>
            <p:nvPr/>
          </p:nvPicPr>
          <p:blipFill rotWithShape="1">
            <a:blip r:embed="rId20">
              <a:alphaModFix/>
            </a:blip>
            <a:srcRect b="0" l="0" r="0" t="0"/>
            <a:stretch/>
          </p:blipFill>
          <p:spPr>
            <a:xfrm>
              <a:off x="4537428" y="3180613"/>
              <a:ext cx="521450" cy="521450"/>
            </a:xfrm>
            <a:prstGeom prst="rect">
              <a:avLst/>
            </a:prstGeom>
            <a:noFill/>
            <a:ln>
              <a:noFill/>
            </a:ln>
          </p:spPr>
        </p:pic>
        <p:pic>
          <p:nvPicPr>
            <p:cNvPr id="1277" name="Google Shape;1277;g11b2e996873_0_49"/>
            <p:cNvPicPr preferRelativeResize="0"/>
            <p:nvPr/>
          </p:nvPicPr>
          <p:blipFill rotWithShape="1">
            <a:blip r:embed="rId20">
              <a:alphaModFix/>
            </a:blip>
            <a:srcRect b="0" l="0" r="0" t="0"/>
            <a:stretch/>
          </p:blipFill>
          <p:spPr>
            <a:xfrm>
              <a:off x="4178840" y="4229938"/>
              <a:ext cx="521450" cy="521450"/>
            </a:xfrm>
            <a:prstGeom prst="rect">
              <a:avLst/>
            </a:prstGeom>
            <a:noFill/>
            <a:ln>
              <a:noFill/>
            </a:ln>
          </p:spPr>
        </p:pic>
        <p:pic>
          <p:nvPicPr>
            <p:cNvPr id="1278" name="Google Shape;1278;g11b2e996873_0_49"/>
            <p:cNvPicPr preferRelativeResize="0"/>
            <p:nvPr/>
          </p:nvPicPr>
          <p:blipFill rotWithShape="1">
            <a:blip r:embed="rId20">
              <a:alphaModFix/>
            </a:blip>
            <a:srcRect b="0" l="0" r="0" t="0"/>
            <a:stretch/>
          </p:blipFill>
          <p:spPr>
            <a:xfrm>
              <a:off x="2203603" y="3875350"/>
              <a:ext cx="521450" cy="521450"/>
            </a:xfrm>
            <a:prstGeom prst="rect">
              <a:avLst/>
            </a:prstGeom>
            <a:noFill/>
            <a:ln>
              <a:noFill/>
            </a:ln>
          </p:spPr>
        </p:pic>
        <p:pic>
          <p:nvPicPr>
            <p:cNvPr id="1279" name="Google Shape;1279;g11b2e996873_0_49"/>
            <p:cNvPicPr preferRelativeResize="0"/>
            <p:nvPr/>
          </p:nvPicPr>
          <p:blipFill rotWithShape="1">
            <a:blip r:embed="rId20">
              <a:alphaModFix/>
            </a:blip>
            <a:srcRect b="0" l="0" r="0" t="0"/>
            <a:stretch/>
          </p:blipFill>
          <p:spPr>
            <a:xfrm>
              <a:off x="2393540" y="2523338"/>
              <a:ext cx="521450" cy="521450"/>
            </a:xfrm>
            <a:prstGeom prst="rect">
              <a:avLst/>
            </a:prstGeom>
            <a:noFill/>
            <a:ln>
              <a:noFill/>
            </a:ln>
          </p:spPr>
        </p:pic>
        <p:pic>
          <p:nvPicPr>
            <p:cNvPr id="1280" name="Google Shape;1280;g11b2e996873_0_49"/>
            <p:cNvPicPr preferRelativeResize="0"/>
            <p:nvPr/>
          </p:nvPicPr>
          <p:blipFill rotWithShape="1">
            <a:blip r:embed="rId21">
              <a:alphaModFix/>
            </a:blip>
            <a:srcRect b="0" l="0" r="0" t="0"/>
            <a:stretch/>
          </p:blipFill>
          <p:spPr>
            <a:xfrm>
              <a:off x="2868838" y="2848000"/>
              <a:ext cx="1467651" cy="1467651"/>
            </a:xfrm>
            <a:prstGeom prst="rect">
              <a:avLst/>
            </a:prstGeom>
            <a:noFill/>
            <a:ln>
              <a:noFill/>
            </a:ln>
          </p:spPr>
        </p:pic>
      </p:grpSp>
      <p:sp>
        <p:nvSpPr>
          <p:cNvPr id="1281" name="Google Shape;1281;g11b2e996873_0_49"/>
          <p:cNvSpPr txBox="1"/>
          <p:nvPr/>
        </p:nvSpPr>
        <p:spPr>
          <a:xfrm>
            <a:off x="5227845" y="3572672"/>
            <a:ext cx="1750800" cy="402300"/>
          </a:xfrm>
          <a:prstGeom prst="rect">
            <a:avLst/>
          </a:prstGeom>
          <a:solidFill>
            <a:srgbClr val="636363"/>
          </a:solidFill>
          <a:ln>
            <a:noFill/>
          </a:ln>
        </p:spPr>
        <p:txBody>
          <a:bodyPr anchorCtr="0" anchor="t" bIns="46800" lIns="90000" spcFirstLastPara="1" rIns="90000" wrap="square" tIns="46800">
            <a:spAutoFit/>
          </a:bodyPr>
          <a:lstStyle/>
          <a:p>
            <a:pPr indent="0" lvl="0" marL="0" marR="0" rtl="0" algn="ctr">
              <a:lnSpc>
                <a:spcPct val="100000"/>
              </a:lnSpc>
              <a:spcBef>
                <a:spcPts val="0"/>
              </a:spcBef>
              <a:spcAft>
                <a:spcPts val="0"/>
              </a:spcAft>
              <a:buClr>
                <a:srgbClr val="FFFFFF"/>
              </a:buClr>
              <a:buSzPts val="2000"/>
              <a:buFont typeface="Century Gothic"/>
              <a:buNone/>
            </a:pPr>
            <a:r>
              <a:rPr b="1" i="0" lang="fr-FR" sz="2000" u="none" cap="none" strike="noStrike">
                <a:solidFill>
                  <a:srgbClr val="FFFFFF"/>
                </a:solidFill>
                <a:latin typeface="Century Gothic"/>
                <a:ea typeface="Century Gothic"/>
                <a:cs typeface="Century Gothic"/>
                <a:sym typeface="Century Gothic"/>
              </a:rPr>
              <a:t>Atmosphère</a:t>
            </a:r>
            <a:endParaRPr b="0" i="0" sz="1400" u="none" cap="none" strike="noStrike">
              <a:solidFill>
                <a:srgbClr val="000000"/>
              </a:solidFill>
              <a:latin typeface="Arial"/>
              <a:ea typeface="Arial"/>
              <a:cs typeface="Arial"/>
              <a:sym typeface="Arial"/>
            </a:endParaRPr>
          </a:p>
        </p:txBody>
      </p:sp>
      <p:sp>
        <p:nvSpPr>
          <p:cNvPr id="1282" name="Google Shape;1282;g11b2e996873_0_49"/>
          <p:cNvSpPr txBox="1"/>
          <p:nvPr/>
        </p:nvSpPr>
        <p:spPr>
          <a:xfrm>
            <a:off x="3881625" y="714225"/>
            <a:ext cx="1750800" cy="402300"/>
          </a:xfrm>
          <a:prstGeom prst="rect">
            <a:avLst/>
          </a:prstGeom>
          <a:solidFill>
            <a:srgbClr val="636363"/>
          </a:solidFill>
          <a:ln>
            <a:noFill/>
          </a:ln>
        </p:spPr>
        <p:txBody>
          <a:bodyPr anchorCtr="0" anchor="t" bIns="46800" lIns="90000" spcFirstLastPara="1" rIns="90000" wrap="square" tIns="46800">
            <a:spAutoFit/>
          </a:bodyPr>
          <a:lstStyle/>
          <a:p>
            <a:pPr indent="0" lvl="0" marL="0" marR="0" rtl="0" algn="ctr">
              <a:lnSpc>
                <a:spcPct val="100000"/>
              </a:lnSpc>
              <a:spcBef>
                <a:spcPts val="0"/>
              </a:spcBef>
              <a:spcAft>
                <a:spcPts val="0"/>
              </a:spcAft>
              <a:buClr>
                <a:srgbClr val="FFFFFF"/>
              </a:buClr>
              <a:buSzPts val="2000"/>
              <a:buFont typeface="Century Gothic"/>
              <a:buNone/>
            </a:pPr>
            <a:r>
              <a:rPr b="1" i="0" lang="fr-FR" sz="2000" u="none" cap="none" strike="noStrike">
                <a:solidFill>
                  <a:srgbClr val="FFFFFF"/>
                </a:solidFill>
                <a:latin typeface="Century Gothic"/>
                <a:ea typeface="Century Gothic"/>
                <a:cs typeface="Century Gothic"/>
                <a:sym typeface="Century Gothic"/>
              </a:rPr>
              <a:t>Sols</a:t>
            </a:r>
            <a:endParaRPr b="0" i="0" sz="1400" u="none" cap="none" strike="noStrike">
              <a:solidFill>
                <a:srgbClr val="000000"/>
              </a:solidFill>
              <a:latin typeface="Arial"/>
              <a:ea typeface="Arial"/>
              <a:cs typeface="Arial"/>
              <a:sym typeface="Arial"/>
            </a:endParaRPr>
          </a:p>
        </p:txBody>
      </p:sp>
      <p:pic>
        <p:nvPicPr>
          <p:cNvPr id="1283" name="Google Shape;1283;g11b2e996873_0_49"/>
          <p:cNvPicPr preferRelativeResize="0"/>
          <p:nvPr/>
        </p:nvPicPr>
        <p:blipFill rotWithShape="1">
          <a:blip r:embed="rId22">
            <a:alphaModFix/>
          </a:blip>
          <a:srcRect b="0" l="0" r="0" t="0"/>
          <a:stretch/>
        </p:blipFill>
        <p:spPr>
          <a:xfrm>
            <a:off x="5311288" y="1963325"/>
            <a:ext cx="800250" cy="800250"/>
          </a:xfrm>
          <a:prstGeom prst="rect">
            <a:avLst/>
          </a:prstGeom>
          <a:noFill/>
          <a:ln>
            <a:noFill/>
          </a:ln>
        </p:spPr>
      </p:pic>
      <p:pic>
        <p:nvPicPr>
          <p:cNvPr id="1284" name="Google Shape;1284;g11b2e996873_0_49"/>
          <p:cNvPicPr preferRelativeResize="0"/>
          <p:nvPr/>
        </p:nvPicPr>
        <p:blipFill rotWithShape="1">
          <a:blip r:embed="rId22">
            <a:alphaModFix/>
          </a:blip>
          <a:srcRect b="0" l="0" r="0" t="0"/>
          <a:stretch/>
        </p:blipFill>
        <p:spPr>
          <a:xfrm>
            <a:off x="5163363" y="2914600"/>
            <a:ext cx="800250" cy="800250"/>
          </a:xfrm>
          <a:prstGeom prst="rect">
            <a:avLst/>
          </a:prstGeom>
          <a:noFill/>
          <a:ln>
            <a:noFill/>
          </a:ln>
        </p:spPr>
      </p:pic>
      <p:pic>
        <p:nvPicPr>
          <p:cNvPr id="1285" name="Google Shape;1285;g11b2e996873_0_49"/>
          <p:cNvPicPr preferRelativeResize="0"/>
          <p:nvPr/>
        </p:nvPicPr>
        <p:blipFill rotWithShape="1">
          <a:blip r:embed="rId22">
            <a:alphaModFix/>
          </a:blip>
          <a:srcRect b="0" l="0" r="0" t="0"/>
          <a:stretch/>
        </p:blipFill>
        <p:spPr>
          <a:xfrm>
            <a:off x="4746400" y="2451863"/>
            <a:ext cx="800250" cy="800250"/>
          </a:xfrm>
          <a:prstGeom prst="rect">
            <a:avLst/>
          </a:prstGeom>
          <a:noFill/>
          <a:ln>
            <a:noFill/>
          </a:ln>
        </p:spPr>
      </p:pic>
      <p:pic>
        <p:nvPicPr>
          <p:cNvPr id="1286" name="Google Shape;1286;g11b2e996873_0_49"/>
          <p:cNvPicPr preferRelativeResize="0"/>
          <p:nvPr/>
        </p:nvPicPr>
        <p:blipFill rotWithShape="1">
          <a:blip r:embed="rId22">
            <a:alphaModFix/>
          </a:blip>
          <a:srcRect b="0" l="0" r="0" t="0"/>
          <a:stretch/>
        </p:blipFill>
        <p:spPr>
          <a:xfrm>
            <a:off x="5751363" y="2452625"/>
            <a:ext cx="800250" cy="800250"/>
          </a:xfrm>
          <a:prstGeom prst="rect">
            <a:avLst/>
          </a:prstGeom>
          <a:noFill/>
          <a:ln>
            <a:noFill/>
          </a:ln>
        </p:spPr>
      </p:pic>
      <p:sp>
        <p:nvSpPr>
          <p:cNvPr id="1287" name="Google Shape;1287;g11b2e996873_0_49"/>
          <p:cNvSpPr txBox="1"/>
          <p:nvPr>
            <p:ph type="title"/>
          </p:nvPr>
        </p:nvSpPr>
        <p:spPr>
          <a:xfrm>
            <a:off x="2027548" y="0"/>
            <a:ext cx="8028900" cy="980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fr-FR"/>
              <a:t>Le changement climatique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AB38"/>
        </a:solidFill>
      </p:bgPr>
    </p:bg>
    <p:spTree>
      <p:nvGrpSpPr>
        <p:cNvPr id="167" name="Shape 167"/>
        <p:cNvGrpSpPr/>
        <p:nvPr/>
      </p:nvGrpSpPr>
      <p:grpSpPr>
        <a:xfrm>
          <a:off x="0" y="0"/>
          <a:ext cx="0" cy="0"/>
          <a:chOff x="0" y="0"/>
          <a:chExt cx="0" cy="0"/>
        </a:xfrm>
      </p:grpSpPr>
      <p:sp>
        <p:nvSpPr>
          <p:cNvPr id="168" name="Google Shape;168;g112ba15ac1a_0_289"/>
          <p:cNvSpPr txBox="1"/>
          <p:nvPr/>
        </p:nvSpPr>
        <p:spPr>
          <a:xfrm>
            <a:off x="2222375" y="3105750"/>
            <a:ext cx="77472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2400"/>
              <a:buFont typeface="Arial"/>
              <a:buNone/>
            </a:pPr>
            <a:r>
              <a:rPr b="1" i="0" lang="fr-FR" sz="3600" u="none" cap="none" strike="noStrike">
                <a:solidFill>
                  <a:schemeClr val="lt1"/>
                </a:solidFill>
                <a:latin typeface="Century Gothic"/>
                <a:ea typeface="Century Gothic"/>
                <a:cs typeface="Century Gothic"/>
                <a:sym typeface="Century Gothic"/>
              </a:rPr>
              <a:t>Selon vous, qu’est-que l’énergie ?</a:t>
            </a:r>
            <a:endParaRPr b="0" i="0" sz="3600" u="none" cap="none" strike="noStrike">
              <a:solidFill>
                <a:schemeClr val="lt1"/>
              </a:solidFill>
              <a:latin typeface="Century Gothic"/>
              <a:ea typeface="Century Gothic"/>
              <a:cs typeface="Century Gothic"/>
              <a:sym typeface="Century Gothic"/>
            </a:endParaRPr>
          </a:p>
        </p:txBody>
      </p:sp>
      <p:sp>
        <p:nvSpPr>
          <p:cNvPr id="169" name="Google Shape;169;g112ba15ac1a_0_289"/>
          <p:cNvSpPr txBox="1"/>
          <p:nvPr>
            <p:ph idx="12" type="sldNum"/>
          </p:nvPr>
        </p:nvSpPr>
        <p:spPr>
          <a:xfrm>
            <a:off x="11280576" y="6597352"/>
            <a:ext cx="864000" cy="2607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
        <p:nvSpPr>
          <p:cNvPr id="170" name="Google Shape;170;g112ba15ac1a_0_289"/>
          <p:cNvSpPr txBox="1"/>
          <p:nvPr/>
        </p:nvSpPr>
        <p:spPr>
          <a:xfrm>
            <a:off x="12299675" y="5267750"/>
            <a:ext cx="9800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2" name="Shape 1292"/>
        <p:cNvGrpSpPr/>
        <p:nvPr/>
      </p:nvGrpSpPr>
      <p:grpSpPr>
        <a:xfrm>
          <a:off x="0" y="0"/>
          <a:ext cx="0" cy="0"/>
          <a:chOff x="0" y="0"/>
          <a:chExt cx="0" cy="0"/>
        </a:xfrm>
      </p:grpSpPr>
      <p:grpSp>
        <p:nvGrpSpPr>
          <p:cNvPr id="1293" name="Google Shape;1293;g128d4af2262_0_607"/>
          <p:cNvGrpSpPr/>
          <p:nvPr/>
        </p:nvGrpSpPr>
        <p:grpSpPr>
          <a:xfrm>
            <a:off x="2364100" y="1800667"/>
            <a:ext cx="8224472" cy="4718633"/>
            <a:chOff x="2364100" y="1800667"/>
            <a:chExt cx="8224472" cy="4718633"/>
          </a:xfrm>
        </p:grpSpPr>
        <p:grpSp>
          <p:nvGrpSpPr>
            <p:cNvPr id="1294" name="Google Shape;1294;g128d4af2262_0_607"/>
            <p:cNvGrpSpPr/>
            <p:nvPr/>
          </p:nvGrpSpPr>
          <p:grpSpPr>
            <a:xfrm>
              <a:off x="4508871" y="1800667"/>
              <a:ext cx="2969666" cy="3240721"/>
              <a:chOff x="4326638" y="2360535"/>
              <a:chExt cx="3048000" cy="3326204"/>
            </a:xfrm>
          </p:grpSpPr>
          <p:sp>
            <p:nvSpPr>
              <p:cNvPr id="1295" name="Google Shape;1295;g128d4af2262_0_607"/>
              <p:cNvSpPr/>
              <p:nvPr/>
            </p:nvSpPr>
            <p:spPr>
              <a:xfrm>
                <a:off x="4326638" y="2638739"/>
                <a:ext cx="3048000" cy="3048000"/>
              </a:xfrm>
              <a:prstGeom prst="ellipse">
                <a:avLst/>
              </a:prstGeom>
              <a:noFill/>
              <a:ln cap="flat" cmpd="sng" w="152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296" name="Google Shape;1296;g128d4af2262_0_607"/>
              <p:cNvSpPr/>
              <p:nvPr/>
            </p:nvSpPr>
            <p:spPr>
              <a:xfrm>
                <a:off x="4386659" y="2360535"/>
                <a:ext cx="2475655" cy="881541"/>
              </a:xfrm>
              <a:custGeom>
                <a:rect b="b" l="l" r="r" t="t"/>
                <a:pathLst>
                  <a:path extrusionOk="0" h="792396" w="2308303">
                    <a:moveTo>
                      <a:pt x="0" y="568713"/>
                    </a:moveTo>
                    <a:lnTo>
                      <a:pt x="335010" y="792396"/>
                    </a:lnTo>
                    <a:lnTo>
                      <a:pt x="1140426" y="552754"/>
                    </a:lnTo>
                    <a:lnTo>
                      <a:pt x="2096429" y="579864"/>
                    </a:lnTo>
                    <a:lnTo>
                      <a:pt x="2308303" y="267630"/>
                    </a:lnTo>
                    <a:lnTo>
                      <a:pt x="1561171" y="0"/>
                    </a:lnTo>
                    <a:lnTo>
                      <a:pt x="680225" y="78059"/>
                    </a:lnTo>
                    <a:lnTo>
                      <a:pt x="0" y="568713"/>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sp>
          <p:nvSpPr>
            <p:cNvPr id="1297" name="Google Shape;1297;g128d4af2262_0_607"/>
            <p:cNvSpPr txBox="1"/>
            <p:nvPr/>
          </p:nvSpPr>
          <p:spPr>
            <a:xfrm>
              <a:off x="2364200" y="5343150"/>
              <a:ext cx="2389500" cy="607800"/>
            </a:xfrm>
            <a:prstGeom prst="rect">
              <a:avLst/>
            </a:prstGeom>
            <a:solidFill>
              <a:schemeClr val="dk1"/>
            </a:solidFill>
            <a:ln>
              <a:noFill/>
            </a:ln>
          </p:spPr>
          <p:txBody>
            <a:bodyPr anchorCtr="0" anchor="t" bIns="45700" lIns="91425" spcFirstLastPara="1" rIns="91425" wrap="square" tIns="45700">
              <a:spAutoFit/>
            </a:bodyPr>
            <a:lstStyle/>
            <a:p>
              <a:pPr indent="0" lvl="0" marL="0" marR="0" rtl="0" algn="l">
                <a:lnSpc>
                  <a:spcPct val="93000"/>
                </a:lnSpc>
                <a:spcBef>
                  <a:spcPts val="0"/>
                </a:spcBef>
                <a:spcAft>
                  <a:spcPts val="0"/>
                </a:spcAft>
                <a:buClr>
                  <a:srgbClr val="000000"/>
                </a:buClr>
                <a:buSzPts val="2800"/>
                <a:buFont typeface="Times New Roman"/>
                <a:buNone/>
              </a:pPr>
              <a:r>
                <a:rPr b="1" i="0" lang="fr-FR" sz="3600" u="none" cap="none" strike="noStrike">
                  <a:solidFill>
                    <a:schemeClr val="lt1"/>
                  </a:solidFill>
                  <a:latin typeface="Century Gothic"/>
                  <a:ea typeface="Century Gothic"/>
                  <a:cs typeface="Century Gothic"/>
                  <a:sym typeface="Century Gothic"/>
                </a:rPr>
                <a:t>+ de 75 %</a:t>
              </a:r>
              <a:endParaRPr b="1" i="0" sz="3600" u="none" cap="none" strike="noStrike">
                <a:solidFill>
                  <a:schemeClr val="lt1"/>
                </a:solidFill>
                <a:latin typeface="Century Gothic"/>
                <a:ea typeface="Century Gothic"/>
                <a:cs typeface="Century Gothic"/>
                <a:sym typeface="Century Gothic"/>
              </a:endParaRPr>
            </a:p>
          </p:txBody>
        </p:sp>
        <p:pic>
          <p:nvPicPr>
            <p:cNvPr id="1298" name="Google Shape;1298;g128d4af2262_0_607"/>
            <p:cNvPicPr preferRelativeResize="0"/>
            <p:nvPr/>
          </p:nvPicPr>
          <p:blipFill rotWithShape="1">
            <a:blip r:embed="rId3">
              <a:alphaModFix/>
            </a:blip>
            <a:srcRect b="0" l="0" r="0" t="0"/>
            <a:stretch/>
          </p:blipFill>
          <p:spPr>
            <a:xfrm>
              <a:off x="9943572" y="5324550"/>
              <a:ext cx="645000" cy="645000"/>
            </a:xfrm>
            <a:prstGeom prst="rect">
              <a:avLst/>
            </a:prstGeom>
            <a:noFill/>
            <a:ln>
              <a:noFill/>
            </a:ln>
          </p:spPr>
        </p:pic>
        <p:sp>
          <p:nvSpPr>
            <p:cNvPr id="1299" name="Google Shape;1299;g128d4af2262_0_607"/>
            <p:cNvSpPr txBox="1"/>
            <p:nvPr/>
          </p:nvSpPr>
          <p:spPr>
            <a:xfrm>
              <a:off x="4897550" y="5371800"/>
              <a:ext cx="5046000" cy="550500"/>
            </a:xfrm>
            <a:prstGeom prst="rect">
              <a:avLst/>
            </a:prstGeom>
            <a:noFill/>
            <a:ln>
              <a:noFill/>
            </a:ln>
          </p:spPr>
          <p:txBody>
            <a:bodyPr anchorCtr="0" anchor="t" bIns="45700" lIns="91425" spcFirstLastPara="1" rIns="91425" wrap="square" tIns="45700">
              <a:spAutoFit/>
            </a:bodyPr>
            <a:lstStyle/>
            <a:p>
              <a:pPr indent="0" lvl="0" marL="0" marR="0" rtl="0" algn="l">
                <a:lnSpc>
                  <a:spcPct val="93000"/>
                </a:lnSpc>
                <a:spcBef>
                  <a:spcPts val="0"/>
                </a:spcBef>
                <a:spcAft>
                  <a:spcPts val="0"/>
                </a:spcAft>
                <a:buClr>
                  <a:srgbClr val="000000"/>
                </a:buClr>
                <a:buSzPts val="2800"/>
                <a:buFont typeface="Times New Roman"/>
                <a:buNone/>
              </a:pPr>
              <a:r>
                <a:rPr b="1" i="0" lang="fr-FR" sz="2800" u="none" cap="none" strike="noStrike">
                  <a:solidFill>
                    <a:schemeClr val="dk1"/>
                  </a:solidFill>
                  <a:latin typeface="Century Gothic"/>
                  <a:ea typeface="Century Gothic"/>
                  <a:cs typeface="Century Gothic"/>
                  <a:sym typeface="Century Gothic"/>
                </a:rPr>
                <a:t>Dioxyde de carbone (CO</a:t>
              </a:r>
              <a:r>
                <a:rPr b="1" i="0" lang="fr-FR" sz="2000" u="none" cap="none" strike="noStrike">
                  <a:solidFill>
                    <a:schemeClr val="dk1"/>
                  </a:solidFill>
                  <a:latin typeface="Century Gothic"/>
                  <a:ea typeface="Century Gothic"/>
                  <a:cs typeface="Century Gothic"/>
                  <a:sym typeface="Century Gothic"/>
                </a:rPr>
                <a:t>2</a:t>
              </a:r>
              <a:r>
                <a:rPr b="1" i="0" lang="fr-FR" sz="3200" u="none" cap="none" strike="noStrike">
                  <a:solidFill>
                    <a:schemeClr val="dk1"/>
                  </a:solidFill>
                  <a:latin typeface="Century Gothic"/>
                  <a:ea typeface="Century Gothic"/>
                  <a:cs typeface="Century Gothic"/>
                  <a:sym typeface="Century Gothic"/>
                </a:rPr>
                <a:t>)</a:t>
              </a:r>
              <a:endParaRPr b="1" i="0" sz="3200" u="none" cap="none" strike="noStrike">
                <a:solidFill>
                  <a:schemeClr val="dk1"/>
                </a:solidFill>
                <a:latin typeface="Century Gothic"/>
                <a:ea typeface="Century Gothic"/>
                <a:cs typeface="Century Gothic"/>
                <a:sym typeface="Century Gothic"/>
              </a:endParaRPr>
            </a:p>
          </p:txBody>
        </p:sp>
        <p:sp>
          <p:nvSpPr>
            <p:cNvPr id="1300" name="Google Shape;1300;g128d4af2262_0_607"/>
            <p:cNvSpPr txBox="1"/>
            <p:nvPr/>
          </p:nvSpPr>
          <p:spPr>
            <a:xfrm>
              <a:off x="2364100" y="5997600"/>
              <a:ext cx="2389500" cy="521700"/>
            </a:xfrm>
            <a:prstGeom prst="rect">
              <a:avLst/>
            </a:prstGeom>
            <a:noFill/>
            <a:ln>
              <a:noFill/>
            </a:ln>
          </p:spPr>
          <p:txBody>
            <a:bodyPr anchorCtr="0" anchor="t" bIns="45700" lIns="91425" spcFirstLastPara="1" rIns="91425" wrap="square" tIns="45700">
              <a:spAutoFit/>
            </a:bodyPr>
            <a:lstStyle/>
            <a:p>
              <a:pPr indent="0" lvl="0" marL="0" marR="0" rtl="0" algn="ctr">
                <a:lnSpc>
                  <a:spcPct val="93000"/>
                </a:lnSpc>
                <a:spcBef>
                  <a:spcPts val="0"/>
                </a:spcBef>
                <a:spcAft>
                  <a:spcPts val="0"/>
                </a:spcAft>
                <a:buClr>
                  <a:srgbClr val="000000"/>
                </a:buClr>
                <a:buSzPts val="2800"/>
                <a:buFont typeface="Times New Roman"/>
                <a:buNone/>
              </a:pPr>
              <a:r>
                <a:rPr b="1" i="0" lang="fr-FR" sz="1500" u="none" cap="none" strike="noStrike">
                  <a:solidFill>
                    <a:schemeClr val="dk1"/>
                  </a:solidFill>
                  <a:latin typeface="Century Gothic"/>
                  <a:ea typeface="Century Gothic"/>
                  <a:cs typeface="Century Gothic"/>
                  <a:sym typeface="Century Gothic"/>
                </a:rPr>
                <a:t>des émissions annuelles de gaz à effet de serre</a:t>
              </a:r>
              <a:endParaRPr b="1" i="0" sz="1500" u="none" cap="none" strike="noStrike">
                <a:solidFill>
                  <a:schemeClr val="dk1"/>
                </a:solidFill>
                <a:latin typeface="Century Gothic"/>
                <a:ea typeface="Century Gothic"/>
                <a:cs typeface="Century Gothic"/>
                <a:sym typeface="Century Gothic"/>
              </a:endParaRPr>
            </a:p>
          </p:txBody>
        </p:sp>
      </p:grpSp>
      <p:pic>
        <p:nvPicPr>
          <p:cNvPr id="1301" name="Google Shape;1301;g128d4af2262_0_607"/>
          <p:cNvPicPr preferRelativeResize="0"/>
          <p:nvPr/>
        </p:nvPicPr>
        <p:blipFill rotWithShape="1">
          <a:blip r:embed="rId4">
            <a:alphaModFix/>
          </a:blip>
          <a:srcRect b="0" l="0" r="0" t="0"/>
          <a:stretch/>
        </p:blipFill>
        <p:spPr>
          <a:xfrm>
            <a:off x="4126413" y="1883550"/>
            <a:ext cx="4720067" cy="3211200"/>
          </a:xfrm>
          <a:prstGeom prst="rect">
            <a:avLst/>
          </a:prstGeom>
          <a:noFill/>
          <a:ln>
            <a:noFill/>
          </a:ln>
        </p:spPr>
      </p:pic>
      <p:sp>
        <p:nvSpPr>
          <p:cNvPr id="1302" name="Google Shape;1302;g128d4af2262_0_607"/>
          <p:cNvSpPr/>
          <p:nvPr/>
        </p:nvSpPr>
        <p:spPr>
          <a:xfrm>
            <a:off x="11" y="6582866"/>
            <a:ext cx="6566700" cy="2769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400"/>
              <a:buFont typeface="Arial"/>
              <a:buNone/>
            </a:pPr>
            <a:r>
              <a:rPr b="0" i="1" lang="fr-FR" sz="1200" u="none" cap="none" strike="noStrike">
                <a:solidFill>
                  <a:srgbClr val="085160"/>
                </a:solidFill>
                <a:latin typeface="Century Gothic"/>
                <a:ea typeface="Century Gothic"/>
                <a:cs typeface="Century Gothic"/>
                <a:sym typeface="Century Gothic"/>
              </a:rPr>
              <a:t>Source : IPCC AR4</a:t>
            </a:r>
            <a:endParaRPr b="0" i="1" sz="1200" u="none" cap="none" strike="noStrike">
              <a:solidFill>
                <a:srgbClr val="085160"/>
              </a:solidFill>
              <a:latin typeface="Century Gothic"/>
              <a:ea typeface="Century Gothic"/>
              <a:cs typeface="Century Gothic"/>
              <a:sym typeface="Century Gothic"/>
            </a:endParaRPr>
          </a:p>
        </p:txBody>
      </p:sp>
      <p:sp>
        <p:nvSpPr>
          <p:cNvPr id="1303" name="Google Shape;1303;g128d4af2262_0_607"/>
          <p:cNvSpPr txBox="1"/>
          <p:nvPr>
            <p:ph idx="12" type="sldNum"/>
          </p:nvPr>
        </p:nvSpPr>
        <p:spPr>
          <a:xfrm>
            <a:off x="11280576" y="6597352"/>
            <a:ext cx="864000" cy="2607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grpSp>
        <p:nvGrpSpPr>
          <p:cNvPr id="1304" name="Google Shape;1304;g128d4af2262_0_607"/>
          <p:cNvGrpSpPr/>
          <p:nvPr/>
        </p:nvGrpSpPr>
        <p:grpSpPr>
          <a:xfrm>
            <a:off x="1268950" y="3548850"/>
            <a:ext cx="3432948" cy="1371888"/>
            <a:chOff x="1268950" y="3548850"/>
            <a:chExt cx="3432948" cy="1371888"/>
          </a:xfrm>
        </p:grpSpPr>
        <p:sp>
          <p:nvSpPr>
            <p:cNvPr id="1305" name="Google Shape;1305;g128d4af2262_0_607"/>
            <p:cNvSpPr txBox="1"/>
            <p:nvPr/>
          </p:nvSpPr>
          <p:spPr>
            <a:xfrm>
              <a:off x="2084098" y="4355700"/>
              <a:ext cx="1776000" cy="350100"/>
            </a:xfrm>
            <a:prstGeom prst="rect">
              <a:avLst/>
            </a:prstGeom>
            <a:noFill/>
            <a:ln>
              <a:noFill/>
            </a:ln>
          </p:spPr>
          <p:txBody>
            <a:bodyPr anchorCtr="0" anchor="t" bIns="45700" lIns="91425" spcFirstLastPara="1" rIns="91425" wrap="square" tIns="45700">
              <a:spAutoFit/>
            </a:bodyPr>
            <a:lstStyle/>
            <a:p>
              <a:pPr indent="0" lvl="0" marL="0" marR="0" rtl="0" algn="r">
                <a:lnSpc>
                  <a:spcPct val="93000"/>
                </a:lnSpc>
                <a:spcBef>
                  <a:spcPts val="0"/>
                </a:spcBef>
                <a:spcAft>
                  <a:spcPts val="0"/>
                </a:spcAft>
                <a:buClr>
                  <a:srgbClr val="000000"/>
                </a:buClr>
                <a:buSzPts val="1800"/>
                <a:buFont typeface="Times New Roman"/>
                <a:buNone/>
              </a:pPr>
              <a:r>
                <a:rPr b="0" i="0" lang="fr-FR" sz="1800" u="none" cap="none" strike="noStrike">
                  <a:solidFill>
                    <a:srgbClr val="833C0B"/>
                  </a:solidFill>
                  <a:latin typeface="Century Gothic"/>
                  <a:ea typeface="Century Gothic"/>
                  <a:cs typeface="Century Gothic"/>
                  <a:sym typeface="Century Gothic"/>
                </a:rPr>
                <a:t>Déforestation</a:t>
              </a:r>
              <a:endParaRPr b="0" i="0" sz="1400" u="none" cap="none" strike="noStrike">
                <a:solidFill>
                  <a:srgbClr val="000000"/>
                </a:solidFill>
                <a:latin typeface="Century Gothic"/>
                <a:ea typeface="Century Gothic"/>
                <a:cs typeface="Century Gothic"/>
                <a:sym typeface="Century Gothic"/>
              </a:endParaRPr>
            </a:p>
          </p:txBody>
        </p:sp>
        <p:pic>
          <p:nvPicPr>
            <p:cNvPr id="1306" name="Google Shape;1306;g128d4af2262_0_607"/>
            <p:cNvPicPr preferRelativeResize="0"/>
            <p:nvPr/>
          </p:nvPicPr>
          <p:blipFill rotWithShape="1">
            <a:blip r:embed="rId5">
              <a:alphaModFix/>
            </a:blip>
            <a:srcRect b="0" l="0" r="0" t="0"/>
            <a:stretch/>
          </p:blipFill>
          <p:spPr>
            <a:xfrm>
              <a:off x="1268950" y="4140738"/>
              <a:ext cx="780000" cy="780000"/>
            </a:xfrm>
            <a:prstGeom prst="rect">
              <a:avLst/>
            </a:prstGeom>
            <a:noFill/>
            <a:ln>
              <a:noFill/>
            </a:ln>
          </p:spPr>
        </p:pic>
        <p:cxnSp>
          <p:nvCxnSpPr>
            <p:cNvPr id="1307" name="Google Shape;1307;g128d4af2262_0_607"/>
            <p:cNvCxnSpPr>
              <a:stCxn id="1305" idx="3"/>
            </p:cNvCxnSpPr>
            <p:nvPr/>
          </p:nvCxnSpPr>
          <p:spPr>
            <a:xfrm flipH="1" rot="10800000">
              <a:off x="3860098" y="3548850"/>
              <a:ext cx="841800" cy="981900"/>
            </a:xfrm>
            <a:prstGeom prst="straightConnector1">
              <a:avLst/>
            </a:prstGeom>
            <a:noFill/>
            <a:ln cap="flat" cmpd="sng" w="19050">
              <a:solidFill>
                <a:schemeClr val="dk1"/>
              </a:solidFill>
              <a:prstDash val="solid"/>
              <a:round/>
              <a:headEnd len="sm" w="sm" type="none"/>
              <a:tailEnd len="med" w="med" type="oval"/>
            </a:ln>
          </p:spPr>
        </p:cxnSp>
      </p:grpSp>
      <p:grpSp>
        <p:nvGrpSpPr>
          <p:cNvPr id="1308" name="Google Shape;1308;g128d4af2262_0_607"/>
          <p:cNvGrpSpPr/>
          <p:nvPr/>
        </p:nvGrpSpPr>
        <p:grpSpPr>
          <a:xfrm>
            <a:off x="6274150" y="1989150"/>
            <a:ext cx="5059075" cy="1010450"/>
            <a:chOff x="6274150" y="1989150"/>
            <a:chExt cx="5059075" cy="1010450"/>
          </a:xfrm>
        </p:grpSpPr>
        <p:sp>
          <p:nvSpPr>
            <p:cNvPr id="1309" name="Google Shape;1309;g128d4af2262_0_607"/>
            <p:cNvSpPr txBox="1"/>
            <p:nvPr/>
          </p:nvSpPr>
          <p:spPr>
            <a:xfrm>
              <a:off x="7568363" y="1989150"/>
              <a:ext cx="2969700" cy="350100"/>
            </a:xfrm>
            <a:prstGeom prst="rect">
              <a:avLst/>
            </a:prstGeom>
            <a:noFill/>
            <a:ln>
              <a:noFill/>
            </a:ln>
          </p:spPr>
          <p:txBody>
            <a:bodyPr anchorCtr="0" anchor="t" bIns="45700" lIns="91425" spcFirstLastPara="1" rIns="91425" wrap="square" tIns="45700">
              <a:spAutoFit/>
            </a:bodyPr>
            <a:lstStyle/>
            <a:p>
              <a:pPr indent="0" lvl="0" marL="0" marR="0" rtl="0" algn="l">
                <a:lnSpc>
                  <a:spcPct val="93000"/>
                </a:lnSpc>
                <a:spcBef>
                  <a:spcPts val="0"/>
                </a:spcBef>
                <a:spcAft>
                  <a:spcPts val="0"/>
                </a:spcAft>
                <a:buClr>
                  <a:srgbClr val="000000"/>
                </a:buClr>
                <a:buSzPts val="1800"/>
                <a:buFont typeface="Noto Sans"/>
                <a:buNone/>
              </a:pPr>
              <a:r>
                <a:rPr b="1" i="0" lang="fr-FR" sz="1800" u="none" cap="none" strike="noStrike">
                  <a:solidFill>
                    <a:srgbClr val="006600"/>
                  </a:solidFill>
                  <a:latin typeface="Century Gothic"/>
                  <a:ea typeface="Century Gothic"/>
                  <a:cs typeface="Century Gothic"/>
                  <a:sym typeface="Century Gothic"/>
                </a:rPr>
                <a:t>Protoxyde d’azote (N</a:t>
              </a:r>
              <a:r>
                <a:rPr b="1" i="0" lang="fr-FR" sz="1200" u="none" cap="none" strike="noStrike">
                  <a:solidFill>
                    <a:srgbClr val="006600"/>
                  </a:solidFill>
                  <a:latin typeface="Century Gothic"/>
                  <a:ea typeface="Century Gothic"/>
                  <a:cs typeface="Century Gothic"/>
                  <a:sym typeface="Century Gothic"/>
                </a:rPr>
                <a:t>2</a:t>
              </a:r>
              <a:r>
                <a:rPr b="1" i="0" lang="fr-FR" sz="1800" u="none" cap="none" strike="noStrike">
                  <a:solidFill>
                    <a:srgbClr val="006600"/>
                  </a:solidFill>
                  <a:latin typeface="Century Gothic"/>
                  <a:ea typeface="Century Gothic"/>
                  <a:cs typeface="Century Gothic"/>
                  <a:sym typeface="Century Gothic"/>
                </a:rPr>
                <a:t>O)</a:t>
              </a:r>
              <a:endParaRPr b="0" i="0" sz="1400" u="none" cap="none" strike="noStrike">
                <a:solidFill>
                  <a:srgbClr val="000000"/>
                </a:solidFill>
                <a:latin typeface="Century Gothic"/>
                <a:ea typeface="Century Gothic"/>
                <a:cs typeface="Century Gothic"/>
                <a:sym typeface="Century Gothic"/>
              </a:endParaRPr>
            </a:p>
          </p:txBody>
        </p:sp>
        <p:pic>
          <p:nvPicPr>
            <p:cNvPr id="1310" name="Google Shape;1310;g128d4af2262_0_607"/>
            <p:cNvPicPr preferRelativeResize="0"/>
            <p:nvPr/>
          </p:nvPicPr>
          <p:blipFill rotWithShape="1">
            <a:blip r:embed="rId6">
              <a:alphaModFix/>
            </a:blip>
            <a:srcRect b="0" l="0" r="0" t="0"/>
            <a:stretch/>
          </p:blipFill>
          <p:spPr>
            <a:xfrm>
              <a:off x="10553225" y="2197200"/>
              <a:ext cx="780000" cy="780000"/>
            </a:xfrm>
            <a:prstGeom prst="rect">
              <a:avLst/>
            </a:prstGeom>
            <a:noFill/>
            <a:ln>
              <a:noFill/>
            </a:ln>
          </p:spPr>
        </p:pic>
        <p:sp>
          <p:nvSpPr>
            <p:cNvPr id="1311" name="Google Shape;1311;g128d4af2262_0_607"/>
            <p:cNvSpPr txBox="1"/>
            <p:nvPr/>
          </p:nvSpPr>
          <p:spPr>
            <a:xfrm>
              <a:off x="7568350" y="2299700"/>
              <a:ext cx="3000000" cy="699900"/>
            </a:xfrm>
            <a:prstGeom prst="rect">
              <a:avLst/>
            </a:prstGeom>
            <a:noFill/>
            <a:ln>
              <a:noFill/>
            </a:ln>
          </p:spPr>
          <p:txBody>
            <a:bodyPr anchorCtr="0" anchor="t" bIns="91425" lIns="91425" spcFirstLastPara="1" rIns="91425" wrap="square" tIns="91425">
              <a:spAutoFit/>
            </a:bodyPr>
            <a:lstStyle/>
            <a:p>
              <a:pPr indent="0" lvl="0" marL="0" marR="0" rtl="0" algn="l">
                <a:lnSpc>
                  <a:spcPct val="93000"/>
                </a:lnSpc>
                <a:spcBef>
                  <a:spcPts val="900"/>
                </a:spcBef>
                <a:spcAft>
                  <a:spcPts val="0"/>
                </a:spcAft>
                <a:buClr>
                  <a:srgbClr val="000000"/>
                </a:buClr>
                <a:buSzPts val="1800"/>
                <a:buFont typeface="Arial"/>
                <a:buNone/>
              </a:pPr>
              <a:r>
                <a:rPr b="0" i="0" lang="fr-FR" sz="1800" u="none" cap="none" strike="noStrike">
                  <a:solidFill>
                    <a:srgbClr val="006600"/>
                  </a:solidFill>
                  <a:latin typeface="Century Gothic"/>
                  <a:ea typeface="Century Gothic"/>
                  <a:cs typeface="Century Gothic"/>
                  <a:sym typeface="Century Gothic"/>
                </a:rPr>
                <a:t>Engrais azotés, industrie chimique</a:t>
              </a:r>
              <a:endParaRPr b="0" i="0" sz="1400" u="none" cap="none" strike="noStrike">
                <a:solidFill>
                  <a:schemeClr val="dk1"/>
                </a:solidFill>
                <a:latin typeface="Century Gothic"/>
                <a:ea typeface="Century Gothic"/>
                <a:cs typeface="Century Gothic"/>
                <a:sym typeface="Century Gothic"/>
              </a:endParaRPr>
            </a:p>
          </p:txBody>
        </p:sp>
        <p:cxnSp>
          <p:nvCxnSpPr>
            <p:cNvPr id="1312" name="Google Shape;1312;g128d4af2262_0_607"/>
            <p:cNvCxnSpPr>
              <a:stCxn id="1311" idx="1"/>
            </p:cNvCxnSpPr>
            <p:nvPr/>
          </p:nvCxnSpPr>
          <p:spPr>
            <a:xfrm rot="10800000">
              <a:off x="6274150" y="2261150"/>
              <a:ext cx="1294200" cy="388500"/>
            </a:xfrm>
            <a:prstGeom prst="straightConnector1">
              <a:avLst/>
            </a:prstGeom>
            <a:noFill/>
            <a:ln cap="flat" cmpd="sng" w="19050">
              <a:solidFill>
                <a:schemeClr val="dk1"/>
              </a:solidFill>
              <a:prstDash val="solid"/>
              <a:round/>
              <a:headEnd len="sm" w="sm" type="none"/>
              <a:tailEnd len="med" w="med" type="oval"/>
            </a:ln>
          </p:spPr>
        </p:cxnSp>
      </p:grpSp>
      <p:sp>
        <p:nvSpPr>
          <p:cNvPr id="1313" name="Google Shape;1313;g128d4af2262_0_607"/>
          <p:cNvSpPr txBox="1"/>
          <p:nvPr>
            <p:ph idx="1" type="body"/>
          </p:nvPr>
        </p:nvSpPr>
        <p:spPr>
          <a:xfrm>
            <a:off x="241650" y="1037813"/>
            <a:ext cx="11708700" cy="5217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480"/>
              </a:spcBef>
              <a:spcAft>
                <a:spcPts val="0"/>
              </a:spcAft>
              <a:buSzPts val="2400"/>
              <a:buNone/>
            </a:pPr>
            <a:r>
              <a:rPr b="0" lang="fr-FR" sz="2200">
                <a:solidFill>
                  <a:srgbClr val="005262"/>
                </a:solidFill>
              </a:rPr>
              <a:t>Il existe </a:t>
            </a:r>
            <a:r>
              <a:rPr lang="fr-FR" sz="2200">
                <a:solidFill>
                  <a:srgbClr val="005262"/>
                </a:solidFill>
              </a:rPr>
              <a:t>plusieurs gaz à effet de serre </a:t>
            </a:r>
            <a:r>
              <a:rPr b="0" lang="fr-FR" sz="2200">
                <a:solidFill>
                  <a:srgbClr val="005262"/>
                </a:solidFill>
              </a:rPr>
              <a:t>et une multitude de sources émettrices </a:t>
            </a:r>
            <a:endParaRPr sz="2200">
              <a:solidFill>
                <a:srgbClr val="005262"/>
              </a:solidFill>
            </a:endParaRPr>
          </a:p>
        </p:txBody>
      </p:sp>
      <p:grpSp>
        <p:nvGrpSpPr>
          <p:cNvPr id="1314" name="Google Shape;1314;g128d4af2262_0_607"/>
          <p:cNvGrpSpPr/>
          <p:nvPr/>
        </p:nvGrpSpPr>
        <p:grpSpPr>
          <a:xfrm>
            <a:off x="7008950" y="3656675"/>
            <a:ext cx="3990600" cy="1392925"/>
            <a:chOff x="7008950" y="3656675"/>
            <a:chExt cx="3990600" cy="1392925"/>
          </a:xfrm>
        </p:grpSpPr>
        <p:sp>
          <p:nvSpPr>
            <p:cNvPr id="1315" name="Google Shape;1315;g128d4af2262_0_607"/>
            <p:cNvSpPr txBox="1"/>
            <p:nvPr/>
          </p:nvSpPr>
          <p:spPr>
            <a:xfrm>
              <a:off x="7926650" y="4425575"/>
              <a:ext cx="2292900" cy="607800"/>
            </a:xfrm>
            <a:prstGeom prst="rect">
              <a:avLst/>
            </a:prstGeom>
            <a:noFill/>
            <a:ln>
              <a:noFill/>
            </a:ln>
          </p:spPr>
          <p:txBody>
            <a:bodyPr anchorCtr="0" anchor="t" bIns="45700" lIns="91425" spcFirstLastPara="1" rIns="91425" wrap="square" tIns="45700">
              <a:spAutoFit/>
            </a:bodyPr>
            <a:lstStyle/>
            <a:p>
              <a:pPr indent="0" lvl="0" marL="0" marR="0" rtl="0" algn="l">
                <a:lnSpc>
                  <a:spcPct val="93000"/>
                </a:lnSpc>
                <a:spcBef>
                  <a:spcPts val="0"/>
                </a:spcBef>
                <a:spcAft>
                  <a:spcPts val="0"/>
                </a:spcAft>
                <a:buClr>
                  <a:srgbClr val="000000"/>
                </a:buClr>
                <a:buSzPts val="1800"/>
                <a:buFont typeface="Noto Sans"/>
                <a:buNone/>
              </a:pPr>
              <a:r>
                <a:rPr b="0" i="0" lang="fr-FR" sz="1800" u="none" cap="none" strike="noStrike">
                  <a:solidFill>
                    <a:srgbClr val="085160"/>
                  </a:solidFill>
                  <a:latin typeface="Century Gothic"/>
                  <a:ea typeface="Century Gothic"/>
                  <a:cs typeface="Century Gothic"/>
                  <a:sym typeface="Century Gothic"/>
                </a:rPr>
                <a:t>Combustion </a:t>
              </a:r>
              <a:br>
                <a:rPr b="0" i="0" lang="fr-FR" sz="1800" u="none" cap="none" strike="noStrike">
                  <a:solidFill>
                    <a:srgbClr val="085160"/>
                  </a:solidFill>
                  <a:latin typeface="Century Gothic"/>
                  <a:ea typeface="Century Gothic"/>
                  <a:cs typeface="Century Gothic"/>
                  <a:sym typeface="Century Gothic"/>
                </a:rPr>
              </a:br>
              <a:r>
                <a:rPr b="0" i="0" lang="fr-FR" sz="1800" u="none" cap="none" strike="noStrike">
                  <a:solidFill>
                    <a:srgbClr val="085160"/>
                  </a:solidFill>
                  <a:latin typeface="Century Gothic"/>
                  <a:ea typeface="Century Gothic"/>
                  <a:cs typeface="Century Gothic"/>
                  <a:sym typeface="Century Gothic"/>
                </a:rPr>
                <a:t>d’énergies fossiles</a:t>
              </a:r>
              <a:endParaRPr b="0" i="0" sz="1400" u="none" cap="none" strike="noStrike">
                <a:solidFill>
                  <a:srgbClr val="000000"/>
                </a:solidFill>
                <a:latin typeface="Century Gothic"/>
                <a:ea typeface="Century Gothic"/>
                <a:cs typeface="Century Gothic"/>
                <a:sym typeface="Century Gothic"/>
              </a:endParaRPr>
            </a:p>
          </p:txBody>
        </p:sp>
        <p:pic>
          <p:nvPicPr>
            <p:cNvPr id="1316" name="Google Shape;1316;g128d4af2262_0_607"/>
            <p:cNvPicPr preferRelativeResize="0"/>
            <p:nvPr/>
          </p:nvPicPr>
          <p:blipFill rotWithShape="1">
            <a:blip r:embed="rId7">
              <a:alphaModFix/>
            </a:blip>
            <a:srcRect b="0" l="0" r="0" t="0"/>
            <a:stretch/>
          </p:blipFill>
          <p:spPr>
            <a:xfrm>
              <a:off x="9355550" y="3656675"/>
              <a:ext cx="780000" cy="780000"/>
            </a:xfrm>
            <a:prstGeom prst="rect">
              <a:avLst/>
            </a:prstGeom>
            <a:noFill/>
            <a:ln>
              <a:noFill/>
            </a:ln>
          </p:spPr>
        </p:pic>
        <p:cxnSp>
          <p:nvCxnSpPr>
            <p:cNvPr id="1317" name="Google Shape;1317;g128d4af2262_0_607"/>
            <p:cNvCxnSpPr>
              <a:stCxn id="1315" idx="1"/>
            </p:cNvCxnSpPr>
            <p:nvPr/>
          </p:nvCxnSpPr>
          <p:spPr>
            <a:xfrm rot="10800000">
              <a:off x="7008950" y="4335275"/>
              <a:ext cx="917700" cy="394200"/>
            </a:xfrm>
            <a:prstGeom prst="straightConnector1">
              <a:avLst/>
            </a:prstGeom>
            <a:noFill/>
            <a:ln cap="flat" cmpd="sng" w="19050">
              <a:solidFill>
                <a:schemeClr val="dk1"/>
              </a:solidFill>
              <a:prstDash val="solid"/>
              <a:round/>
              <a:headEnd len="sm" w="sm" type="none"/>
              <a:tailEnd len="med" w="med" type="oval"/>
            </a:ln>
          </p:spPr>
        </p:cxnSp>
        <p:pic>
          <p:nvPicPr>
            <p:cNvPr id="1318" name="Google Shape;1318;g128d4af2262_0_607"/>
            <p:cNvPicPr preferRelativeResize="0"/>
            <p:nvPr/>
          </p:nvPicPr>
          <p:blipFill rotWithShape="1">
            <a:blip r:embed="rId8">
              <a:alphaModFix/>
            </a:blip>
            <a:srcRect b="0" l="0" r="0" t="0"/>
            <a:stretch/>
          </p:blipFill>
          <p:spPr>
            <a:xfrm>
              <a:off x="10219550" y="4269600"/>
              <a:ext cx="780000" cy="780000"/>
            </a:xfrm>
            <a:prstGeom prst="rect">
              <a:avLst/>
            </a:prstGeom>
            <a:noFill/>
            <a:ln>
              <a:noFill/>
            </a:ln>
          </p:spPr>
        </p:pic>
      </p:grpSp>
      <p:sp>
        <p:nvSpPr>
          <p:cNvPr id="1319" name="Google Shape;1319;g128d4af2262_0_607"/>
          <p:cNvSpPr/>
          <p:nvPr/>
        </p:nvSpPr>
        <p:spPr>
          <a:xfrm>
            <a:off x="9314800" y="6597325"/>
            <a:ext cx="2389500" cy="2607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85160"/>
              </a:buClr>
              <a:buSzPts val="1100"/>
              <a:buFont typeface="Century Gothic"/>
              <a:buNone/>
            </a:pPr>
            <a:r>
              <a:rPr b="0" i="1" lang="fr-FR" sz="1100" u="none" cap="none" strike="noStrike">
                <a:solidFill>
                  <a:srgbClr val="085160"/>
                </a:solidFill>
                <a:latin typeface="Century Gothic"/>
                <a:ea typeface="Century Gothic"/>
                <a:cs typeface="Century Gothic"/>
                <a:sym typeface="Century Gothic"/>
              </a:rPr>
              <a:t>Icônes : Smashicons et Freepik</a:t>
            </a:r>
            <a:endParaRPr b="0" i="1" sz="1100" u="none" cap="none" strike="noStrike">
              <a:solidFill>
                <a:srgbClr val="166478"/>
              </a:solidFill>
              <a:latin typeface="Century Gothic"/>
              <a:ea typeface="Century Gothic"/>
              <a:cs typeface="Century Gothic"/>
              <a:sym typeface="Century Gothic"/>
            </a:endParaRPr>
          </a:p>
        </p:txBody>
      </p:sp>
      <p:grpSp>
        <p:nvGrpSpPr>
          <p:cNvPr id="1320" name="Google Shape;1320;g128d4af2262_0_607"/>
          <p:cNvGrpSpPr/>
          <p:nvPr/>
        </p:nvGrpSpPr>
        <p:grpSpPr>
          <a:xfrm>
            <a:off x="750845" y="1616602"/>
            <a:ext cx="4624755" cy="1063673"/>
            <a:chOff x="750845" y="1616602"/>
            <a:chExt cx="4624755" cy="1063673"/>
          </a:xfrm>
        </p:grpSpPr>
        <p:sp>
          <p:nvSpPr>
            <p:cNvPr id="1321" name="Google Shape;1321;g128d4af2262_0_607"/>
            <p:cNvSpPr txBox="1"/>
            <p:nvPr/>
          </p:nvSpPr>
          <p:spPr>
            <a:xfrm>
              <a:off x="2463344" y="1750113"/>
              <a:ext cx="1955700" cy="350100"/>
            </a:xfrm>
            <a:prstGeom prst="rect">
              <a:avLst/>
            </a:prstGeom>
            <a:noFill/>
            <a:ln>
              <a:noFill/>
            </a:ln>
          </p:spPr>
          <p:txBody>
            <a:bodyPr anchorCtr="0" anchor="t" bIns="45700" lIns="91425" spcFirstLastPara="1" rIns="91425" wrap="square" tIns="45700">
              <a:spAutoFit/>
            </a:bodyPr>
            <a:lstStyle/>
            <a:p>
              <a:pPr indent="0" lvl="0" marL="0" marR="0" rtl="0" algn="ctr">
                <a:lnSpc>
                  <a:spcPct val="93000"/>
                </a:lnSpc>
                <a:spcBef>
                  <a:spcPts val="0"/>
                </a:spcBef>
                <a:spcAft>
                  <a:spcPts val="0"/>
                </a:spcAft>
                <a:buClr>
                  <a:srgbClr val="000000"/>
                </a:buClr>
                <a:buSzPts val="1800"/>
                <a:buFont typeface="Times New Roman"/>
                <a:buNone/>
              </a:pPr>
              <a:r>
                <a:rPr b="1" i="0" lang="fr-FR" sz="1800" u="none" cap="none" strike="noStrike">
                  <a:solidFill>
                    <a:srgbClr val="2F5496"/>
                  </a:solidFill>
                  <a:latin typeface="Century Gothic"/>
                  <a:ea typeface="Century Gothic"/>
                  <a:cs typeface="Century Gothic"/>
                  <a:sym typeface="Century Gothic"/>
                </a:rPr>
                <a:t>Méthane (CH</a:t>
              </a:r>
              <a:r>
                <a:rPr b="1" i="0" lang="fr-FR" sz="1200" u="none" cap="none" strike="noStrike">
                  <a:solidFill>
                    <a:srgbClr val="2F5496"/>
                  </a:solidFill>
                  <a:latin typeface="Century Gothic"/>
                  <a:ea typeface="Century Gothic"/>
                  <a:cs typeface="Century Gothic"/>
                  <a:sym typeface="Century Gothic"/>
                </a:rPr>
                <a:t>4</a:t>
              </a:r>
              <a:r>
                <a:rPr b="1" i="0" lang="fr-FR" sz="1800" u="none" cap="none" strike="noStrike">
                  <a:solidFill>
                    <a:srgbClr val="2F5496"/>
                  </a:solidFill>
                  <a:latin typeface="Century Gothic"/>
                  <a:ea typeface="Century Gothic"/>
                  <a:cs typeface="Century Gothic"/>
                  <a:sym typeface="Century Gothic"/>
                </a:rPr>
                <a:t>)</a:t>
              </a:r>
              <a:endParaRPr b="0" i="0" sz="1400" u="none" cap="none" strike="noStrike">
                <a:solidFill>
                  <a:srgbClr val="000000"/>
                </a:solidFill>
                <a:latin typeface="Century Gothic"/>
                <a:ea typeface="Century Gothic"/>
                <a:cs typeface="Century Gothic"/>
                <a:sym typeface="Century Gothic"/>
              </a:endParaRPr>
            </a:p>
          </p:txBody>
        </p:sp>
        <p:pic>
          <p:nvPicPr>
            <p:cNvPr id="1322" name="Google Shape;1322;g128d4af2262_0_607"/>
            <p:cNvPicPr preferRelativeResize="0"/>
            <p:nvPr/>
          </p:nvPicPr>
          <p:blipFill rotWithShape="1">
            <a:blip r:embed="rId9">
              <a:alphaModFix/>
            </a:blip>
            <a:srcRect b="0" l="0" r="0" t="0"/>
            <a:stretch/>
          </p:blipFill>
          <p:spPr>
            <a:xfrm flipH="1">
              <a:off x="1683360" y="1843387"/>
              <a:ext cx="780000" cy="780000"/>
            </a:xfrm>
            <a:prstGeom prst="rect">
              <a:avLst/>
            </a:prstGeom>
            <a:noFill/>
            <a:ln>
              <a:noFill/>
            </a:ln>
          </p:spPr>
        </p:pic>
        <p:sp>
          <p:nvSpPr>
            <p:cNvPr id="1323" name="Google Shape;1323;g128d4af2262_0_607"/>
            <p:cNvSpPr txBox="1"/>
            <p:nvPr/>
          </p:nvSpPr>
          <p:spPr>
            <a:xfrm flipH="1" rot="-769790">
              <a:off x="785093" y="1717313"/>
              <a:ext cx="953813" cy="4156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1" i="0" lang="fr-FR" sz="2100" u="none" cap="none" strike="noStrike">
                  <a:solidFill>
                    <a:srgbClr val="000000"/>
                  </a:solidFill>
                  <a:latin typeface="Century Gothic"/>
                  <a:ea typeface="Century Gothic"/>
                  <a:cs typeface="Century Gothic"/>
                  <a:sym typeface="Century Gothic"/>
                </a:rPr>
                <a:t>Blurp!</a:t>
              </a:r>
              <a:endParaRPr b="0" i="0" sz="100" u="none" cap="none" strike="noStrike">
                <a:solidFill>
                  <a:srgbClr val="000000"/>
                </a:solidFill>
                <a:latin typeface="Arial"/>
                <a:ea typeface="Arial"/>
                <a:cs typeface="Arial"/>
                <a:sym typeface="Arial"/>
              </a:endParaRPr>
            </a:p>
          </p:txBody>
        </p:sp>
        <p:sp>
          <p:nvSpPr>
            <p:cNvPr id="1324" name="Google Shape;1324;g128d4af2262_0_607"/>
            <p:cNvSpPr txBox="1"/>
            <p:nvPr/>
          </p:nvSpPr>
          <p:spPr>
            <a:xfrm>
              <a:off x="2553200" y="2072475"/>
              <a:ext cx="1776000" cy="607800"/>
            </a:xfrm>
            <a:prstGeom prst="rect">
              <a:avLst/>
            </a:prstGeom>
            <a:noFill/>
            <a:ln>
              <a:noFill/>
            </a:ln>
          </p:spPr>
          <p:txBody>
            <a:bodyPr anchorCtr="0" anchor="t" bIns="45700" lIns="91425" spcFirstLastPara="1" rIns="91425" wrap="square" tIns="45700">
              <a:spAutoFit/>
            </a:bodyPr>
            <a:lstStyle/>
            <a:p>
              <a:pPr indent="0" lvl="0" marL="0" marR="0" rtl="0" algn="r">
                <a:lnSpc>
                  <a:spcPct val="93000"/>
                </a:lnSpc>
                <a:spcBef>
                  <a:spcPts val="0"/>
                </a:spcBef>
                <a:spcAft>
                  <a:spcPts val="0"/>
                </a:spcAft>
                <a:buClr>
                  <a:srgbClr val="000000"/>
                </a:buClr>
                <a:buSzPts val="1800"/>
                <a:buFont typeface="Times New Roman"/>
                <a:buNone/>
              </a:pPr>
              <a:r>
                <a:rPr b="0" i="0" lang="fr-FR" sz="1800" u="none" cap="none" strike="noStrike">
                  <a:solidFill>
                    <a:srgbClr val="2F5496"/>
                  </a:solidFill>
                  <a:latin typeface="Century Gothic"/>
                  <a:ea typeface="Century Gothic"/>
                  <a:cs typeface="Century Gothic"/>
                  <a:sym typeface="Century Gothic"/>
                </a:rPr>
                <a:t>Ruminement des bovins</a:t>
              </a:r>
              <a:endParaRPr b="0" i="0" sz="1800" u="none" cap="none" strike="noStrike">
                <a:solidFill>
                  <a:schemeClr val="dk1"/>
                </a:solidFill>
                <a:latin typeface="Century Gothic"/>
                <a:ea typeface="Century Gothic"/>
                <a:cs typeface="Century Gothic"/>
                <a:sym typeface="Century Gothic"/>
              </a:endParaRPr>
            </a:p>
          </p:txBody>
        </p:sp>
        <p:cxnSp>
          <p:nvCxnSpPr>
            <p:cNvPr id="1325" name="Google Shape;1325;g128d4af2262_0_607"/>
            <p:cNvCxnSpPr>
              <a:stCxn id="1324" idx="3"/>
            </p:cNvCxnSpPr>
            <p:nvPr/>
          </p:nvCxnSpPr>
          <p:spPr>
            <a:xfrm>
              <a:off x="4329200" y="2376375"/>
              <a:ext cx="1046400" cy="4500"/>
            </a:xfrm>
            <a:prstGeom prst="straightConnector1">
              <a:avLst/>
            </a:prstGeom>
            <a:noFill/>
            <a:ln cap="flat" cmpd="sng" w="19050">
              <a:solidFill>
                <a:schemeClr val="dk1"/>
              </a:solidFill>
              <a:prstDash val="solid"/>
              <a:round/>
              <a:headEnd len="sm" w="sm" type="none"/>
              <a:tailEnd len="med" w="med" type="oval"/>
            </a:ln>
          </p:spPr>
        </p:cxnSp>
      </p:grpSp>
      <p:grpSp>
        <p:nvGrpSpPr>
          <p:cNvPr id="1326" name="Google Shape;1326;g128d4af2262_0_607"/>
          <p:cNvGrpSpPr/>
          <p:nvPr/>
        </p:nvGrpSpPr>
        <p:grpSpPr>
          <a:xfrm>
            <a:off x="1774625" y="2800075"/>
            <a:ext cx="3181804" cy="1079062"/>
            <a:chOff x="1774625" y="2800075"/>
            <a:chExt cx="3181804" cy="1079062"/>
          </a:xfrm>
        </p:grpSpPr>
        <p:grpSp>
          <p:nvGrpSpPr>
            <p:cNvPr id="1327" name="Google Shape;1327;g128d4af2262_0_607"/>
            <p:cNvGrpSpPr/>
            <p:nvPr/>
          </p:nvGrpSpPr>
          <p:grpSpPr>
            <a:xfrm>
              <a:off x="2554629" y="2800075"/>
              <a:ext cx="2401800" cy="892950"/>
              <a:chOff x="2554629" y="2800075"/>
              <a:chExt cx="2401800" cy="892950"/>
            </a:xfrm>
          </p:grpSpPr>
          <p:sp>
            <p:nvSpPr>
              <p:cNvPr id="1328" name="Google Shape;1328;g128d4af2262_0_607"/>
              <p:cNvSpPr txBox="1"/>
              <p:nvPr/>
            </p:nvSpPr>
            <p:spPr>
              <a:xfrm>
                <a:off x="2554629" y="3342925"/>
                <a:ext cx="1206600" cy="350100"/>
              </a:xfrm>
              <a:prstGeom prst="rect">
                <a:avLst/>
              </a:prstGeom>
              <a:noFill/>
              <a:ln>
                <a:noFill/>
              </a:ln>
            </p:spPr>
            <p:txBody>
              <a:bodyPr anchorCtr="0" anchor="t" bIns="45700" lIns="91425" spcFirstLastPara="1" rIns="91425" wrap="square" tIns="45700">
                <a:spAutoFit/>
              </a:bodyPr>
              <a:lstStyle/>
              <a:p>
                <a:pPr indent="0" lvl="0" marL="0" marR="0" rtl="0" algn="r">
                  <a:lnSpc>
                    <a:spcPct val="93000"/>
                  </a:lnSpc>
                  <a:spcBef>
                    <a:spcPts val="0"/>
                  </a:spcBef>
                  <a:spcAft>
                    <a:spcPts val="0"/>
                  </a:spcAft>
                  <a:buClr>
                    <a:srgbClr val="000000"/>
                  </a:buClr>
                  <a:buSzPts val="1800"/>
                  <a:buFont typeface="Times New Roman"/>
                  <a:buNone/>
                </a:pPr>
                <a:r>
                  <a:rPr b="0" i="0" lang="fr-FR" sz="1800" u="none" cap="none" strike="noStrike">
                    <a:solidFill>
                      <a:schemeClr val="dk1"/>
                    </a:solidFill>
                    <a:latin typeface="Century Gothic"/>
                    <a:ea typeface="Century Gothic"/>
                    <a:cs typeface="Century Gothic"/>
                    <a:sym typeface="Century Gothic"/>
                  </a:rPr>
                  <a:t>Industrie</a:t>
                </a:r>
                <a:endParaRPr b="0" i="0" sz="1400" u="none" cap="none" strike="noStrike">
                  <a:solidFill>
                    <a:srgbClr val="000000"/>
                  </a:solidFill>
                  <a:latin typeface="Century Gothic"/>
                  <a:ea typeface="Century Gothic"/>
                  <a:cs typeface="Century Gothic"/>
                  <a:sym typeface="Century Gothic"/>
                </a:endParaRPr>
              </a:p>
            </p:txBody>
          </p:sp>
          <p:cxnSp>
            <p:nvCxnSpPr>
              <p:cNvPr id="1329" name="Google Shape;1329;g128d4af2262_0_607"/>
              <p:cNvCxnSpPr>
                <a:stCxn id="1328" idx="3"/>
              </p:cNvCxnSpPr>
              <p:nvPr/>
            </p:nvCxnSpPr>
            <p:spPr>
              <a:xfrm flipH="1" rot="10800000">
                <a:off x="3761229" y="2800075"/>
                <a:ext cx="1195200" cy="717900"/>
              </a:xfrm>
              <a:prstGeom prst="straightConnector1">
                <a:avLst/>
              </a:prstGeom>
              <a:noFill/>
              <a:ln cap="flat" cmpd="sng" w="19050">
                <a:solidFill>
                  <a:schemeClr val="dk1"/>
                </a:solidFill>
                <a:prstDash val="solid"/>
                <a:round/>
                <a:headEnd len="sm" w="sm" type="none"/>
                <a:tailEnd len="med" w="med" type="oval"/>
              </a:ln>
            </p:spPr>
          </p:cxnSp>
        </p:grpSp>
        <p:pic>
          <p:nvPicPr>
            <p:cNvPr id="1330" name="Google Shape;1330;g128d4af2262_0_607"/>
            <p:cNvPicPr preferRelativeResize="0"/>
            <p:nvPr/>
          </p:nvPicPr>
          <p:blipFill rotWithShape="1">
            <a:blip r:embed="rId10">
              <a:alphaModFix/>
            </a:blip>
            <a:srcRect b="0" l="0" r="0" t="0"/>
            <a:stretch/>
          </p:blipFill>
          <p:spPr>
            <a:xfrm flipH="1">
              <a:off x="1774625" y="3099163"/>
              <a:ext cx="780000" cy="779974"/>
            </a:xfrm>
            <a:prstGeom prst="rect">
              <a:avLst/>
            </a:prstGeom>
            <a:noFill/>
            <a:ln>
              <a:noFill/>
            </a:ln>
          </p:spPr>
        </p:pic>
      </p:grpSp>
      <p:sp>
        <p:nvSpPr>
          <p:cNvPr id="1331" name="Google Shape;1331;g128d4af2262_0_607"/>
          <p:cNvSpPr txBox="1"/>
          <p:nvPr>
            <p:ph type="title"/>
          </p:nvPr>
        </p:nvSpPr>
        <p:spPr>
          <a:xfrm>
            <a:off x="2027548" y="0"/>
            <a:ext cx="8028900" cy="980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fr-FR"/>
              <a:t>Le CO</a:t>
            </a:r>
            <a:r>
              <a:rPr lang="fr-FR" sz="1700"/>
              <a:t>2</a:t>
            </a:r>
            <a:r>
              <a:rPr lang="fr-FR"/>
              <a:t> n’est pas le seul gaz à effet de serre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93"/>
                                        </p:tgtEl>
                                        <p:attrNameLst>
                                          <p:attrName>style.visibility</p:attrName>
                                        </p:attrNameLst>
                                      </p:cBhvr>
                                      <p:to>
                                        <p:strVal val="visible"/>
                                      </p:to>
                                    </p:set>
                                  </p:childTnLst>
                                </p:cTn>
                              </p:par>
                              <p:par>
                                <p:cTn fill="hold" nodeType="withEffect" presetClass="entr" presetID="10" presetSubtype="0">
                                  <p:stCondLst>
                                    <p:cond delay="0"/>
                                  </p:stCondLst>
                                  <p:childTnLst>
                                    <p:set>
                                      <p:cBhvr>
                                        <p:cTn dur="1" fill="hold">
                                          <p:stCondLst>
                                            <p:cond delay="0"/>
                                          </p:stCondLst>
                                        </p:cTn>
                                        <p:tgtEl>
                                          <p:spTgt spid="1314"/>
                                        </p:tgtEl>
                                        <p:attrNameLst>
                                          <p:attrName>style.visibility</p:attrName>
                                        </p:attrNameLst>
                                      </p:cBhvr>
                                      <p:to>
                                        <p:strVal val="visible"/>
                                      </p:to>
                                    </p:set>
                                    <p:animEffect filter="fade" transition="in">
                                      <p:cBhvr>
                                        <p:cTn dur="1000"/>
                                        <p:tgtEl>
                                          <p:spTgt spid="1314"/>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304"/>
                                        </p:tgtEl>
                                        <p:attrNameLst>
                                          <p:attrName>style.visibility</p:attrName>
                                        </p:attrNameLst>
                                      </p:cBhvr>
                                      <p:to>
                                        <p:strVal val="visible"/>
                                      </p:to>
                                    </p:set>
                                    <p:animEffect filter="fade" transition="in">
                                      <p:cBhvr>
                                        <p:cTn dur="1000"/>
                                        <p:tgtEl>
                                          <p:spTgt spid="1304"/>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326"/>
                                        </p:tgtEl>
                                        <p:attrNameLst>
                                          <p:attrName>style.visibility</p:attrName>
                                        </p:attrNameLst>
                                      </p:cBhvr>
                                      <p:to>
                                        <p:strVal val="visible"/>
                                      </p:to>
                                    </p:set>
                                    <p:animEffect filter="fade" transition="in">
                                      <p:cBhvr>
                                        <p:cTn dur="1000"/>
                                        <p:tgtEl>
                                          <p:spTgt spid="13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2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0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336" name="Shape 1336"/>
        <p:cNvGrpSpPr/>
        <p:nvPr/>
      </p:nvGrpSpPr>
      <p:grpSpPr>
        <a:xfrm>
          <a:off x="0" y="0"/>
          <a:ext cx="0" cy="0"/>
          <a:chOff x="0" y="0"/>
          <a:chExt cx="0" cy="0"/>
        </a:xfrm>
      </p:grpSpPr>
      <p:sp>
        <p:nvSpPr>
          <p:cNvPr id="1337" name="Google Shape;1337;g12940e1a142_0_50"/>
          <p:cNvSpPr txBox="1"/>
          <p:nvPr>
            <p:ph idx="12" type="sldNum"/>
          </p:nvPr>
        </p:nvSpPr>
        <p:spPr>
          <a:xfrm>
            <a:off x="11280576" y="6597352"/>
            <a:ext cx="864000" cy="2607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
        <p:nvSpPr>
          <p:cNvPr id="1338" name="Google Shape;1338;g12940e1a142_0_50"/>
          <p:cNvSpPr/>
          <p:nvPr/>
        </p:nvSpPr>
        <p:spPr>
          <a:xfrm>
            <a:off x="9620800" y="6597325"/>
            <a:ext cx="2083500" cy="2607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85160"/>
              </a:buClr>
              <a:buSzPts val="1100"/>
              <a:buFont typeface="Century Gothic"/>
              <a:buNone/>
            </a:pPr>
            <a:r>
              <a:rPr b="0" i="1" lang="fr-FR" sz="1100" u="none" cap="none" strike="noStrike">
                <a:solidFill>
                  <a:srgbClr val="085160"/>
                </a:solidFill>
                <a:latin typeface="Century Gothic"/>
                <a:ea typeface="Century Gothic"/>
                <a:cs typeface="Century Gothic"/>
                <a:sym typeface="Century Gothic"/>
              </a:rPr>
              <a:t>Icônes : Freepik</a:t>
            </a:r>
            <a:endParaRPr b="0" i="1" sz="1100" u="none" cap="none" strike="noStrike">
              <a:solidFill>
                <a:srgbClr val="166478"/>
              </a:solidFill>
              <a:latin typeface="Century Gothic"/>
              <a:ea typeface="Century Gothic"/>
              <a:cs typeface="Century Gothic"/>
              <a:sym typeface="Century Gothic"/>
            </a:endParaRPr>
          </a:p>
        </p:txBody>
      </p:sp>
      <p:cxnSp>
        <p:nvCxnSpPr>
          <p:cNvPr id="1339" name="Google Shape;1339;g12940e1a142_0_50"/>
          <p:cNvCxnSpPr/>
          <p:nvPr/>
        </p:nvCxnSpPr>
        <p:spPr>
          <a:xfrm>
            <a:off x="2955100" y="980688"/>
            <a:ext cx="13200" cy="4391100"/>
          </a:xfrm>
          <a:prstGeom prst="straightConnector1">
            <a:avLst/>
          </a:prstGeom>
          <a:noFill/>
          <a:ln cap="flat" cmpd="sng" w="38100">
            <a:solidFill>
              <a:schemeClr val="dk2"/>
            </a:solidFill>
            <a:prstDash val="solid"/>
            <a:round/>
            <a:headEnd len="sm" w="sm" type="none"/>
            <a:tailEnd len="sm" w="sm" type="none"/>
          </a:ln>
        </p:spPr>
      </p:cxnSp>
      <p:cxnSp>
        <p:nvCxnSpPr>
          <p:cNvPr id="1340" name="Google Shape;1340;g12940e1a142_0_50"/>
          <p:cNvCxnSpPr/>
          <p:nvPr/>
        </p:nvCxnSpPr>
        <p:spPr>
          <a:xfrm>
            <a:off x="6089400" y="980688"/>
            <a:ext cx="13200" cy="4391100"/>
          </a:xfrm>
          <a:prstGeom prst="straightConnector1">
            <a:avLst/>
          </a:prstGeom>
          <a:noFill/>
          <a:ln cap="flat" cmpd="sng" w="38100">
            <a:solidFill>
              <a:schemeClr val="dk2"/>
            </a:solidFill>
            <a:prstDash val="solid"/>
            <a:round/>
            <a:headEnd len="sm" w="sm" type="none"/>
            <a:tailEnd len="sm" w="sm" type="none"/>
          </a:ln>
        </p:spPr>
      </p:cxnSp>
      <p:cxnSp>
        <p:nvCxnSpPr>
          <p:cNvPr id="1341" name="Google Shape;1341;g12940e1a142_0_50"/>
          <p:cNvCxnSpPr/>
          <p:nvPr/>
        </p:nvCxnSpPr>
        <p:spPr>
          <a:xfrm>
            <a:off x="9223700" y="980688"/>
            <a:ext cx="13200" cy="4391100"/>
          </a:xfrm>
          <a:prstGeom prst="straightConnector1">
            <a:avLst/>
          </a:prstGeom>
          <a:noFill/>
          <a:ln cap="flat" cmpd="sng" w="38100">
            <a:solidFill>
              <a:schemeClr val="dk2"/>
            </a:solidFill>
            <a:prstDash val="solid"/>
            <a:round/>
            <a:headEnd len="sm" w="sm" type="none"/>
            <a:tailEnd len="sm" w="sm" type="none"/>
          </a:ln>
        </p:spPr>
      </p:cxnSp>
      <p:pic>
        <p:nvPicPr>
          <p:cNvPr id="1342" name="Google Shape;1342;g12940e1a142_0_50"/>
          <p:cNvPicPr preferRelativeResize="0"/>
          <p:nvPr/>
        </p:nvPicPr>
        <p:blipFill rotWithShape="1">
          <a:blip r:embed="rId3">
            <a:alphaModFix/>
          </a:blip>
          <a:srcRect b="0" l="0" r="0" t="0"/>
          <a:stretch/>
        </p:blipFill>
        <p:spPr>
          <a:xfrm>
            <a:off x="959026" y="2666675"/>
            <a:ext cx="864000" cy="864000"/>
          </a:xfrm>
          <a:prstGeom prst="rect">
            <a:avLst/>
          </a:prstGeom>
          <a:noFill/>
          <a:ln>
            <a:noFill/>
          </a:ln>
        </p:spPr>
      </p:pic>
      <p:sp>
        <p:nvSpPr>
          <p:cNvPr id="1343" name="Google Shape;1343;g12940e1a142_0_50"/>
          <p:cNvSpPr txBox="1"/>
          <p:nvPr/>
        </p:nvSpPr>
        <p:spPr>
          <a:xfrm>
            <a:off x="751425" y="980700"/>
            <a:ext cx="1279200" cy="699900"/>
          </a:xfrm>
          <a:prstGeom prst="rect">
            <a:avLst/>
          </a:prstGeom>
          <a:noFill/>
          <a:ln>
            <a:noFill/>
          </a:ln>
        </p:spPr>
        <p:txBody>
          <a:bodyPr anchorCtr="0" anchor="t" bIns="91425" lIns="91425" spcFirstLastPara="1" rIns="91425" wrap="square" tIns="91425">
            <a:spAutoFit/>
          </a:bodyPr>
          <a:lstStyle/>
          <a:p>
            <a:pPr indent="0" lvl="0" marL="0" marR="0" rtl="0" algn="ctr">
              <a:lnSpc>
                <a:spcPct val="93000"/>
              </a:lnSpc>
              <a:spcBef>
                <a:spcPts val="0"/>
              </a:spcBef>
              <a:spcAft>
                <a:spcPts val="0"/>
              </a:spcAft>
              <a:buClr>
                <a:srgbClr val="000000"/>
              </a:buClr>
              <a:buSzPts val="3600"/>
              <a:buFont typeface="Arial"/>
              <a:buNone/>
            </a:pPr>
            <a:r>
              <a:rPr b="1" i="0" lang="fr-FR" sz="3600" u="none" cap="none" strike="noStrike">
                <a:solidFill>
                  <a:srgbClr val="005262"/>
                </a:solidFill>
                <a:latin typeface="Century Gothic"/>
                <a:ea typeface="Century Gothic"/>
                <a:cs typeface="Century Gothic"/>
                <a:sym typeface="Century Gothic"/>
              </a:rPr>
              <a:t>CO</a:t>
            </a:r>
            <a:r>
              <a:rPr b="1" i="0" lang="fr-FR" sz="2800" u="none" cap="none" strike="noStrike">
                <a:solidFill>
                  <a:srgbClr val="005262"/>
                </a:solidFill>
                <a:latin typeface="Century Gothic"/>
                <a:ea typeface="Century Gothic"/>
                <a:cs typeface="Century Gothic"/>
                <a:sym typeface="Century Gothic"/>
              </a:rPr>
              <a:t>2</a:t>
            </a:r>
            <a:endParaRPr b="0" i="0" sz="2200" u="none" cap="none" strike="noStrike">
              <a:solidFill>
                <a:srgbClr val="005262"/>
              </a:solidFill>
              <a:latin typeface="Arial"/>
              <a:ea typeface="Arial"/>
              <a:cs typeface="Arial"/>
              <a:sym typeface="Arial"/>
            </a:endParaRPr>
          </a:p>
        </p:txBody>
      </p:sp>
      <p:sp>
        <p:nvSpPr>
          <p:cNvPr id="1344" name="Google Shape;1344;g12940e1a142_0_50"/>
          <p:cNvSpPr txBox="1"/>
          <p:nvPr/>
        </p:nvSpPr>
        <p:spPr>
          <a:xfrm>
            <a:off x="751425" y="3530664"/>
            <a:ext cx="1279200" cy="554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fr-FR" sz="3000" u="none" cap="none" strike="noStrike">
                <a:solidFill>
                  <a:srgbClr val="FFC000"/>
                </a:solidFill>
                <a:latin typeface="Century Gothic"/>
                <a:ea typeface="Century Gothic"/>
                <a:cs typeface="Century Gothic"/>
                <a:sym typeface="Century Gothic"/>
              </a:rPr>
              <a:t>x 1</a:t>
            </a:r>
            <a:endParaRPr b="0" i="0" sz="3000" u="none" cap="none" strike="noStrike">
              <a:solidFill>
                <a:srgbClr val="FFC000"/>
              </a:solidFill>
              <a:latin typeface="Arial"/>
              <a:ea typeface="Arial"/>
              <a:cs typeface="Arial"/>
              <a:sym typeface="Arial"/>
            </a:endParaRPr>
          </a:p>
        </p:txBody>
      </p:sp>
      <p:pic>
        <p:nvPicPr>
          <p:cNvPr id="1345" name="Google Shape;1345;g12940e1a142_0_50"/>
          <p:cNvPicPr preferRelativeResize="0"/>
          <p:nvPr/>
        </p:nvPicPr>
        <p:blipFill rotWithShape="1">
          <a:blip r:embed="rId3">
            <a:alphaModFix/>
          </a:blip>
          <a:srcRect b="0" l="0" r="0" t="0"/>
          <a:stretch/>
        </p:blipFill>
        <p:spPr>
          <a:xfrm>
            <a:off x="4096851" y="2666675"/>
            <a:ext cx="864000" cy="864000"/>
          </a:xfrm>
          <a:prstGeom prst="rect">
            <a:avLst/>
          </a:prstGeom>
          <a:noFill/>
          <a:ln>
            <a:noFill/>
          </a:ln>
        </p:spPr>
      </p:pic>
      <p:sp>
        <p:nvSpPr>
          <p:cNvPr id="1346" name="Google Shape;1346;g12940e1a142_0_50"/>
          <p:cNvSpPr txBox="1"/>
          <p:nvPr/>
        </p:nvSpPr>
        <p:spPr>
          <a:xfrm>
            <a:off x="3889250" y="980700"/>
            <a:ext cx="1279200" cy="699900"/>
          </a:xfrm>
          <a:prstGeom prst="rect">
            <a:avLst/>
          </a:prstGeom>
          <a:noFill/>
          <a:ln>
            <a:noFill/>
          </a:ln>
        </p:spPr>
        <p:txBody>
          <a:bodyPr anchorCtr="0" anchor="t" bIns="91425" lIns="91425" spcFirstLastPara="1" rIns="91425" wrap="square" tIns="91425">
            <a:spAutoFit/>
          </a:bodyPr>
          <a:lstStyle/>
          <a:p>
            <a:pPr indent="0" lvl="0" marL="0" marR="0" rtl="0" algn="ctr">
              <a:lnSpc>
                <a:spcPct val="93000"/>
              </a:lnSpc>
              <a:spcBef>
                <a:spcPts val="0"/>
              </a:spcBef>
              <a:spcAft>
                <a:spcPts val="0"/>
              </a:spcAft>
              <a:buClr>
                <a:srgbClr val="000000"/>
              </a:buClr>
              <a:buSzPts val="3600"/>
              <a:buFont typeface="Arial"/>
              <a:buNone/>
            </a:pPr>
            <a:r>
              <a:rPr b="1" i="0" lang="fr-FR" sz="3600" u="none" cap="none" strike="noStrike">
                <a:solidFill>
                  <a:srgbClr val="005262"/>
                </a:solidFill>
                <a:latin typeface="Century Gothic"/>
                <a:ea typeface="Century Gothic"/>
                <a:cs typeface="Century Gothic"/>
                <a:sym typeface="Century Gothic"/>
              </a:rPr>
              <a:t>CH</a:t>
            </a:r>
            <a:r>
              <a:rPr b="1" i="0" lang="fr-FR" sz="2800" u="none" cap="none" strike="noStrike">
                <a:solidFill>
                  <a:srgbClr val="005262"/>
                </a:solidFill>
                <a:latin typeface="Century Gothic"/>
                <a:ea typeface="Century Gothic"/>
                <a:cs typeface="Century Gothic"/>
                <a:sym typeface="Century Gothic"/>
              </a:rPr>
              <a:t>4</a:t>
            </a:r>
            <a:endParaRPr b="0" i="0" sz="2200" u="none" cap="none" strike="noStrike">
              <a:solidFill>
                <a:srgbClr val="005262"/>
              </a:solidFill>
              <a:latin typeface="Arial"/>
              <a:ea typeface="Arial"/>
              <a:cs typeface="Arial"/>
              <a:sym typeface="Arial"/>
            </a:endParaRPr>
          </a:p>
        </p:txBody>
      </p:sp>
      <p:sp>
        <p:nvSpPr>
          <p:cNvPr id="1347" name="Google Shape;1347;g12940e1a142_0_50"/>
          <p:cNvSpPr txBox="1"/>
          <p:nvPr/>
        </p:nvSpPr>
        <p:spPr>
          <a:xfrm>
            <a:off x="3889250" y="3530664"/>
            <a:ext cx="1279200" cy="554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fr-FR" sz="3000" u="none" cap="none" strike="noStrike">
                <a:solidFill>
                  <a:srgbClr val="ED7D31"/>
                </a:solidFill>
                <a:latin typeface="Century Gothic"/>
                <a:ea typeface="Century Gothic"/>
                <a:cs typeface="Century Gothic"/>
                <a:sym typeface="Century Gothic"/>
              </a:rPr>
              <a:t>x 25</a:t>
            </a:r>
            <a:endParaRPr b="0" i="0" sz="3000" u="none" cap="none" strike="noStrike">
              <a:solidFill>
                <a:srgbClr val="ED7D31"/>
              </a:solidFill>
              <a:latin typeface="Arial"/>
              <a:ea typeface="Arial"/>
              <a:cs typeface="Arial"/>
              <a:sym typeface="Arial"/>
            </a:endParaRPr>
          </a:p>
        </p:txBody>
      </p:sp>
      <p:pic>
        <p:nvPicPr>
          <p:cNvPr id="1348" name="Google Shape;1348;g12940e1a142_0_50"/>
          <p:cNvPicPr preferRelativeResize="0"/>
          <p:nvPr/>
        </p:nvPicPr>
        <p:blipFill rotWithShape="1">
          <a:blip r:embed="rId3">
            <a:alphaModFix/>
          </a:blip>
          <a:srcRect b="0" l="0" r="0" t="0"/>
          <a:stretch/>
        </p:blipFill>
        <p:spPr>
          <a:xfrm>
            <a:off x="7231151" y="2666675"/>
            <a:ext cx="864000" cy="864000"/>
          </a:xfrm>
          <a:prstGeom prst="rect">
            <a:avLst/>
          </a:prstGeom>
          <a:noFill/>
          <a:ln>
            <a:noFill/>
          </a:ln>
        </p:spPr>
      </p:pic>
      <p:sp>
        <p:nvSpPr>
          <p:cNvPr id="1349" name="Google Shape;1349;g12940e1a142_0_50"/>
          <p:cNvSpPr txBox="1"/>
          <p:nvPr/>
        </p:nvSpPr>
        <p:spPr>
          <a:xfrm>
            <a:off x="7023550" y="980700"/>
            <a:ext cx="1279200" cy="699900"/>
          </a:xfrm>
          <a:prstGeom prst="rect">
            <a:avLst/>
          </a:prstGeom>
          <a:noFill/>
          <a:ln>
            <a:noFill/>
          </a:ln>
        </p:spPr>
        <p:txBody>
          <a:bodyPr anchorCtr="0" anchor="t" bIns="91425" lIns="91425" spcFirstLastPara="1" rIns="91425" wrap="square" tIns="91425">
            <a:spAutoFit/>
          </a:bodyPr>
          <a:lstStyle/>
          <a:p>
            <a:pPr indent="0" lvl="0" marL="0" marR="0" rtl="0" algn="ctr">
              <a:lnSpc>
                <a:spcPct val="93000"/>
              </a:lnSpc>
              <a:spcBef>
                <a:spcPts val="0"/>
              </a:spcBef>
              <a:spcAft>
                <a:spcPts val="0"/>
              </a:spcAft>
              <a:buClr>
                <a:srgbClr val="000000"/>
              </a:buClr>
              <a:buSzPts val="3600"/>
              <a:buFont typeface="Arial"/>
              <a:buNone/>
            </a:pPr>
            <a:r>
              <a:rPr b="1" i="0" lang="fr-FR" sz="3600" u="none" cap="none" strike="noStrike">
                <a:solidFill>
                  <a:srgbClr val="005262"/>
                </a:solidFill>
                <a:latin typeface="Century Gothic"/>
                <a:ea typeface="Century Gothic"/>
                <a:cs typeface="Century Gothic"/>
                <a:sym typeface="Century Gothic"/>
              </a:rPr>
              <a:t>N</a:t>
            </a:r>
            <a:r>
              <a:rPr b="1" i="0" lang="fr-FR" sz="2800" u="none" cap="none" strike="noStrike">
                <a:solidFill>
                  <a:srgbClr val="005262"/>
                </a:solidFill>
                <a:latin typeface="Century Gothic"/>
                <a:ea typeface="Century Gothic"/>
                <a:cs typeface="Century Gothic"/>
                <a:sym typeface="Century Gothic"/>
              </a:rPr>
              <a:t>2</a:t>
            </a:r>
            <a:r>
              <a:rPr b="1" i="0" lang="fr-FR" sz="3600" u="none" cap="none" strike="noStrike">
                <a:solidFill>
                  <a:srgbClr val="005262"/>
                </a:solidFill>
                <a:latin typeface="Century Gothic"/>
                <a:ea typeface="Century Gothic"/>
                <a:cs typeface="Century Gothic"/>
                <a:sym typeface="Century Gothic"/>
              </a:rPr>
              <a:t>O</a:t>
            </a:r>
            <a:endParaRPr b="0" i="0" sz="2200" u="none" cap="none" strike="noStrike">
              <a:solidFill>
                <a:srgbClr val="005262"/>
              </a:solidFill>
              <a:latin typeface="Arial"/>
              <a:ea typeface="Arial"/>
              <a:cs typeface="Arial"/>
              <a:sym typeface="Arial"/>
            </a:endParaRPr>
          </a:p>
        </p:txBody>
      </p:sp>
      <p:sp>
        <p:nvSpPr>
          <p:cNvPr id="1350" name="Google Shape;1350;g12940e1a142_0_50"/>
          <p:cNvSpPr txBox="1"/>
          <p:nvPr/>
        </p:nvSpPr>
        <p:spPr>
          <a:xfrm>
            <a:off x="7023550" y="3530664"/>
            <a:ext cx="1279200" cy="554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fr-FR" sz="3000" u="none" cap="none" strike="noStrike">
                <a:solidFill>
                  <a:srgbClr val="CC0000"/>
                </a:solidFill>
                <a:latin typeface="Century Gothic"/>
                <a:ea typeface="Century Gothic"/>
                <a:cs typeface="Century Gothic"/>
                <a:sym typeface="Century Gothic"/>
              </a:rPr>
              <a:t>x 300</a:t>
            </a:r>
            <a:endParaRPr b="0" i="0" sz="3000" u="none" cap="none" strike="noStrike">
              <a:solidFill>
                <a:srgbClr val="CC0000"/>
              </a:solidFill>
              <a:latin typeface="Arial"/>
              <a:ea typeface="Arial"/>
              <a:cs typeface="Arial"/>
              <a:sym typeface="Arial"/>
            </a:endParaRPr>
          </a:p>
        </p:txBody>
      </p:sp>
      <p:pic>
        <p:nvPicPr>
          <p:cNvPr id="1351" name="Google Shape;1351;g12940e1a142_0_50"/>
          <p:cNvPicPr preferRelativeResize="0"/>
          <p:nvPr/>
        </p:nvPicPr>
        <p:blipFill rotWithShape="1">
          <a:blip r:embed="rId3">
            <a:alphaModFix/>
          </a:blip>
          <a:srcRect b="0" l="0" r="0" t="0"/>
          <a:stretch/>
        </p:blipFill>
        <p:spPr>
          <a:xfrm>
            <a:off x="10230551" y="2666675"/>
            <a:ext cx="864000" cy="864000"/>
          </a:xfrm>
          <a:prstGeom prst="rect">
            <a:avLst/>
          </a:prstGeom>
          <a:noFill/>
          <a:ln>
            <a:noFill/>
          </a:ln>
        </p:spPr>
      </p:pic>
      <p:sp>
        <p:nvSpPr>
          <p:cNvPr id="1352" name="Google Shape;1352;g12940e1a142_0_50"/>
          <p:cNvSpPr txBox="1"/>
          <p:nvPr/>
        </p:nvSpPr>
        <p:spPr>
          <a:xfrm>
            <a:off x="10022950" y="980700"/>
            <a:ext cx="1279200" cy="699900"/>
          </a:xfrm>
          <a:prstGeom prst="rect">
            <a:avLst/>
          </a:prstGeom>
          <a:noFill/>
          <a:ln>
            <a:noFill/>
          </a:ln>
        </p:spPr>
        <p:txBody>
          <a:bodyPr anchorCtr="0" anchor="t" bIns="91425" lIns="91425" spcFirstLastPara="1" rIns="91425" wrap="square" tIns="91425">
            <a:spAutoFit/>
          </a:bodyPr>
          <a:lstStyle/>
          <a:p>
            <a:pPr indent="0" lvl="0" marL="0" marR="0" rtl="0" algn="ctr">
              <a:lnSpc>
                <a:spcPct val="93000"/>
              </a:lnSpc>
              <a:spcBef>
                <a:spcPts val="0"/>
              </a:spcBef>
              <a:spcAft>
                <a:spcPts val="0"/>
              </a:spcAft>
              <a:buClr>
                <a:srgbClr val="000000"/>
              </a:buClr>
              <a:buSzPts val="3600"/>
              <a:buFont typeface="Arial"/>
              <a:buNone/>
            </a:pPr>
            <a:r>
              <a:rPr b="1" i="0" lang="fr-FR" sz="3600" u="none" cap="none" strike="noStrike">
                <a:solidFill>
                  <a:srgbClr val="005262"/>
                </a:solidFill>
                <a:latin typeface="Century Gothic"/>
                <a:ea typeface="Century Gothic"/>
                <a:cs typeface="Century Gothic"/>
                <a:sym typeface="Century Gothic"/>
              </a:rPr>
              <a:t>SF</a:t>
            </a:r>
            <a:r>
              <a:rPr b="1" i="0" lang="fr-FR" sz="2800" u="none" cap="none" strike="noStrike">
                <a:solidFill>
                  <a:srgbClr val="005262"/>
                </a:solidFill>
                <a:latin typeface="Century Gothic"/>
                <a:ea typeface="Century Gothic"/>
                <a:cs typeface="Century Gothic"/>
                <a:sym typeface="Century Gothic"/>
              </a:rPr>
              <a:t>6</a:t>
            </a:r>
            <a:endParaRPr b="0" i="0" sz="2200" u="none" cap="none" strike="noStrike">
              <a:solidFill>
                <a:srgbClr val="005262"/>
              </a:solidFill>
              <a:latin typeface="Arial"/>
              <a:ea typeface="Arial"/>
              <a:cs typeface="Arial"/>
              <a:sym typeface="Arial"/>
            </a:endParaRPr>
          </a:p>
        </p:txBody>
      </p:sp>
      <p:sp>
        <p:nvSpPr>
          <p:cNvPr id="1353" name="Google Shape;1353;g12940e1a142_0_50"/>
          <p:cNvSpPr txBox="1"/>
          <p:nvPr/>
        </p:nvSpPr>
        <p:spPr>
          <a:xfrm>
            <a:off x="9821800" y="3530675"/>
            <a:ext cx="1681500" cy="554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fr-FR" sz="3000" u="none" cap="none" strike="noStrike">
                <a:solidFill>
                  <a:schemeClr val="dk1"/>
                </a:solidFill>
                <a:latin typeface="Century Gothic"/>
                <a:ea typeface="Century Gothic"/>
                <a:cs typeface="Century Gothic"/>
                <a:sym typeface="Century Gothic"/>
              </a:rPr>
              <a:t>x 22 000</a:t>
            </a:r>
            <a:endParaRPr b="0" i="0" sz="3000" u="none" cap="none" strike="noStrike">
              <a:solidFill>
                <a:schemeClr val="dk1"/>
              </a:solidFill>
              <a:latin typeface="Arial"/>
              <a:ea typeface="Arial"/>
              <a:cs typeface="Arial"/>
              <a:sym typeface="Arial"/>
            </a:endParaRPr>
          </a:p>
        </p:txBody>
      </p:sp>
      <p:sp>
        <p:nvSpPr>
          <p:cNvPr id="1354" name="Google Shape;1354;g12940e1a142_0_50"/>
          <p:cNvSpPr txBox="1"/>
          <p:nvPr/>
        </p:nvSpPr>
        <p:spPr>
          <a:xfrm>
            <a:off x="-53850" y="6349025"/>
            <a:ext cx="31173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2A6176"/>
              </a:buClr>
              <a:buSzPts val="1600"/>
              <a:buFont typeface="Arial"/>
              <a:buNone/>
            </a:pPr>
            <a:r>
              <a:rPr b="0" i="0" lang="fr-FR" sz="1100" u="none" cap="none" strike="noStrike">
                <a:solidFill>
                  <a:srgbClr val="2A6176"/>
                </a:solidFill>
                <a:latin typeface="Century Gothic"/>
                <a:ea typeface="Century Gothic"/>
                <a:cs typeface="Century Gothic"/>
                <a:sym typeface="Century Gothic"/>
              </a:rPr>
              <a:t>*Pour une durée d’observation de 100 ans</a:t>
            </a:r>
            <a:endParaRPr b="0" i="0" sz="1100" u="none" cap="none" strike="noStrike">
              <a:solidFill>
                <a:srgbClr val="2A6176"/>
              </a:solidFill>
              <a:latin typeface="Century Gothic"/>
              <a:ea typeface="Century Gothic"/>
              <a:cs typeface="Century Gothic"/>
              <a:sym typeface="Century Gothic"/>
            </a:endParaRPr>
          </a:p>
        </p:txBody>
      </p:sp>
      <p:sp>
        <p:nvSpPr>
          <p:cNvPr id="1355" name="Google Shape;1355;g12940e1a142_0_50"/>
          <p:cNvSpPr/>
          <p:nvPr/>
        </p:nvSpPr>
        <p:spPr>
          <a:xfrm>
            <a:off x="11" y="6582866"/>
            <a:ext cx="6566700" cy="2769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400"/>
              <a:buFont typeface="Arial"/>
              <a:buNone/>
            </a:pPr>
            <a:r>
              <a:rPr b="0" i="1" lang="fr-FR" sz="1200" u="none" cap="none" strike="noStrike">
                <a:solidFill>
                  <a:srgbClr val="085160"/>
                </a:solidFill>
                <a:latin typeface="Century Gothic"/>
                <a:ea typeface="Century Gothic"/>
                <a:cs typeface="Century Gothic"/>
                <a:sym typeface="Century Gothic"/>
              </a:rPr>
              <a:t>Source : Wikipédia</a:t>
            </a:r>
            <a:endParaRPr b="0" i="1" sz="1200" u="none" cap="none" strike="noStrike">
              <a:solidFill>
                <a:srgbClr val="085160"/>
              </a:solidFill>
              <a:latin typeface="Century Gothic"/>
              <a:ea typeface="Century Gothic"/>
              <a:cs typeface="Century Gothic"/>
              <a:sym typeface="Century Gothic"/>
            </a:endParaRPr>
          </a:p>
        </p:txBody>
      </p:sp>
      <p:sp>
        <p:nvSpPr>
          <p:cNvPr id="1356" name="Google Shape;1356;g12940e1a142_0_50"/>
          <p:cNvSpPr txBox="1"/>
          <p:nvPr>
            <p:ph type="title"/>
          </p:nvPr>
        </p:nvSpPr>
        <p:spPr>
          <a:xfrm>
            <a:off x="2027550" y="0"/>
            <a:ext cx="9066900" cy="980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fr-FR"/>
              <a:t>Les gaz à effet de serre n’ont pas tous le même impact</a:t>
            </a:r>
            <a:endParaRPr/>
          </a:p>
        </p:txBody>
      </p:sp>
      <p:pic>
        <p:nvPicPr>
          <p:cNvPr id="1357" name="Google Shape;1357;g12940e1a142_0_50"/>
          <p:cNvPicPr preferRelativeResize="0"/>
          <p:nvPr/>
        </p:nvPicPr>
        <p:blipFill rotWithShape="1">
          <a:blip r:embed="rId4">
            <a:alphaModFix/>
          </a:blip>
          <a:srcRect b="0" l="0" r="0" t="0"/>
          <a:stretch/>
        </p:blipFill>
        <p:spPr>
          <a:xfrm>
            <a:off x="-1104800" y="180468"/>
            <a:ext cx="800250" cy="80025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AB38"/>
        </a:solidFill>
      </p:bgPr>
    </p:bg>
    <p:spTree>
      <p:nvGrpSpPr>
        <p:cNvPr id="1362" name="Shape 1362"/>
        <p:cNvGrpSpPr/>
        <p:nvPr/>
      </p:nvGrpSpPr>
      <p:grpSpPr>
        <a:xfrm>
          <a:off x="0" y="0"/>
          <a:ext cx="0" cy="0"/>
          <a:chOff x="0" y="0"/>
          <a:chExt cx="0" cy="0"/>
        </a:xfrm>
      </p:grpSpPr>
      <p:sp>
        <p:nvSpPr>
          <p:cNvPr id="1363" name="Google Shape;1363;g117e89eff40_0_0"/>
          <p:cNvSpPr txBox="1"/>
          <p:nvPr/>
        </p:nvSpPr>
        <p:spPr>
          <a:xfrm>
            <a:off x="1195950" y="2828700"/>
            <a:ext cx="9800100" cy="1200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2400"/>
              <a:buFont typeface="Arial"/>
              <a:buNone/>
            </a:pPr>
            <a:r>
              <a:rPr b="1" i="0" lang="fr-FR" sz="3600" u="none" cap="none" strike="noStrike">
                <a:solidFill>
                  <a:schemeClr val="lt1"/>
                </a:solidFill>
                <a:latin typeface="Century Gothic"/>
                <a:ea typeface="Century Gothic"/>
                <a:cs typeface="Century Gothic"/>
                <a:sym typeface="Century Gothic"/>
              </a:rPr>
              <a:t>Connaissez-vous les conséquences du changement climatique ?</a:t>
            </a:r>
            <a:endParaRPr b="0" i="0" sz="3000" u="none" cap="none" strike="noStrike">
              <a:solidFill>
                <a:schemeClr val="lt1"/>
              </a:solidFill>
              <a:latin typeface="Arial"/>
              <a:ea typeface="Arial"/>
              <a:cs typeface="Arial"/>
              <a:sym typeface="Arial"/>
            </a:endParaRPr>
          </a:p>
        </p:txBody>
      </p:sp>
      <p:sp>
        <p:nvSpPr>
          <p:cNvPr id="1364" name="Google Shape;1364;g117e89eff40_0_0"/>
          <p:cNvSpPr txBox="1"/>
          <p:nvPr>
            <p:ph idx="12" type="sldNum"/>
          </p:nvPr>
        </p:nvSpPr>
        <p:spPr>
          <a:xfrm>
            <a:off x="11280576" y="6597352"/>
            <a:ext cx="864000" cy="2607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
        <p:nvSpPr>
          <p:cNvPr id="1365" name="Google Shape;1365;g117e89eff40_0_0"/>
          <p:cNvSpPr txBox="1"/>
          <p:nvPr/>
        </p:nvSpPr>
        <p:spPr>
          <a:xfrm>
            <a:off x="12299675" y="5267750"/>
            <a:ext cx="9800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0" name="Shape 1370"/>
        <p:cNvGrpSpPr/>
        <p:nvPr/>
      </p:nvGrpSpPr>
      <p:grpSpPr>
        <a:xfrm>
          <a:off x="0" y="0"/>
          <a:ext cx="0" cy="0"/>
          <a:chOff x="0" y="0"/>
          <a:chExt cx="0" cy="0"/>
        </a:xfrm>
      </p:grpSpPr>
      <p:sp>
        <p:nvSpPr>
          <p:cNvPr id="1371" name="Google Shape;1371;g128d4af2262_0_410"/>
          <p:cNvSpPr txBox="1"/>
          <p:nvPr>
            <p:ph idx="12" type="sldNum"/>
          </p:nvPr>
        </p:nvSpPr>
        <p:spPr>
          <a:xfrm>
            <a:off x="11280576" y="6597352"/>
            <a:ext cx="864000" cy="2607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fr-FR"/>
              <a:t>‹#›</a:t>
            </a:fld>
            <a:endParaRPr/>
          </a:p>
        </p:txBody>
      </p:sp>
      <p:pic>
        <p:nvPicPr>
          <p:cNvPr descr="Une image contenant dessin&#10;&#10;Description générée automatiquement" id="1372" name="Google Shape;1372;g128d4af2262_0_410"/>
          <p:cNvPicPr preferRelativeResize="0"/>
          <p:nvPr/>
        </p:nvPicPr>
        <p:blipFill rotWithShape="1">
          <a:blip r:embed="rId3">
            <a:alphaModFix/>
          </a:blip>
          <a:srcRect b="0" l="0" r="0" t="0"/>
          <a:stretch/>
        </p:blipFill>
        <p:spPr>
          <a:xfrm>
            <a:off x="-1104800" y="180476"/>
            <a:ext cx="800252" cy="800252"/>
          </a:xfrm>
          <a:prstGeom prst="rect">
            <a:avLst/>
          </a:prstGeom>
          <a:noFill/>
          <a:ln>
            <a:noFill/>
          </a:ln>
        </p:spPr>
      </p:pic>
      <p:sp>
        <p:nvSpPr>
          <p:cNvPr id="1373" name="Google Shape;1373;g128d4af2262_0_410"/>
          <p:cNvSpPr/>
          <p:nvPr/>
        </p:nvSpPr>
        <p:spPr>
          <a:xfrm>
            <a:off x="9620800" y="6597325"/>
            <a:ext cx="2083500" cy="2607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85160"/>
              </a:buClr>
              <a:buSzPts val="1100"/>
              <a:buFont typeface="Century Gothic"/>
              <a:buNone/>
            </a:pPr>
            <a:r>
              <a:rPr b="0" i="1" lang="fr-FR" sz="1100" u="none" cap="none" strike="noStrike">
                <a:solidFill>
                  <a:srgbClr val="085160"/>
                </a:solidFill>
                <a:latin typeface="Century Gothic"/>
                <a:ea typeface="Century Gothic"/>
                <a:cs typeface="Century Gothic"/>
                <a:sym typeface="Century Gothic"/>
              </a:rPr>
              <a:t>Icônes : Freepik</a:t>
            </a:r>
            <a:endParaRPr b="0" i="1" sz="1100" u="none" cap="none" strike="noStrike">
              <a:solidFill>
                <a:srgbClr val="166478"/>
              </a:solidFill>
              <a:latin typeface="Century Gothic"/>
              <a:ea typeface="Century Gothic"/>
              <a:cs typeface="Century Gothic"/>
              <a:sym typeface="Century Gothic"/>
            </a:endParaRPr>
          </a:p>
        </p:txBody>
      </p:sp>
      <p:sp>
        <p:nvSpPr>
          <p:cNvPr id="1374" name="Google Shape;1374;g128d4af2262_0_410"/>
          <p:cNvSpPr txBox="1"/>
          <p:nvPr/>
        </p:nvSpPr>
        <p:spPr>
          <a:xfrm>
            <a:off x="700925" y="2413725"/>
            <a:ext cx="2413200" cy="612600"/>
          </a:xfrm>
          <a:prstGeom prst="rect">
            <a:avLst/>
          </a:prstGeom>
          <a:noFill/>
          <a:ln>
            <a:noFill/>
          </a:ln>
        </p:spPr>
        <p:txBody>
          <a:bodyPr anchorCtr="0" anchor="t" bIns="46800" lIns="90000" spcFirstLastPara="1" rIns="90000" wrap="square" tIns="46800">
            <a:noAutofit/>
          </a:bodyPr>
          <a:lstStyle/>
          <a:p>
            <a:pPr indent="0" lvl="0" marL="0" marR="0" rtl="0" algn="ctr">
              <a:lnSpc>
                <a:spcPct val="100000"/>
              </a:lnSpc>
              <a:spcBef>
                <a:spcPts val="0"/>
              </a:spcBef>
              <a:spcAft>
                <a:spcPts val="0"/>
              </a:spcAft>
              <a:buClr>
                <a:srgbClr val="FFFFFF"/>
              </a:buClr>
              <a:buSzPts val="2000"/>
              <a:buFont typeface="Century Gothic"/>
              <a:buNone/>
            </a:pPr>
            <a:r>
              <a:rPr b="1" i="0" lang="fr-FR" sz="1600" u="none" cap="none" strike="noStrike">
                <a:solidFill>
                  <a:srgbClr val="005262"/>
                </a:solidFill>
                <a:latin typeface="Century Gothic"/>
                <a:ea typeface="Century Gothic"/>
                <a:cs typeface="Century Gothic"/>
                <a:sym typeface="Century Gothic"/>
              </a:rPr>
              <a:t>Montée du niveau de la mer</a:t>
            </a:r>
            <a:endParaRPr b="1" i="0" sz="1600" u="none" cap="none" strike="noStrike">
              <a:solidFill>
                <a:srgbClr val="005262"/>
              </a:solidFill>
              <a:latin typeface="Arial"/>
              <a:ea typeface="Arial"/>
              <a:cs typeface="Arial"/>
              <a:sym typeface="Arial"/>
            </a:endParaRPr>
          </a:p>
        </p:txBody>
      </p:sp>
      <p:sp>
        <p:nvSpPr>
          <p:cNvPr id="1375" name="Google Shape;1375;g128d4af2262_0_410"/>
          <p:cNvSpPr txBox="1"/>
          <p:nvPr/>
        </p:nvSpPr>
        <p:spPr>
          <a:xfrm>
            <a:off x="700925" y="678763"/>
            <a:ext cx="2413200" cy="612600"/>
          </a:xfrm>
          <a:prstGeom prst="rect">
            <a:avLst/>
          </a:prstGeom>
          <a:noFill/>
          <a:ln>
            <a:noFill/>
          </a:ln>
        </p:spPr>
        <p:txBody>
          <a:bodyPr anchorCtr="0" anchor="t" bIns="46800" lIns="90000" spcFirstLastPara="1" rIns="90000" wrap="square" tIns="46800">
            <a:noAutofit/>
          </a:bodyPr>
          <a:lstStyle/>
          <a:p>
            <a:pPr indent="0" lvl="0" marL="0" marR="0" rtl="0" algn="ctr">
              <a:lnSpc>
                <a:spcPct val="100000"/>
              </a:lnSpc>
              <a:spcBef>
                <a:spcPts val="0"/>
              </a:spcBef>
              <a:spcAft>
                <a:spcPts val="0"/>
              </a:spcAft>
              <a:buClr>
                <a:srgbClr val="FFFFFF"/>
              </a:buClr>
              <a:buSzPts val="2000"/>
              <a:buFont typeface="Century Gothic"/>
              <a:buNone/>
            </a:pPr>
            <a:r>
              <a:rPr b="1" i="0" lang="fr-FR" sz="1600" u="none" cap="none" strike="noStrike">
                <a:solidFill>
                  <a:srgbClr val="005262"/>
                </a:solidFill>
                <a:latin typeface="Century Gothic"/>
                <a:ea typeface="Century Gothic"/>
                <a:cs typeface="Century Gothic"/>
                <a:sym typeface="Century Gothic"/>
              </a:rPr>
              <a:t>Perturbations du cycle de l’eau</a:t>
            </a:r>
            <a:endParaRPr b="1" i="0" sz="1600" u="none" cap="none" strike="noStrike">
              <a:solidFill>
                <a:srgbClr val="005262"/>
              </a:solidFill>
              <a:latin typeface="Arial"/>
              <a:ea typeface="Arial"/>
              <a:cs typeface="Arial"/>
              <a:sym typeface="Arial"/>
            </a:endParaRPr>
          </a:p>
        </p:txBody>
      </p:sp>
      <p:sp>
        <p:nvSpPr>
          <p:cNvPr id="1376" name="Google Shape;1376;g128d4af2262_0_410"/>
          <p:cNvSpPr txBox="1"/>
          <p:nvPr/>
        </p:nvSpPr>
        <p:spPr>
          <a:xfrm>
            <a:off x="515375" y="4148675"/>
            <a:ext cx="2784300" cy="612600"/>
          </a:xfrm>
          <a:prstGeom prst="rect">
            <a:avLst/>
          </a:prstGeom>
          <a:noFill/>
          <a:ln>
            <a:noFill/>
          </a:ln>
        </p:spPr>
        <p:txBody>
          <a:bodyPr anchorCtr="0" anchor="t" bIns="46800" lIns="90000" spcFirstLastPara="1" rIns="90000" wrap="square" tIns="46800">
            <a:noAutofit/>
          </a:bodyPr>
          <a:lstStyle/>
          <a:p>
            <a:pPr indent="0" lvl="0" marL="0" marR="0" rtl="0" algn="ctr">
              <a:lnSpc>
                <a:spcPct val="100000"/>
              </a:lnSpc>
              <a:spcBef>
                <a:spcPts val="0"/>
              </a:spcBef>
              <a:spcAft>
                <a:spcPts val="0"/>
              </a:spcAft>
              <a:buClr>
                <a:srgbClr val="FFFFFF"/>
              </a:buClr>
              <a:buSzPts val="2000"/>
              <a:buFont typeface="Century Gothic"/>
              <a:buNone/>
            </a:pPr>
            <a:r>
              <a:rPr b="1" i="0" lang="fr-FR" sz="1600" u="none" cap="none" strike="noStrike">
                <a:solidFill>
                  <a:srgbClr val="005262"/>
                </a:solidFill>
                <a:latin typeface="Century Gothic"/>
                <a:ea typeface="Century Gothic"/>
                <a:cs typeface="Century Gothic"/>
                <a:sym typeface="Century Gothic"/>
              </a:rPr>
              <a:t>Hausse des températures et canicules</a:t>
            </a:r>
            <a:endParaRPr b="1" i="0" sz="1600" u="none" cap="none" strike="noStrike">
              <a:solidFill>
                <a:srgbClr val="005262"/>
              </a:solidFill>
              <a:latin typeface="Arial"/>
              <a:ea typeface="Arial"/>
              <a:cs typeface="Arial"/>
              <a:sym typeface="Arial"/>
            </a:endParaRPr>
          </a:p>
        </p:txBody>
      </p:sp>
      <p:sp>
        <p:nvSpPr>
          <p:cNvPr id="1377" name="Google Shape;1377;g128d4af2262_0_410"/>
          <p:cNvSpPr txBox="1"/>
          <p:nvPr/>
        </p:nvSpPr>
        <p:spPr>
          <a:xfrm>
            <a:off x="9077875" y="2413725"/>
            <a:ext cx="2413200" cy="612600"/>
          </a:xfrm>
          <a:prstGeom prst="rect">
            <a:avLst/>
          </a:prstGeom>
          <a:noFill/>
          <a:ln>
            <a:noFill/>
          </a:ln>
        </p:spPr>
        <p:txBody>
          <a:bodyPr anchorCtr="0" anchor="t" bIns="46800" lIns="90000" spcFirstLastPara="1" rIns="90000" wrap="square" tIns="46800">
            <a:noAutofit/>
          </a:bodyPr>
          <a:lstStyle/>
          <a:p>
            <a:pPr indent="0" lvl="0" marL="0" marR="0" rtl="0" algn="ctr">
              <a:lnSpc>
                <a:spcPct val="100000"/>
              </a:lnSpc>
              <a:spcBef>
                <a:spcPts val="0"/>
              </a:spcBef>
              <a:spcAft>
                <a:spcPts val="0"/>
              </a:spcAft>
              <a:buClr>
                <a:srgbClr val="FFFFFF"/>
              </a:buClr>
              <a:buSzPts val="2000"/>
              <a:buFont typeface="Century Gothic"/>
              <a:buNone/>
            </a:pPr>
            <a:r>
              <a:rPr b="1" i="0" lang="fr-FR" sz="1600" u="none" cap="none" strike="noStrike">
                <a:solidFill>
                  <a:srgbClr val="005262"/>
                </a:solidFill>
                <a:latin typeface="Century Gothic"/>
                <a:ea typeface="Century Gothic"/>
                <a:cs typeface="Century Gothic"/>
                <a:sym typeface="Century Gothic"/>
              </a:rPr>
              <a:t>Migrations de populations</a:t>
            </a:r>
            <a:endParaRPr b="1" i="0" sz="1600" u="none" cap="none" strike="noStrike">
              <a:solidFill>
                <a:srgbClr val="005262"/>
              </a:solidFill>
              <a:latin typeface="Arial"/>
              <a:ea typeface="Arial"/>
              <a:cs typeface="Arial"/>
              <a:sym typeface="Arial"/>
            </a:endParaRPr>
          </a:p>
        </p:txBody>
      </p:sp>
      <p:sp>
        <p:nvSpPr>
          <p:cNvPr id="1378" name="Google Shape;1378;g128d4af2262_0_410"/>
          <p:cNvSpPr txBox="1"/>
          <p:nvPr/>
        </p:nvSpPr>
        <p:spPr>
          <a:xfrm>
            <a:off x="8892325" y="678775"/>
            <a:ext cx="2784300" cy="612600"/>
          </a:xfrm>
          <a:prstGeom prst="rect">
            <a:avLst/>
          </a:prstGeom>
          <a:noFill/>
          <a:ln>
            <a:noFill/>
          </a:ln>
        </p:spPr>
        <p:txBody>
          <a:bodyPr anchorCtr="0" anchor="t" bIns="46800" lIns="90000" spcFirstLastPara="1" rIns="90000" wrap="square" tIns="46800">
            <a:noAutofit/>
          </a:bodyPr>
          <a:lstStyle/>
          <a:p>
            <a:pPr indent="0" lvl="0" marL="0" marR="0" rtl="0" algn="ctr">
              <a:lnSpc>
                <a:spcPct val="100000"/>
              </a:lnSpc>
              <a:spcBef>
                <a:spcPts val="0"/>
              </a:spcBef>
              <a:spcAft>
                <a:spcPts val="0"/>
              </a:spcAft>
              <a:buClr>
                <a:srgbClr val="FFFFFF"/>
              </a:buClr>
              <a:buSzPts val="2000"/>
              <a:buFont typeface="Century Gothic"/>
              <a:buNone/>
            </a:pPr>
            <a:r>
              <a:rPr b="1" i="0" lang="fr-FR" sz="1600" u="none" cap="none" strike="noStrike">
                <a:solidFill>
                  <a:srgbClr val="005262"/>
                </a:solidFill>
                <a:latin typeface="Century Gothic"/>
                <a:ea typeface="Century Gothic"/>
                <a:cs typeface="Century Gothic"/>
                <a:sym typeface="Century Gothic"/>
              </a:rPr>
              <a:t>Baisse de la production de nourriture</a:t>
            </a:r>
            <a:endParaRPr b="1" i="0" sz="1600" u="none" cap="none" strike="noStrike">
              <a:solidFill>
                <a:srgbClr val="005262"/>
              </a:solidFill>
              <a:latin typeface="Arial"/>
              <a:ea typeface="Arial"/>
              <a:cs typeface="Arial"/>
              <a:sym typeface="Arial"/>
            </a:endParaRPr>
          </a:p>
        </p:txBody>
      </p:sp>
      <p:sp>
        <p:nvSpPr>
          <p:cNvPr id="1379" name="Google Shape;1379;g128d4af2262_0_410"/>
          <p:cNvSpPr txBox="1"/>
          <p:nvPr/>
        </p:nvSpPr>
        <p:spPr>
          <a:xfrm>
            <a:off x="9077875" y="4148674"/>
            <a:ext cx="2413200" cy="612600"/>
          </a:xfrm>
          <a:prstGeom prst="rect">
            <a:avLst/>
          </a:prstGeom>
          <a:noFill/>
          <a:ln>
            <a:noFill/>
          </a:ln>
        </p:spPr>
        <p:txBody>
          <a:bodyPr anchorCtr="0" anchor="t" bIns="46800" lIns="90000" spcFirstLastPara="1" rIns="90000" wrap="square" tIns="46800">
            <a:noAutofit/>
          </a:bodyPr>
          <a:lstStyle/>
          <a:p>
            <a:pPr indent="0" lvl="0" marL="0" marR="0" rtl="0" algn="ctr">
              <a:lnSpc>
                <a:spcPct val="100000"/>
              </a:lnSpc>
              <a:spcBef>
                <a:spcPts val="0"/>
              </a:spcBef>
              <a:spcAft>
                <a:spcPts val="0"/>
              </a:spcAft>
              <a:buClr>
                <a:srgbClr val="FFFFFF"/>
              </a:buClr>
              <a:buSzPts val="2000"/>
              <a:buFont typeface="Century Gothic"/>
              <a:buNone/>
            </a:pPr>
            <a:r>
              <a:rPr b="1" i="0" lang="fr-FR" sz="1600" u="none" cap="none" strike="noStrike">
                <a:solidFill>
                  <a:srgbClr val="005262"/>
                </a:solidFill>
                <a:latin typeface="Century Gothic"/>
                <a:ea typeface="Century Gothic"/>
                <a:cs typeface="Century Gothic"/>
                <a:sym typeface="Century Gothic"/>
              </a:rPr>
              <a:t>Menaces sur les écosystèmes</a:t>
            </a:r>
            <a:endParaRPr b="1" i="0" sz="1600" u="none" cap="none" strike="noStrike">
              <a:solidFill>
                <a:srgbClr val="005262"/>
              </a:solidFill>
              <a:latin typeface="Arial"/>
              <a:ea typeface="Arial"/>
              <a:cs typeface="Arial"/>
              <a:sym typeface="Arial"/>
            </a:endParaRPr>
          </a:p>
        </p:txBody>
      </p:sp>
      <p:pic>
        <p:nvPicPr>
          <p:cNvPr id="1380" name="Google Shape;1380;g128d4af2262_0_410"/>
          <p:cNvPicPr preferRelativeResize="0"/>
          <p:nvPr/>
        </p:nvPicPr>
        <p:blipFill rotWithShape="1">
          <a:blip r:embed="rId4">
            <a:alphaModFix/>
          </a:blip>
          <a:srcRect b="0" l="0" r="0" t="0"/>
          <a:stretch/>
        </p:blipFill>
        <p:spPr>
          <a:xfrm>
            <a:off x="5695875" y="3026325"/>
            <a:ext cx="800250" cy="800250"/>
          </a:xfrm>
          <a:prstGeom prst="rect">
            <a:avLst/>
          </a:prstGeom>
          <a:noFill/>
          <a:ln>
            <a:noFill/>
          </a:ln>
        </p:spPr>
      </p:pic>
      <p:pic>
        <p:nvPicPr>
          <p:cNvPr id="1381" name="Google Shape;1381;g128d4af2262_0_410"/>
          <p:cNvPicPr preferRelativeResize="0"/>
          <p:nvPr/>
        </p:nvPicPr>
        <p:blipFill rotWithShape="1">
          <a:blip r:embed="rId5">
            <a:alphaModFix/>
          </a:blip>
          <a:srcRect b="0" l="0" r="0" t="0"/>
          <a:stretch/>
        </p:blipFill>
        <p:spPr>
          <a:xfrm>
            <a:off x="5695873" y="4761273"/>
            <a:ext cx="800250" cy="800250"/>
          </a:xfrm>
          <a:prstGeom prst="rect">
            <a:avLst/>
          </a:prstGeom>
          <a:noFill/>
          <a:ln>
            <a:noFill/>
          </a:ln>
        </p:spPr>
      </p:pic>
      <p:pic>
        <p:nvPicPr>
          <p:cNvPr id="1382" name="Google Shape;1382;g128d4af2262_0_410"/>
          <p:cNvPicPr preferRelativeResize="0"/>
          <p:nvPr/>
        </p:nvPicPr>
        <p:blipFill rotWithShape="1">
          <a:blip r:embed="rId6">
            <a:alphaModFix/>
          </a:blip>
          <a:srcRect b="0" l="0" r="0" t="0"/>
          <a:stretch/>
        </p:blipFill>
        <p:spPr>
          <a:xfrm>
            <a:off x="5695875" y="1291372"/>
            <a:ext cx="800250" cy="800250"/>
          </a:xfrm>
          <a:prstGeom prst="rect">
            <a:avLst/>
          </a:prstGeom>
          <a:noFill/>
          <a:ln>
            <a:noFill/>
          </a:ln>
        </p:spPr>
      </p:pic>
      <p:sp>
        <p:nvSpPr>
          <p:cNvPr id="1383" name="Google Shape;1383;g128d4af2262_0_410"/>
          <p:cNvSpPr txBox="1"/>
          <p:nvPr/>
        </p:nvSpPr>
        <p:spPr>
          <a:xfrm>
            <a:off x="4889400" y="2525475"/>
            <a:ext cx="2413200" cy="389100"/>
          </a:xfrm>
          <a:prstGeom prst="rect">
            <a:avLst/>
          </a:prstGeom>
          <a:noFill/>
          <a:ln>
            <a:noFill/>
          </a:ln>
        </p:spPr>
        <p:txBody>
          <a:bodyPr anchorCtr="0" anchor="t" bIns="46800" lIns="90000" spcFirstLastPara="1" rIns="90000" wrap="square" tIns="46800">
            <a:noAutofit/>
          </a:bodyPr>
          <a:lstStyle/>
          <a:p>
            <a:pPr indent="0" lvl="0" marL="0" marR="0" rtl="0" algn="ctr">
              <a:lnSpc>
                <a:spcPct val="100000"/>
              </a:lnSpc>
              <a:spcBef>
                <a:spcPts val="0"/>
              </a:spcBef>
              <a:spcAft>
                <a:spcPts val="0"/>
              </a:spcAft>
              <a:buClr>
                <a:srgbClr val="FFFFFF"/>
              </a:buClr>
              <a:buSzPts val="2000"/>
              <a:buFont typeface="Century Gothic"/>
              <a:buNone/>
            </a:pPr>
            <a:r>
              <a:rPr b="1" i="0" lang="fr-FR" sz="1600" u="none" cap="none" strike="noStrike">
                <a:solidFill>
                  <a:srgbClr val="005262"/>
                </a:solidFill>
                <a:latin typeface="Century Gothic"/>
                <a:ea typeface="Century Gothic"/>
                <a:cs typeface="Century Gothic"/>
                <a:sym typeface="Century Gothic"/>
              </a:rPr>
              <a:t>Inondations</a:t>
            </a:r>
            <a:endParaRPr b="1" i="0" sz="1600" u="none" cap="none" strike="noStrike">
              <a:solidFill>
                <a:srgbClr val="005262"/>
              </a:solidFill>
              <a:latin typeface="Arial"/>
              <a:ea typeface="Arial"/>
              <a:cs typeface="Arial"/>
              <a:sym typeface="Arial"/>
            </a:endParaRPr>
          </a:p>
        </p:txBody>
      </p:sp>
      <p:sp>
        <p:nvSpPr>
          <p:cNvPr id="1384" name="Google Shape;1384;g128d4af2262_0_410"/>
          <p:cNvSpPr txBox="1"/>
          <p:nvPr/>
        </p:nvSpPr>
        <p:spPr>
          <a:xfrm>
            <a:off x="4889400" y="790525"/>
            <a:ext cx="2413200" cy="389100"/>
          </a:xfrm>
          <a:prstGeom prst="rect">
            <a:avLst/>
          </a:prstGeom>
          <a:noFill/>
          <a:ln>
            <a:noFill/>
          </a:ln>
        </p:spPr>
        <p:txBody>
          <a:bodyPr anchorCtr="0" anchor="t" bIns="46800" lIns="90000" spcFirstLastPara="1" rIns="90000" wrap="square" tIns="46800">
            <a:noAutofit/>
          </a:bodyPr>
          <a:lstStyle/>
          <a:p>
            <a:pPr indent="0" lvl="0" marL="0" marR="0" rtl="0" algn="ctr">
              <a:lnSpc>
                <a:spcPct val="100000"/>
              </a:lnSpc>
              <a:spcBef>
                <a:spcPts val="0"/>
              </a:spcBef>
              <a:spcAft>
                <a:spcPts val="0"/>
              </a:spcAft>
              <a:buClr>
                <a:srgbClr val="FFFFFF"/>
              </a:buClr>
              <a:buSzPts val="2000"/>
              <a:buFont typeface="Century Gothic"/>
              <a:buNone/>
            </a:pPr>
            <a:r>
              <a:rPr b="1" i="0" lang="fr-FR" sz="1600" u="none" cap="none" strike="noStrike">
                <a:solidFill>
                  <a:srgbClr val="005262"/>
                </a:solidFill>
                <a:latin typeface="Century Gothic"/>
                <a:ea typeface="Century Gothic"/>
                <a:cs typeface="Century Gothic"/>
                <a:sym typeface="Century Gothic"/>
              </a:rPr>
              <a:t>Sécheresses</a:t>
            </a:r>
            <a:endParaRPr b="1" i="0" sz="1600" u="none" cap="none" strike="noStrike">
              <a:solidFill>
                <a:srgbClr val="005262"/>
              </a:solidFill>
              <a:latin typeface="Arial"/>
              <a:ea typeface="Arial"/>
              <a:cs typeface="Arial"/>
              <a:sym typeface="Arial"/>
            </a:endParaRPr>
          </a:p>
        </p:txBody>
      </p:sp>
      <p:sp>
        <p:nvSpPr>
          <p:cNvPr id="1385" name="Google Shape;1385;g128d4af2262_0_410"/>
          <p:cNvSpPr txBox="1"/>
          <p:nvPr/>
        </p:nvSpPr>
        <p:spPr>
          <a:xfrm>
            <a:off x="4889388" y="4260423"/>
            <a:ext cx="2413200" cy="389100"/>
          </a:xfrm>
          <a:prstGeom prst="rect">
            <a:avLst/>
          </a:prstGeom>
          <a:noFill/>
          <a:ln>
            <a:noFill/>
          </a:ln>
        </p:spPr>
        <p:txBody>
          <a:bodyPr anchorCtr="0" anchor="t" bIns="46800" lIns="90000" spcFirstLastPara="1" rIns="90000" wrap="square" tIns="46800">
            <a:noAutofit/>
          </a:bodyPr>
          <a:lstStyle/>
          <a:p>
            <a:pPr indent="0" lvl="0" marL="0" marR="0" rtl="0" algn="ctr">
              <a:lnSpc>
                <a:spcPct val="100000"/>
              </a:lnSpc>
              <a:spcBef>
                <a:spcPts val="0"/>
              </a:spcBef>
              <a:spcAft>
                <a:spcPts val="0"/>
              </a:spcAft>
              <a:buClr>
                <a:srgbClr val="FFFFFF"/>
              </a:buClr>
              <a:buSzPts val="2000"/>
              <a:buFont typeface="Century Gothic"/>
              <a:buNone/>
            </a:pPr>
            <a:r>
              <a:rPr b="1" i="0" lang="fr-FR" sz="1600" u="none" cap="none" strike="noStrike">
                <a:solidFill>
                  <a:srgbClr val="005262"/>
                </a:solidFill>
                <a:latin typeface="Century Gothic"/>
                <a:ea typeface="Century Gothic"/>
                <a:cs typeface="Century Gothic"/>
                <a:sym typeface="Century Gothic"/>
              </a:rPr>
              <a:t>Incendies</a:t>
            </a:r>
            <a:endParaRPr b="1" i="0" sz="1600" u="none" cap="none" strike="noStrike">
              <a:solidFill>
                <a:srgbClr val="005262"/>
              </a:solidFill>
              <a:latin typeface="Arial"/>
              <a:ea typeface="Arial"/>
              <a:cs typeface="Arial"/>
              <a:sym typeface="Arial"/>
            </a:endParaRPr>
          </a:p>
        </p:txBody>
      </p:sp>
      <p:pic>
        <p:nvPicPr>
          <p:cNvPr id="1386" name="Google Shape;1386;g128d4af2262_0_410"/>
          <p:cNvPicPr preferRelativeResize="0"/>
          <p:nvPr/>
        </p:nvPicPr>
        <p:blipFill rotWithShape="1">
          <a:blip r:embed="rId7">
            <a:alphaModFix/>
          </a:blip>
          <a:srcRect b="0" l="0" r="0" t="0"/>
          <a:stretch/>
        </p:blipFill>
        <p:spPr>
          <a:xfrm>
            <a:off x="1507400" y="3026323"/>
            <a:ext cx="800250" cy="800250"/>
          </a:xfrm>
          <a:prstGeom prst="rect">
            <a:avLst/>
          </a:prstGeom>
          <a:noFill/>
          <a:ln>
            <a:noFill/>
          </a:ln>
        </p:spPr>
      </p:pic>
      <p:pic>
        <p:nvPicPr>
          <p:cNvPr id="1387" name="Google Shape;1387;g128d4af2262_0_410"/>
          <p:cNvPicPr preferRelativeResize="0"/>
          <p:nvPr/>
        </p:nvPicPr>
        <p:blipFill rotWithShape="1">
          <a:blip r:embed="rId8">
            <a:alphaModFix/>
          </a:blip>
          <a:srcRect b="0" l="0" r="0" t="0"/>
          <a:stretch/>
        </p:blipFill>
        <p:spPr>
          <a:xfrm>
            <a:off x="1507400" y="4761278"/>
            <a:ext cx="800250" cy="800250"/>
          </a:xfrm>
          <a:prstGeom prst="rect">
            <a:avLst/>
          </a:prstGeom>
          <a:noFill/>
          <a:ln>
            <a:noFill/>
          </a:ln>
        </p:spPr>
      </p:pic>
      <p:pic>
        <p:nvPicPr>
          <p:cNvPr id="1388" name="Google Shape;1388;g128d4af2262_0_410"/>
          <p:cNvPicPr preferRelativeResize="0"/>
          <p:nvPr/>
        </p:nvPicPr>
        <p:blipFill rotWithShape="1">
          <a:blip r:embed="rId9">
            <a:alphaModFix/>
          </a:blip>
          <a:srcRect b="0" l="0" r="0" t="0"/>
          <a:stretch/>
        </p:blipFill>
        <p:spPr>
          <a:xfrm>
            <a:off x="1507400" y="1291375"/>
            <a:ext cx="800250" cy="800250"/>
          </a:xfrm>
          <a:prstGeom prst="rect">
            <a:avLst/>
          </a:prstGeom>
          <a:noFill/>
          <a:ln>
            <a:noFill/>
          </a:ln>
        </p:spPr>
      </p:pic>
      <p:pic>
        <p:nvPicPr>
          <p:cNvPr id="1389" name="Google Shape;1389;g128d4af2262_0_410"/>
          <p:cNvPicPr preferRelativeResize="0"/>
          <p:nvPr/>
        </p:nvPicPr>
        <p:blipFill rotWithShape="1">
          <a:blip r:embed="rId10">
            <a:alphaModFix/>
          </a:blip>
          <a:srcRect b="0" l="0" r="0" t="0"/>
          <a:stretch/>
        </p:blipFill>
        <p:spPr>
          <a:xfrm>
            <a:off x="9884350" y="3026325"/>
            <a:ext cx="800250" cy="800250"/>
          </a:xfrm>
          <a:prstGeom prst="rect">
            <a:avLst/>
          </a:prstGeom>
          <a:noFill/>
          <a:ln>
            <a:noFill/>
          </a:ln>
        </p:spPr>
      </p:pic>
      <p:pic>
        <p:nvPicPr>
          <p:cNvPr id="1390" name="Google Shape;1390;g128d4af2262_0_410"/>
          <p:cNvPicPr preferRelativeResize="0"/>
          <p:nvPr/>
        </p:nvPicPr>
        <p:blipFill rotWithShape="1">
          <a:blip r:embed="rId11">
            <a:alphaModFix/>
          </a:blip>
          <a:srcRect b="0" l="0" r="0" t="0"/>
          <a:stretch/>
        </p:blipFill>
        <p:spPr>
          <a:xfrm>
            <a:off x="9884350" y="1291375"/>
            <a:ext cx="800250" cy="800250"/>
          </a:xfrm>
          <a:prstGeom prst="rect">
            <a:avLst/>
          </a:prstGeom>
          <a:noFill/>
          <a:ln>
            <a:noFill/>
          </a:ln>
        </p:spPr>
      </p:pic>
      <p:pic>
        <p:nvPicPr>
          <p:cNvPr id="1391" name="Google Shape;1391;g128d4af2262_0_410"/>
          <p:cNvPicPr preferRelativeResize="0"/>
          <p:nvPr/>
        </p:nvPicPr>
        <p:blipFill rotWithShape="1">
          <a:blip r:embed="rId12">
            <a:alphaModFix/>
          </a:blip>
          <a:srcRect b="0" l="0" r="0" t="0"/>
          <a:stretch/>
        </p:blipFill>
        <p:spPr>
          <a:xfrm>
            <a:off x="9884350" y="4761273"/>
            <a:ext cx="800250" cy="800250"/>
          </a:xfrm>
          <a:prstGeom prst="rect">
            <a:avLst/>
          </a:prstGeom>
          <a:noFill/>
          <a:ln>
            <a:noFill/>
          </a:ln>
        </p:spPr>
      </p:pic>
      <p:cxnSp>
        <p:nvCxnSpPr>
          <p:cNvPr id="1392" name="Google Shape;1392;g128d4af2262_0_410"/>
          <p:cNvCxnSpPr/>
          <p:nvPr/>
        </p:nvCxnSpPr>
        <p:spPr>
          <a:xfrm>
            <a:off x="768600" y="2245175"/>
            <a:ext cx="10654800" cy="15000"/>
          </a:xfrm>
          <a:prstGeom prst="straightConnector1">
            <a:avLst/>
          </a:prstGeom>
          <a:noFill/>
          <a:ln cap="flat" cmpd="sng" w="38100">
            <a:solidFill>
              <a:schemeClr val="dk2"/>
            </a:solidFill>
            <a:prstDash val="solid"/>
            <a:round/>
            <a:headEnd len="sm" w="sm" type="none"/>
            <a:tailEnd len="sm" w="sm" type="none"/>
          </a:ln>
        </p:spPr>
      </p:cxnSp>
      <p:cxnSp>
        <p:nvCxnSpPr>
          <p:cNvPr id="1393" name="Google Shape;1393;g128d4af2262_0_410"/>
          <p:cNvCxnSpPr/>
          <p:nvPr/>
        </p:nvCxnSpPr>
        <p:spPr>
          <a:xfrm>
            <a:off x="768600" y="3980125"/>
            <a:ext cx="10654800" cy="15000"/>
          </a:xfrm>
          <a:prstGeom prst="straightConnector1">
            <a:avLst/>
          </a:prstGeom>
          <a:noFill/>
          <a:ln cap="flat" cmpd="sng" w="38100">
            <a:solidFill>
              <a:schemeClr val="dk2"/>
            </a:solidFill>
            <a:prstDash val="solid"/>
            <a:round/>
            <a:headEnd len="sm" w="sm" type="none"/>
            <a:tailEnd len="sm" w="sm" type="none"/>
          </a:ln>
        </p:spPr>
      </p:cxnSp>
      <p:cxnSp>
        <p:nvCxnSpPr>
          <p:cNvPr id="1394" name="Google Shape;1394;g128d4af2262_0_410"/>
          <p:cNvCxnSpPr/>
          <p:nvPr/>
        </p:nvCxnSpPr>
        <p:spPr>
          <a:xfrm>
            <a:off x="2803688" y="3172122"/>
            <a:ext cx="2396100" cy="7800"/>
          </a:xfrm>
          <a:prstGeom prst="straightConnector1">
            <a:avLst/>
          </a:prstGeom>
          <a:noFill/>
          <a:ln cap="flat" cmpd="sng" w="76200">
            <a:solidFill>
              <a:srgbClr val="F59F2E"/>
            </a:solidFill>
            <a:prstDash val="solid"/>
            <a:round/>
            <a:headEnd len="sm" w="sm" type="none"/>
            <a:tailEnd len="med" w="med" type="triangle"/>
          </a:ln>
        </p:spPr>
      </p:cxnSp>
      <p:cxnSp>
        <p:nvCxnSpPr>
          <p:cNvPr id="1395" name="Google Shape;1395;g128d4af2262_0_410"/>
          <p:cNvCxnSpPr/>
          <p:nvPr/>
        </p:nvCxnSpPr>
        <p:spPr>
          <a:xfrm>
            <a:off x="2803700" y="1584847"/>
            <a:ext cx="2396100" cy="7800"/>
          </a:xfrm>
          <a:prstGeom prst="straightConnector1">
            <a:avLst/>
          </a:prstGeom>
          <a:noFill/>
          <a:ln cap="flat" cmpd="sng" w="76200">
            <a:solidFill>
              <a:srgbClr val="F59F2E"/>
            </a:solidFill>
            <a:prstDash val="solid"/>
            <a:round/>
            <a:headEnd len="sm" w="sm" type="none"/>
            <a:tailEnd len="med" w="med" type="triangle"/>
          </a:ln>
        </p:spPr>
      </p:cxnSp>
      <p:cxnSp>
        <p:nvCxnSpPr>
          <p:cNvPr id="1396" name="Google Shape;1396;g128d4af2262_0_410"/>
          <p:cNvCxnSpPr/>
          <p:nvPr/>
        </p:nvCxnSpPr>
        <p:spPr>
          <a:xfrm>
            <a:off x="2803688" y="4759397"/>
            <a:ext cx="2396100" cy="7800"/>
          </a:xfrm>
          <a:prstGeom prst="straightConnector1">
            <a:avLst/>
          </a:prstGeom>
          <a:noFill/>
          <a:ln cap="flat" cmpd="sng" w="76200">
            <a:solidFill>
              <a:srgbClr val="F59F2E"/>
            </a:solidFill>
            <a:prstDash val="solid"/>
            <a:round/>
            <a:headEnd len="sm" w="sm" type="none"/>
            <a:tailEnd len="med" w="med" type="triangle"/>
          </a:ln>
        </p:spPr>
      </p:cxnSp>
      <p:cxnSp>
        <p:nvCxnSpPr>
          <p:cNvPr id="1397" name="Google Shape;1397;g128d4af2262_0_410"/>
          <p:cNvCxnSpPr/>
          <p:nvPr/>
        </p:nvCxnSpPr>
        <p:spPr>
          <a:xfrm>
            <a:off x="6992175" y="3172122"/>
            <a:ext cx="2396100" cy="7800"/>
          </a:xfrm>
          <a:prstGeom prst="straightConnector1">
            <a:avLst/>
          </a:prstGeom>
          <a:noFill/>
          <a:ln cap="flat" cmpd="sng" w="76200">
            <a:solidFill>
              <a:srgbClr val="F59F2E"/>
            </a:solidFill>
            <a:prstDash val="solid"/>
            <a:round/>
            <a:headEnd len="sm" w="sm" type="none"/>
            <a:tailEnd len="med" w="med" type="triangle"/>
          </a:ln>
        </p:spPr>
      </p:cxnSp>
      <p:cxnSp>
        <p:nvCxnSpPr>
          <p:cNvPr id="1398" name="Google Shape;1398;g128d4af2262_0_410"/>
          <p:cNvCxnSpPr/>
          <p:nvPr/>
        </p:nvCxnSpPr>
        <p:spPr>
          <a:xfrm>
            <a:off x="6992188" y="1584847"/>
            <a:ext cx="2396100" cy="7800"/>
          </a:xfrm>
          <a:prstGeom prst="straightConnector1">
            <a:avLst/>
          </a:prstGeom>
          <a:noFill/>
          <a:ln cap="flat" cmpd="sng" w="76200">
            <a:solidFill>
              <a:srgbClr val="F59F2E"/>
            </a:solidFill>
            <a:prstDash val="solid"/>
            <a:round/>
            <a:headEnd len="sm" w="sm" type="none"/>
            <a:tailEnd len="med" w="med" type="triangle"/>
          </a:ln>
        </p:spPr>
      </p:cxnSp>
      <p:cxnSp>
        <p:nvCxnSpPr>
          <p:cNvPr id="1399" name="Google Shape;1399;g128d4af2262_0_410"/>
          <p:cNvCxnSpPr/>
          <p:nvPr/>
        </p:nvCxnSpPr>
        <p:spPr>
          <a:xfrm>
            <a:off x="6992175" y="4759397"/>
            <a:ext cx="2396100" cy="7800"/>
          </a:xfrm>
          <a:prstGeom prst="straightConnector1">
            <a:avLst/>
          </a:prstGeom>
          <a:noFill/>
          <a:ln cap="flat" cmpd="sng" w="76200">
            <a:solidFill>
              <a:srgbClr val="F59F2E"/>
            </a:solidFill>
            <a:prstDash val="solid"/>
            <a:round/>
            <a:headEnd len="sm" w="sm" type="none"/>
            <a:tailEnd len="med" w="med" type="triangle"/>
          </a:ln>
        </p:spPr>
      </p:cxnSp>
      <p:sp>
        <p:nvSpPr>
          <p:cNvPr id="1400" name="Google Shape;1400;g128d4af2262_0_410"/>
          <p:cNvSpPr/>
          <p:nvPr/>
        </p:nvSpPr>
        <p:spPr>
          <a:xfrm>
            <a:off x="472050" y="5638425"/>
            <a:ext cx="11247900" cy="882000"/>
          </a:xfrm>
          <a:prstGeom prst="rect">
            <a:avLst/>
          </a:prstGeom>
          <a:solidFill>
            <a:srgbClr val="005262"/>
          </a:solidFill>
          <a:ln>
            <a:noFill/>
          </a:ln>
        </p:spPr>
        <p:txBody>
          <a:bodyPr anchorCtr="0" anchor="t" bIns="45700" lIns="91425" spcFirstLastPara="1" rIns="91425" wrap="square" tIns="45700">
            <a:noAutofit/>
          </a:bodyPr>
          <a:lstStyle/>
          <a:p>
            <a:pPr indent="0" lvl="0" marL="0" marR="0" rtl="0" algn="ctr">
              <a:lnSpc>
                <a:spcPct val="100000"/>
              </a:lnSpc>
              <a:spcBef>
                <a:spcPts val="50"/>
              </a:spcBef>
              <a:spcAft>
                <a:spcPts val="0"/>
              </a:spcAft>
              <a:buClr>
                <a:srgbClr val="F6AB38"/>
              </a:buClr>
              <a:buSzPts val="2400"/>
              <a:buFont typeface="Century Gothic"/>
              <a:buNone/>
            </a:pPr>
            <a:r>
              <a:t/>
            </a:r>
            <a:endParaRPr b="1" i="0" sz="140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50"/>
              </a:spcBef>
              <a:spcAft>
                <a:spcPts val="0"/>
              </a:spcAft>
              <a:buClr>
                <a:srgbClr val="F6AB38"/>
              </a:buClr>
              <a:buSzPts val="2400"/>
              <a:buFont typeface="Century Gothic"/>
              <a:buNone/>
            </a:pPr>
            <a:r>
              <a:rPr b="1" i="0" lang="fr-FR" sz="2500" u="none" cap="none" strike="noStrike">
                <a:solidFill>
                  <a:schemeClr val="lt1"/>
                </a:solidFill>
                <a:latin typeface="Century Gothic"/>
                <a:ea typeface="Century Gothic"/>
                <a:cs typeface="Century Gothic"/>
                <a:sym typeface="Century Gothic"/>
              </a:rPr>
              <a:t>Les effets s’amplifient en fonction de l’ampleur du réchauffement</a:t>
            </a:r>
            <a:endParaRPr b="0" i="0" sz="2500" u="none" cap="none" strike="noStrike">
              <a:solidFill>
                <a:schemeClr val="lt1"/>
              </a:solidFill>
              <a:latin typeface="Arial"/>
              <a:ea typeface="Arial"/>
              <a:cs typeface="Arial"/>
              <a:sym typeface="Arial"/>
            </a:endParaRPr>
          </a:p>
          <a:p>
            <a:pPr indent="0" lvl="0" marL="179999" marR="0" rtl="0" algn="ctr">
              <a:lnSpc>
                <a:spcPct val="100000"/>
              </a:lnSpc>
              <a:spcBef>
                <a:spcPts val="50"/>
              </a:spcBef>
              <a:spcAft>
                <a:spcPts val="0"/>
              </a:spcAft>
              <a:buClr>
                <a:srgbClr val="F6AB38"/>
              </a:buClr>
              <a:buSzPts val="2400"/>
              <a:buFont typeface="Century Gothic"/>
              <a:buNone/>
            </a:pPr>
            <a:r>
              <a:t/>
            </a:r>
            <a:endParaRPr b="1" i="0" sz="1200" u="none" cap="none" strike="noStrike">
              <a:solidFill>
                <a:schemeClr val="lt1"/>
              </a:solidFill>
              <a:latin typeface="Century Gothic"/>
              <a:ea typeface="Century Gothic"/>
              <a:cs typeface="Century Gothic"/>
              <a:sym typeface="Century Gothic"/>
            </a:endParaRPr>
          </a:p>
        </p:txBody>
      </p:sp>
      <p:sp>
        <p:nvSpPr>
          <p:cNvPr id="1401" name="Google Shape;1401;g128d4af2262_0_410"/>
          <p:cNvSpPr txBox="1"/>
          <p:nvPr>
            <p:ph type="title"/>
          </p:nvPr>
        </p:nvSpPr>
        <p:spPr>
          <a:xfrm>
            <a:off x="2027548" y="0"/>
            <a:ext cx="8028900" cy="980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fr-FR"/>
              <a:t>Les conséquences du changement climatique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0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6" name="Shape 1406"/>
        <p:cNvGrpSpPr/>
        <p:nvPr/>
      </p:nvGrpSpPr>
      <p:grpSpPr>
        <a:xfrm>
          <a:off x="0" y="0"/>
          <a:ext cx="0" cy="0"/>
          <a:chOff x="0" y="0"/>
          <a:chExt cx="0" cy="0"/>
        </a:xfrm>
      </p:grpSpPr>
      <p:sp>
        <p:nvSpPr>
          <p:cNvPr id="1407" name="Google Shape;1407;g11f9f2ef531_1_205"/>
          <p:cNvSpPr txBox="1"/>
          <p:nvPr>
            <p:ph idx="12" type="sldNum"/>
          </p:nvPr>
        </p:nvSpPr>
        <p:spPr>
          <a:xfrm>
            <a:off x="11280576" y="6597352"/>
            <a:ext cx="864000" cy="2607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fr-FR"/>
              <a:t>‹#›</a:t>
            </a:fld>
            <a:endParaRPr/>
          </a:p>
        </p:txBody>
      </p:sp>
      <p:pic>
        <p:nvPicPr>
          <p:cNvPr id="1408" name="Google Shape;1408;g11f9f2ef531_1_205"/>
          <p:cNvPicPr preferRelativeResize="0"/>
          <p:nvPr/>
        </p:nvPicPr>
        <p:blipFill rotWithShape="1">
          <a:blip r:embed="rId3">
            <a:alphaModFix/>
          </a:blip>
          <a:srcRect b="29308" l="0" r="63106" t="5717"/>
          <a:stretch/>
        </p:blipFill>
        <p:spPr>
          <a:xfrm>
            <a:off x="349963" y="1549087"/>
            <a:ext cx="3598774" cy="3115945"/>
          </a:xfrm>
          <a:prstGeom prst="rect">
            <a:avLst/>
          </a:prstGeom>
          <a:noFill/>
          <a:ln>
            <a:noFill/>
          </a:ln>
        </p:spPr>
      </p:pic>
      <p:sp>
        <p:nvSpPr>
          <p:cNvPr id="1409" name="Google Shape;1409;g11f9f2ef531_1_205"/>
          <p:cNvSpPr/>
          <p:nvPr/>
        </p:nvSpPr>
        <p:spPr>
          <a:xfrm>
            <a:off x="0" y="6605450"/>
            <a:ext cx="5942400" cy="2607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chemeClr val="dk1"/>
              </a:buClr>
              <a:buSzPts val="1400"/>
              <a:buFont typeface="Arial"/>
              <a:buNone/>
            </a:pPr>
            <a:r>
              <a:rPr b="0" i="1" lang="fr-FR" sz="1100" u="none" cap="none" strike="noStrike">
                <a:solidFill>
                  <a:srgbClr val="085160"/>
                </a:solidFill>
                <a:latin typeface="Century Gothic"/>
                <a:ea typeface="Century Gothic"/>
                <a:cs typeface="Century Gothic"/>
                <a:sym typeface="Century Gothic"/>
              </a:rPr>
              <a:t>Source : Quaternary Environments Network</a:t>
            </a:r>
            <a:endParaRPr b="0" i="1" sz="1100" u="none" cap="none" strike="noStrike">
              <a:solidFill>
                <a:srgbClr val="085160"/>
              </a:solidFill>
              <a:latin typeface="Century Gothic"/>
              <a:ea typeface="Century Gothic"/>
              <a:cs typeface="Century Gothic"/>
              <a:sym typeface="Century Gothic"/>
            </a:endParaRPr>
          </a:p>
          <a:p>
            <a:pPr indent="0" lvl="0" marL="0" marR="0" rtl="0" algn="r">
              <a:lnSpc>
                <a:spcPct val="100000"/>
              </a:lnSpc>
              <a:spcBef>
                <a:spcPts val="0"/>
              </a:spcBef>
              <a:spcAft>
                <a:spcPts val="0"/>
              </a:spcAft>
              <a:buClr>
                <a:srgbClr val="085160"/>
              </a:buClr>
              <a:buSzPts val="1100"/>
              <a:buFont typeface="Century Gothic"/>
              <a:buNone/>
            </a:pPr>
            <a:r>
              <a:t/>
            </a:r>
            <a:endParaRPr b="0" i="1" sz="1100" u="none" cap="none" strike="noStrike">
              <a:solidFill>
                <a:srgbClr val="085160"/>
              </a:solidFill>
              <a:latin typeface="Century Gothic"/>
              <a:ea typeface="Century Gothic"/>
              <a:cs typeface="Century Gothic"/>
              <a:sym typeface="Century Gothic"/>
            </a:endParaRPr>
          </a:p>
        </p:txBody>
      </p:sp>
      <p:sp>
        <p:nvSpPr>
          <p:cNvPr id="1410" name="Google Shape;1410;g11f9f2ef531_1_205"/>
          <p:cNvSpPr txBox="1"/>
          <p:nvPr/>
        </p:nvSpPr>
        <p:spPr>
          <a:xfrm>
            <a:off x="469200" y="941950"/>
            <a:ext cx="3360300" cy="523200"/>
          </a:xfrm>
          <a:prstGeom prst="rect">
            <a:avLst/>
          </a:prstGeom>
          <a:solidFill>
            <a:srgbClr val="F6AB38"/>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200"/>
              <a:buFont typeface="Arial"/>
              <a:buNone/>
            </a:pPr>
            <a:r>
              <a:rPr b="1" i="0" lang="fr-FR" sz="2200" u="none" cap="none" strike="noStrike">
                <a:solidFill>
                  <a:schemeClr val="lt1"/>
                </a:solidFill>
                <a:latin typeface="Century Gothic"/>
                <a:ea typeface="Century Gothic"/>
                <a:cs typeface="Century Gothic"/>
                <a:sym typeface="Century Gothic"/>
              </a:rPr>
              <a:t>Il y a 20 000 ans</a:t>
            </a:r>
            <a:endParaRPr b="1" i="0" sz="2200" u="none" cap="none" strike="noStrike">
              <a:solidFill>
                <a:schemeClr val="lt1"/>
              </a:solidFill>
              <a:latin typeface="Arial"/>
              <a:ea typeface="Arial"/>
              <a:cs typeface="Arial"/>
              <a:sym typeface="Arial"/>
            </a:endParaRPr>
          </a:p>
        </p:txBody>
      </p:sp>
      <p:grpSp>
        <p:nvGrpSpPr>
          <p:cNvPr id="1411" name="Google Shape;1411;g11f9f2ef531_1_205"/>
          <p:cNvGrpSpPr/>
          <p:nvPr/>
        </p:nvGrpSpPr>
        <p:grpSpPr>
          <a:xfrm>
            <a:off x="3039775" y="941950"/>
            <a:ext cx="4855600" cy="4535825"/>
            <a:chOff x="3039775" y="941950"/>
            <a:chExt cx="4855600" cy="4535825"/>
          </a:xfrm>
        </p:grpSpPr>
        <p:pic>
          <p:nvPicPr>
            <p:cNvPr id="1412" name="Google Shape;1412;g11f9f2ef531_1_205"/>
            <p:cNvPicPr preferRelativeResize="0"/>
            <p:nvPr/>
          </p:nvPicPr>
          <p:blipFill rotWithShape="1">
            <a:blip r:embed="rId3">
              <a:alphaModFix/>
            </a:blip>
            <a:srcRect b="26118" l="39762" r="21874" t="5580"/>
            <a:stretch/>
          </p:blipFill>
          <p:spPr>
            <a:xfrm>
              <a:off x="4296625" y="1531813"/>
              <a:ext cx="3598750" cy="3150480"/>
            </a:xfrm>
            <a:prstGeom prst="rect">
              <a:avLst/>
            </a:prstGeom>
            <a:noFill/>
            <a:ln>
              <a:noFill/>
            </a:ln>
          </p:spPr>
        </p:pic>
        <p:sp>
          <p:nvSpPr>
            <p:cNvPr id="1413" name="Google Shape;1413;g11f9f2ef531_1_205"/>
            <p:cNvSpPr txBox="1"/>
            <p:nvPr/>
          </p:nvSpPr>
          <p:spPr>
            <a:xfrm>
              <a:off x="4415850" y="941950"/>
              <a:ext cx="3360300" cy="523200"/>
            </a:xfrm>
            <a:prstGeom prst="rect">
              <a:avLst/>
            </a:prstGeom>
            <a:solidFill>
              <a:srgbClr val="F6AB38"/>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200"/>
                <a:buFont typeface="Arial"/>
                <a:buNone/>
              </a:pPr>
              <a:r>
                <a:rPr b="1" i="0" lang="fr-FR" sz="2200" u="none" cap="none" strike="noStrike">
                  <a:solidFill>
                    <a:schemeClr val="lt1"/>
                  </a:solidFill>
                  <a:latin typeface="Century Gothic"/>
                  <a:ea typeface="Century Gothic"/>
                  <a:cs typeface="Century Gothic"/>
                  <a:sym typeface="Century Gothic"/>
                </a:rPr>
                <a:t>Aujourd’hui</a:t>
              </a:r>
              <a:endParaRPr b="1" i="0" sz="2200" u="none" cap="none" strike="noStrike">
                <a:solidFill>
                  <a:schemeClr val="lt1"/>
                </a:solidFill>
                <a:latin typeface="Arial"/>
                <a:ea typeface="Arial"/>
                <a:cs typeface="Arial"/>
                <a:sym typeface="Arial"/>
              </a:endParaRPr>
            </a:p>
          </p:txBody>
        </p:sp>
        <p:sp>
          <p:nvSpPr>
            <p:cNvPr id="1414" name="Google Shape;1414;g11f9f2ef531_1_205"/>
            <p:cNvSpPr/>
            <p:nvPr/>
          </p:nvSpPr>
          <p:spPr>
            <a:xfrm flipH="1" rot="-5400000">
              <a:off x="3700225" y="4061925"/>
              <a:ext cx="755400" cy="2076300"/>
            </a:xfrm>
            <a:prstGeom prst="curvedLeftArrow">
              <a:avLst>
                <a:gd fmla="val 38735" name="adj1"/>
                <a:gd fmla="val 66372" name="adj2"/>
                <a:gd fmla="val 29040" name="adj3"/>
              </a:avLst>
            </a:prstGeom>
            <a:solidFill>
              <a:srgbClr val="005262"/>
            </a:solidFill>
            <a:ln cap="flat" cmpd="sng" w="25400">
              <a:solidFill>
                <a:srgbClr val="00526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5" name="Google Shape;1415;g11f9f2ef531_1_205"/>
            <p:cNvSpPr txBox="1"/>
            <p:nvPr/>
          </p:nvSpPr>
          <p:spPr>
            <a:xfrm>
              <a:off x="3323301" y="4748975"/>
              <a:ext cx="1359600" cy="538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fr-FR" sz="2900" u="none" cap="none" strike="noStrike">
                  <a:solidFill>
                    <a:srgbClr val="005262"/>
                  </a:solidFill>
                  <a:latin typeface="Century Gothic"/>
                  <a:ea typeface="Century Gothic"/>
                  <a:cs typeface="Century Gothic"/>
                  <a:sym typeface="Century Gothic"/>
                </a:rPr>
                <a:t>+5°C</a:t>
              </a:r>
              <a:endParaRPr b="0" i="0" sz="2900" u="none" cap="none" strike="noStrike">
                <a:solidFill>
                  <a:srgbClr val="005262"/>
                </a:solidFill>
                <a:latin typeface="Arial"/>
                <a:ea typeface="Arial"/>
                <a:cs typeface="Arial"/>
                <a:sym typeface="Arial"/>
              </a:endParaRPr>
            </a:p>
          </p:txBody>
        </p:sp>
      </p:grpSp>
      <p:grpSp>
        <p:nvGrpSpPr>
          <p:cNvPr id="1416" name="Google Shape;1416;g11f9f2ef531_1_205"/>
          <p:cNvGrpSpPr/>
          <p:nvPr/>
        </p:nvGrpSpPr>
        <p:grpSpPr>
          <a:xfrm>
            <a:off x="7223208" y="941950"/>
            <a:ext cx="4505742" cy="4535825"/>
            <a:chOff x="7223208" y="941950"/>
            <a:chExt cx="4505742" cy="4535825"/>
          </a:xfrm>
        </p:grpSpPr>
        <p:sp>
          <p:nvSpPr>
            <p:cNvPr id="1417" name="Google Shape;1417;g11f9f2ef531_1_205"/>
            <p:cNvSpPr txBox="1"/>
            <p:nvPr/>
          </p:nvSpPr>
          <p:spPr>
            <a:xfrm>
              <a:off x="8362500" y="941950"/>
              <a:ext cx="3360300" cy="523200"/>
            </a:xfrm>
            <a:prstGeom prst="rect">
              <a:avLst/>
            </a:prstGeom>
            <a:solidFill>
              <a:srgbClr val="F6AB38"/>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200"/>
                <a:buFont typeface="Arial"/>
                <a:buNone/>
              </a:pPr>
              <a:r>
                <a:rPr b="1" i="0" lang="fr-FR" sz="2200" u="none" cap="none" strike="noStrike">
                  <a:solidFill>
                    <a:schemeClr val="lt1"/>
                  </a:solidFill>
                  <a:latin typeface="Century Gothic"/>
                  <a:ea typeface="Century Gothic"/>
                  <a:cs typeface="Century Gothic"/>
                  <a:sym typeface="Century Gothic"/>
                </a:rPr>
                <a:t>Dans 100 ans</a:t>
              </a:r>
              <a:endParaRPr b="1" i="0" sz="2200" u="none" cap="none" strike="noStrike">
                <a:solidFill>
                  <a:schemeClr val="lt1"/>
                </a:solidFill>
                <a:latin typeface="Arial"/>
                <a:ea typeface="Arial"/>
                <a:cs typeface="Arial"/>
                <a:sym typeface="Arial"/>
              </a:endParaRPr>
            </a:p>
          </p:txBody>
        </p:sp>
        <p:sp>
          <p:nvSpPr>
            <p:cNvPr id="1418" name="Google Shape;1418;g11f9f2ef531_1_205"/>
            <p:cNvSpPr txBox="1"/>
            <p:nvPr/>
          </p:nvSpPr>
          <p:spPr>
            <a:xfrm>
              <a:off x="8356350" y="1549069"/>
              <a:ext cx="3372600" cy="3124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5000"/>
                <a:buFont typeface="Arial"/>
                <a:buNone/>
              </a:pPr>
              <a:r>
                <a:t/>
              </a:r>
              <a:endParaRPr b="1" i="0" sz="5000" u="none" cap="none" strike="noStrike">
                <a:solidFill>
                  <a:srgbClr val="F59F2E"/>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9000"/>
                <a:buFont typeface="Arial"/>
                <a:buNone/>
              </a:pPr>
              <a:r>
                <a:rPr b="1" i="0" lang="fr-FR" sz="9000" u="none" cap="none" strike="noStrike">
                  <a:solidFill>
                    <a:srgbClr val="F59F2E"/>
                  </a:solidFill>
                  <a:latin typeface="Century Gothic"/>
                  <a:ea typeface="Century Gothic"/>
                  <a:cs typeface="Century Gothic"/>
                  <a:sym typeface="Century Gothic"/>
                </a:rPr>
                <a:t>?</a:t>
              </a:r>
              <a:endParaRPr b="1" i="0" sz="9000" u="none" cap="none" strike="noStrike">
                <a:solidFill>
                  <a:srgbClr val="F59F2E"/>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5100"/>
                <a:buFont typeface="Arial"/>
                <a:buNone/>
              </a:pPr>
              <a:r>
                <a:t/>
              </a:r>
              <a:endParaRPr b="1" i="0" sz="5100" u="none" cap="none" strike="noStrike">
                <a:solidFill>
                  <a:srgbClr val="F59F2E"/>
                </a:solidFill>
                <a:latin typeface="Century Gothic"/>
                <a:ea typeface="Century Gothic"/>
                <a:cs typeface="Century Gothic"/>
                <a:sym typeface="Century Gothic"/>
              </a:endParaRPr>
            </a:p>
          </p:txBody>
        </p:sp>
        <p:grpSp>
          <p:nvGrpSpPr>
            <p:cNvPr id="1419" name="Google Shape;1419;g11f9f2ef531_1_205"/>
            <p:cNvGrpSpPr/>
            <p:nvPr/>
          </p:nvGrpSpPr>
          <p:grpSpPr>
            <a:xfrm>
              <a:off x="7223208" y="4722375"/>
              <a:ext cx="2111389" cy="755400"/>
              <a:chOff x="3039775" y="4722375"/>
              <a:chExt cx="2076300" cy="755400"/>
            </a:xfrm>
          </p:grpSpPr>
          <p:sp>
            <p:nvSpPr>
              <p:cNvPr id="1420" name="Google Shape;1420;g11f9f2ef531_1_205"/>
              <p:cNvSpPr/>
              <p:nvPr/>
            </p:nvSpPr>
            <p:spPr>
              <a:xfrm flipH="1" rot="-5400000">
                <a:off x="3700225" y="4061925"/>
                <a:ext cx="755400" cy="2076300"/>
              </a:xfrm>
              <a:prstGeom prst="curvedLeftArrow">
                <a:avLst>
                  <a:gd fmla="val 38735" name="adj1"/>
                  <a:gd fmla="val 66372" name="adj2"/>
                  <a:gd fmla="val 29040" name="adj3"/>
                </a:avLst>
              </a:prstGeom>
              <a:solidFill>
                <a:srgbClr val="005262"/>
              </a:solidFill>
              <a:ln cap="flat" cmpd="sng" w="25400">
                <a:solidFill>
                  <a:srgbClr val="00526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1" name="Google Shape;1421;g11f9f2ef531_1_205"/>
              <p:cNvSpPr txBox="1"/>
              <p:nvPr/>
            </p:nvSpPr>
            <p:spPr>
              <a:xfrm>
                <a:off x="3323301" y="4748975"/>
                <a:ext cx="1359600" cy="538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fr-FR" sz="2900" u="none" cap="none" strike="noStrike">
                    <a:solidFill>
                      <a:srgbClr val="005262"/>
                    </a:solidFill>
                    <a:latin typeface="Century Gothic"/>
                    <a:ea typeface="Century Gothic"/>
                    <a:cs typeface="Century Gothic"/>
                    <a:sym typeface="Century Gothic"/>
                  </a:rPr>
                  <a:t>+5°C</a:t>
                </a:r>
                <a:endParaRPr b="0" i="0" sz="2900" u="none" cap="none" strike="noStrike">
                  <a:solidFill>
                    <a:srgbClr val="005262"/>
                  </a:solidFill>
                  <a:latin typeface="Arial"/>
                  <a:ea typeface="Arial"/>
                  <a:cs typeface="Arial"/>
                  <a:sym typeface="Arial"/>
                </a:endParaRPr>
              </a:p>
            </p:txBody>
          </p:sp>
        </p:grpSp>
      </p:grpSp>
      <p:sp>
        <p:nvSpPr>
          <p:cNvPr id="1422" name="Google Shape;1422;g11f9f2ef531_1_205"/>
          <p:cNvSpPr/>
          <p:nvPr/>
        </p:nvSpPr>
        <p:spPr>
          <a:xfrm>
            <a:off x="472050" y="5638425"/>
            <a:ext cx="11247900" cy="882000"/>
          </a:xfrm>
          <a:prstGeom prst="rect">
            <a:avLst/>
          </a:prstGeom>
          <a:solidFill>
            <a:srgbClr val="005262"/>
          </a:solidFill>
          <a:ln>
            <a:noFill/>
          </a:ln>
        </p:spPr>
        <p:txBody>
          <a:bodyPr anchorCtr="0" anchor="t" bIns="45700" lIns="91425" spcFirstLastPara="1" rIns="91425" wrap="square" tIns="45700">
            <a:noAutofit/>
          </a:bodyPr>
          <a:lstStyle/>
          <a:p>
            <a:pPr indent="0" lvl="0" marL="0" marR="0" rtl="0" algn="ctr">
              <a:lnSpc>
                <a:spcPct val="100000"/>
              </a:lnSpc>
              <a:spcBef>
                <a:spcPts val="50"/>
              </a:spcBef>
              <a:spcAft>
                <a:spcPts val="0"/>
              </a:spcAft>
              <a:buClr>
                <a:srgbClr val="F6AB38"/>
              </a:buClr>
              <a:buSzPts val="2400"/>
              <a:buFont typeface="Century Gothic"/>
              <a:buNone/>
            </a:pPr>
            <a:r>
              <a:t/>
            </a:r>
            <a:endParaRPr b="1" i="0" sz="140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50"/>
              </a:spcBef>
              <a:spcAft>
                <a:spcPts val="0"/>
              </a:spcAft>
              <a:buClr>
                <a:srgbClr val="F6AB38"/>
              </a:buClr>
              <a:buSzPts val="2400"/>
              <a:buFont typeface="Century Gothic"/>
              <a:buNone/>
            </a:pPr>
            <a:r>
              <a:rPr b="1" i="0" lang="fr-FR" sz="2500" u="none" cap="none" strike="noStrike">
                <a:solidFill>
                  <a:schemeClr val="lt1"/>
                </a:solidFill>
                <a:latin typeface="Century Gothic"/>
                <a:ea typeface="Century Gothic"/>
                <a:cs typeface="Century Gothic"/>
                <a:sym typeface="Century Gothic"/>
              </a:rPr>
              <a:t>Aucune région du monde n’est épargnée</a:t>
            </a:r>
            <a:endParaRPr b="1" i="0" sz="1400" u="none" cap="none" strike="noStrike">
              <a:solidFill>
                <a:schemeClr val="lt1"/>
              </a:solidFill>
              <a:latin typeface="Century Gothic"/>
              <a:ea typeface="Century Gothic"/>
              <a:cs typeface="Century Gothic"/>
              <a:sym typeface="Century Gothic"/>
            </a:endParaRPr>
          </a:p>
        </p:txBody>
      </p:sp>
      <p:sp>
        <p:nvSpPr>
          <p:cNvPr id="1423" name="Google Shape;1423;g11f9f2ef531_1_205"/>
          <p:cNvSpPr txBox="1"/>
          <p:nvPr>
            <p:ph type="title"/>
          </p:nvPr>
        </p:nvSpPr>
        <p:spPr>
          <a:xfrm>
            <a:off x="2027548" y="0"/>
            <a:ext cx="8028900" cy="980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fr-FR"/>
              <a:t>Le changement climatique est brutal et mondial</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2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427" name="Shape 1427"/>
        <p:cNvGrpSpPr/>
        <p:nvPr/>
      </p:nvGrpSpPr>
      <p:grpSpPr>
        <a:xfrm>
          <a:off x="0" y="0"/>
          <a:ext cx="0" cy="0"/>
          <a:chOff x="0" y="0"/>
          <a:chExt cx="0" cy="0"/>
        </a:xfrm>
      </p:grpSpPr>
      <p:pic>
        <p:nvPicPr>
          <p:cNvPr id="1428" name="Google Shape;1428;p42"/>
          <p:cNvPicPr preferRelativeResize="0"/>
          <p:nvPr/>
        </p:nvPicPr>
        <p:blipFill rotWithShape="1">
          <a:blip r:embed="rId3">
            <a:alphaModFix/>
          </a:blip>
          <a:srcRect b="30430" l="0" r="0" t="0"/>
          <a:stretch/>
        </p:blipFill>
        <p:spPr>
          <a:xfrm>
            <a:off x="2508133" y="980691"/>
            <a:ext cx="7950795" cy="4043084"/>
          </a:xfrm>
          <a:prstGeom prst="rect">
            <a:avLst/>
          </a:prstGeom>
          <a:noFill/>
          <a:ln>
            <a:noFill/>
          </a:ln>
        </p:spPr>
      </p:pic>
      <p:sp>
        <p:nvSpPr>
          <p:cNvPr id="1429" name="Google Shape;1429;p42"/>
          <p:cNvSpPr txBox="1"/>
          <p:nvPr>
            <p:ph idx="12" type="sldNum"/>
          </p:nvPr>
        </p:nvSpPr>
        <p:spPr>
          <a:xfrm>
            <a:off x="11280576" y="6597352"/>
            <a:ext cx="864096" cy="260648"/>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
        <p:nvSpPr>
          <p:cNvPr id="1430" name="Google Shape;1430;p42"/>
          <p:cNvSpPr/>
          <p:nvPr/>
        </p:nvSpPr>
        <p:spPr>
          <a:xfrm>
            <a:off x="0" y="6605450"/>
            <a:ext cx="5942400" cy="2607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chemeClr val="dk1"/>
              </a:buClr>
              <a:buSzPts val="1400"/>
              <a:buFont typeface="Arial"/>
              <a:buNone/>
            </a:pPr>
            <a:r>
              <a:rPr b="0" i="1" lang="fr-FR" sz="1100" u="none" cap="none" strike="noStrike">
                <a:solidFill>
                  <a:srgbClr val="085160"/>
                </a:solidFill>
                <a:latin typeface="Century Gothic"/>
                <a:ea typeface="Century Gothic"/>
                <a:cs typeface="Century Gothic"/>
                <a:sym typeface="Century Gothic"/>
              </a:rPr>
              <a:t>Source : données Climate Change Vulnerability Index 2013, infographie lemonde.fr</a:t>
            </a:r>
            <a:endParaRPr b="0" i="1" sz="1100" u="none" cap="none" strike="noStrike">
              <a:solidFill>
                <a:srgbClr val="085160"/>
              </a:solidFill>
              <a:latin typeface="Century Gothic"/>
              <a:ea typeface="Century Gothic"/>
              <a:cs typeface="Century Gothic"/>
              <a:sym typeface="Century Gothic"/>
            </a:endParaRPr>
          </a:p>
          <a:p>
            <a:pPr indent="0" lvl="0" marL="0" marR="0" rtl="0" algn="r">
              <a:lnSpc>
                <a:spcPct val="100000"/>
              </a:lnSpc>
              <a:spcBef>
                <a:spcPts val="0"/>
              </a:spcBef>
              <a:spcAft>
                <a:spcPts val="0"/>
              </a:spcAft>
              <a:buClr>
                <a:srgbClr val="085160"/>
              </a:buClr>
              <a:buSzPts val="1100"/>
              <a:buFont typeface="Century Gothic"/>
              <a:buNone/>
            </a:pPr>
            <a:r>
              <a:t/>
            </a:r>
            <a:endParaRPr b="0" i="1" sz="1100" u="none" cap="none" strike="noStrike">
              <a:solidFill>
                <a:srgbClr val="085160"/>
              </a:solidFill>
              <a:latin typeface="Century Gothic"/>
              <a:ea typeface="Century Gothic"/>
              <a:cs typeface="Century Gothic"/>
              <a:sym typeface="Century Gothic"/>
            </a:endParaRPr>
          </a:p>
        </p:txBody>
      </p:sp>
      <p:sp>
        <p:nvSpPr>
          <p:cNvPr id="1431" name="Google Shape;1431;p42"/>
          <p:cNvSpPr/>
          <p:nvPr/>
        </p:nvSpPr>
        <p:spPr>
          <a:xfrm>
            <a:off x="408807" y="4764812"/>
            <a:ext cx="288000" cy="288000"/>
          </a:xfrm>
          <a:prstGeom prst="rect">
            <a:avLst/>
          </a:prstGeom>
          <a:solidFill>
            <a:srgbClr val="EF8B7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1432" name="Google Shape;1432;p42"/>
          <p:cNvSpPr/>
          <p:nvPr/>
        </p:nvSpPr>
        <p:spPr>
          <a:xfrm>
            <a:off x="408807" y="4318011"/>
            <a:ext cx="288000" cy="288000"/>
          </a:xfrm>
          <a:prstGeom prst="rect">
            <a:avLst/>
          </a:prstGeom>
          <a:solidFill>
            <a:srgbClr val="FDD79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1433" name="Google Shape;1433;p42"/>
          <p:cNvSpPr txBox="1"/>
          <p:nvPr/>
        </p:nvSpPr>
        <p:spPr>
          <a:xfrm>
            <a:off x="782825" y="4231150"/>
            <a:ext cx="17907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50000"/>
              </a:lnSpc>
              <a:spcBef>
                <a:spcPts val="0"/>
              </a:spcBef>
              <a:spcAft>
                <a:spcPts val="0"/>
              </a:spcAft>
              <a:buClr>
                <a:srgbClr val="000000"/>
              </a:buClr>
              <a:buSzPts val="1800"/>
              <a:buFont typeface="Arial"/>
              <a:buNone/>
            </a:pPr>
            <a:r>
              <a:rPr b="1" i="0" lang="fr-FR" sz="1800" u="none" cap="none" strike="noStrike">
                <a:solidFill>
                  <a:srgbClr val="000000"/>
                </a:solidFill>
                <a:latin typeface="Century Gothic"/>
                <a:ea typeface="Century Gothic"/>
                <a:cs typeface="Century Gothic"/>
                <a:sym typeface="Century Gothic"/>
              </a:rPr>
              <a:t>Risque élevé</a:t>
            </a:r>
            <a:endParaRPr b="1" i="0" sz="1800" u="none" cap="none" strike="noStrike">
              <a:solidFill>
                <a:srgbClr val="000000"/>
              </a:solidFill>
              <a:latin typeface="Century Gothic"/>
              <a:ea typeface="Century Gothic"/>
              <a:cs typeface="Century Gothic"/>
              <a:sym typeface="Century Gothic"/>
            </a:endParaRPr>
          </a:p>
        </p:txBody>
      </p:sp>
      <p:sp>
        <p:nvSpPr>
          <p:cNvPr id="1434" name="Google Shape;1434;p42"/>
          <p:cNvSpPr txBox="1"/>
          <p:nvPr/>
        </p:nvSpPr>
        <p:spPr>
          <a:xfrm>
            <a:off x="782825" y="4677950"/>
            <a:ext cx="21165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50000"/>
              </a:lnSpc>
              <a:spcBef>
                <a:spcPts val="0"/>
              </a:spcBef>
              <a:spcAft>
                <a:spcPts val="0"/>
              </a:spcAft>
              <a:buClr>
                <a:srgbClr val="000000"/>
              </a:buClr>
              <a:buSzPts val="1800"/>
              <a:buFont typeface="Arial"/>
              <a:buNone/>
            </a:pPr>
            <a:r>
              <a:rPr b="1" i="0" lang="fr-FR" sz="1800" u="none" cap="none" strike="noStrike">
                <a:solidFill>
                  <a:srgbClr val="000000"/>
                </a:solidFill>
                <a:latin typeface="Century Gothic"/>
                <a:ea typeface="Century Gothic"/>
                <a:cs typeface="Century Gothic"/>
                <a:sym typeface="Century Gothic"/>
              </a:rPr>
              <a:t>Risque extrême</a:t>
            </a:r>
            <a:endParaRPr b="1" i="0" sz="1800" u="none" cap="none" strike="noStrike">
              <a:solidFill>
                <a:srgbClr val="000000"/>
              </a:solidFill>
              <a:latin typeface="Century Gothic"/>
              <a:ea typeface="Century Gothic"/>
              <a:cs typeface="Century Gothic"/>
              <a:sym typeface="Century Gothic"/>
            </a:endParaRPr>
          </a:p>
        </p:txBody>
      </p:sp>
      <p:pic>
        <p:nvPicPr>
          <p:cNvPr id="1435" name="Google Shape;1435;p42"/>
          <p:cNvPicPr preferRelativeResize="0"/>
          <p:nvPr/>
        </p:nvPicPr>
        <p:blipFill rotWithShape="1">
          <a:blip r:embed="rId4">
            <a:alphaModFix/>
          </a:blip>
          <a:srcRect b="0" l="0" r="0" t="0"/>
          <a:stretch/>
        </p:blipFill>
        <p:spPr>
          <a:xfrm>
            <a:off x="-1104800" y="180468"/>
            <a:ext cx="800250" cy="800250"/>
          </a:xfrm>
          <a:prstGeom prst="rect">
            <a:avLst/>
          </a:prstGeom>
          <a:noFill/>
          <a:ln>
            <a:noFill/>
          </a:ln>
        </p:spPr>
      </p:pic>
      <p:sp>
        <p:nvSpPr>
          <p:cNvPr id="1436" name="Google Shape;1436;p42"/>
          <p:cNvSpPr/>
          <p:nvPr/>
        </p:nvSpPr>
        <p:spPr>
          <a:xfrm>
            <a:off x="472050" y="5638425"/>
            <a:ext cx="11247900" cy="882000"/>
          </a:xfrm>
          <a:prstGeom prst="rect">
            <a:avLst/>
          </a:prstGeom>
          <a:solidFill>
            <a:srgbClr val="005262"/>
          </a:solidFill>
          <a:ln>
            <a:noFill/>
          </a:ln>
        </p:spPr>
        <p:txBody>
          <a:bodyPr anchorCtr="0" anchor="t" bIns="45700" lIns="91425" spcFirstLastPara="1" rIns="91425" wrap="square" tIns="45700">
            <a:noAutofit/>
          </a:bodyPr>
          <a:lstStyle/>
          <a:p>
            <a:pPr indent="0" lvl="0" marL="0" marR="0" rtl="0" algn="ctr">
              <a:lnSpc>
                <a:spcPct val="100000"/>
              </a:lnSpc>
              <a:spcBef>
                <a:spcPts val="50"/>
              </a:spcBef>
              <a:spcAft>
                <a:spcPts val="0"/>
              </a:spcAft>
              <a:buClr>
                <a:srgbClr val="F6AB38"/>
              </a:buClr>
              <a:buSzPts val="2400"/>
              <a:buFont typeface="Century Gothic"/>
              <a:buNone/>
            </a:pPr>
            <a:r>
              <a:t/>
            </a:r>
            <a:endParaRPr b="1" i="0" sz="140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50"/>
              </a:spcBef>
              <a:spcAft>
                <a:spcPts val="0"/>
              </a:spcAft>
              <a:buClr>
                <a:srgbClr val="F6AB38"/>
              </a:buClr>
              <a:buSzPts val="2400"/>
              <a:buFont typeface="Century Gothic"/>
              <a:buNone/>
            </a:pPr>
            <a:r>
              <a:rPr b="1" i="0" lang="fr-FR" sz="2500" u="none" cap="none" strike="noStrike">
                <a:solidFill>
                  <a:schemeClr val="lt1"/>
                </a:solidFill>
                <a:latin typeface="Century Gothic"/>
                <a:ea typeface="Century Gothic"/>
                <a:cs typeface="Century Gothic"/>
                <a:sym typeface="Century Gothic"/>
              </a:rPr>
              <a:t>Le changement climatique renforce les inégalités de développement</a:t>
            </a:r>
            <a:endParaRPr b="1" i="0" sz="1400" u="none" cap="none" strike="noStrike">
              <a:solidFill>
                <a:schemeClr val="lt1"/>
              </a:solidFill>
              <a:latin typeface="Century Gothic"/>
              <a:ea typeface="Century Gothic"/>
              <a:cs typeface="Century Gothic"/>
              <a:sym typeface="Century Gothic"/>
            </a:endParaRPr>
          </a:p>
        </p:txBody>
      </p:sp>
      <p:sp>
        <p:nvSpPr>
          <p:cNvPr id="1437" name="Google Shape;1437;p42"/>
          <p:cNvSpPr txBox="1"/>
          <p:nvPr>
            <p:ph type="title"/>
          </p:nvPr>
        </p:nvSpPr>
        <p:spPr>
          <a:xfrm>
            <a:off x="2027548" y="0"/>
            <a:ext cx="8028900" cy="980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fr-FR"/>
              <a:t>L’injustice climatique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3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2" name="Shape 1442"/>
        <p:cNvGrpSpPr/>
        <p:nvPr/>
      </p:nvGrpSpPr>
      <p:grpSpPr>
        <a:xfrm>
          <a:off x="0" y="0"/>
          <a:ext cx="0" cy="0"/>
          <a:chOff x="0" y="0"/>
          <a:chExt cx="0" cy="0"/>
        </a:xfrm>
      </p:grpSpPr>
      <p:pic>
        <p:nvPicPr>
          <p:cNvPr id="1443" name="Google Shape;1443;g128d4af2262_0_800"/>
          <p:cNvPicPr preferRelativeResize="0"/>
          <p:nvPr/>
        </p:nvPicPr>
        <p:blipFill rotWithShape="1">
          <a:blip r:embed="rId3">
            <a:alphaModFix/>
          </a:blip>
          <a:srcRect b="0" l="0" r="0" t="0"/>
          <a:stretch/>
        </p:blipFill>
        <p:spPr>
          <a:xfrm>
            <a:off x="10508710" y="109549"/>
            <a:ext cx="2174405" cy="2174405"/>
          </a:xfrm>
          <a:prstGeom prst="rect">
            <a:avLst/>
          </a:prstGeom>
          <a:noFill/>
          <a:ln>
            <a:noFill/>
          </a:ln>
        </p:spPr>
      </p:pic>
      <p:grpSp>
        <p:nvGrpSpPr>
          <p:cNvPr id="1444" name="Google Shape;1444;g128d4af2262_0_800"/>
          <p:cNvGrpSpPr/>
          <p:nvPr/>
        </p:nvGrpSpPr>
        <p:grpSpPr>
          <a:xfrm>
            <a:off x="9768408" y="-603248"/>
            <a:ext cx="3600000" cy="3600000"/>
            <a:chOff x="9768408" y="-603248"/>
            <a:chExt cx="3600000" cy="3600000"/>
          </a:xfrm>
        </p:grpSpPr>
        <p:sp>
          <p:nvSpPr>
            <p:cNvPr id="1445" name="Google Shape;1445;g128d4af2262_0_800"/>
            <p:cNvSpPr/>
            <p:nvPr/>
          </p:nvSpPr>
          <p:spPr>
            <a:xfrm>
              <a:off x="9768408" y="-603248"/>
              <a:ext cx="3600000" cy="3600000"/>
            </a:xfrm>
            <a:prstGeom prst="ellipse">
              <a:avLst/>
            </a:prstGeom>
            <a:solidFill>
              <a:srgbClr val="F6AB38"/>
            </a:solidFill>
            <a:ln cap="flat" cmpd="sng" w="762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446" name="Google Shape;1446;g128d4af2262_0_800"/>
            <p:cNvPicPr preferRelativeResize="0"/>
            <p:nvPr/>
          </p:nvPicPr>
          <p:blipFill rotWithShape="1">
            <a:blip r:embed="rId3">
              <a:alphaModFix/>
            </a:blip>
            <a:srcRect b="0" l="0" r="0" t="0"/>
            <a:stretch/>
          </p:blipFill>
          <p:spPr>
            <a:xfrm>
              <a:off x="10481205" y="145025"/>
              <a:ext cx="2174405" cy="2174405"/>
            </a:xfrm>
            <a:prstGeom prst="rect">
              <a:avLst/>
            </a:prstGeom>
            <a:noFill/>
            <a:ln>
              <a:noFill/>
            </a:ln>
          </p:spPr>
        </p:pic>
      </p:grpSp>
      <p:sp>
        <p:nvSpPr>
          <p:cNvPr id="1447" name="Google Shape;1447;g128d4af2262_0_800"/>
          <p:cNvSpPr txBox="1"/>
          <p:nvPr>
            <p:ph idx="4294967295" type="sldNum"/>
          </p:nvPr>
        </p:nvSpPr>
        <p:spPr>
          <a:xfrm>
            <a:off x="11280576" y="6597352"/>
            <a:ext cx="864000" cy="2607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FFFFFF"/>
              </a:buClr>
              <a:buSzPts val="1400"/>
              <a:buFont typeface="Arial"/>
              <a:buNone/>
            </a:pPr>
            <a:fld id="{00000000-1234-1234-1234-123412341234}" type="slidenum">
              <a:rPr lang="fr-FR"/>
              <a:t>‹#›</a:t>
            </a:fld>
            <a:endParaRPr/>
          </a:p>
        </p:txBody>
      </p:sp>
      <p:sp>
        <p:nvSpPr>
          <p:cNvPr id="1448" name="Google Shape;1448;g128d4af2262_0_800"/>
          <p:cNvSpPr/>
          <p:nvPr/>
        </p:nvSpPr>
        <p:spPr>
          <a:xfrm>
            <a:off x="4904375" y="548675"/>
            <a:ext cx="4792500" cy="10800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2A6176"/>
              </a:buClr>
              <a:buSzPts val="4000"/>
              <a:buFont typeface="Century Gothic"/>
              <a:buNone/>
            </a:pPr>
            <a:r>
              <a:rPr b="1" i="0" lang="fr-FR" sz="4000" u="none" cap="none" strike="noStrike">
                <a:solidFill>
                  <a:srgbClr val="2A6176"/>
                </a:solidFill>
                <a:latin typeface="Century Gothic"/>
                <a:ea typeface="Century Gothic"/>
                <a:cs typeface="Century Gothic"/>
                <a:sym typeface="Century Gothic"/>
              </a:rPr>
              <a:t>Partie 3 : Le Climat</a:t>
            </a:r>
            <a:endParaRPr b="0" i="0" sz="1400" u="none" cap="none" strike="noStrike">
              <a:solidFill>
                <a:srgbClr val="000000"/>
              </a:solidFill>
              <a:latin typeface="Arial"/>
              <a:ea typeface="Arial"/>
              <a:cs typeface="Arial"/>
              <a:sym typeface="Arial"/>
            </a:endParaRPr>
          </a:p>
        </p:txBody>
      </p:sp>
      <p:sp>
        <p:nvSpPr>
          <p:cNvPr id="1449" name="Google Shape;1449;g128d4af2262_0_800"/>
          <p:cNvSpPr/>
          <p:nvPr/>
        </p:nvSpPr>
        <p:spPr>
          <a:xfrm>
            <a:off x="9620800" y="6597325"/>
            <a:ext cx="2083500" cy="2607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85160"/>
              </a:buClr>
              <a:buSzPts val="1100"/>
              <a:buFont typeface="Century Gothic"/>
              <a:buNone/>
            </a:pPr>
            <a:r>
              <a:rPr b="0" i="1" lang="fr-FR" sz="1100" u="none" cap="none" strike="noStrike">
                <a:solidFill>
                  <a:srgbClr val="085160"/>
                </a:solidFill>
                <a:latin typeface="Century Gothic"/>
                <a:ea typeface="Century Gothic"/>
                <a:cs typeface="Century Gothic"/>
                <a:sym typeface="Century Gothic"/>
              </a:rPr>
              <a:t>Icône : Freepik</a:t>
            </a:r>
            <a:endParaRPr b="0" i="1" sz="1100" u="none" cap="none" strike="noStrike">
              <a:solidFill>
                <a:srgbClr val="166478"/>
              </a:solidFill>
              <a:latin typeface="Century Gothic"/>
              <a:ea typeface="Century Gothic"/>
              <a:cs typeface="Century Gothic"/>
              <a:sym typeface="Century Gothic"/>
            </a:endParaRPr>
          </a:p>
        </p:txBody>
      </p:sp>
      <p:sp>
        <p:nvSpPr>
          <p:cNvPr id="1450" name="Google Shape;1450;g128d4af2262_0_800"/>
          <p:cNvSpPr/>
          <p:nvPr/>
        </p:nvSpPr>
        <p:spPr>
          <a:xfrm>
            <a:off x="-168700" y="962675"/>
            <a:ext cx="4792500" cy="252000"/>
          </a:xfrm>
          <a:prstGeom prst="rect">
            <a:avLst/>
          </a:prstGeom>
          <a:solidFill>
            <a:srgbClr val="F6AB3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451" name="Google Shape;1451;g128d4af2262_0_800"/>
          <p:cNvSpPr txBox="1"/>
          <p:nvPr/>
        </p:nvSpPr>
        <p:spPr>
          <a:xfrm>
            <a:off x="240600" y="1560976"/>
            <a:ext cx="7889100" cy="554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2A6176"/>
              </a:buClr>
              <a:buSzPts val="2400"/>
              <a:buFont typeface="Century Gothic"/>
              <a:buNone/>
            </a:pPr>
            <a:r>
              <a:rPr b="1" i="0" lang="fr-FR" sz="2800" u="none" cap="none" strike="noStrike">
                <a:solidFill>
                  <a:srgbClr val="333333"/>
                </a:solidFill>
                <a:latin typeface="Century Gothic"/>
                <a:ea typeface="Century Gothic"/>
                <a:cs typeface="Century Gothic"/>
                <a:sym typeface="Century Gothic"/>
              </a:rPr>
              <a:t>Que retenir ?</a:t>
            </a:r>
            <a:endParaRPr b="1" i="0" sz="2900" u="none" cap="none" strike="noStrike">
              <a:solidFill>
                <a:srgbClr val="333333"/>
              </a:solidFill>
              <a:latin typeface="Century Gothic"/>
              <a:ea typeface="Century Gothic"/>
              <a:cs typeface="Century Gothic"/>
              <a:sym typeface="Century Gothic"/>
            </a:endParaRPr>
          </a:p>
        </p:txBody>
      </p:sp>
      <p:sp>
        <p:nvSpPr>
          <p:cNvPr id="1452" name="Google Shape;1452;g128d4af2262_0_800"/>
          <p:cNvSpPr txBox="1"/>
          <p:nvPr/>
        </p:nvSpPr>
        <p:spPr>
          <a:xfrm>
            <a:off x="240600" y="2461375"/>
            <a:ext cx="11710800" cy="3879000"/>
          </a:xfrm>
          <a:prstGeom prst="rect">
            <a:avLst/>
          </a:prstGeom>
          <a:noFill/>
          <a:ln>
            <a:noFill/>
          </a:ln>
        </p:spPr>
        <p:txBody>
          <a:bodyPr anchorCtr="0" anchor="t" bIns="91425" lIns="91425" spcFirstLastPara="1" rIns="91425" wrap="square" tIns="91425">
            <a:spAutoFit/>
          </a:bodyPr>
          <a:lstStyle/>
          <a:p>
            <a:pPr indent="-381000" lvl="0" marL="457200" marR="0" rtl="0" algn="l">
              <a:lnSpc>
                <a:spcPct val="100000"/>
              </a:lnSpc>
              <a:spcBef>
                <a:spcPts val="0"/>
              </a:spcBef>
              <a:spcAft>
                <a:spcPts val="0"/>
              </a:spcAft>
              <a:buClr>
                <a:srgbClr val="F6AB38"/>
              </a:buClr>
              <a:buSzPts val="2400"/>
              <a:buFont typeface="Century Gothic"/>
              <a:buAutoNum type="arabicPeriod"/>
            </a:pPr>
            <a:r>
              <a:rPr b="1" i="0" lang="fr-FR" sz="2400" u="none" cap="none" strike="noStrike">
                <a:solidFill>
                  <a:srgbClr val="256075"/>
                </a:solidFill>
                <a:latin typeface="Century Gothic"/>
                <a:ea typeface="Century Gothic"/>
                <a:cs typeface="Century Gothic"/>
                <a:sym typeface="Century Gothic"/>
              </a:rPr>
              <a:t>Le changement climatique est provoqué par les activités humaines</a:t>
            </a:r>
            <a:endParaRPr b="1" i="0" sz="2400" u="none" cap="none" strike="noStrike">
              <a:solidFill>
                <a:srgbClr val="256075"/>
              </a:solidFill>
              <a:latin typeface="Century Gothic"/>
              <a:ea typeface="Century Gothic"/>
              <a:cs typeface="Century Gothic"/>
              <a:sym typeface="Century Gothic"/>
            </a:endParaRPr>
          </a:p>
          <a:p>
            <a:pPr indent="0" lvl="0" marL="457200" marR="0" rtl="0" algn="l">
              <a:lnSpc>
                <a:spcPct val="100000"/>
              </a:lnSpc>
              <a:spcBef>
                <a:spcPts val="0"/>
              </a:spcBef>
              <a:spcAft>
                <a:spcPts val="0"/>
              </a:spcAft>
              <a:buClr>
                <a:srgbClr val="000000"/>
              </a:buClr>
              <a:buSzPts val="2400"/>
              <a:buFont typeface="Arial"/>
              <a:buNone/>
            </a:pPr>
            <a:r>
              <a:t/>
            </a:r>
            <a:endParaRPr b="1" i="0" sz="2400" u="none" cap="none" strike="noStrike">
              <a:solidFill>
                <a:srgbClr val="256075"/>
              </a:solidFill>
              <a:latin typeface="Century Gothic"/>
              <a:ea typeface="Century Gothic"/>
              <a:cs typeface="Century Gothic"/>
              <a:sym typeface="Century Gothic"/>
            </a:endParaRPr>
          </a:p>
          <a:p>
            <a:pPr indent="-381000" lvl="0" marL="457200" marR="0" rtl="0" algn="l">
              <a:lnSpc>
                <a:spcPct val="100000"/>
              </a:lnSpc>
              <a:spcBef>
                <a:spcPts val="0"/>
              </a:spcBef>
              <a:spcAft>
                <a:spcPts val="0"/>
              </a:spcAft>
              <a:buClr>
                <a:srgbClr val="F6AB38"/>
              </a:buClr>
              <a:buSzPts val="2400"/>
              <a:buFont typeface="Century Gothic"/>
              <a:buAutoNum type="arabicPeriod"/>
            </a:pPr>
            <a:r>
              <a:rPr b="1" i="0" lang="fr-FR" sz="2400" u="none" cap="none" strike="noStrike">
                <a:solidFill>
                  <a:srgbClr val="256075"/>
                </a:solidFill>
                <a:latin typeface="Century Gothic"/>
                <a:ea typeface="Century Gothic"/>
                <a:cs typeface="Century Gothic"/>
                <a:sym typeface="Century Gothic"/>
              </a:rPr>
              <a:t>Il est déjà visible et ébranle les écosystèmes et les sociétés humaines</a:t>
            </a:r>
            <a:endParaRPr b="1" i="0" sz="2400" u="none" cap="none" strike="noStrike">
              <a:solidFill>
                <a:srgbClr val="256075"/>
              </a:solidFill>
              <a:latin typeface="Century Gothic"/>
              <a:ea typeface="Century Gothic"/>
              <a:cs typeface="Century Gothic"/>
              <a:sym typeface="Century Gothic"/>
            </a:endParaRPr>
          </a:p>
          <a:p>
            <a:pPr indent="0" lvl="0" marL="457200" marR="0" rtl="0" algn="l">
              <a:lnSpc>
                <a:spcPct val="100000"/>
              </a:lnSpc>
              <a:spcBef>
                <a:spcPts val="0"/>
              </a:spcBef>
              <a:spcAft>
                <a:spcPts val="0"/>
              </a:spcAft>
              <a:buClr>
                <a:srgbClr val="000000"/>
              </a:buClr>
              <a:buSzPts val="2400"/>
              <a:buFont typeface="Arial"/>
              <a:buNone/>
            </a:pPr>
            <a:r>
              <a:t/>
            </a:r>
            <a:endParaRPr b="1" i="0" sz="2400" u="none" cap="none" strike="noStrike">
              <a:solidFill>
                <a:srgbClr val="256075"/>
              </a:solidFill>
              <a:latin typeface="Century Gothic"/>
              <a:ea typeface="Century Gothic"/>
              <a:cs typeface="Century Gothic"/>
              <a:sym typeface="Century Gothic"/>
            </a:endParaRPr>
          </a:p>
          <a:p>
            <a:pPr indent="-381000" lvl="0" marL="457200" marR="0" rtl="0" algn="l">
              <a:lnSpc>
                <a:spcPct val="100000"/>
              </a:lnSpc>
              <a:spcBef>
                <a:spcPts val="0"/>
              </a:spcBef>
              <a:spcAft>
                <a:spcPts val="0"/>
              </a:spcAft>
              <a:buClr>
                <a:srgbClr val="F6AB38"/>
              </a:buClr>
              <a:buSzPts val="2400"/>
              <a:buFont typeface="Century Gothic"/>
              <a:buAutoNum type="arabicPeriod"/>
            </a:pPr>
            <a:r>
              <a:rPr b="1" i="0" lang="fr-FR" sz="2400" u="none" cap="none" strike="noStrike">
                <a:solidFill>
                  <a:srgbClr val="256075"/>
                </a:solidFill>
                <a:latin typeface="Century Gothic"/>
                <a:ea typeface="Century Gothic"/>
                <a:cs typeface="Century Gothic"/>
                <a:sym typeface="Century Gothic"/>
              </a:rPr>
              <a:t>Ses effets s’amplifient en fonction de l’ampleur du réchauffement</a:t>
            </a:r>
            <a:endParaRPr b="1" i="0" sz="2400" u="none" cap="none" strike="noStrike">
              <a:solidFill>
                <a:srgbClr val="256075"/>
              </a:solidFill>
              <a:latin typeface="Century Gothic"/>
              <a:ea typeface="Century Gothic"/>
              <a:cs typeface="Century Gothic"/>
              <a:sym typeface="Century Gothic"/>
            </a:endParaRPr>
          </a:p>
          <a:p>
            <a:pPr indent="0" lvl="0" marL="457200" marR="0" rtl="0" algn="l">
              <a:lnSpc>
                <a:spcPct val="100000"/>
              </a:lnSpc>
              <a:spcBef>
                <a:spcPts val="0"/>
              </a:spcBef>
              <a:spcAft>
                <a:spcPts val="0"/>
              </a:spcAft>
              <a:buClr>
                <a:srgbClr val="000000"/>
              </a:buClr>
              <a:buSzPts val="2400"/>
              <a:buFont typeface="Arial"/>
              <a:buNone/>
            </a:pPr>
            <a:r>
              <a:t/>
            </a:r>
            <a:endParaRPr b="1" i="0" sz="2400" u="none" cap="none" strike="noStrike">
              <a:solidFill>
                <a:srgbClr val="256075"/>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2400"/>
              <a:buFont typeface="Arial"/>
              <a:buNone/>
            </a:pPr>
            <a:r>
              <a:rPr b="1" i="0" lang="fr-FR" sz="2400" u="none" cap="none" strike="noStrike">
                <a:solidFill>
                  <a:srgbClr val="F6AB38"/>
                </a:solidFill>
                <a:latin typeface="Century Gothic"/>
                <a:ea typeface="Century Gothic"/>
                <a:cs typeface="Century Gothic"/>
                <a:sym typeface="Century Gothic"/>
              </a:rPr>
              <a:t>Chaque dixième de degré compte</a:t>
            </a:r>
            <a:endParaRPr b="1" i="0" sz="2400" u="none" cap="none" strike="noStrike">
              <a:solidFill>
                <a:srgbClr val="256075"/>
              </a:solidFill>
              <a:latin typeface="Century Gothic"/>
              <a:ea typeface="Century Gothic"/>
              <a:cs typeface="Century Gothic"/>
              <a:sym typeface="Century Gothic"/>
            </a:endParaRPr>
          </a:p>
          <a:p>
            <a:pPr indent="0" lvl="0" marL="457200" marR="0" rtl="0" algn="l">
              <a:lnSpc>
                <a:spcPct val="100000"/>
              </a:lnSpc>
              <a:spcBef>
                <a:spcPts val="0"/>
              </a:spcBef>
              <a:spcAft>
                <a:spcPts val="0"/>
              </a:spcAft>
              <a:buClr>
                <a:srgbClr val="000000"/>
              </a:buClr>
              <a:buSzPts val="2400"/>
              <a:buFont typeface="Arial"/>
              <a:buNone/>
            </a:pPr>
            <a:r>
              <a:t/>
            </a:r>
            <a:endParaRPr b="1" i="0" sz="2400" u="none" cap="none" strike="noStrike">
              <a:solidFill>
                <a:srgbClr val="256075"/>
              </a:solidFill>
              <a:latin typeface="Century Gothic"/>
              <a:ea typeface="Century Gothic"/>
              <a:cs typeface="Century Gothic"/>
              <a:sym typeface="Century Gothic"/>
            </a:endParaRPr>
          </a:p>
          <a:p>
            <a:pPr indent="-381000" lvl="0" marL="457200" marR="0" rtl="0" algn="l">
              <a:lnSpc>
                <a:spcPct val="100000"/>
              </a:lnSpc>
              <a:spcBef>
                <a:spcPts val="0"/>
              </a:spcBef>
              <a:spcAft>
                <a:spcPts val="0"/>
              </a:spcAft>
              <a:buClr>
                <a:srgbClr val="F6AB38"/>
              </a:buClr>
              <a:buSzPts val="2400"/>
              <a:buFont typeface="Century Gothic"/>
              <a:buAutoNum type="arabicPeriod"/>
            </a:pPr>
            <a:r>
              <a:rPr b="1" i="0" lang="fr-FR" sz="2400" u="none" cap="none" strike="noStrike">
                <a:solidFill>
                  <a:srgbClr val="256075"/>
                </a:solidFill>
                <a:latin typeface="Century Gothic"/>
                <a:ea typeface="Century Gothic"/>
                <a:cs typeface="Century Gothic"/>
                <a:sym typeface="Century Gothic"/>
              </a:rPr>
              <a:t>Il n’épargne aucune région du monde mais renforce les inégalités de développement</a:t>
            </a:r>
            <a:endParaRPr b="1" i="0" sz="2400" u="none" cap="none" strike="noStrike">
              <a:solidFill>
                <a:srgbClr val="256075"/>
              </a:solidFill>
              <a:latin typeface="Century Gothic"/>
              <a:ea typeface="Century Gothic"/>
              <a:cs typeface="Century Gothic"/>
              <a:sym typeface="Century Gothic"/>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7" name="Shape 1457"/>
        <p:cNvGrpSpPr/>
        <p:nvPr/>
      </p:nvGrpSpPr>
      <p:grpSpPr>
        <a:xfrm>
          <a:off x="0" y="0"/>
          <a:ext cx="0" cy="0"/>
          <a:chOff x="0" y="0"/>
          <a:chExt cx="0" cy="0"/>
        </a:xfrm>
      </p:grpSpPr>
      <p:sp>
        <p:nvSpPr>
          <p:cNvPr id="1458" name="Google Shape;1458;g129927e7a69_0_7"/>
          <p:cNvSpPr txBox="1"/>
          <p:nvPr>
            <p:ph idx="12" type="sldNum"/>
          </p:nvPr>
        </p:nvSpPr>
        <p:spPr>
          <a:xfrm>
            <a:off x="11280576" y="6597352"/>
            <a:ext cx="864000" cy="2607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fr-FR"/>
              <a:t>‹#›</a:t>
            </a:fld>
            <a:endParaRPr/>
          </a:p>
        </p:txBody>
      </p:sp>
      <p:sp>
        <p:nvSpPr>
          <p:cNvPr id="1459" name="Google Shape;1459;g129927e7a69_0_7"/>
          <p:cNvSpPr/>
          <p:nvPr/>
        </p:nvSpPr>
        <p:spPr>
          <a:xfrm>
            <a:off x="0" y="6605450"/>
            <a:ext cx="6198900" cy="2607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chemeClr val="dk1"/>
              </a:buClr>
              <a:buSzPts val="1400"/>
              <a:buFont typeface="Arial"/>
              <a:buNone/>
            </a:pPr>
            <a:r>
              <a:rPr b="0" i="1" lang="fr-FR" sz="1100" u="none" cap="none" strike="noStrike">
                <a:solidFill>
                  <a:srgbClr val="085160"/>
                </a:solidFill>
                <a:latin typeface="Century Gothic"/>
                <a:ea typeface="Century Gothic"/>
                <a:cs typeface="Century Gothic"/>
                <a:sym typeface="Century Gothic"/>
              </a:rPr>
              <a:t>Source : Ed Hawkins &amp; National Centre for Atmospheric Science</a:t>
            </a:r>
            <a:endParaRPr b="0" i="1" sz="1100" u="none" cap="none" strike="noStrike">
              <a:solidFill>
                <a:srgbClr val="085160"/>
              </a:solidFill>
              <a:latin typeface="Century Gothic"/>
              <a:ea typeface="Century Gothic"/>
              <a:cs typeface="Century Gothic"/>
              <a:sym typeface="Century Gothic"/>
            </a:endParaRPr>
          </a:p>
          <a:p>
            <a:pPr indent="0" lvl="0" marL="0" marR="0" rtl="0" algn="r">
              <a:lnSpc>
                <a:spcPct val="100000"/>
              </a:lnSpc>
              <a:spcBef>
                <a:spcPts val="0"/>
              </a:spcBef>
              <a:spcAft>
                <a:spcPts val="0"/>
              </a:spcAft>
              <a:buClr>
                <a:srgbClr val="085160"/>
              </a:buClr>
              <a:buSzPts val="1100"/>
              <a:buFont typeface="Century Gothic"/>
              <a:buNone/>
            </a:pPr>
            <a:r>
              <a:t/>
            </a:r>
            <a:endParaRPr b="0" i="1" sz="1100" u="none" cap="none" strike="noStrike">
              <a:solidFill>
                <a:srgbClr val="085160"/>
              </a:solidFill>
              <a:latin typeface="Century Gothic"/>
              <a:ea typeface="Century Gothic"/>
              <a:cs typeface="Century Gothic"/>
              <a:sym typeface="Century Gothic"/>
            </a:endParaRPr>
          </a:p>
        </p:txBody>
      </p:sp>
      <p:sp>
        <p:nvSpPr>
          <p:cNvPr id="1460" name="Google Shape;1460;g129927e7a69_0_7"/>
          <p:cNvSpPr/>
          <p:nvPr/>
        </p:nvSpPr>
        <p:spPr>
          <a:xfrm>
            <a:off x="472050" y="5638425"/>
            <a:ext cx="11247900" cy="882000"/>
          </a:xfrm>
          <a:prstGeom prst="rect">
            <a:avLst/>
          </a:prstGeom>
          <a:solidFill>
            <a:srgbClr val="005262"/>
          </a:solidFill>
          <a:ln>
            <a:noFill/>
          </a:ln>
        </p:spPr>
        <p:txBody>
          <a:bodyPr anchorCtr="0" anchor="t" bIns="45700" lIns="91425" spcFirstLastPara="1" rIns="91425" wrap="square" tIns="45700">
            <a:noAutofit/>
          </a:bodyPr>
          <a:lstStyle/>
          <a:p>
            <a:pPr indent="0" lvl="0" marL="0" marR="0" rtl="0" algn="ctr">
              <a:lnSpc>
                <a:spcPct val="100000"/>
              </a:lnSpc>
              <a:spcBef>
                <a:spcPts val="50"/>
              </a:spcBef>
              <a:spcAft>
                <a:spcPts val="0"/>
              </a:spcAft>
              <a:buClr>
                <a:srgbClr val="F6AB38"/>
              </a:buClr>
              <a:buSzPts val="2400"/>
              <a:buFont typeface="Century Gothic"/>
              <a:buNone/>
            </a:pPr>
            <a:r>
              <a:t/>
            </a:r>
            <a:endParaRPr b="1" i="0" sz="140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50"/>
              </a:spcBef>
              <a:spcAft>
                <a:spcPts val="0"/>
              </a:spcAft>
              <a:buClr>
                <a:srgbClr val="F6AB38"/>
              </a:buClr>
              <a:buSzPts val="2400"/>
              <a:buFont typeface="Century Gothic"/>
              <a:buNone/>
            </a:pPr>
            <a:r>
              <a:rPr b="1" i="0" lang="fr-FR" sz="2500" u="none" cap="none" strike="noStrike">
                <a:solidFill>
                  <a:schemeClr val="lt1"/>
                </a:solidFill>
                <a:latin typeface="Century Gothic"/>
                <a:ea typeface="Century Gothic"/>
                <a:cs typeface="Century Gothic"/>
                <a:sym typeface="Century Gothic"/>
              </a:rPr>
              <a:t>Notre futur commun dépend des choix que nous faisons aujourd’hui</a:t>
            </a:r>
            <a:endParaRPr b="1" i="0" sz="1400" u="none" cap="none" strike="noStrike">
              <a:solidFill>
                <a:schemeClr val="lt1"/>
              </a:solidFill>
              <a:latin typeface="Century Gothic"/>
              <a:ea typeface="Century Gothic"/>
              <a:cs typeface="Century Gothic"/>
              <a:sym typeface="Century Gothic"/>
            </a:endParaRPr>
          </a:p>
        </p:txBody>
      </p:sp>
      <p:sp>
        <p:nvSpPr>
          <p:cNvPr id="1461" name="Google Shape;1461;g129927e7a69_0_7"/>
          <p:cNvSpPr txBox="1"/>
          <p:nvPr>
            <p:ph type="title"/>
          </p:nvPr>
        </p:nvSpPr>
        <p:spPr>
          <a:xfrm>
            <a:off x="2027548" y="0"/>
            <a:ext cx="8028900" cy="980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fr-FR"/>
              <a:t>L’urgence climatique</a:t>
            </a:r>
            <a:endParaRPr/>
          </a:p>
        </p:txBody>
      </p:sp>
      <p:sp>
        <p:nvSpPr>
          <p:cNvPr id="1462" name="Google Shape;1462;g129927e7a69_0_7"/>
          <p:cNvSpPr txBox="1"/>
          <p:nvPr/>
        </p:nvSpPr>
        <p:spPr>
          <a:xfrm>
            <a:off x="8755226" y="4405750"/>
            <a:ext cx="1359600" cy="477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fr-FR" sz="2500" u="none" cap="none" strike="noStrike">
                <a:solidFill>
                  <a:srgbClr val="005262"/>
                </a:solidFill>
                <a:latin typeface="Century Gothic"/>
                <a:ea typeface="Century Gothic"/>
                <a:cs typeface="Century Gothic"/>
                <a:sym typeface="Century Gothic"/>
              </a:rPr>
              <a:t>+1,5°C</a:t>
            </a:r>
            <a:endParaRPr b="0" i="0" sz="2500" u="none" cap="none" strike="noStrike">
              <a:solidFill>
                <a:srgbClr val="005262"/>
              </a:solidFill>
              <a:latin typeface="Arial"/>
              <a:ea typeface="Arial"/>
              <a:cs typeface="Arial"/>
              <a:sym typeface="Arial"/>
            </a:endParaRPr>
          </a:p>
        </p:txBody>
      </p:sp>
      <p:sp>
        <p:nvSpPr>
          <p:cNvPr id="1463" name="Google Shape;1463;g129927e7a69_0_7"/>
          <p:cNvSpPr txBox="1"/>
          <p:nvPr/>
        </p:nvSpPr>
        <p:spPr>
          <a:xfrm>
            <a:off x="8754776" y="3684088"/>
            <a:ext cx="1359600" cy="477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fr-FR" sz="2500" u="none" cap="none" strike="noStrike">
                <a:solidFill>
                  <a:srgbClr val="005262"/>
                </a:solidFill>
                <a:latin typeface="Century Gothic"/>
                <a:ea typeface="Century Gothic"/>
                <a:cs typeface="Century Gothic"/>
                <a:sym typeface="Century Gothic"/>
              </a:rPr>
              <a:t>+2°C</a:t>
            </a:r>
            <a:endParaRPr b="0" i="0" sz="2500" u="none" cap="none" strike="noStrike">
              <a:solidFill>
                <a:srgbClr val="005262"/>
              </a:solidFill>
              <a:latin typeface="Arial"/>
              <a:ea typeface="Arial"/>
              <a:cs typeface="Arial"/>
              <a:sym typeface="Arial"/>
            </a:endParaRPr>
          </a:p>
        </p:txBody>
      </p:sp>
      <p:sp>
        <p:nvSpPr>
          <p:cNvPr id="1464" name="Google Shape;1464;g129927e7a69_0_7"/>
          <p:cNvSpPr txBox="1"/>
          <p:nvPr/>
        </p:nvSpPr>
        <p:spPr>
          <a:xfrm>
            <a:off x="8754776" y="2973188"/>
            <a:ext cx="1359600" cy="477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fr-FR" sz="2500" u="none" cap="none" strike="noStrike">
                <a:solidFill>
                  <a:srgbClr val="005262"/>
                </a:solidFill>
                <a:latin typeface="Century Gothic"/>
                <a:ea typeface="Century Gothic"/>
                <a:cs typeface="Century Gothic"/>
                <a:sym typeface="Century Gothic"/>
              </a:rPr>
              <a:t>+3°C</a:t>
            </a:r>
            <a:endParaRPr b="0" i="0" sz="2500" u="none" cap="none" strike="noStrike">
              <a:solidFill>
                <a:srgbClr val="005262"/>
              </a:solidFill>
              <a:latin typeface="Arial"/>
              <a:ea typeface="Arial"/>
              <a:cs typeface="Arial"/>
              <a:sym typeface="Arial"/>
            </a:endParaRPr>
          </a:p>
        </p:txBody>
      </p:sp>
      <p:sp>
        <p:nvSpPr>
          <p:cNvPr id="1465" name="Google Shape;1465;g129927e7a69_0_7"/>
          <p:cNvSpPr txBox="1"/>
          <p:nvPr/>
        </p:nvSpPr>
        <p:spPr>
          <a:xfrm>
            <a:off x="8754776" y="2281375"/>
            <a:ext cx="1359600" cy="477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fr-FR" sz="2500" u="none" cap="none" strike="noStrike">
                <a:solidFill>
                  <a:srgbClr val="005262"/>
                </a:solidFill>
                <a:latin typeface="Century Gothic"/>
                <a:ea typeface="Century Gothic"/>
                <a:cs typeface="Century Gothic"/>
                <a:sym typeface="Century Gothic"/>
              </a:rPr>
              <a:t>+4°C</a:t>
            </a:r>
            <a:endParaRPr b="0" i="0" sz="2500" u="none" cap="none" strike="noStrike">
              <a:solidFill>
                <a:srgbClr val="005262"/>
              </a:solidFill>
              <a:latin typeface="Arial"/>
              <a:ea typeface="Arial"/>
              <a:cs typeface="Arial"/>
              <a:sym typeface="Arial"/>
            </a:endParaRPr>
          </a:p>
        </p:txBody>
      </p:sp>
      <p:sp>
        <p:nvSpPr>
          <p:cNvPr id="1466" name="Google Shape;1466;g129927e7a69_0_7"/>
          <p:cNvSpPr txBox="1"/>
          <p:nvPr/>
        </p:nvSpPr>
        <p:spPr>
          <a:xfrm>
            <a:off x="8755226" y="1597925"/>
            <a:ext cx="1359600" cy="477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fr-FR" sz="2500" u="none" cap="none" strike="noStrike">
                <a:solidFill>
                  <a:srgbClr val="005262"/>
                </a:solidFill>
                <a:latin typeface="Century Gothic"/>
                <a:ea typeface="Century Gothic"/>
                <a:cs typeface="Century Gothic"/>
                <a:sym typeface="Century Gothic"/>
              </a:rPr>
              <a:t>+5°C</a:t>
            </a:r>
            <a:endParaRPr b="0" i="0" sz="2500" u="none" cap="none" strike="noStrike">
              <a:solidFill>
                <a:srgbClr val="005262"/>
              </a:solidFill>
              <a:latin typeface="Arial"/>
              <a:ea typeface="Arial"/>
              <a:cs typeface="Arial"/>
              <a:sym typeface="Arial"/>
            </a:endParaRPr>
          </a:p>
        </p:txBody>
      </p:sp>
      <p:cxnSp>
        <p:nvCxnSpPr>
          <p:cNvPr id="1467" name="Google Shape;1467;g129927e7a69_0_7"/>
          <p:cNvCxnSpPr/>
          <p:nvPr/>
        </p:nvCxnSpPr>
        <p:spPr>
          <a:xfrm>
            <a:off x="8484925" y="4283425"/>
            <a:ext cx="1899300" cy="0"/>
          </a:xfrm>
          <a:prstGeom prst="straightConnector1">
            <a:avLst/>
          </a:prstGeom>
          <a:noFill/>
          <a:ln cap="flat" cmpd="sng" w="38100">
            <a:solidFill>
              <a:srgbClr val="256075"/>
            </a:solidFill>
            <a:prstDash val="solid"/>
            <a:round/>
            <a:headEnd len="sm" w="sm" type="none"/>
            <a:tailEnd len="sm" w="sm" type="none"/>
          </a:ln>
        </p:spPr>
      </p:cxnSp>
      <p:cxnSp>
        <p:nvCxnSpPr>
          <p:cNvPr id="1468" name="Google Shape;1468;g129927e7a69_0_7"/>
          <p:cNvCxnSpPr/>
          <p:nvPr/>
        </p:nvCxnSpPr>
        <p:spPr>
          <a:xfrm>
            <a:off x="8484925" y="3561750"/>
            <a:ext cx="1899300" cy="0"/>
          </a:xfrm>
          <a:prstGeom prst="straightConnector1">
            <a:avLst/>
          </a:prstGeom>
          <a:noFill/>
          <a:ln cap="flat" cmpd="sng" w="38100">
            <a:solidFill>
              <a:srgbClr val="256075"/>
            </a:solidFill>
            <a:prstDash val="solid"/>
            <a:round/>
            <a:headEnd len="sm" w="sm" type="none"/>
            <a:tailEnd len="sm" w="sm" type="none"/>
          </a:ln>
        </p:spPr>
      </p:cxnSp>
      <p:cxnSp>
        <p:nvCxnSpPr>
          <p:cNvPr id="1469" name="Google Shape;1469;g129927e7a69_0_7"/>
          <p:cNvCxnSpPr/>
          <p:nvPr/>
        </p:nvCxnSpPr>
        <p:spPr>
          <a:xfrm>
            <a:off x="8485375" y="2861613"/>
            <a:ext cx="1899300" cy="0"/>
          </a:xfrm>
          <a:prstGeom prst="straightConnector1">
            <a:avLst/>
          </a:prstGeom>
          <a:noFill/>
          <a:ln cap="flat" cmpd="sng" w="38100">
            <a:solidFill>
              <a:srgbClr val="256075"/>
            </a:solidFill>
            <a:prstDash val="solid"/>
            <a:round/>
            <a:headEnd len="sm" w="sm" type="none"/>
            <a:tailEnd len="sm" w="sm" type="none"/>
          </a:ln>
        </p:spPr>
      </p:cxnSp>
      <p:cxnSp>
        <p:nvCxnSpPr>
          <p:cNvPr id="1470" name="Google Shape;1470;g129927e7a69_0_7"/>
          <p:cNvCxnSpPr/>
          <p:nvPr/>
        </p:nvCxnSpPr>
        <p:spPr>
          <a:xfrm>
            <a:off x="8484925" y="2178150"/>
            <a:ext cx="1899300" cy="0"/>
          </a:xfrm>
          <a:prstGeom prst="straightConnector1">
            <a:avLst/>
          </a:prstGeom>
          <a:noFill/>
          <a:ln cap="flat" cmpd="sng" w="38100">
            <a:solidFill>
              <a:srgbClr val="256075"/>
            </a:solidFill>
            <a:prstDash val="solid"/>
            <a:round/>
            <a:headEnd len="sm" w="sm" type="none"/>
            <a:tailEnd len="sm" w="sm" type="none"/>
          </a:ln>
        </p:spPr>
      </p:cxnSp>
      <p:sp>
        <p:nvSpPr>
          <p:cNvPr id="1471" name="Google Shape;1471;g129927e7a69_0_7"/>
          <p:cNvSpPr txBox="1"/>
          <p:nvPr/>
        </p:nvSpPr>
        <p:spPr>
          <a:xfrm>
            <a:off x="1703400" y="1084575"/>
            <a:ext cx="4236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fr-FR" sz="1400" u="none" cap="none" strike="noStrike">
                <a:solidFill>
                  <a:srgbClr val="000000"/>
                </a:solidFill>
                <a:latin typeface="Century Gothic"/>
                <a:ea typeface="Century Gothic"/>
                <a:cs typeface="Century Gothic"/>
                <a:sym typeface="Century Gothic"/>
              </a:rPr>
              <a:t>Température moyenne relevée depuis 1850</a:t>
            </a:r>
            <a:endParaRPr b="1" i="0" sz="1400" u="none" cap="none" strike="noStrike">
              <a:solidFill>
                <a:srgbClr val="000000"/>
              </a:solidFill>
              <a:latin typeface="Century Gothic"/>
              <a:ea typeface="Century Gothic"/>
              <a:cs typeface="Century Gothic"/>
              <a:sym typeface="Century Gothic"/>
            </a:endParaRPr>
          </a:p>
        </p:txBody>
      </p:sp>
      <p:sp>
        <p:nvSpPr>
          <p:cNvPr id="1472" name="Google Shape;1472;g129927e7a69_0_7"/>
          <p:cNvSpPr txBox="1"/>
          <p:nvPr/>
        </p:nvSpPr>
        <p:spPr>
          <a:xfrm>
            <a:off x="7135425" y="447975"/>
            <a:ext cx="1425900" cy="10467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400"/>
              <a:buFont typeface="Arial"/>
              <a:buNone/>
            </a:pPr>
            <a:r>
              <a:rPr b="1" i="0" lang="fr-FR" sz="1400" u="none" cap="none" strike="noStrike">
                <a:solidFill>
                  <a:srgbClr val="000000"/>
                </a:solidFill>
                <a:latin typeface="Century Gothic"/>
                <a:ea typeface="Century Gothic"/>
                <a:cs typeface="Century Gothic"/>
                <a:sym typeface="Century Gothic"/>
              </a:rPr>
              <a:t>Température moyenne probable jusqu’en 2100</a:t>
            </a:r>
            <a:endParaRPr b="1" i="0" sz="1400" u="none" cap="none" strike="noStrike">
              <a:solidFill>
                <a:srgbClr val="000000"/>
              </a:solidFill>
              <a:latin typeface="Century Gothic"/>
              <a:ea typeface="Century Gothic"/>
              <a:cs typeface="Century Gothic"/>
              <a:sym typeface="Century Gothic"/>
            </a:endParaRPr>
          </a:p>
        </p:txBody>
      </p:sp>
      <p:cxnSp>
        <p:nvCxnSpPr>
          <p:cNvPr id="1473" name="Google Shape;1473;g129927e7a69_0_7"/>
          <p:cNvCxnSpPr/>
          <p:nvPr/>
        </p:nvCxnSpPr>
        <p:spPr>
          <a:xfrm>
            <a:off x="1795663" y="5103038"/>
            <a:ext cx="0" cy="0"/>
          </a:xfrm>
          <a:prstGeom prst="straightConnector1">
            <a:avLst/>
          </a:prstGeom>
          <a:noFill/>
          <a:ln cap="flat" cmpd="sng" w="9525">
            <a:solidFill>
              <a:schemeClr val="dk2"/>
            </a:solidFill>
            <a:prstDash val="solid"/>
            <a:round/>
            <a:headEnd len="sm" w="sm" type="none"/>
            <a:tailEnd len="sm" w="sm" type="none"/>
          </a:ln>
        </p:spPr>
      </p:cxnSp>
      <p:cxnSp>
        <p:nvCxnSpPr>
          <p:cNvPr id="1474" name="Google Shape;1474;g129927e7a69_0_7"/>
          <p:cNvCxnSpPr/>
          <p:nvPr/>
        </p:nvCxnSpPr>
        <p:spPr>
          <a:xfrm>
            <a:off x="1795663" y="5103038"/>
            <a:ext cx="0" cy="0"/>
          </a:xfrm>
          <a:prstGeom prst="straightConnector1">
            <a:avLst/>
          </a:prstGeom>
          <a:noFill/>
          <a:ln cap="flat" cmpd="sng" w="9525">
            <a:solidFill>
              <a:schemeClr val="dk2"/>
            </a:solidFill>
            <a:prstDash val="solid"/>
            <a:round/>
            <a:headEnd len="sm" w="sm" type="none"/>
            <a:tailEnd len="sm" w="sm" type="none"/>
          </a:ln>
        </p:spPr>
      </p:cxnSp>
      <p:grpSp>
        <p:nvGrpSpPr>
          <p:cNvPr id="1475" name="Google Shape;1475;g129927e7a69_0_7"/>
          <p:cNvGrpSpPr/>
          <p:nvPr/>
        </p:nvGrpSpPr>
        <p:grpSpPr>
          <a:xfrm>
            <a:off x="1449763" y="4967875"/>
            <a:ext cx="691800" cy="535363"/>
            <a:chOff x="1449763" y="4967875"/>
            <a:chExt cx="691800" cy="535363"/>
          </a:xfrm>
        </p:grpSpPr>
        <p:cxnSp>
          <p:nvCxnSpPr>
            <p:cNvPr id="1476" name="Google Shape;1476;g129927e7a69_0_7"/>
            <p:cNvCxnSpPr/>
            <p:nvPr/>
          </p:nvCxnSpPr>
          <p:spPr>
            <a:xfrm rot="10800000">
              <a:off x="1795675" y="4967875"/>
              <a:ext cx="0" cy="147900"/>
            </a:xfrm>
            <a:prstGeom prst="straightConnector1">
              <a:avLst/>
            </a:prstGeom>
            <a:noFill/>
            <a:ln cap="flat" cmpd="sng" w="19050">
              <a:solidFill>
                <a:schemeClr val="dk2"/>
              </a:solidFill>
              <a:prstDash val="solid"/>
              <a:round/>
              <a:headEnd len="sm" w="sm" type="none"/>
              <a:tailEnd len="sm" w="sm" type="none"/>
            </a:ln>
          </p:spPr>
        </p:cxnSp>
        <p:sp>
          <p:nvSpPr>
            <p:cNvPr id="1477" name="Google Shape;1477;g129927e7a69_0_7"/>
            <p:cNvSpPr txBox="1"/>
            <p:nvPr/>
          </p:nvSpPr>
          <p:spPr>
            <a:xfrm>
              <a:off x="1449763" y="5103038"/>
              <a:ext cx="6918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fr-FR" sz="1400" u="none" cap="none" strike="noStrike">
                  <a:solidFill>
                    <a:srgbClr val="000000"/>
                  </a:solidFill>
                  <a:latin typeface="Century Gothic"/>
                  <a:ea typeface="Century Gothic"/>
                  <a:cs typeface="Century Gothic"/>
                  <a:sym typeface="Century Gothic"/>
                </a:rPr>
                <a:t>1850</a:t>
              </a:r>
              <a:endParaRPr b="1" i="0" sz="1400" u="none" cap="none" strike="noStrike">
                <a:solidFill>
                  <a:srgbClr val="000000"/>
                </a:solidFill>
                <a:latin typeface="Century Gothic"/>
                <a:ea typeface="Century Gothic"/>
                <a:cs typeface="Century Gothic"/>
                <a:sym typeface="Century Gothic"/>
              </a:endParaRPr>
            </a:p>
          </p:txBody>
        </p:sp>
      </p:grpSp>
      <p:grpSp>
        <p:nvGrpSpPr>
          <p:cNvPr id="1478" name="Google Shape;1478;g129927e7a69_0_7"/>
          <p:cNvGrpSpPr/>
          <p:nvPr/>
        </p:nvGrpSpPr>
        <p:grpSpPr>
          <a:xfrm>
            <a:off x="6198888" y="4967875"/>
            <a:ext cx="691800" cy="535363"/>
            <a:chOff x="1449763" y="4967875"/>
            <a:chExt cx="691800" cy="535363"/>
          </a:xfrm>
        </p:grpSpPr>
        <p:cxnSp>
          <p:nvCxnSpPr>
            <p:cNvPr id="1479" name="Google Shape;1479;g129927e7a69_0_7"/>
            <p:cNvCxnSpPr/>
            <p:nvPr/>
          </p:nvCxnSpPr>
          <p:spPr>
            <a:xfrm rot="10800000">
              <a:off x="1795675" y="4967875"/>
              <a:ext cx="0" cy="147900"/>
            </a:xfrm>
            <a:prstGeom prst="straightConnector1">
              <a:avLst/>
            </a:prstGeom>
            <a:noFill/>
            <a:ln cap="flat" cmpd="sng" w="19050">
              <a:solidFill>
                <a:schemeClr val="dk2"/>
              </a:solidFill>
              <a:prstDash val="solid"/>
              <a:round/>
              <a:headEnd len="sm" w="sm" type="none"/>
              <a:tailEnd len="sm" w="sm" type="none"/>
            </a:ln>
          </p:spPr>
        </p:cxnSp>
        <p:sp>
          <p:nvSpPr>
            <p:cNvPr id="1480" name="Google Shape;1480;g129927e7a69_0_7"/>
            <p:cNvSpPr txBox="1"/>
            <p:nvPr/>
          </p:nvSpPr>
          <p:spPr>
            <a:xfrm>
              <a:off x="1449763" y="5103038"/>
              <a:ext cx="6918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fr-FR" sz="1400" u="none" cap="none" strike="noStrike">
                  <a:solidFill>
                    <a:srgbClr val="000000"/>
                  </a:solidFill>
                  <a:latin typeface="Century Gothic"/>
                  <a:ea typeface="Century Gothic"/>
                  <a:cs typeface="Century Gothic"/>
                  <a:sym typeface="Century Gothic"/>
                </a:rPr>
                <a:t>2020</a:t>
              </a:r>
              <a:endParaRPr b="1" i="0" sz="1400" u="none" cap="none" strike="noStrike">
                <a:solidFill>
                  <a:srgbClr val="000000"/>
                </a:solidFill>
                <a:latin typeface="Century Gothic"/>
                <a:ea typeface="Century Gothic"/>
                <a:cs typeface="Century Gothic"/>
                <a:sym typeface="Century Gothic"/>
              </a:endParaRPr>
            </a:p>
          </p:txBody>
        </p:sp>
      </p:grpSp>
      <p:pic>
        <p:nvPicPr>
          <p:cNvPr id="1481" name="Google Shape;1481;g129927e7a69_0_7"/>
          <p:cNvPicPr preferRelativeResize="0"/>
          <p:nvPr/>
        </p:nvPicPr>
        <p:blipFill rotWithShape="1">
          <a:blip r:embed="rId3">
            <a:alphaModFix/>
          </a:blip>
          <a:srcRect b="0" l="0" r="0" t="7406"/>
          <a:stretch/>
        </p:blipFill>
        <p:spPr>
          <a:xfrm>
            <a:off x="1795675" y="1484775"/>
            <a:ext cx="6689249" cy="3483101"/>
          </a:xfrm>
          <a:prstGeom prst="rect">
            <a:avLst/>
          </a:prstGeom>
          <a:noFill/>
          <a:ln>
            <a:noFill/>
          </a:ln>
        </p:spPr>
      </p:pic>
      <p:grpSp>
        <p:nvGrpSpPr>
          <p:cNvPr id="1482" name="Google Shape;1482;g129927e7a69_0_7"/>
          <p:cNvGrpSpPr/>
          <p:nvPr/>
        </p:nvGrpSpPr>
        <p:grpSpPr>
          <a:xfrm>
            <a:off x="8128713" y="4967875"/>
            <a:ext cx="691800" cy="535363"/>
            <a:chOff x="1449763" y="4967875"/>
            <a:chExt cx="691800" cy="535363"/>
          </a:xfrm>
        </p:grpSpPr>
        <p:cxnSp>
          <p:nvCxnSpPr>
            <p:cNvPr id="1483" name="Google Shape;1483;g129927e7a69_0_7"/>
            <p:cNvCxnSpPr/>
            <p:nvPr/>
          </p:nvCxnSpPr>
          <p:spPr>
            <a:xfrm rot="10800000">
              <a:off x="1795675" y="4967875"/>
              <a:ext cx="0" cy="147900"/>
            </a:xfrm>
            <a:prstGeom prst="straightConnector1">
              <a:avLst/>
            </a:prstGeom>
            <a:noFill/>
            <a:ln cap="flat" cmpd="sng" w="19050">
              <a:solidFill>
                <a:schemeClr val="dk2"/>
              </a:solidFill>
              <a:prstDash val="solid"/>
              <a:round/>
              <a:headEnd len="sm" w="sm" type="none"/>
              <a:tailEnd len="sm" w="sm" type="none"/>
            </a:ln>
          </p:spPr>
        </p:cxnSp>
        <p:sp>
          <p:nvSpPr>
            <p:cNvPr id="1484" name="Google Shape;1484;g129927e7a69_0_7"/>
            <p:cNvSpPr txBox="1"/>
            <p:nvPr/>
          </p:nvSpPr>
          <p:spPr>
            <a:xfrm>
              <a:off x="1449763" y="5103038"/>
              <a:ext cx="6918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fr-FR" sz="1400" u="none" cap="none" strike="noStrike">
                  <a:solidFill>
                    <a:srgbClr val="000000"/>
                  </a:solidFill>
                  <a:latin typeface="Century Gothic"/>
                  <a:ea typeface="Century Gothic"/>
                  <a:cs typeface="Century Gothic"/>
                  <a:sym typeface="Century Gothic"/>
                </a:rPr>
                <a:t>2100</a:t>
              </a:r>
              <a:endParaRPr b="1" i="0" sz="1400" u="none" cap="none" strike="noStrike">
                <a:solidFill>
                  <a:srgbClr val="000000"/>
                </a:solidFill>
                <a:latin typeface="Century Gothic"/>
                <a:ea typeface="Century Gothic"/>
                <a:cs typeface="Century Gothic"/>
                <a:sym typeface="Century Gothic"/>
              </a:endParaRPr>
            </a:p>
          </p:txBody>
        </p:sp>
      </p:grpSp>
      <p:pic>
        <p:nvPicPr>
          <p:cNvPr descr="Une image contenant dessin&#10;&#10;Description générée automatiquement" id="1485" name="Google Shape;1485;g129927e7a69_0_7"/>
          <p:cNvPicPr preferRelativeResize="0"/>
          <p:nvPr/>
        </p:nvPicPr>
        <p:blipFill rotWithShape="1">
          <a:blip r:embed="rId4">
            <a:alphaModFix/>
          </a:blip>
          <a:srcRect b="0" l="0" r="0" t="0"/>
          <a:stretch/>
        </p:blipFill>
        <p:spPr>
          <a:xfrm>
            <a:off x="-1104800" y="180476"/>
            <a:ext cx="800252" cy="800252"/>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0" name="Shape 1490"/>
        <p:cNvGrpSpPr/>
        <p:nvPr/>
      </p:nvGrpSpPr>
      <p:grpSpPr>
        <a:xfrm>
          <a:off x="0" y="0"/>
          <a:ext cx="0" cy="0"/>
          <a:chOff x="0" y="0"/>
          <a:chExt cx="0" cy="0"/>
        </a:xfrm>
      </p:grpSpPr>
      <p:pic>
        <p:nvPicPr>
          <p:cNvPr descr="Une image contenant dessin&#10;&#10;Description générée automatiquement" id="1491" name="Google Shape;1491;g11e4e645a3c_0_165"/>
          <p:cNvPicPr preferRelativeResize="0"/>
          <p:nvPr/>
        </p:nvPicPr>
        <p:blipFill rotWithShape="1">
          <a:blip r:embed="rId3">
            <a:alphaModFix/>
          </a:blip>
          <a:srcRect b="0" l="0" r="0" t="0"/>
          <a:stretch/>
        </p:blipFill>
        <p:spPr>
          <a:xfrm>
            <a:off x="-1104800" y="180476"/>
            <a:ext cx="800252" cy="800252"/>
          </a:xfrm>
          <a:prstGeom prst="rect">
            <a:avLst/>
          </a:prstGeom>
          <a:noFill/>
          <a:ln>
            <a:noFill/>
          </a:ln>
        </p:spPr>
      </p:pic>
      <p:grpSp>
        <p:nvGrpSpPr>
          <p:cNvPr id="1492" name="Google Shape;1492;g11e4e645a3c_0_165"/>
          <p:cNvGrpSpPr/>
          <p:nvPr/>
        </p:nvGrpSpPr>
        <p:grpSpPr>
          <a:xfrm>
            <a:off x="9768408" y="-603248"/>
            <a:ext cx="3600000" cy="3600000"/>
            <a:chOff x="9768408" y="-603248"/>
            <a:chExt cx="3600000" cy="3600000"/>
          </a:xfrm>
        </p:grpSpPr>
        <p:sp>
          <p:nvSpPr>
            <p:cNvPr id="1493" name="Google Shape;1493;g11e4e645a3c_0_165"/>
            <p:cNvSpPr/>
            <p:nvPr/>
          </p:nvSpPr>
          <p:spPr>
            <a:xfrm>
              <a:off x="9768408" y="-603248"/>
              <a:ext cx="3600000" cy="3600000"/>
            </a:xfrm>
            <a:prstGeom prst="ellipse">
              <a:avLst/>
            </a:prstGeom>
            <a:solidFill>
              <a:srgbClr val="F6AB38"/>
            </a:solidFill>
            <a:ln cap="flat" cmpd="sng" w="762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494" name="Google Shape;1494;g11e4e645a3c_0_165"/>
            <p:cNvPicPr preferRelativeResize="0"/>
            <p:nvPr/>
          </p:nvPicPr>
          <p:blipFill rotWithShape="1">
            <a:blip r:embed="rId4">
              <a:alphaModFix/>
            </a:blip>
            <a:srcRect b="0" l="0" r="0" t="0"/>
            <a:stretch/>
          </p:blipFill>
          <p:spPr>
            <a:xfrm flipH="1">
              <a:off x="10477126" y="153663"/>
              <a:ext cx="2182550" cy="2054135"/>
            </a:xfrm>
            <a:prstGeom prst="rect">
              <a:avLst/>
            </a:prstGeom>
            <a:noFill/>
            <a:ln>
              <a:noFill/>
            </a:ln>
          </p:spPr>
        </p:pic>
      </p:grpSp>
      <p:sp>
        <p:nvSpPr>
          <p:cNvPr id="1495" name="Google Shape;1495;g11e4e645a3c_0_165"/>
          <p:cNvSpPr txBox="1"/>
          <p:nvPr>
            <p:ph idx="4294967295" type="sldNum"/>
          </p:nvPr>
        </p:nvSpPr>
        <p:spPr>
          <a:xfrm>
            <a:off x="11280576" y="6597352"/>
            <a:ext cx="864000" cy="2607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FFFFFF"/>
              </a:buClr>
              <a:buSzPts val="1400"/>
              <a:buFont typeface="Arial"/>
              <a:buNone/>
            </a:pPr>
            <a:fld id="{00000000-1234-1234-1234-123412341234}" type="slidenum">
              <a:rPr lang="fr-FR"/>
              <a:t>‹#›</a:t>
            </a:fld>
            <a:endParaRPr/>
          </a:p>
        </p:txBody>
      </p:sp>
      <p:sp>
        <p:nvSpPr>
          <p:cNvPr id="1496" name="Google Shape;1496;g11e4e645a3c_0_165"/>
          <p:cNvSpPr/>
          <p:nvPr/>
        </p:nvSpPr>
        <p:spPr>
          <a:xfrm>
            <a:off x="3187475" y="548675"/>
            <a:ext cx="6509400" cy="10800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chemeClr val="dk1"/>
              </a:buClr>
              <a:buSzPts val="4000"/>
              <a:buFont typeface="Arial"/>
              <a:buNone/>
            </a:pPr>
            <a:r>
              <a:rPr b="1" i="0" lang="fr-FR" sz="4000" u="none" cap="none" strike="noStrike">
                <a:solidFill>
                  <a:srgbClr val="2A6176"/>
                </a:solidFill>
                <a:latin typeface="Century Gothic"/>
                <a:ea typeface="Century Gothic"/>
                <a:cs typeface="Century Gothic"/>
                <a:sym typeface="Century Gothic"/>
              </a:rPr>
              <a:t>Partie 4 : Passer à l’Action</a:t>
            </a:r>
            <a:endParaRPr b="0" i="0" sz="1400" u="none" cap="none" strike="noStrike">
              <a:solidFill>
                <a:srgbClr val="000000"/>
              </a:solidFill>
              <a:latin typeface="Arial"/>
              <a:ea typeface="Arial"/>
              <a:cs typeface="Arial"/>
              <a:sym typeface="Arial"/>
            </a:endParaRPr>
          </a:p>
        </p:txBody>
      </p:sp>
      <p:sp>
        <p:nvSpPr>
          <p:cNvPr id="1497" name="Google Shape;1497;g11e4e645a3c_0_165"/>
          <p:cNvSpPr/>
          <p:nvPr/>
        </p:nvSpPr>
        <p:spPr>
          <a:xfrm>
            <a:off x="-168700" y="962675"/>
            <a:ext cx="3029100" cy="252000"/>
          </a:xfrm>
          <a:prstGeom prst="rect">
            <a:avLst/>
          </a:prstGeom>
          <a:solidFill>
            <a:srgbClr val="F6AB3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498" name="Google Shape;1498;g11e4e645a3c_0_165"/>
          <p:cNvSpPr/>
          <p:nvPr/>
        </p:nvSpPr>
        <p:spPr>
          <a:xfrm>
            <a:off x="9620800" y="6597325"/>
            <a:ext cx="2083500" cy="2607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85160"/>
              </a:buClr>
              <a:buSzPts val="1100"/>
              <a:buFont typeface="Century Gothic"/>
              <a:buNone/>
            </a:pPr>
            <a:r>
              <a:rPr b="0" i="1" lang="fr-FR" sz="1100" u="none" cap="none" strike="noStrike">
                <a:solidFill>
                  <a:srgbClr val="085160"/>
                </a:solidFill>
                <a:latin typeface="Century Gothic"/>
                <a:ea typeface="Century Gothic"/>
                <a:cs typeface="Century Gothic"/>
                <a:sym typeface="Century Gothic"/>
              </a:rPr>
              <a:t>Icônes : Freepik</a:t>
            </a:r>
            <a:endParaRPr b="0" i="1" sz="1100" u="none" cap="none" strike="noStrike">
              <a:solidFill>
                <a:srgbClr val="166478"/>
              </a:solidFill>
              <a:latin typeface="Century Gothic"/>
              <a:ea typeface="Century Gothic"/>
              <a:cs typeface="Century Gothic"/>
              <a:sym typeface="Century Gothic"/>
            </a:endParaRPr>
          </a:p>
        </p:txBody>
      </p:sp>
      <p:sp>
        <p:nvSpPr>
          <p:cNvPr id="1499" name="Google Shape;1499;g11e4e645a3c_0_165"/>
          <p:cNvSpPr/>
          <p:nvPr/>
        </p:nvSpPr>
        <p:spPr>
          <a:xfrm>
            <a:off x="3187450" y="2244463"/>
            <a:ext cx="7565700" cy="1080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0"/>
              <a:buFont typeface="Arial"/>
              <a:buNone/>
            </a:pPr>
            <a:r>
              <a:rPr b="1" i="0" lang="fr-FR" sz="2800" u="none" cap="none" strike="noStrike">
                <a:solidFill>
                  <a:srgbClr val="2A6176"/>
                </a:solidFill>
                <a:latin typeface="Century Gothic"/>
                <a:ea typeface="Century Gothic"/>
                <a:cs typeface="Century Gothic"/>
                <a:sym typeface="Century Gothic"/>
              </a:rPr>
              <a:t>Pourquoi devons-nous tous.tes agir ?</a:t>
            </a:r>
            <a:endParaRPr b="0" i="0" sz="2800" u="none" cap="none" strike="noStrike">
              <a:solidFill>
                <a:srgbClr val="000000"/>
              </a:solidFill>
              <a:latin typeface="Arial"/>
              <a:ea typeface="Arial"/>
              <a:cs typeface="Arial"/>
              <a:sym typeface="Arial"/>
            </a:endParaRPr>
          </a:p>
        </p:txBody>
      </p:sp>
      <p:sp>
        <p:nvSpPr>
          <p:cNvPr id="1500" name="Google Shape;1500;g11e4e645a3c_0_165"/>
          <p:cNvSpPr/>
          <p:nvPr/>
        </p:nvSpPr>
        <p:spPr>
          <a:xfrm>
            <a:off x="-168696" y="2657014"/>
            <a:ext cx="3029100" cy="235500"/>
          </a:xfrm>
          <a:prstGeom prst="rect">
            <a:avLst/>
          </a:prstGeom>
          <a:solidFill>
            <a:srgbClr val="F8EF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nvGrpSpPr>
          <p:cNvPr id="1501" name="Google Shape;1501;g11e4e645a3c_0_165"/>
          <p:cNvGrpSpPr/>
          <p:nvPr/>
        </p:nvGrpSpPr>
        <p:grpSpPr>
          <a:xfrm>
            <a:off x="1974579" y="2187922"/>
            <a:ext cx="1193100" cy="1193100"/>
            <a:chOff x="1974579" y="2053172"/>
            <a:chExt cx="1193100" cy="1193100"/>
          </a:xfrm>
        </p:grpSpPr>
        <p:sp>
          <p:nvSpPr>
            <p:cNvPr id="1502" name="Google Shape;1502;g11e4e645a3c_0_165"/>
            <p:cNvSpPr/>
            <p:nvPr/>
          </p:nvSpPr>
          <p:spPr>
            <a:xfrm>
              <a:off x="1974579" y="2053172"/>
              <a:ext cx="1193100" cy="1193100"/>
            </a:xfrm>
            <a:prstGeom prst="ellipse">
              <a:avLst/>
            </a:prstGeom>
            <a:solidFill>
              <a:srgbClr val="F9F1C5"/>
            </a:solidFill>
            <a:ln cap="flat" cmpd="sng" w="762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503" name="Google Shape;1503;g11e4e645a3c_0_165"/>
            <p:cNvPicPr preferRelativeResize="0"/>
            <p:nvPr/>
          </p:nvPicPr>
          <p:blipFill rotWithShape="1">
            <a:blip r:embed="rId4">
              <a:alphaModFix/>
            </a:blip>
            <a:srcRect b="0" l="0" r="0" t="0"/>
            <a:stretch/>
          </p:blipFill>
          <p:spPr>
            <a:xfrm flipH="1">
              <a:off x="2226425" y="2315577"/>
              <a:ext cx="689400" cy="648824"/>
            </a:xfrm>
            <a:prstGeom prst="rect">
              <a:avLst/>
            </a:prstGeom>
            <a:noFill/>
            <a:ln>
              <a:noFill/>
            </a:ln>
          </p:spPr>
        </p:pic>
      </p:grpSp>
      <p:sp>
        <p:nvSpPr>
          <p:cNvPr id="1504" name="Google Shape;1504;g11e4e645a3c_0_165"/>
          <p:cNvSpPr/>
          <p:nvPr/>
        </p:nvSpPr>
        <p:spPr>
          <a:xfrm>
            <a:off x="3187450" y="3634713"/>
            <a:ext cx="7565700" cy="1080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0"/>
              <a:buFont typeface="Arial"/>
              <a:buNone/>
            </a:pPr>
            <a:r>
              <a:rPr b="1" i="0" lang="fr-FR" sz="2800" u="none" cap="none" strike="noStrike">
                <a:solidFill>
                  <a:srgbClr val="2A6176"/>
                </a:solidFill>
                <a:latin typeface="Century Gothic"/>
                <a:ea typeface="Century Gothic"/>
                <a:cs typeface="Century Gothic"/>
                <a:sym typeface="Century Gothic"/>
              </a:rPr>
              <a:t>Nos gestes individuels comptent</a:t>
            </a:r>
            <a:endParaRPr b="0" i="0" sz="2800" u="none" cap="none" strike="noStrike">
              <a:solidFill>
                <a:srgbClr val="000000"/>
              </a:solidFill>
              <a:latin typeface="Arial"/>
              <a:ea typeface="Arial"/>
              <a:cs typeface="Arial"/>
              <a:sym typeface="Arial"/>
            </a:endParaRPr>
          </a:p>
        </p:txBody>
      </p:sp>
      <p:sp>
        <p:nvSpPr>
          <p:cNvPr id="1505" name="Google Shape;1505;g11e4e645a3c_0_165"/>
          <p:cNvSpPr/>
          <p:nvPr/>
        </p:nvSpPr>
        <p:spPr>
          <a:xfrm>
            <a:off x="3187450" y="5065688"/>
            <a:ext cx="7565700" cy="1080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0"/>
              <a:buFont typeface="Arial"/>
              <a:buNone/>
            </a:pPr>
            <a:r>
              <a:rPr b="1" i="0" lang="fr-FR" sz="2800" u="none" cap="none" strike="noStrike">
                <a:solidFill>
                  <a:srgbClr val="2A6176"/>
                </a:solidFill>
                <a:latin typeface="Century Gothic"/>
                <a:ea typeface="Century Gothic"/>
                <a:cs typeface="Century Gothic"/>
                <a:sym typeface="Century Gothic"/>
              </a:rPr>
              <a:t>Nos actions collectives comptent</a:t>
            </a:r>
            <a:endParaRPr b="1" i="0" sz="2800" u="none" cap="none" strike="noStrike">
              <a:solidFill>
                <a:srgbClr val="2A6176"/>
              </a:solidFill>
              <a:latin typeface="Century Gothic"/>
              <a:ea typeface="Century Gothic"/>
              <a:cs typeface="Century Gothic"/>
              <a:sym typeface="Century Gothic"/>
            </a:endParaRPr>
          </a:p>
        </p:txBody>
      </p:sp>
      <p:sp>
        <p:nvSpPr>
          <p:cNvPr id="1506" name="Google Shape;1506;g11e4e645a3c_0_165"/>
          <p:cNvSpPr/>
          <p:nvPr/>
        </p:nvSpPr>
        <p:spPr>
          <a:xfrm>
            <a:off x="-168696" y="4056989"/>
            <a:ext cx="3029100" cy="235500"/>
          </a:xfrm>
          <a:prstGeom prst="rect">
            <a:avLst/>
          </a:prstGeom>
          <a:solidFill>
            <a:srgbClr val="F8EF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507" name="Google Shape;1507;g11e4e645a3c_0_165"/>
          <p:cNvSpPr/>
          <p:nvPr/>
        </p:nvSpPr>
        <p:spPr>
          <a:xfrm>
            <a:off x="-168696" y="5487970"/>
            <a:ext cx="3029100" cy="235500"/>
          </a:xfrm>
          <a:prstGeom prst="rect">
            <a:avLst/>
          </a:prstGeom>
          <a:solidFill>
            <a:srgbClr val="F8EF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nvGrpSpPr>
          <p:cNvPr id="1508" name="Google Shape;1508;g11e4e645a3c_0_165"/>
          <p:cNvGrpSpPr/>
          <p:nvPr/>
        </p:nvGrpSpPr>
        <p:grpSpPr>
          <a:xfrm>
            <a:off x="1974579" y="3587897"/>
            <a:ext cx="1193100" cy="1193100"/>
            <a:chOff x="1974579" y="3587897"/>
            <a:chExt cx="1193100" cy="1193100"/>
          </a:xfrm>
        </p:grpSpPr>
        <p:sp>
          <p:nvSpPr>
            <p:cNvPr id="1509" name="Google Shape;1509;g11e4e645a3c_0_165"/>
            <p:cNvSpPr/>
            <p:nvPr/>
          </p:nvSpPr>
          <p:spPr>
            <a:xfrm>
              <a:off x="1974579" y="3587897"/>
              <a:ext cx="1193100" cy="1193100"/>
            </a:xfrm>
            <a:prstGeom prst="ellipse">
              <a:avLst/>
            </a:prstGeom>
            <a:solidFill>
              <a:srgbClr val="F9F1C5"/>
            </a:solidFill>
            <a:ln cap="flat" cmpd="sng" w="762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510" name="Google Shape;1510;g11e4e645a3c_0_165"/>
            <p:cNvPicPr preferRelativeResize="0"/>
            <p:nvPr/>
          </p:nvPicPr>
          <p:blipFill rotWithShape="1">
            <a:blip r:embed="rId4">
              <a:alphaModFix/>
            </a:blip>
            <a:srcRect b="0" l="0" r="0" t="0"/>
            <a:stretch/>
          </p:blipFill>
          <p:spPr>
            <a:xfrm flipH="1">
              <a:off x="2226425" y="3850302"/>
              <a:ext cx="689400" cy="648824"/>
            </a:xfrm>
            <a:prstGeom prst="rect">
              <a:avLst/>
            </a:prstGeom>
            <a:noFill/>
            <a:ln>
              <a:noFill/>
            </a:ln>
          </p:spPr>
        </p:pic>
      </p:grpSp>
      <p:grpSp>
        <p:nvGrpSpPr>
          <p:cNvPr id="1511" name="Google Shape;1511;g11e4e645a3c_0_165"/>
          <p:cNvGrpSpPr/>
          <p:nvPr/>
        </p:nvGrpSpPr>
        <p:grpSpPr>
          <a:xfrm>
            <a:off x="1994363" y="4987873"/>
            <a:ext cx="1193100" cy="1193100"/>
            <a:chOff x="1994363" y="4987873"/>
            <a:chExt cx="1193100" cy="1193100"/>
          </a:xfrm>
        </p:grpSpPr>
        <p:sp>
          <p:nvSpPr>
            <p:cNvPr id="1512" name="Google Shape;1512;g11e4e645a3c_0_165"/>
            <p:cNvSpPr/>
            <p:nvPr/>
          </p:nvSpPr>
          <p:spPr>
            <a:xfrm>
              <a:off x="1994363" y="4987873"/>
              <a:ext cx="1193100" cy="1193100"/>
            </a:xfrm>
            <a:prstGeom prst="ellipse">
              <a:avLst/>
            </a:prstGeom>
            <a:solidFill>
              <a:srgbClr val="F9F1C5"/>
            </a:solidFill>
            <a:ln cap="flat" cmpd="sng" w="762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513" name="Google Shape;1513;g11e4e645a3c_0_165"/>
            <p:cNvPicPr preferRelativeResize="0"/>
            <p:nvPr/>
          </p:nvPicPr>
          <p:blipFill rotWithShape="1">
            <a:blip r:embed="rId4">
              <a:alphaModFix/>
            </a:blip>
            <a:srcRect b="0" l="0" r="0" t="0"/>
            <a:stretch/>
          </p:blipFill>
          <p:spPr>
            <a:xfrm flipH="1">
              <a:off x="2246225" y="5281289"/>
              <a:ext cx="689400" cy="648824"/>
            </a:xfrm>
            <a:prstGeom prst="rect">
              <a:avLst/>
            </a:prstGeom>
            <a:noFill/>
            <a:ln>
              <a:noFill/>
            </a:ln>
          </p:spPr>
        </p:pic>
      </p:gr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8" name="Shape 1518"/>
        <p:cNvGrpSpPr/>
        <p:nvPr/>
      </p:nvGrpSpPr>
      <p:grpSpPr>
        <a:xfrm>
          <a:off x="0" y="0"/>
          <a:ext cx="0" cy="0"/>
          <a:chOff x="0" y="0"/>
          <a:chExt cx="0" cy="0"/>
        </a:xfrm>
      </p:grpSpPr>
      <p:sp>
        <p:nvSpPr>
          <p:cNvPr id="1519" name="Google Shape;1519;g128d4af2262_0_588"/>
          <p:cNvSpPr txBox="1"/>
          <p:nvPr>
            <p:ph type="title"/>
          </p:nvPr>
        </p:nvSpPr>
        <p:spPr>
          <a:xfrm>
            <a:off x="2027548" y="0"/>
            <a:ext cx="8028900" cy="9807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400"/>
              <a:buNone/>
            </a:pPr>
            <a:r>
              <a:rPr lang="fr-FR"/>
              <a:t>La bataille se joue sur deux fronts</a:t>
            </a:r>
            <a:endParaRPr/>
          </a:p>
        </p:txBody>
      </p:sp>
      <p:sp>
        <p:nvSpPr>
          <p:cNvPr id="1520" name="Google Shape;1520;g128d4af2262_0_588"/>
          <p:cNvSpPr txBox="1"/>
          <p:nvPr>
            <p:ph idx="12" type="sldNum"/>
          </p:nvPr>
        </p:nvSpPr>
        <p:spPr>
          <a:xfrm>
            <a:off x="11280576" y="6597352"/>
            <a:ext cx="864000" cy="2607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pic>
        <p:nvPicPr>
          <p:cNvPr descr="Une image contenant dessin&#10;&#10;Description générée automatiquement" id="1521" name="Google Shape;1521;g128d4af2262_0_588"/>
          <p:cNvPicPr preferRelativeResize="0"/>
          <p:nvPr/>
        </p:nvPicPr>
        <p:blipFill rotWithShape="1">
          <a:blip r:embed="rId3">
            <a:alphaModFix/>
          </a:blip>
          <a:srcRect b="0" l="0" r="0" t="0"/>
          <a:stretch/>
        </p:blipFill>
        <p:spPr>
          <a:xfrm>
            <a:off x="-1104800" y="180476"/>
            <a:ext cx="800252" cy="800252"/>
          </a:xfrm>
          <a:prstGeom prst="rect">
            <a:avLst/>
          </a:prstGeom>
          <a:noFill/>
          <a:ln>
            <a:noFill/>
          </a:ln>
        </p:spPr>
      </p:pic>
      <p:pic>
        <p:nvPicPr>
          <p:cNvPr id="1522" name="Google Shape;1522;g128d4af2262_0_588"/>
          <p:cNvPicPr preferRelativeResize="0"/>
          <p:nvPr/>
        </p:nvPicPr>
        <p:blipFill rotWithShape="1">
          <a:blip r:embed="rId4">
            <a:alphaModFix/>
          </a:blip>
          <a:srcRect b="0" l="0" r="0" t="0"/>
          <a:stretch/>
        </p:blipFill>
        <p:spPr>
          <a:xfrm>
            <a:off x="3249226" y="2141225"/>
            <a:ext cx="1325075" cy="1325075"/>
          </a:xfrm>
          <a:prstGeom prst="rect">
            <a:avLst/>
          </a:prstGeom>
          <a:noFill/>
          <a:ln>
            <a:noFill/>
          </a:ln>
        </p:spPr>
      </p:pic>
      <p:pic>
        <p:nvPicPr>
          <p:cNvPr id="1523" name="Google Shape;1523;g128d4af2262_0_588"/>
          <p:cNvPicPr preferRelativeResize="0"/>
          <p:nvPr/>
        </p:nvPicPr>
        <p:blipFill rotWithShape="1">
          <a:blip r:embed="rId5">
            <a:alphaModFix/>
          </a:blip>
          <a:srcRect b="0" l="0" r="0" t="0"/>
          <a:stretch/>
        </p:blipFill>
        <p:spPr>
          <a:xfrm>
            <a:off x="9237226" y="2141224"/>
            <a:ext cx="1325075" cy="1325075"/>
          </a:xfrm>
          <a:prstGeom prst="rect">
            <a:avLst/>
          </a:prstGeom>
          <a:noFill/>
          <a:ln>
            <a:noFill/>
          </a:ln>
        </p:spPr>
      </p:pic>
      <p:pic>
        <p:nvPicPr>
          <p:cNvPr id="1524" name="Google Shape;1524;g128d4af2262_0_588"/>
          <p:cNvPicPr preferRelativeResize="0"/>
          <p:nvPr/>
        </p:nvPicPr>
        <p:blipFill rotWithShape="1">
          <a:blip r:embed="rId6">
            <a:alphaModFix/>
          </a:blip>
          <a:srcRect b="0" l="0" r="0" t="0"/>
          <a:stretch/>
        </p:blipFill>
        <p:spPr>
          <a:xfrm>
            <a:off x="1629675" y="2141225"/>
            <a:ext cx="1325075" cy="1325075"/>
          </a:xfrm>
          <a:prstGeom prst="rect">
            <a:avLst/>
          </a:prstGeom>
          <a:noFill/>
          <a:ln>
            <a:noFill/>
          </a:ln>
        </p:spPr>
      </p:pic>
      <p:pic>
        <p:nvPicPr>
          <p:cNvPr id="1525" name="Google Shape;1525;g128d4af2262_0_588"/>
          <p:cNvPicPr preferRelativeResize="0"/>
          <p:nvPr/>
        </p:nvPicPr>
        <p:blipFill rotWithShape="1">
          <a:blip r:embed="rId7">
            <a:alphaModFix/>
          </a:blip>
          <a:srcRect b="0" l="0" r="0" t="0"/>
          <a:stretch/>
        </p:blipFill>
        <p:spPr>
          <a:xfrm flipH="1">
            <a:off x="7636974" y="2141227"/>
            <a:ext cx="1325075" cy="1325075"/>
          </a:xfrm>
          <a:prstGeom prst="rect">
            <a:avLst/>
          </a:prstGeom>
          <a:noFill/>
          <a:ln>
            <a:noFill/>
          </a:ln>
        </p:spPr>
      </p:pic>
      <p:sp>
        <p:nvSpPr>
          <p:cNvPr id="1526" name="Google Shape;1526;g128d4af2262_0_588"/>
          <p:cNvSpPr txBox="1"/>
          <p:nvPr/>
        </p:nvSpPr>
        <p:spPr>
          <a:xfrm>
            <a:off x="7346714" y="3595290"/>
            <a:ext cx="3598800" cy="525600"/>
          </a:xfrm>
          <a:prstGeom prst="rect">
            <a:avLst/>
          </a:prstGeom>
          <a:solidFill>
            <a:srgbClr val="F6AB38"/>
          </a:solidFill>
          <a:ln>
            <a:noFill/>
          </a:ln>
        </p:spPr>
        <p:txBody>
          <a:bodyPr anchorCtr="0" anchor="t" bIns="46800" lIns="90000" spcFirstLastPara="1" rIns="90000" wrap="square" tIns="46800">
            <a:spAutoFit/>
          </a:bodyPr>
          <a:lstStyle/>
          <a:p>
            <a:pPr indent="0" lvl="0" marL="0" marR="0" rtl="0" algn="ctr">
              <a:lnSpc>
                <a:spcPct val="100000"/>
              </a:lnSpc>
              <a:spcBef>
                <a:spcPts val="0"/>
              </a:spcBef>
              <a:spcAft>
                <a:spcPts val="0"/>
              </a:spcAft>
              <a:buClr>
                <a:srgbClr val="FFFFFF"/>
              </a:buClr>
              <a:buSzPts val="2800"/>
              <a:buFont typeface="Century Gothic"/>
              <a:buNone/>
            </a:pPr>
            <a:r>
              <a:rPr b="1" i="0" lang="fr-FR" sz="2800" u="none" cap="none" strike="noStrike">
                <a:solidFill>
                  <a:srgbClr val="FFFFFF"/>
                </a:solidFill>
                <a:latin typeface="Century Gothic"/>
                <a:ea typeface="Century Gothic"/>
                <a:cs typeface="Century Gothic"/>
                <a:sym typeface="Century Gothic"/>
              </a:rPr>
              <a:t>Adapter</a:t>
            </a:r>
            <a:endParaRPr b="0" i="0" sz="1400" u="none" cap="none" strike="noStrike">
              <a:solidFill>
                <a:srgbClr val="000000"/>
              </a:solidFill>
              <a:latin typeface="Arial"/>
              <a:ea typeface="Arial"/>
              <a:cs typeface="Arial"/>
              <a:sym typeface="Arial"/>
            </a:endParaRPr>
          </a:p>
        </p:txBody>
      </p:sp>
      <p:sp>
        <p:nvSpPr>
          <p:cNvPr id="1527" name="Google Shape;1527;g128d4af2262_0_588"/>
          <p:cNvSpPr txBox="1"/>
          <p:nvPr/>
        </p:nvSpPr>
        <p:spPr>
          <a:xfrm>
            <a:off x="1246472" y="3595303"/>
            <a:ext cx="3598800" cy="525600"/>
          </a:xfrm>
          <a:prstGeom prst="rect">
            <a:avLst/>
          </a:prstGeom>
          <a:solidFill>
            <a:srgbClr val="F6AB38"/>
          </a:solidFill>
          <a:ln>
            <a:noFill/>
          </a:ln>
        </p:spPr>
        <p:txBody>
          <a:bodyPr anchorCtr="0" anchor="t" bIns="46800" lIns="90000" spcFirstLastPara="1" rIns="90000" wrap="square" tIns="46800">
            <a:spAutoFit/>
          </a:bodyPr>
          <a:lstStyle/>
          <a:p>
            <a:pPr indent="0" lvl="0" marL="0" marR="0" rtl="0" algn="ctr">
              <a:lnSpc>
                <a:spcPct val="100000"/>
              </a:lnSpc>
              <a:spcBef>
                <a:spcPts val="0"/>
              </a:spcBef>
              <a:spcAft>
                <a:spcPts val="0"/>
              </a:spcAft>
              <a:buClr>
                <a:srgbClr val="FFFFFF"/>
              </a:buClr>
              <a:buSzPts val="2800"/>
              <a:buFont typeface="Century Gothic"/>
              <a:buNone/>
            </a:pPr>
            <a:r>
              <a:rPr b="1" i="0" lang="fr-FR" sz="2800" u="none" cap="none" strike="noStrike">
                <a:solidFill>
                  <a:srgbClr val="FFFFFF"/>
                </a:solidFill>
                <a:latin typeface="Century Gothic"/>
                <a:ea typeface="Century Gothic"/>
                <a:cs typeface="Century Gothic"/>
                <a:sym typeface="Century Gothic"/>
              </a:rPr>
              <a:t>Atténuer</a:t>
            </a:r>
            <a:endParaRPr b="0" i="0" sz="1400" u="none" cap="none" strike="noStrike">
              <a:solidFill>
                <a:srgbClr val="000000"/>
              </a:solidFill>
              <a:latin typeface="Arial"/>
              <a:ea typeface="Arial"/>
              <a:cs typeface="Arial"/>
              <a:sym typeface="Arial"/>
            </a:endParaRPr>
          </a:p>
        </p:txBody>
      </p:sp>
      <p:sp>
        <p:nvSpPr>
          <p:cNvPr id="1528" name="Google Shape;1528;g128d4af2262_0_588"/>
          <p:cNvSpPr txBox="1"/>
          <p:nvPr>
            <p:ph idx="1" type="body"/>
          </p:nvPr>
        </p:nvSpPr>
        <p:spPr>
          <a:xfrm>
            <a:off x="1246475" y="4120900"/>
            <a:ext cx="3598800" cy="8001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2400"/>
              <a:buNone/>
            </a:pPr>
            <a:r>
              <a:rPr lang="fr-FR" sz="2200">
                <a:solidFill>
                  <a:srgbClr val="F6AB38"/>
                </a:solidFill>
              </a:rPr>
              <a:t>notre empreinte sur l’environnement</a:t>
            </a:r>
            <a:endParaRPr sz="2200">
              <a:solidFill>
                <a:srgbClr val="F6AB38"/>
              </a:solidFill>
            </a:endParaRPr>
          </a:p>
        </p:txBody>
      </p:sp>
      <p:sp>
        <p:nvSpPr>
          <p:cNvPr id="1529" name="Google Shape;1529;g128d4af2262_0_588"/>
          <p:cNvSpPr txBox="1"/>
          <p:nvPr>
            <p:ph idx="1" type="body"/>
          </p:nvPr>
        </p:nvSpPr>
        <p:spPr>
          <a:xfrm>
            <a:off x="7346725" y="4120900"/>
            <a:ext cx="3598800" cy="8001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2400"/>
              <a:buNone/>
            </a:pPr>
            <a:r>
              <a:rPr lang="fr-FR" sz="2200">
                <a:solidFill>
                  <a:srgbClr val="F6AB38"/>
                </a:solidFill>
              </a:rPr>
              <a:t>nos modes de vie et d’organisation</a:t>
            </a:r>
            <a:endParaRPr sz="2200">
              <a:solidFill>
                <a:srgbClr val="F6AB38"/>
              </a:solidFill>
            </a:endParaRPr>
          </a:p>
        </p:txBody>
      </p:sp>
      <p:sp>
        <p:nvSpPr>
          <p:cNvPr id="1530" name="Google Shape;1530;g128d4af2262_0_588"/>
          <p:cNvSpPr/>
          <p:nvPr/>
        </p:nvSpPr>
        <p:spPr>
          <a:xfrm>
            <a:off x="9620800" y="6597325"/>
            <a:ext cx="2083500" cy="2607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85160"/>
              </a:buClr>
              <a:buSzPts val="1100"/>
              <a:buFont typeface="Century Gothic"/>
              <a:buNone/>
            </a:pPr>
            <a:r>
              <a:rPr b="0" i="1" lang="fr-FR" sz="1100" u="none" cap="none" strike="noStrike">
                <a:solidFill>
                  <a:srgbClr val="085160"/>
                </a:solidFill>
                <a:latin typeface="Century Gothic"/>
                <a:ea typeface="Century Gothic"/>
                <a:cs typeface="Century Gothic"/>
                <a:sym typeface="Century Gothic"/>
              </a:rPr>
              <a:t>Icônes : Freepik</a:t>
            </a:r>
            <a:endParaRPr b="0" i="1" sz="1100" u="none" cap="none" strike="noStrike">
              <a:solidFill>
                <a:srgbClr val="166478"/>
              </a:solidFill>
              <a:latin typeface="Century Gothic"/>
              <a:ea typeface="Century Gothic"/>
              <a:cs typeface="Century Gothic"/>
              <a:sym typeface="Century Gothic"/>
            </a:endParaRPr>
          </a:p>
        </p:txBody>
      </p:sp>
      <p:sp>
        <p:nvSpPr>
          <p:cNvPr id="1531" name="Google Shape;1531;g128d4af2262_0_588"/>
          <p:cNvSpPr txBox="1"/>
          <p:nvPr>
            <p:ph idx="1" type="body"/>
          </p:nvPr>
        </p:nvSpPr>
        <p:spPr>
          <a:xfrm>
            <a:off x="242050" y="1037825"/>
            <a:ext cx="5607300" cy="8001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480"/>
              </a:spcBef>
              <a:spcAft>
                <a:spcPts val="0"/>
              </a:spcAft>
              <a:buSzPts val="2400"/>
              <a:buNone/>
            </a:pPr>
            <a:r>
              <a:rPr lang="fr-FR" sz="2200">
                <a:solidFill>
                  <a:srgbClr val="005262"/>
                </a:solidFill>
              </a:rPr>
              <a:t>Afin d’éviter de nouvelles conséquences ingérables</a:t>
            </a:r>
            <a:endParaRPr sz="2200">
              <a:solidFill>
                <a:srgbClr val="005262"/>
              </a:solidFill>
            </a:endParaRPr>
          </a:p>
        </p:txBody>
      </p:sp>
      <p:sp>
        <p:nvSpPr>
          <p:cNvPr id="1532" name="Google Shape;1532;g128d4af2262_0_588"/>
          <p:cNvSpPr txBox="1"/>
          <p:nvPr>
            <p:ph idx="1" type="body"/>
          </p:nvPr>
        </p:nvSpPr>
        <p:spPr>
          <a:xfrm>
            <a:off x="6342650" y="1037825"/>
            <a:ext cx="5607300" cy="8001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480"/>
              </a:spcBef>
              <a:spcAft>
                <a:spcPts val="0"/>
              </a:spcAft>
              <a:buSzPts val="2400"/>
              <a:buNone/>
            </a:pPr>
            <a:r>
              <a:rPr lang="fr-FR" sz="2200">
                <a:solidFill>
                  <a:srgbClr val="005262"/>
                </a:solidFill>
              </a:rPr>
              <a:t>Afin de gérer des conséquences inévitables</a:t>
            </a:r>
            <a:endParaRPr sz="2200">
              <a:solidFill>
                <a:srgbClr val="005262"/>
              </a:solidFill>
            </a:endParaRPr>
          </a:p>
        </p:txBody>
      </p:sp>
      <p:cxnSp>
        <p:nvCxnSpPr>
          <p:cNvPr id="1533" name="Google Shape;1533;g128d4af2262_0_588"/>
          <p:cNvCxnSpPr/>
          <p:nvPr/>
        </p:nvCxnSpPr>
        <p:spPr>
          <a:xfrm rot="10800000">
            <a:off x="6091525" y="1139400"/>
            <a:ext cx="0" cy="3661200"/>
          </a:xfrm>
          <a:prstGeom prst="straightConnector1">
            <a:avLst/>
          </a:prstGeom>
          <a:noFill/>
          <a:ln cap="flat" cmpd="sng" w="38100">
            <a:solidFill>
              <a:srgbClr val="256075"/>
            </a:solidFill>
            <a:prstDash val="solid"/>
            <a:round/>
            <a:headEnd len="sm" w="sm" type="none"/>
            <a:tailEnd len="sm" w="sm" type="none"/>
          </a:ln>
        </p:spPr>
      </p:cxnSp>
      <p:sp>
        <p:nvSpPr>
          <p:cNvPr id="1534" name="Google Shape;1534;g128d4af2262_0_588"/>
          <p:cNvSpPr/>
          <p:nvPr/>
        </p:nvSpPr>
        <p:spPr>
          <a:xfrm>
            <a:off x="472050" y="5638425"/>
            <a:ext cx="11247900" cy="882000"/>
          </a:xfrm>
          <a:prstGeom prst="rect">
            <a:avLst/>
          </a:prstGeom>
          <a:solidFill>
            <a:srgbClr val="005262"/>
          </a:solidFill>
          <a:ln>
            <a:noFill/>
          </a:ln>
        </p:spPr>
        <p:txBody>
          <a:bodyPr anchorCtr="0" anchor="t" bIns="45700" lIns="91425" spcFirstLastPara="1" rIns="91425" wrap="square" tIns="45700">
            <a:noAutofit/>
          </a:bodyPr>
          <a:lstStyle/>
          <a:p>
            <a:pPr indent="0" lvl="0" marL="179999" marR="0" rtl="0" algn="ctr">
              <a:lnSpc>
                <a:spcPct val="100000"/>
              </a:lnSpc>
              <a:spcBef>
                <a:spcPts val="50"/>
              </a:spcBef>
              <a:spcAft>
                <a:spcPts val="0"/>
              </a:spcAft>
              <a:buClr>
                <a:srgbClr val="F6AB38"/>
              </a:buClr>
              <a:buSzPts val="2400"/>
              <a:buFont typeface="Century Gothic"/>
              <a:buNone/>
            </a:pPr>
            <a:r>
              <a:t/>
            </a:r>
            <a:endParaRPr b="1" i="0" sz="1400" u="none" cap="none" strike="noStrike">
              <a:solidFill>
                <a:schemeClr val="lt1"/>
              </a:solidFill>
              <a:latin typeface="Century Gothic"/>
              <a:ea typeface="Century Gothic"/>
              <a:cs typeface="Century Gothic"/>
              <a:sym typeface="Century Gothic"/>
            </a:endParaRPr>
          </a:p>
          <a:p>
            <a:pPr indent="0" lvl="0" marL="179999" marR="0" rtl="0" algn="ctr">
              <a:lnSpc>
                <a:spcPct val="100000"/>
              </a:lnSpc>
              <a:spcBef>
                <a:spcPts val="50"/>
              </a:spcBef>
              <a:spcAft>
                <a:spcPts val="0"/>
              </a:spcAft>
              <a:buClr>
                <a:srgbClr val="F6AB38"/>
              </a:buClr>
              <a:buSzPts val="2400"/>
              <a:buFont typeface="Century Gothic"/>
              <a:buNone/>
            </a:pPr>
            <a:r>
              <a:rPr b="1" i="0" lang="fr-FR" sz="2500" u="none" cap="none" strike="noStrike">
                <a:solidFill>
                  <a:schemeClr val="lt1"/>
                </a:solidFill>
                <a:latin typeface="Century Gothic"/>
                <a:ea typeface="Century Gothic"/>
                <a:cs typeface="Century Gothic"/>
                <a:sym typeface="Century Gothic"/>
              </a:rPr>
              <a:t>Dans cette dernière partie, nous nous focaliserons sur l’atténuation</a:t>
            </a:r>
            <a:endParaRPr b="1" i="0" sz="1400" u="none" cap="none" strike="noStrike">
              <a:solidFill>
                <a:schemeClr val="lt1"/>
              </a:solidFill>
              <a:latin typeface="Century Gothic"/>
              <a:ea typeface="Century Gothic"/>
              <a:cs typeface="Century Gothic"/>
              <a:sym typeface="Century Gothic"/>
            </a:endParaRPr>
          </a:p>
        </p:txBody>
      </p:sp>
      <p:sp>
        <p:nvSpPr>
          <p:cNvPr id="1535" name="Google Shape;1535;g128d4af2262_0_588"/>
          <p:cNvSpPr/>
          <p:nvPr/>
        </p:nvSpPr>
        <p:spPr>
          <a:xfrm>
            <a:off x="927850" y="827000"/>
            <a:ext cx="4276200" cy="4283100"/>
          </a:xfrm>
          <a:prstGeom prst="roundRect">
            <a:avLst>
              <a:gd fmla="val 16667" name="adj"/>
            </a:avLst>
          </a:prstGeom>
          <a:noFill/>
          <a:ln cap="flat" cmpd="sng" w="38100">
            <a:solidFill>
              <a:srgbClr val="C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3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3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AB38"/>
        </a:solidFill>
      </p:bgPr>
    </p:bg>
    <p:spTree>
      <p:nvGrpSpPr>
        <p:cNvPr id="175" name="Shape 175"/>
        <p:cNvGrpSpPr/>
        <p:nvPr/>
      </p:nvGrpSpPr>
      <p:grpSpPr>
        <a:xfrm>
          <a:off x="0" y="0"/>
          <a:ext cx="0" cy="0"/>
          <a:chOff x="0" y="0"/>
          <a:chExt cx="0" cy="0"/>
        </a:xfrm>
      </p:grpSpPr>
      <p:sp>
        <p:nvSpPr>
          <p:cNvPr id="176" name="Google Shape;176;g1174f454348_0_7"/>
          <p:cNvSpPr/>
          <p:nvPr/>
        </p:nvSpPr>
        <p:spPr>
          <a:xfrm>
            <a:off x="5646000" y="1601507"/>
            <a:ext cx="900000" cy="9000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77" name="Google Shape;177;g1174f454348_0_7"/>
          <p:cNvPicPr preferRelativeResize="0"/>
          <p:nvPr/>
        </p:nvPicPr>
        <p:blipFill rotWithShape="1">
          <a:blip r:embed="rId3">
            <a:alphaModFix/>
          </a:blip>
          <a:srcRect b="0" l="0" r="0" t="0"/>
          <a:stretch/>
        </p:blipFill>
        <p:spPr>
          <a:xfrm rot="10800000">
            <a:off x="5855335" y="1810841"/>
            <a:ext cx="481326" cy="481326"/>
          </a:xfrm>
          <a:prstGeom prst="rect">
            <a:avLst/>
          </a:prstGeom>
          <a:noFill/>
          <a:ln>
            <a:noFill/>
          </a:ln>
        </p:spPr>
      </p:pic>
      <p:sp>
        <p:nvSpPr>
          <p:cNvPr id="178" name="Google Shape;178;g1174f454348_0_7"/>
          <p:cNvSpPr txBox="1"/>
          <p:nvPr/>
        </p:nvSpPr>
        <p:spPr>
          <a:xfrm>
            <a:off x="2348088" y="2732612"/>
            <a:ext cx="7495800" cy="1939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85160"/>
              </a:buClr>
              <a:buSzPts val="2400"/>
              <a:buFont typeface="Arial"/>
              <a:buNone/>
            </a:pPr>
            <a:r>
              <a:rPr b="1" i="1" lang="fr-FR" sz="2400" u="none" cap="none" strike="noStrike">
                <a:solidFill>
                  <a:srgbClr val="085160"/>
                </a:solidFill>
                <a:latin typeface="Century Gothic"/>
                <a:ea typeface="Century Gothic"/>
                <a:cs typeface="Century Gothic"/>
                <a:sym typeface="Century Gothic"/>
              </a:rPr>
              <a:t>« Grandeur caractérisant un système physique, gardant la même valeur au cours de toutes les transformations internes du système et exprimant sa capacité à modifier l'état d'autres systèmes avec lesquels il entre en interaction »</a:t>
            </a:r>
            <a:endParaRPr b="0" i="0" sz="1400" u="none" cap="none" strike="noStrike">
              <a:solidFill>
                <a:srgbClr val="000000"/>
              </a:solidFill>
              <a:latin typeface="Arial"/>
              <a:ea typeface="Arial"/>
              <a:cs typeface="Arial"/>
              <a:sym typeface="Arial"/>
            </a:endParaRPr>
          </a:p>
        </p:txBody>
      </p:sp>
      <p:sp>
        <p:nvSpPr>
          <p:cNvPr id="179" name="Google Shape;179;g1174f454348_0_7"/>
          <p:cNvSpPr txBox="1"/>
          <p:nvPr/>
        </p:nvSpPr>
        <p:spPr>
          <a:xfrm>
            <a:off x="2348108" y="4856298"/>
            <a:ext cx="7495800" cy="400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85160"/>
              </a:buClr>
              <a:buSzPts val="2000"/>
              <a:buFont typeface="Arial"/>
              <a:buNone/>
            </a:pPr>
            <a:r>
              <a:rPr b="0" i="1" lang="fr-FR" sz="2000" u="none" cap="none" strike="noStrike">
                <a:solidFill>
                  <a:srgbClr val="085160"/>
                </a:solidFill>
                <a:latin typeface="Century Gothic"/>
                <a:ea typeface="Century Gothic"/>
                <a:cs typeface="Century Gothic"/>
                <a:sym typeface="Century Gothic"/>
              </a:rPr>
              <a:t>Petit Larousse</a:t>
            </a:r>
            <a:endParaRPr b="0" i="1" sz="1600" u="none" cap="none" strike="noStrike">
              <a:solidFill>
                <a:srgbClr val="085160"/>
              </a:solidFill>
              <a:latin typeface="Century Gothic"/>
              <a:ea typeface="Century Gothic"/>
              <a:cs typeface="Century Gothic"/>
              <a:sym typeface="Century Gothic"/>
            </a:endParaRPr>
          </a:p>
        </p:txBody>
      </p:sp>
      <p:sp>
        <p:nvSpPr>
          <p:cNvPr id="180" name="Google Shape;180;g1174f454348_0_7"/>
          <p:cNvSpPr txBox="1"/>
          <p:nvPr/>
        </p:nvSpPr>
        <p:spPr>
          <a:xfrm>
            <a:off x="1195925" y="5667950"/>
            <a:ext cx="98001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2400"/>
              <a:buFont typeface="Arial"/>
              <a:buNone/>
            </a:pPr>
            <a:r>
              <a:rPr b="1" i="0" lang="fr-FR" sz="3600" u="none" cap="none" strike="noStrike">
                <a:solidFill>
                  <a:schemeClr val="lt1"/>
                </a:solidFill>
                <a:latin typeface="Century Gothic"/>
                <a:ea typeface="Century Gothic"/>
                <a:cs typeface="Century Gothic"/>
                <a:sym typeface="Century Gothic"/>
              </a:rPr>
              <a:t>Avez-vous compris quelque chose ?</a:t>
            </a:r>
            <a:endParaRPr b="0" i="0" sz="3600" u="none" cap="none" strike="noStrike">
              <a:solidFill>
                <a:schemeClr val="lt1"/>
              </a:solidFill>
              <a:latin typeface="Arial"/>
              <a:ea typeface="Arial"/>
              <a:cs typeface="Arial"/>
              <a:sym typeface="Arial"/>
            </a:endParaRPr>
          </a:p>
        </p:txBody>
      </p:sp>
      <p:sp>
        <p:nvSpPr>
          <p:cNvPr id="181" name="Google Shape;181;g1174f454348_0_7"/>
          <p:cNvSpPr txBox="1"/>
          <p:nvPr>
            <p:ph idx="12" type="sldNum"/>
          </p:nvPr>
        </p:nvSpPr>
        <p:spPr>
          <a:xfrm>
            <a:off x="11280576" y="6597352"/>
            <a:ext cx="864000" cy="2607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
        <p:nvSpPr>
          <p:cNvPr id="182" name="Google Shape;182;g1174f454348_0_7"/>
          <p:cNvSpPr txBox="1"/>
          <p:nvPr/>
        </p:nvSpPr>
        <p:spPr>
          <a:xfrm>
            <a:off x="12299675" y="5267750"/>
            <a:ext cx="9800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0" name="Shape 1540"/>
        <p:cNvGrpSpPr/>
        <p:nvPr/>
      </p:nvGrpSpPr>
      <p:grpSpPr>
        <a:xfrm>
          <a:off x="0" y="0"/>
          <a:ext cx="0" cy="0"/>
          <a:chOff x="0" y="0"/>
          <a:chExt cx="0" cy="0"/>
        </a:xfrm>
      </p:grpSpPr>
      <p:pic>
        <p:nvPicPr>
          <p:cNvPr id="1541" name="Google Shape;1541;g128d4af2262_0_104"/>
          <p:cNvPicPr preferRelativeResize="0"/>
          <p:nvPr/>
        </p:nvPicPr>
        <p:blipFill rotWithShape="1">
          <a:blip r:embed="rId3">
            <a:alphaModFix/>
          </a:blip>
          <a:srcRect b="0" l="0" r="0" t="0"/>
          <a:stretch/>
        </p:blipFill>
        <p:spPr>
          <a:xfrm flipH="1" rot="-6179984">
            <a:off x="3607664" y="2083237"/>
            <a:ext cx="662924" cy="662900"/>
          </a:xfrm>
          <a:prstGeom prst="rect">
            <a:avLst/>
          </a:prstGeom>
          <a:noFill/>
          <a:ln>
            <a:noFill/>
          </a:ln>
        </p:spPr>
      </p:pic>
      <p:sp>
        <p:nvSpPr>
          <p:cNvPr id="1542" name="Google Shape;1542;g128d4af2262_0_104"/>
          <p:cNvSpPr txBox="1"/>
          <p:nvPr/>
        </p:nvSpPr>
        <p:spPr>
          <a:xfrm>
            <a:off x="60164" y="4695776"/>
            <a:ext cx="1750800" cy="402300"/>
          </a:xfrm>
          <a:prstGeom prst="rect">
            <a:avLst/>
          </a:prstGeom>
          <a:solidFill>
            <a:srgbClr val="636363"/>
          </a:solidFill>
          <a:ln>
            <a:noFill/>
          </a:ln>
        </p:spPr>
        <p:txBody>
          <a:bodyPr anchorCtr="0" anchor="t" bIns="46800" lIns="90000" spcFirstLastPara="1" rIns="90000" wrap="square" tIns="46800">
            <a:spAutoFit/>
          </a:bodyPr>
          <a:lstStyle/>
          <a:p>
            <a:pPr indent="0" lvl="0" marL="0" marR="0" rtl="0" algn="ctr">
              <a:lnSpc>
                <a:spcPct val="100000"/>
              </a:lnSpc>
              <a:spcBef>
                <a:spcPts val="0"/>
              </a:spcBef>
              <a:spcAft>
                <a:spcPts val="0"/>
              </a:spcAft>
              <a:buClr>
                <a:srgbClr val="FFFFFF"/>
              </a:buClr>
              <a:buSzPts val="2000"/>
              <a:buFont typeface="Century Gothic"/>
              <a:buNone/>
            </a:pPr>
            <a:r>
              <a:rPr b="1" i="0" lang="fr-FR" sz="2000" u="none" cap="none" strike="noStrike">
                <a:solidFill>
                  <a:srgbClr val="FFFFFF"/>
                </a:solidFill>
                <a:latin typeface="Century Gothic"/>
                <a:ea typeface="Century Gothic"/>
                <a:cs typeface="Century Gothic"/>
                <a:sym typeface="Century Gothic"/>
              </a:rPr>
              <a:t>Biosphère</a:t>
            </a:r>
            <a:endParaRPr b="0" i="0" sz="1400" u="none" cap="none" strike="noStrike">
              <a:solidFill>
                <a:srgbClr val="000000"/>
              </a:solidFill>
              <a:latin typeface="Arial"/>
              <a:ea typeface="Arial"/>
              <a:cs typeface="Arial"/>
              <a:sym typeface="Arial"/>
            </a:endParaRPr>
          </a:p>
        </p:txBody>
      </p:sp>
      <p:sp>
        <p:nvSpPr>
          <p:cNvPr id="1543" name="Google Shape;1543;g128d4af2262_0_104"/>
          <p:cNvSpPr txBox="1"/>
          <p:nvPr/>
        </p:nvSpPr>
        <p:spPr>
          <a:xfrm>
            <a:off x="4271127" y="5816648"/>
            <a:ext cx="1750800" cy="402300"/>
          </a:xfrm>
          <a:prstGeom prst="rect">
            <a:avLst/>
          </a:prstGeom>
          <a:solidFill>
            <a:srgbClr val="636363"/>
          </a:solidFill>
          <a:ln>
            <a:noFill/>
          </a:ln>
        </p:spPr>
        <p:txBody>
          <a:bodyPr anchorCtr="0" anchor="t" bIns="46800" lIns="90000" spcFirstLastPara="1" rIns="90000" wrap="square" tIns="46800">
            <a:spAutoFit/>
          </a:bodyPr>
          <a:lstStyle/>
          <a:p>
            <a:pPr indent="0" lvl="0" marL="0" marR="0" rtl="0" algn="ctr">
              <a:lnSpc>
                <a:spcPct val="100000"/>
              </a:lnSpc>
              <a:spcBef>
                <a:spcPts val="0"/>
              </a:spcBef>
              <a:spcAft>
                <a:spcPts val="0"/>
              </a:spcAft>
              <a:buClr>
                <a:srgbClr val="FFFFFF"/>
              </a:buClr>
              <a:buSzPts val="2000"/>
              <a:buFont typeface="Century Gothic"/>
              <a:buNone/>
            </a:pPr>
            <a:r>
              <a:rPr b="1" i="0" lang="fr-FR" sz="2000" u="none" cap="none" strike="noStrike">
                <a:solidFill>
                  <a:srgbClr val="FFFFFF"/>
                </a:solidFill>
                <a:latin typeface="Century Gothic"/>
                <a:ea typeface="Century Gothic"/>
                <a:cs typeface="Century Gothic"/>
                <a:sym typeface="Century Gothic"/>
              </a:rPr>
              <a:t>Cryosphère</a:t>
            </a:r>
            <a:endParaRPr b="0" i="0" sz="1400" u="none" cap="none" strike="noStrike">
              <a:solidFill>
                <a:srgbClr val="000000"/>
              </a:solidFill>
              <a:latin typeface="Arial"/>
              <a:ea typeface="Arial"/>
              <a:cs typeface="Arial"/>
              <a:sym typeface="Arial"/>
            </a:endParaRPr>
          </a:p>
        </p:txBody>
      </p:sp>
      <p:pic>
        <p:nvPicPr>
          <p:cNvPr id="1544" name="Google Shape;1544;g128d4af2262_0_104"/>
          <p:cNvPicPr preferRelativeResize="0"/>
          <p:nvPr/>
        </p:nvPicPr>
        <p:blipFill rotWithShape="1">
          <a:blip r:embed="rId4">
            <a:alphaModFix/>
          </a:blip>
          <a:srcRect b="0" l="0" r="0" t="0"/>
          <a:stretch/>
        </p:blipFill>
        <p:spPr>
          <a:xfrm>
            <a:off x="2702680" y="2681827"/>
            <a:ext cx="1800000" cy="1800000"/>
          </a:xfrm>
          <a:prstGeom prst="rect">
            <a:avLst/>
          </a:prstGeom>
          <a:noFill/>
          <a:ln>
            <a:noFill/>
          </a:ln>
        </p:spPr>
      </p:pic>
      <p:pic>
        <p:nvPicPr>
          <p:cNvPr id="1545" name="Google Shape;1545;g128d4af2262_0_104"/>
          <p:cNvPicPr preferRelativeResize="0"/>
          <p:nvPr/>
        </p:nvPicPr>
        <p:blipFill rotWithShape="1">
          <a:blip r:embed="rId5">
            <a:alphaModFix/>
          </a:blip>
          <a:srcRect b="0" l="0" r="0" t="0"/>
          <a:stretch/>
        </p:blipFill>
        <p:spPr>
          <a:xfrm>
            <a:off x="4432121" y="4587456"/>
            <a:ext cx="1080000" cy="1080000"/>
          </a:xfrm>
          <a:prstGeom prst="rect">
            <a:avLst/>
          </a:prstGeom>
          <a:noFill/>
          <a:ln>
            <a:noFill/>
          </a:ln>
        </p:spPr>
      </p:pic>
      <p:sp>
        <p:nvSpPr>
          <p:cNvPr id="1546" name="Google Shape;1546;g128d4af2262_0_104"/>
          <p:cNvSpPr txBox="1"/>
          <p:nvPr>
            <p:ph type="title"/>
          </p:nvPr>
        </p:nvSpPr>
        <p:spPr>
          <a:xfrm>
            <a:off x="2027548" y="0"/>
            <a:ext cx="8028900" cy="9807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400"/>
              <a:buNone/>
            </a:pPr>
            <a:r>
              <a:rPr lang="fr-FR"/>
              <a:t>La neutralité carbone</a:t>
            </a:r>
            <a:endParaRPr/>
          </a:p>
        </p:txBody>
      </p:sp>
      <p:sp>
        <p:nvSpPr>
          <p:cNvPr id="1547" name="Google Shape;1547;g128d4af2262_0_104"/>
          <p:cNvSpPr txBox="1"/>
          <p:nvPr>
            <p:ph idx="12" type="sldNum"/>
          </p:nvPr>
        </p:nvSpPr>
        <p:spPr>
          <a:xfrm>
            <a:off x="11280576" y="6597352"/>
            <a:ext cx="864000" cy="2607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fr-FR"/>
              <a:t>‹#›</a:t>
            </a:fld>
            <a:endParaRPr/>
          </a:p>
        </p:txBody>
      </p:sp>
      <p:pic>
        <p:nvPicPr>
          <p:cNvPr descr="Une image contenant dessin&#10;&#10;Description générée automatiquement" id="1548" name="Google Shape;1548;g128d4af2262_0_104"/>
          <p:cNvPicPr preferRelativeResize="0"/>
          <p:nvPr/>
        </p:nvPicPr>
        <p:blipFill rotWithShape="1">
          <a:blip r:embed="rId6">
            <a:alphaModFix/>
          </a:blip>
          <a:srcRect b="0" l="0" r="0" t="0"/>
          <a:stretch/>
        </p:blipFill>
        <p:spPr>
          <a:xfrm>
            <a:off x="-1104800" y="180476"/>
            <a:ext cx="800252" cy="800252"/>
          </a:xfrm>
          <a:prstGeom prst="rect">
            <a:avLst/>
          </a:prstGeom>
          <a:noFill/>
          <a:ln>
            <a:noFill/>
          </a:ln>
        </p:spPr>
      </p:pic>
      <p:sp>
        <p:nvSpPr>
          <p:cNvPr id="1549" name="Google Shape;1549;g128d4af2262_0_104"/>
          <p:cNvSpPr txBox="1"/>
          <p:nvPr/>
        </p:nvSpPr>
        <p:spPr>
          <a:xfrm>
            <a:off x="494425" y="2746700"/>
            <a:ext cx="1750800" cy="402300"/>
          </a:xfrm>
          <a:prstGeom prst="rect">
            <a:avLst/>
          </a:prstGeom>
          <a:solidFill>
            <a:srgbClr val="636363"/>
          </a:solidFill>
          <a:ln>
            <a:noFill/>
          </a:ln>
        </p:spPr>
        <p:txBody>
          <a:bodyPr anchorCtr="0" anchor="t" bIns="46800" lIns="90000" spcFirstLastPara="1" rIns="90000" wrap="square" tIns="46800">
            <a:spAutoFit/>
          </a:bodyPr>
          <a:lstStyle/>
          <a:p>
            <a:pPr indent="0" lvl="0" marL="0" marR="0" rtl="0" algn="ctr">
              <a:lnSpc>
                <a:spcPct val="100000"/>
              </a:lnSpc>
              <a:spcBef>
                <a:spcPts val="0"/>
              </a:spcBef>
              <a:spcAft>
                <a:spcPts val="0"/>
              </a:spcAft>
              <a:buClr>
                <a:srgbClr val="FFFFFF"/>
              </a:buClr>
              <a:buSzPts val="2000"/>
              <a:buFont typeface="Century Gothic"/>
              <a:buNone/>
            </a:pPr>
            <a:r>
              <a:rPr b="1" i="0" lang="fr-FR" sz="2000" u="none" cap="none" strike="noStrike">
                <a:solidFill>
                  <a:srgbClr val="FFFFFF"/>
                </a:solidFill>
                <a:latin typeface="Century Gothic"/>
                <a:ea typeface="Century Gothic"/>
                <a:cs typeface="Century Gothic"/>
                <a:sym typeface="Century Gothic"/>
              </a:rPr>
              <a:t>Hydrosphère</a:t>
            </a:r>
            <a:endParaRPr b="0" i="0" sz="1400" u="none" cap="none" strike="noStrike">
              <a:solidFill>
                <a:srgbClr val="000000"/>
              </a:solidFill>
              <a:latin typeface="Arial"/>
              <a:ea typeface="Arial"/>
              <a:cs typeface="Arial"/>
              <a:sym typeface="Arial"/>
            </a:endParaRPr>
          </a:p>
        </p:txBody>
      </p:sp>
      <p:pic>
        <p:nvPicPr>
          <p:cNvPr id="1550" name="Google Shape;1550;g128d4af2262_0_104"/>
          <p:cNvPicPr preferRelativeResize="0"/>
          <p:nvPr/>
        </p:nvPicPr>
        <p:blipFill rotWithShape="1">
          <a:blip r:embed="rId7">
            <a:alphaModFix/>
          </a:blip>
          <a:srcRect b="0" l="0" r="0" t="0"/>
          <a:stretch/>
        </p:blipFill>
        <p:spPr>
          <a:xfrm>
            <a:off x="9527500" y="2407850"/>
            <a:ext cx="1080000" cy="1080000"/>
          </a:xfrm>
          <a:prstGeom prst="rect">
            <a:avLst/>
          </a:prstGeom>
          <a:noFill/>
          <a:ln>
            <a:noFill/>
          </a:ln>
        </p:spPr>
      </p:pic>
      <p:sp>
        <p:nvSpPr>
          <p:cNvPr id="1551" name="Google Shape;1551;g128d4af2262_0_104"/>
          <p:cNvSpPr/>
          <p:nvPr/>
        </p:nvSpPr>
        <p:spPr>
          <a:xfrm>
            <a:off x="7037872" y="2856600"/>
            <a:ext cx="1149900" cy="1080000"/>
          </a:xfrm>
          <a:prstGeom prst="mathPlus">
            <a:avLst>
              <a:gd fmla="val 12493" name="adj1"/>
            </a:avLst>
          </a:prstGeom>
          <a:solidFill>
            <a:srgbClr val="F6AB3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entury Gothic"/>
              <a:ea typeface="Century Gothic"/>
              <a:cs typeface="Century Gothic"/>
              <a:sym typeface="Century Gothic"/>
            </a:endParaRPr>
          </a:p>
        </p:txBody>
      </p:sp>
      <p:pic>
        <p:nvPicPr>
          <p:cNvPr id="1552" name="Google Shape;1552;g128d4af2262_0_104"/>
          <p:cNvPicPr preferRelativeResize="0"/>
          <p:nvPr/>
        </p:nvPicPr>
        <p:blipFill rotWithShape="1">
          <a:blip r:embed="rId8">
            <a:alphaModFix/>
          </a:blip>
          <a:srcRect b="0" l="0" r="0" t="0"/>
          <a:stretch/>
        </p:blipFill>
        <p:spPr>
          <a:xfrm>
            <a:off x="8280975" y="2533027"/>
            <a:ext cx="936575" cy="936575"/>
          </a:xfrm>
          <a:prstGeom prst="rect">
            <a:avLst/>
          </a:prstGeom>
          <a:noFill/>
          <a:ln>
            <a:noFill/>
          </a:ln>
        </p:spPr>
      </p:pic>
      <p:pic>
        <p:nvPicPr>
          <p:cNvPr id="1553" name="Google Shape;1553;g128d4af2262_0_104"/>
          <p:cNvPicPr preferRelativeResize="0"/>
          <p:nvPr/>
        </p:nvPicPr>
        <p:blipFill rotWithShape="1">
          <a:blip r:embed="rId9">
            <a:alphaModFix/>
          </a:blip>
          <a:srcRect b="0" l="0" r="0" t="0"/>
          <a:stretch/>
        </p:blipFill>
        <p:spPr>
          <a:xfrm>
            <a:off x="10344000" y="3726138"/>
            <a:ext cx="936575" cy="936575"/>
          </a:xfrm>
          <a:prstGeom prst="rect">
            <a:avLst/>
          </a:prstGeom>
          <a:noFill/>
          <a:ln>
            <a:noFill/>
          </a:ln>
        </p:spPr>
      </p:pic>
      <p:pic>
        <p:nvPicPr>
          <p:cNvPr id="1554" name="Google Shape;1554;g128d4af2262_0_104"/>
          <p:cNvPicPr preferRelativeResize="0"/>
          <p:nvPr/>
        </p:nvPicPr>
        <p:blipFill rotWithShape="1">
          <a:blip r:embed="rId10">
            <a:alphaModFix/>
          </a:blip>
          <a:srcRect b="0" l="0" r="0" t="0"/>
          <a:stretch/>
        </p:blipFill>
        <p:spPr>
          <a:xfrm>
            <a:off x="8899500" y="1302400"/>
            <a:ext cx="936575" cy="936600"/>
          </a:xfrm>
          <a:prstGeom prst="rect">
            <a:avLst/>
          </a:prstGeom>
          <a:noFill/>
          <a:ln>
            <a:noFill/>
          </a:ln>
        </p:spPr>
      </p:pic>
      <p:pic>
        <p:nvPicPr>
          <p:cNvPr id="1555" name="Google Shape;1555;g128d4af2262_0_104"/>
          <p:cNvPicPr preferRelativeResize="0"/>
          <p:nvPr/>
        </p:nvPicPr>
        <p:blipFill rotWithShape="1">
          <a:blip r:embed="rId11">
            <a:alphaModFix/>
          </a:blip>
          <a:srcRect b="0" l="0" r="0" t="0"/>
          <a:stretch/>
        </p:blipFill>
        <p:spPr>
          <a:xfrm>
            <a:off x="10344000" y="1300581"/>
            <a:ext cx="936575" cy="940219"/>
          </a:xfrm>
          <a:prstGeom prst="rect">
            <a:avLst/>
          </a:prstGeom>
          <a:noFill/>
          <a:ln>
            <a:noFill/>
          </a:ln>
        </p:spPr>
      </p:pic>
      <p:pic>
        <p:nvPicPr>
          <p:cNvPr id="1556" name="Google Shape;1556;g128d4af2262_0_104"/>
          <p:cNvPicPr preferRelativeResize="0"/>
          <p:nvPr/>
        </p:nvPicPr>
        <p:blipFill rotWithShape="1">
          <a:blip r:embed="rId12">
            <a:alphaModFix/>
          </a:blip>
          <a:srcRect b="0" l="0" r="0" t="0"/>
          <a:stretch/>
        </p:blipFill>
        <p:spPr>
          <a:xfrm>
            <a:off x="8899503" y="3763644"/>
            <a:ext cx="936575" cy="940422"/>
          </a:xfrm>
          <a:prstGeom prst="rect">
            <a:avLst/>
          </a:prstGeom>
          <a:noFill/>
          <a:ln>
            <a:noFill/>
          </a:ln>
        </p:spPr>
      </p:pic>
      <p:pic>
        <p:nvPicPr>
          <p:cNvPr id="1557" name="Google Shape;1557;g128d4af2262_0_104"/>
          <p:cNvPicPr preferRelativeResize="0"/>
          <p:nvPr/>
        </p:nvPicPr>
        <p:blipFill rotWithShape="1">
          <a:blip r:embed="rId13">
            <a:alphaModFix/>
          </a:blip>
          <a:srcRect b="0" l="0" r="0" t="0"/>
          <a:stretch/>
        </p:blipFill>
        <p:spPr>
          <a:xfrm>
            <a:off x="10917450" y="2513363"/>
            <a:ext cx="936575" cy="940226"/>
          </a:xfrm>
          <a:prstGeom prst="rect">
            <a:avLst/>
          </a:prstGeom>
          <a:noFill/>
          <a:ln>
            <a:noFill/>
          </a:ln>
        </p:spPr>
      </p:pic>
      <p:sp>
        <p:nvSpPr>
          <p:cNvPr id="1558" name="Google Shape;1558;g128d4af2262_0_104"/>
          <p:cNvSpPr txBox="1"/>
          <p:nvPr/>
        </p:nvSpPr>
        <p:spPr>
          <a:xfrm>
            <a:off x="9192104" y="4900997"/>
            <a:ext cx="1750800" cy="710100"/>
          </a:xfrm>
          <a:prstGeom prst="rect">
            <a:avLst/>
          </a:prstGeom>
          <a:solidFill>
            <a:srgbClr val="F6AB38"/>
          </a:solidFill>
          <a:ln>
            <a:noFill/>
          </a:ln>
        </p:spPr>
        <p:txBody>
          <a:bodyPr anchorCtr="0" anchor="t" bIns="46800" lIns="90000" spcFirstLastPara="1" rIns="90000" wrap="square" tIns="46800">
            <a:spAutoFit/>
          </a:bodyPr>
          <a:lstStyle/>
          <a:p>
            <a:pPr indent="0" lvl="0" marL="0" marR="0" rtl="0" algn="ctr">
              <a:lnSpc>
                <a:spcPct val="100000"/>
              </a:lnSpc>
              <a:spcBef>
                <a:spcPts val="0"/>
              </a:spcBef>
              <a:spcAft>
                <a:spcPts val="0"/>
              </a:spcAft>
              <a:buClr>
                <a:srgbClr val="FFFFFF"/>
              </a:buClr>
              <a:buSzPts val="2000"/>
              <a:buFont typeface="Century Gothic"/>
              <a:buNone/>
            </a:pPr>
            <a:r>
              <a:rPr b="1" i="0" lang="fr-FR" sz="2000" u="none" cap="none" strike="noStrike">
                <a:solidFill>
                  <a:srgbClr val="FFFFFF"/>
                </a:solidFill>
                <a:latin typeface="Century Gothic"/>
                <a:ea typeface="Century Gothic"/>
                <a:cs typeface="Century Gothic"/>
                <a:sym typeface="Century Gothic"/>
              </a:rPr>
              <a:t>Activités humaines</a:t>
            </a:r>
            <a:endParaRPr b="0" i="0" sz="1400" u="none" cap="none" strike="noStrike">
              <a:solidFill>
                <a:srgbClr val="000000"/>
              </a:solidFill>
              <a:latin typeface="Arial"/>
              <a:ea typeface="Arial"/>
              <a:cs typeface="Arial"/>
              <a:sym typeface="Arial"/>
            </a:endParaRPr>
          </a:p>
        </p:txBody>
      </p:sp>
      <p:pic>
        <p:nvPicPr>
          <p:cNvPr id="1559" name="Google Shape;1559;g128d4af2262_0_104"/>
          <p:cNvPicPr preferRelativeResize="0"/>
          <p:nvPr/>
        </p:nvPicPr>
        <p:blipFill rotWithShape="1">
          <a:blip r:embed="rId14">
            <a:alphaModFix/>
          </a:blip>
          <a:srcRect b="0" l="0" r="0" t="0"/>
          <a:stretch/>
        </p:blipFill>
        <p:spPr>
          <a:xfrm>
            <a:off x="1955637" y="4587450"/>
            <a:ext cx="1080000" cy="1080000"/>
          </a:xfrm>
          <a:prstGeom prst="rect">
            <a:avLst/>
          </a:prstGeom>
          <a:noFill/>
          <a:ln>
            <a:noFill/>
          </a:ln>
        </p:spPr>
      </p:pic>
      <p:pic>
        <p:nvPicPr>
          <p:cNvPr id="1560" name="Google Shape;1560;g128d4af2262_0_104"/>
          <p:cNvPicPr preferRelativeResize="0"/>
          <p:nvPr/>
        </p:nvPicPr>
        <p:blipFill rotWithShape="1">
          <a:blip r:embed="rId15">
            <a:alphaModFix/>
          </a:blip>
          <a:srcRect b="0" l="0" r="0" t="0"/>
          <a:stretch/>
        </p:blipFill>
        <p:spPr>
          <a:xfrm>
            <a:off x="1019090" y="3412990"/>
            <a:ext cx="1080000" cy="1080000"/>
          </a:xfrm>
          <a:prstGeom prst="rect">
            <a:avLst/>
          </a:prstGeom>
          <a:noFill/>
          <a:ln>
            <a:noFill/>
          </a:ln>
        </p:spPr>
      </p:pic>
      <p:pic>
        <p:nvPicPr>
          <p:cNvPr id="1561" name="Google Shape;1561;g128d4af2262_0_104"/>
          <p:cNvPicPr preferRelativeResize="0"/>
          <p:nvPr/>
        </p:nvPicPr>
        <p:blipFill rotWithShape="1">
          <a:blip r:embed="rId16">
            <a:alphaModFix/>
          </a:blip>
          <a:srcRect b="0" l="0" r="0" t="0"/>
          <a:stretch/>
        </p:blipFill>
        <p:spPr>
          <a:xfrm>
            <a:off x="4097125" y="1215251"/>
            <a:ext cx="1080000" cy="1080000"/>
          </a:xfrm>
          <a:prstGeom prst="rect">
            <a:avLst/>
          </a:prstGeom>
          <a:noFill/>
          <a:ln>
            <a:noFill/>
          </a:ln>
        </p:spPr>
      </p:pic>
      <p:pic>
        <p:nvPicPr>
          <p:cNvPr id="1562" name="Google Shape;1562;g128d4af2262_0_104"/>
          <p:cNvPicPr preferRelativeResize="0"/>
          <p:nvPr/>
        </p:nvPicPr>
        <p:blipFill rotWithShape="1">
          <a:blip r:embed="rId17">
            <a:alphaModFix/>
          </a:blip>
          <a:srcRect b="0" l="0" r="0" t="0"/>
          <a:stretch/>
        </p:blipFill>
        <p:spPr>
          <a:xfrm>
            <a:off x="1443325" y="1601825"/>
            <a:ext cx="1080000" cy="1080000"/>
          </a:xfrm>
          <a:prstGeom prst="rect">
            <a:avLst/>
          </a:prstGeom>
          <a:noFill/>
          <a:ln>
            <a:noFill/>
          </a:ln>
        </p:spPr>
      </p:pic>
      <p:pic>
        <p:nvPicPr>
          <p:cNvPr id="1563" name="Google Shape;1563;g128d4af2262_0_104"/>
          <p:cNvPicPr preferRelativeResize="0"/>
          <p:nvPr/>
        </p:nvPicPr>
        <p:blipFill rotWithShape="1">
          <a:blip r:embed="rId18">
            <a:alphaModFix/>
          </a:blip>
          <a:srcRect b="0" l="0" r="0" t="0"/>
          <a:stretch/>
        </p:blipFill>
        <p:spPr>
          <a:xfrm>
            <a:off x="5093625" y="2393963"/>
            <a:ext cx="1080000" cy="1080000"/>
          </a:xfrm>
          <a:prstGeom prst="rect">
            <a:avLst/>
          </a:prstGeom>
          <a:noFill/>
          <a:ln>
            <a:noFill/>
          </a:ln>
        </p:spPr>
      </p:pic>
      <p:sp>
        <p:nvSpPr>
          <p:cNvPr id="1564" name="Google Shape;1564;g128d4af2262_0_104"/>
          <p:cNvSpPr/>
          <p:nvPr/>
        </p:nvSpPr>
        <p:spPr>
          <a:xfrm>
            <a:off x="9620800" y="6597325"/>
            <a:ext cx="2083500" cy="2607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85160"/>
              </a:buClr>
              <a:buSzPts val="1100"/>
              <a:buFont typeface="Century Gothic"/>
              <a:buNone/>
            </a:pPr>
            <a:r>
              <a:rPr b="0" i="1" lang="fr-FR" sz="1100" u="none" cap="none" strike="noStrike">
                <a:solidFill>
                  <a:srgbClr val="085160"/>
                </a:solidFill>
                <a:latin typeface="Century Gothic"/>
                <a:ea typeface="Century Gothic"/>
                <a:cs typeface="Century Gothic"/>
                <a:sym typeface="Century Gothic"/>
              </a:rPr>
              <a:t>Icônes : Freepik</a:t>
            </a:r>
            <a:endParaRPr b="0" i="1" sz="1100" u="none" cap="none" strike="noStrike">
              <a:solidFill>
                <a:srgbClr val="166478"/>
              </a:solidFill>
              <a:latin typeface="Century Gothic"/>
              <a:ea typeface="Century Gothic"/>
              <a:cs typeface="Century Gothic"/>
              <a:sym typeface="Century Gothic"/>
            </a:endParaRPr>
          </a:p>
        </p:txBody>
      </p:sp>
      <p:pic>
        <p:nvPicPr>
          <p:cNvPr id="1565" name="Google Shape;1565;g128d4af2262_0_104"/>
          <p:cNvPicPr preferRelativeResize="0"/>
          <p:nvPr/>
        </p:nvPicPr>
        <p:blipFill rotWithShape="1">
          <a:blip r:embed="rId19">
            <a:alphaModFix/>
          </a:blip>
          <a:srcRect b="0" l="0" r="0" t="0"/>
          <a:stretch/>
        </p:blipFill>
        <p:spPr>
          <a:xfrm>
            <a:off x="5311288" y="1963325"/>
            <a:ext cx="800250" cy="800250"/>
          </a:xfrm>
          <a:prstGeom prst="rect">
            <a:avLst/>
          </a:prstGeom>
          <a:noFill/>
          <a:ln>
            <a:noFill/>
          </a:ln>
        </p:spPr>
      </p:pic>
      <p:pic>
        <p:nvPicPr>
          <p:cNvPr id="1566" name="Google Shape;1566;g128d4af2262_0_104"/>
          <p:cNvPicPr preferRelativeResize="0"/>
          <p:nvPr/>
        </p:nvPicPr>
        <p:blipFill rotWithShape="1">
          <a:blip r:embed="rId20">
            <a:alphaModFix/>
          </a:blip>
          <a:srcRect b="0" l="0" r="0" t="0"/>
          <a:stretch/>
        </p:blipFill>
        <p:spPr>
          <a:xfrm>
            <a:off x="228096" y="980700"/>
            <a:ext cx="980700" cy="980700"/>
          </a:xfrm>
          <a:prstGeom prst="rect">
            <a:avLst/>
          </a:prstGeom>
          <a:noFill/>
          <a:ln>
            <a:noFill/>
          </a:ln>
        </p:spPr>
      </p:pic>
      <p:pic>
        <p:nvPicPr>
          <p:cNvPr id="1567" name="Google Shape;1567;g128d4af2262_0_104"/>
          <p:cNvPicPr preferRelativeResize="0"/>
          <p:nvPr/>
        </p:nvPicPr>
        <p:blipFill rotWithShape="1">
          <a:blip r:embed="rId3">
            <a:alphaModFix/>
          </a:blip>
          <a:srcRect b="0" l="0" r="0" t="0"/>
          <a:stretch/>
        </p:blipFill>
        <p:spPr>
          <a:xfrm flipH="1" rot="-10799993">
            <a:off x="2327602" y="2452624"/>
            <a:ext cx="662924" cy="662899"/>
          </a:xfrm>
          <a:prstGeom prst="rect">
            <a:avLst/>
          </a:prstGeom>
          <a:noFill/>
          <a:ln>
            <a:noFill/>
          </a:ln>
        </p:spPr>
      </p:pic>
      <p:pic>
        <p:nvPicPr>
          <p:cNvPr id="1568" name="Google Shape;1568;g128d4af2262_0_104"/>
          <p:cNvPicPr preferRelativeResize="0"/>
          <p:nvPr/>
        </p:nvPicPr>
        <p:blipFill rotWithShape="1">
          <a:blip r:embed="rId3">
            <a:alphaModFix/>
          </a:blip>
          <a:srcRect b="0" l="0" r="0" t="0"/>
          <a:stretch/>
        </p:blipFill>
        <p:spPr>
          <a:xfrm flipH="1" rot="-2939980">
            <a:off x="4466026" y="2983274"/>
            <a:ext cx="662925" cy="662899"/>
          </a:xfrm>
          <a:prstGeom prst="rect">
            <a:avLst/>
          </a:prstGeom>
          <a:noFill/>
          <a:ln>
            <a:noFill/>
          </a:ln>
        </p:spPr>
      </p:pic>
      <p:pic>
        <p:nvPicPr>
          <p:cNvPr id="1569" name="Google Shape;1569;g128d4af2262_0_104"/>
          <p:cNvPicPr preferRelativeResize="0"/>
          <p:nvPr/>
        </p:nvPicPr>
        <p:blipFill rotWithShape="1">
          <a:blip r:embed="rId3">
            <a:alphaModFix/>
          </a:blip>
          <a:srcRect b="0" l="0" r="0" t="0"/>
          <a:stretch/>
        </p:blipFill>
        <p:spPr>
          <a:xfrm flipH="1" rot="27">
            <a:off x="4108101" y="4105286"/>
            <a:ext cx="662925" cy="662899"/>
          </a:xfrm>
          <a:prstGeom prst="rect">
            <a:avLst/>
          </a:prstGeom>
          <a:noFill/>
          <a:ln>
            <a:noFill/>
          </a:ln>
        </p:spPr>
      </p:pic>
      <p:pic>
        <p:nvPicPr>
          <p:cNvPr id="1570" name="Google Shape;1570;g128d4af2262_0_104"/>
          <p:cNvPicPr preferRelativeResize="0"/>
          <p:nvPr/>
        </p:nvPicPr>
        <p:blipFill rotWithShape="1">
          <a:blip r:embed="rId3">
            <a:alphaModFix/>
          </a:blip>
          <a:srcRect b="0" l="0" r="0" t="0"/>
          <a:stretch/>
        </p:blipFill>
        <p:spPr>
          <a:xfrm flipH="1" rot="7200030">
            <a:off x="2164164" y="3804636"/>
            <a:ext cx="662925" cy="662899"/>
          </a:xfrm>
          <a:prstGeom prst="rect">
            <a:avLst/>
          </a:prstGeom>
          <a:noFill/>
          <a:ln>
            <a:noFill/>
          </a:ln>
        </p:spPr>
      </p:pic>
      <p:grpSp>
        <p:nvGrpSpPr>
          <p:cNvPr id="1571" name="Google Shape;1571;g128d4af2262_0_104"/>
          <p:cNvGrpSpPr/>
          <p:nvPr/>
        </p:nvGrpSpPr>
        <p:grpSpPr>
          <a:xfrm>
            <a:off x="1570875" y="1796725"/>
            <a:ext cx="1324875" cy="3730850"/>
            <a:chOff x="1570875" y="1796725"/>
            <a:chExt cx="1324875" cy="3730850"/>
          </a:xfrm>
        </p:grpSpPr>
        <p:pic>
          <p:nvPicPr>
            <p:cNvPr id="1572" name="Google Shape;1572;g128d4af2262_0_104"/>
            <p:cNvPicPr preferRelativeResize="0"/>
            <p:nvPr/>
          </p:nvPicPr>
          <p:blipFill rotWithShape="1">
            <a:blip r:embed="rId19">
              <a:alphaModFix/>
            </a:blip>
            <a:srcRect b="0" l="0" r="0" t="0"/>
            <a:stretch/>
          </p:blipFill>
          <p:spPr>
            <a:xfrm>
              <a:off x="1570875" y="1796725"/>
              <a:ext cx="800250" cy="800250"/>
            </a:xfrm>
            <a:prstGeom prst="rect">
              <a:avLst/>
            </a:prstGeom>
            <a:noFill/>
            <a:ln>
              <a:noFill/>
            </a:ln>
          </p:spPr>
        </p:pic>
        <p:pic>
          <p:nvPicPr>
            <p:cNvPr id="1573" name="Google Shape;1573;g128d4af2262_0_104"/>
            <p:cNvPicPr preferRelativeResize="0"/>
            <p:nvPr/>
          </p:nvPicPr>
          <p:blipFill rotWithShape="1">
            <a:blip r:embed="rId19">
              <a:alphaModFix/>
            </a:blip>
            <a:srcRect b="0" l="0" r="0" t="0"/>
            <a:stretch/>
          </p:blipFill>
          <p:spPr>
            <a:xfrm>
              <a:off x="2095500" y="4727325"/>
              <a:ext cx="800250" cy="800250"/>
            </a:xfrm>
            <a:prstGeom prst="rect">
              <a:avLst/>
            </a:prstGeom>
            <a:noFill/>
            <a:ln>
              <a:noFill/>
            </a:ln>
          </p:spPr>
        </p:pic>
      </p:grpSp>
      <p:pic>
        <p:nvPicPr>
          <p:cNvPr id="1574" name="Google Shape;1574;g128d4af2262_0_104"/>
          <p:cNvPicPr preferRelativeResize="0"/>
          <p:nvPr/>
        </p:nvPicPr>
        <p:blipFill rotWithShape="1">
          <a:blip r:embed="rId19">
            <a:alphaModFix/>
          </a:blip>
          <a:srcRect b="0" l="0" r="0" t="0"/>
          <a:stretch/>
        </p:blipFill>
        <p:spPr>
          <a:xfrm>
            <a:off x="5751363" y="2452625"/>
            <a:ext cx="800250" cy="800250"/>
          </a:xfrm>
          <a:prstGeom prst="rect">
            <a:avLst/>
          </a:prstGeom>
          <a:noFill/>
          <a:ln>
            <a:noFill/>
          </a:ln>
        </p:spPr>
      </p:pic>
      <p:sp>
        <p:nvSpPr>
          <p:cNvPr id="1575" name="Google Shape;1575;g128d4af2262_0_104"/>
          <p:cNvSpPr txBox="1"/>
          <p:nvPr/>
        </p:nvSpPr>
        <p:spPr>
          <a:xfrm>
            <a:off x="5227845" y="3572672"/>
            <a:ext cx="1750800" cy="402300"/>
          </a:xfrm>
          <a:prstGeom prst="rect">
            <a:avLst/>
          </a:prstGeom>
          <a:solidFill>
            <a:srgbClr val="636363"/>
          </a:solidFill>
          <a:ln>
            <a:noFill/>
          </a:ln>
        </p:spPr>
        <p:txBody>
          <a:bodyPr anchorCtr="0" anchor="t" bIns="46800" lIns="90000" spcFirstLastPara="1" rIns="90000" wrap="square" tIns="46800">
            <a:spAutoFit/>
          </a:bodyPr>
          <a:lstStyle/>
          <a:p>
            <a:pPr indent="0" lvl="0" marL="0" marR="0" rtl="0" algn="ctr">
              <a:lnSpc>
                <a:spcPct val="100000"/>
              </a:lnSpc>
              <a:spcBef>
                <a:spcPts val="0"/>
              </a:spcBef>
              <a:spcAft>
                <a:spcPts val="0"/>
              </a:spcAft>
              <a:buClr>
                <a:srgbClr val="FFFFFF"/>
              </a:buClr>
              <a:buSzPts val="2000"/>
              <a:buFont typeface="Century Gothic"/>
              <a:buNone/>
            </a:pPr>
            <a:r>
              <a:rPr b="1" i="0" lang="fr-FR" sz="2000" u="none" cap="none" strike="noStrike">
                <a:solidFill>
                  <a:srgbClr val="FFFFFF"/>
                </a:solidFill>
                <a:latin typeface="Century Gothic"/>
                <a:ea typeface="Century Gothic"/>
                <a:cs typeface="Century Gothic"/>
                <a:sym typeface="Century Gothic"/>
              </a:rPr>
              <a:t>Atmosphère</a:t>
            </a:r>
            <a:endParaRPr b="0" i="0" sz="1400" u="none" cap="none" strike="noStrike">
              <a:solidFill>
                <a:srgbClr val="000000"/>
              </a:solidFill>
              <a:latin typeface="Arial"/>
              <a:ea typeface="Arial"/>
              <a:cs typeface="Arial"/>
              <a:sym typeface="Arial"/>
            </a:endParaRPr>
          </a:p>
        </p:txBody>
      </p:sp>
      <p:sp>
        <p:nvSpPr>
          <p:cNvPr id="1576" name="Google Shape;1576;g128d4af2262_0_104"/>
          <p:cNvSpPr txBox="1"/>
          <p:nvPr/>
        </p:nvSpPr>
        <p:spPr>
          <a:xfrm>
            <a:off x="3881625" y="714225"/>
            <a:ext cx="1750800" cy="402300"/>
          </a:xfrm>
          <a:prstGeom prst="rect">
            <a:avLst/>
          </a:prstGeom>
          <a:solidFill>
            <a:srgbClr val="636363"/>
          </a:solidFill>
          <a:ln>
            <a:noFill/>
          </a:ln>
        </p:spPr>
        <p:txBody>
          <a:bodyPr anchorCtr="0" anchor="t" bIns="46800" lIns="90000" spcFirstLastPara="1" rIns="90000" wrap="square" tIns="46800">
            <a:spAutoFit/>
          </a:bodyPr>
          <a:lstStyle/>
          <a:p>
            <a:pPr indent="0" lvl="0" marL="0" marR="0" rtl="0" algn="ctr">
              <a:lnSpc>
                <a:spcPct val="100000"/>
              </a:lnSpc>
              <a:spcBef>
                <a:spcPts val="0"/>
              </a:spcBef>
              <a:spcAft>
                <a:spcPts val="0"/>
              </a:spcAft>
              <a:buClr>
                <a:srgbClr val="FFFFFF"/>
              </a:buClr>
              <a:buSzPts val="2000"/>
              <a:buFont typeface="Century Gothic"/>
              <a:buNone/>
            </a:pPr>
            <a:r>
              <a:rPr b="1" i="0" lang="fr-FR" sz="2000" u="none" cap="none" strike="noStrike">
                <a:solidFill>
                  <a:srgbClr val="FFFFFF"/>
                </a:solidFill>
                <a:latin typeface="Century Gothic"/>
                <a:ea typeface="Century Gothic"/>
                <a:cs typeface="Century Gothic"/>
                <a:sym typeface="Century Gothic"/>
              </a:rPr>
              <a:t>Sols</a:t>
            </a:r>
            <a:endParaRPr b="0" i="0" sz="1400" u="none" cap="none" strike="noStrike">
              <a:solidFill>
                <a:srgbClr val="000000"/>
              </a:solidFill>
              <a:latin typeface="Arial"/>
              <a:ea typeface="Arial"/>
              <a:cs typeface="Arial"/>
              <a:sym typeface="Arial"/>
            </a:endParaRPr>
          </a:p>
        </p:txBody>
      </p:sp>
      <p:grpSp>
        <p:nvGrpSpPr>
          <p:cNvPr id="1577" name="Google Shape;1577;g128d4af2262_0_104"/>
          <p:cNvGrpSpPr/>
          <p:nvPr/>
        </p:nvGrpSpPr>
        <p:grpSpPr>
          <a:xfrm>
            <a:off x="2530277" y="2071844"/>
            <a:ext cx="2429967" cy="2840626"/>
            <a:chOff x="2530277" y="2071844"/>
            <a:chExt cx="2429967" cy="2840626"/>
          </a:xfrm>
        </p:grpSpPr>
        <p:sp>
          <p:nvSpPr>
            <p:cNvPr id="1578" name="Google Shape;1578;g128d4af2262_0_104"/>
            <p:cNvSpPr/>
            <p:nvPr/>
          </p:nvSpPr>
          <p:spPr>
            <a:xfrm rot="662748">
              <a:off x="2531037" y="2297045"/>
              <a:ext cx="2373776" cy="237461"/>
            </a:xfrm>
            <a:prstGeom prst="leftArrow">
              <a:avLst>
                <a:gd fmla="val 50000" name="adj1"/>
                <a:gd fmla="val 249320" name="adj2"/>
              </a:avLst>
            </a:prstGeom>
            <a:solidFill>
              <a:srgbClr val="F6AB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9" name="Google Shape;1579;g128d4af2262_0_104"/>
            <p:cNvSpPr/>
            <p:nvPr/>
          </p:nvSpPr>
          <p:spPr>
            <a:xfrm rot="-2101617">
              <a:off x="2718661" y="3981788"/>
              <a:ext cx="2378730" cy="272731"/>
            </a:xfrm>
            <a:prstGeom prst="leftArrow">
              <a:avLst>
                <a:gd fmla="val 50000" name="adj1"/>
                <a:gd fmla="val 211732" name="adj2"/>
              </a:avLst>
            </a:prstGeom>
            <a:solidFill>
              <a:srgbClr val="F6AB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80" name="Google Shape;1580;g128d4af2262_0_104"/>
          <p:cNvGrpSpPr/>
          <p:nvPr/>
        </p:nvGrpSpPr>
        <p:grpSpPr>
          <a:xfrm>
            <a:off x="4746400" y="2451863"/>
            <a:ext cx="1217213" cy="1262987"/>
            <a:chOff x="4746400" y="2451863"/>
            <a:chExt cx="1217213" cy="1262987"/>
          </a:xfrm>
        </p:grpSpPr>
        <p:pic>
          <p:nvPicPr>
            <p:cNvPr id="1581" name="Google Shape;1581;g128d4af2262_0_104"/>
            <p:cNvPicPr preferRelativeResize="0"/>
            <p:nvPr/>
          </p:nvPicPr>
          <p:blipFill rotWithShape="1">
            <a:blip r:embed="rId19">
              <a:alphaModFix/>
            </a:blip>
            <a:srcRect b="0" l="0" r="0" t="0"/>
            <a:stretch/>
          </p:blipFill>
          <p:spPr>
            <a:xfrm>
              <a:off x="5163363" y="2914600"/>
              <a:ext cx="800250" cy="800250"/>
            </a:xfrm>
            <a:prstGeom prst="rect">
              <a:avLst/>
            </a:prstGeom>
            <a:noFill/>
            <a:ln>
              <a:noFill/>
            </a:ln>
          </p:spPr>
        </p:pic>
        <p:pic>
          <p:nvPicPr>
            <p:cNvPr id="1582" name="Google Shape;1582;g128d4af2262_0_104"/>
            <p:cNvPicPr preferRelativeResize="0"/>
            <p:nvPr/>
          </p:nvPicPr>
          <p:blipFill rotWithShape="1">
            <a:blip r:embed="rId19">
              <a:alphaModFix/>
            </a:blip>
            <a:srcRect b="0" l="0" r="0" t="0"/>
            <a:stretch/>
          </p:blipFill>
          <p:spPr>
            <a:xfrm>
              <a:off x="4746400" y="2451863"/>
              <a:ext cx="800250" cy="800250"/>
            </a:xfrm>
            <a:prstGeom prst="rect">
              <a:avLst/>
            </a:prstGeom>
            <a:noFill/>
            <a:ln>
              <a:noFill/>
            </a:ln>
          </p:spPr>
        </p:pic>
      </p:grpSp>
      <p:grpSp>
        <p:nvGrpSpPr>
          <p:cNvPr id="1583" name="Google Shape;1583;g128d4af2262_0_104"/>
          <p:cNvGrpSpPr/>
          <p:nvPr/>
        </p:nvGrpSpPr>
        <p:grpSpPr>
          <a:xfrm>
            <a:off x="2203603" y="2162513"/>
            <a:ext cx="2855275" cy="2588875"/>
            <a:chOff x="2203603" y="2162513"/>
            <a:chExt cx="2855275" cy="2588875"/>
          </a:xfrm>
        </p:grpSpPr>
        <p:grpSp>
          <p:nvGrpSpPr>
            <p:cNvPr id="1584" name="Google Shape;1584;g128d4af2262_0_104"/>
            <p:cNvGrpSpPr/>
            <p:nvPr/>
          </p:nvGrpSpPr>
          <p:grpSpPr>
            <a:xfrm>
              <a:off x="2203603" y="2162513"/>
              <a:ext cx="2855275" cy="2588875"/>
              <a:chOff x="2203603" y="2162513"/>
              <a:chExt cx="2855275" cy="2588875"/>
            </a:xfrm>
          </p:grpSpPr>
          <p:pic>
            <p:nvPicPr>
              <p:cNvPr id="1585" name="Google Shape;1585;g128d4af2262_0_104"/>
              <p:cNvPicPr preferRelativeResize="0"/>
              <p:nvPr/>
            </p:nvPicPr>
            <p:blipFill rotWithShape="1">
              <a:blip r:embed="rId21">
                <a:alphaModFix/>
              </a:blip>
              <a:srcRect b="0" l="0" r="0" t="0"/>
              <a:stretch/>
            </p:blipFill>
            <p:spPr>
              <a:xfrm>
                <a:off x="3714590" y="2162513"/>
                <a:ext cx="521450" cy="521450"/>
              </a:xfrm>
              <a:prstGeom prst="rect">
                <a:avLst/>
              </a:prstGeom>
              <a:noFill/>
              <a:ln>
                <a:noFill/>
              </a:ln>
            </p:spPr>
          </p:pic>
          <p:pic>
            <p:nvPicPr>
              <p:cNvPr id="1586" name="Google Shape;1586;g128d4af2262_0_104"/>
              <p:cNvPicPr preferRelativeResize="0"/>
              <p:nvPr/>
            </p:nvPicPr>
            <p:blipFill rotWithShape="1">
              <a:blip r:embed="rId21">
                <a:alphaModFix/>
              </a:blip>
              <a:srcRect b="0" l="0" r="0" t="0"/>
              <a:stretch/>
            </p:blipFill>
            <p:spPr>
              <a:xfrm>
                <a:off x="4537428" y="3180613"/>
                <a:ext cx="521450" cy="521450"/>
              </a:xfrm>
              <a:prstGeom prst="rect">
                <a:avLst/>
              </a:prstGeom>
              <a:noFill/>
              <a:ln>
                <a:noFill/>
              </a:ln>
            </p:spPr>
          </p:pic>
          <p:pic>
            <p:nvPicPr>
              <p:cNvPr id="1587" name="Google Shape;1587;g128d4af2262_0_104"/>
              <p:cNvPicPr preferRelativeResize="0"/>
              <p:nvPr/>
            </p:nvPicPr>
            <p:blipFill rotWithShape="1">
              <a:blip r:embed="rId21">
                <a:alphaModFix/>
              </a:blip>
              <a:srcRect b="0" l="0" r="0" t="0"/>
              <a:stretch/>
            </p:blipFill>
            <p:spPr>
              <a:xfrm>
                <a:off x="4178840" y="4229938"/>
                <a:ext cx="521450" cy="521450"/>
              </a:xfrm>
              <a:prstGeom prst="rect">
                <a:avLst/>
              </a:prstGeom>
              <a:noFill/>
              <a:ln>
                <a:noFill/>
              </a:ln>
            </p:spPr>
          </p:pic>
          <p:pic>
            <p:nvPicPr>
              <p:cNvPr id="1588" name="Google Shape;1588;g128d4af2262_0_104"/>
              <p:cNvPicPr preferRelativeResize="0"/>
              <p:nvPr/>
            </p:nvPicPr>
            <p:blipFill rotWithShape="1">
              <a:blip r:embed="rId21">
                <a:alphaModFix/>
              </a:blip>
              <a:srcRect b="0" l="0" r="0" t="0"/>
              <a:stretch/>
            </p:blipFill>
            <p:spPr>
              <a:xfrm>
                <a:off x="2203603" y="3875350"/>
                <a:ext cx="521450" cy="521450"/>
              </a:xfrm>
              <a:prstGeom prst="rect">
                <a:avLst/>
              </a:prstGeom>
              <a:noFill/>
              <a:ln>
                <a:noFill/>
              </a:ln>
            </p:spPr>
          </p:pic>
          <p:pic>
            <p:nvPicPr>
              <p:cNvPr id="1589" name="Google Shape;1589;g128d4af2262_0_104"/>
              <p:cNvPicPr preferRelativeResize="0"/>
              <p:nvPr/>
            </p:nvPicPr>
            <p:blipFill rotWithShape="1">
              <a:blip r:embed="rId21">
                <a:alphaModFix/>
              </a:blip>
              <a:srcRect b="0" l="0" r="0" t="0"/>
              <a:stretch/>
            </p:blipFill>
            <p:spPr>
              <a:xfrm>
                <a:off x="2393540" y="2523338"/>
                <a:ext cx="521450" cy="521450"/>
              </a:xfrm>
              <a:prstGeom prst="rect">
                <a:avLst/>
              </a:prstGeom>
              <a:noFill/>
              <a:ln>
                <a:noFill/>
              </a:ln>
            </p:spPr>
          </p:pic>
        </p:grpSp>
        <p:pic>
          <p:nvPicPr>
            <p:cNvPr id="1590" name="Google Shape;1590;g128d4af2262_0_104"/>
            <p:cNvPicPr preferRelativeResize="0"/>
            <p:nvPr/>
          </p:nvPicPr>
          <p:blipFill rotWithShape="1">
            <a:blip r:embed="rId22">
              <a:alphaModFix/>
            </a:blip>
            <a:srcRect b="0" l="0" r="0" t="0"/>
            <a:stretch/>
          </p:blipFill>
          <p:spPr>
            <a:xfrm>
              <a:off x="2868838" y="2848000"/>
              <a:ext cx="1467651" cy="1467651"/>
            </a:xfrm>
            <a:prstGeom prst="rect">
              <a:avLst/>
            </a:prstGeom>
            <a:noFill/>
            <a:ln>
              <a:noFill/>
            </a:ln>
          </p:spPr>
        </p:pic>
      </p:grpSp>
      <p:sp>
        <p:nvSpPr>
          <p:cNvPr id="1591" name="Google Shape;1591;g128d4af2262_0_104"/>
          <p:cNvSpPr txBox="1"/>
          <p:nvPr/>
        </p:nvSpPr>
        <p:spPr>
          <a:xfrm>
            <a:off x="1800113" y="1376488"/>
            <a:ext cx="3605100" cy="380700"/>
          </a:xfrm>
          <a:prstGeom prst="rect">
            <a:avLst/>
          </a:prstGeom>
          <a:solidFill>
            <a:srgbClr val="CC0000"/>
          </a:solidFill>
          <a:ln>
            <a:noFill/>
          </a:ln>
        </p:spPr>
        <p:txBody>
          <a:bodyPr anchorCtr="0" anchor="t" bIns="46800" lIns="90000" spcFirstLastPara="1" rIns="90000" wrap="square" tIns="46800">
            <a:spAutoFit/>
          </a:bodyPr>
          <a:lstStyle/>
          <a:p>
            <a:pPr indent="0" lvl="0" marL="0" marR="0" rtl="0" algn="ctr">
              <a:lnSpc>
                <a:spcPct val="93000"/>
              </a:lnSpc>
              <a:spcBef>
                <a:spcPts val="0"/>
              </a:spcBef>
              <a:spcAft>
                <a:spcPts val="0"/>
              </a:spcAft>
              <a:buClr>
                <a:schemeClr val="dk1"/>
              </a:buClr>
              <a:buSzPts val="1800"/>
              <a:buFont typeface="Times New Roman"/>
              <a:buNone/>
            </a:pPr>
            <a:r>
              <a:rPr b="1" i="0" lang="fr-FR" sz="2000" u="none" cap="none" strike="noStrike">
                <a:solidFill>
                  <a:schemeClr val="lt1"/>
                </a:solidFill>
                <a:latin typeface="Century Gothic"/>
                <a:ea typeface="Century Gothic"/>
                <a:cs typeface="Century Gothic"/>
                <a:sym typeface="Century Gothic"/>
              </a:rPr>
              <a:t>Élévation des températures </a:t>
            </a:r>
            <a:endParaRPr b="1" i="0" sz="2000" u="none" cap="none" strike="noStrike">
              <a:solidFill>
                <a:schemeClr val="lt1"/>
              </a:solidFill>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7"/>
                                        </p:tgtEl>
                                        <p:attrNameLst>
                                          <p:attrName>style.visibility</p:attrName>
                                        </p:attrNameLst>
                                      </p:cBhvr>
                                      <p:to>
                                        <p:strVal val="visible"/>
                                      </p:to>
                                    </p:set>
                                    <p:animEffect filter="fade" transition="in">
                                      <p:cBhvr>
                                        <p:cTn dur="1000"/>
                                        <p:tgtEl>
                                          <p:spTgt spid="1577"/>
                                        </p:tgtEl>
                                      </p:cBhvr>
                                    </p:animEffect>
                                  </p:childTnLst>
                                </p:cTn>
                              </p:par>
                            </p:childTnLst>
                          </p:cTn>
                        </p:par>
                        <p:par>
                          <p:cTn fill="hold">
                            <p:stCondLst>
                              <p:cond delay="1000"/>
                            </p:stCondLst>
                            <p:childTnLst>
                              <p:par>
                                <p:cTn fill="hold" nodeType="afterEffect" presetClass="exit" presetID="10" presetSubtype="0">
                                  <p:stCondLst>
                                    <p:cond delay="0"/>
                                  </p:stCondLst>
                                  <p:childTnLst>
                                    <p:animEffect filter="fade" transition="out">
                                      <p:cBhvr>
                                        <p:cTn dur="1000"/>
                                        <p:tgtEl>
                                          <p:spTgt spid="1580"/>
                                        </p:tgtEl>
                                      </p:cBhvr>
                                    </p:animEffect>
                                    <p:set>
                                      <p:cBhvr>
                                        <p:cTn dur="1" fill="hold">
                                          <p:stCondLst>
                                            <p:cond delay="1000"/>
                                          </p:stCondLst>
                                        </p:cTn>
                                        <p:tgtEl>
                                          <p:spTgt spid="1580"/>
                                        </p:tgtEl>
                                        <p:attrNameLst>
                                          <p:attrName>style.visibility</p:attrName>
                                        </p:attrNameLst>
                                      </p:cBhvr>
                                      <p:to>
                                        <p:strVal val="hidden"/>
                                      </p:to>
                                    </p:se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571"/>
                                        </p:tgtEl>
                                        <p:attrNameLst>
                                          <p:attrName>style.visibility</p:attrName>
                                        </p:attrNameLst>
                                      </p:cBhvr>
                                      <p:to>
                                        <p:strVal val="visible"/>
                                      </p:to>
                                    </p:set>
                                    <p:animEffect filter="fade" transition="in">
                                      <p:cBhvr>
                                        <p:cTn dur="1000"/>
                                        <p:tgtEl>
                                          <p:spTgt spid="1571"/>
                                        </p:tgtEl>
                                      </p:cBhvr>
                                    </p:animEffect>
                                  </p:childTnLst>
                                </p:cTn>
                              </p:par>
                            </p:childTnLst>
                          </p:cTn>
                        </p:par>
                        <p:par>
                          <p:cTn fill="hold">
                            <p:stCondLst>
                              <p:cond delay="3000"/>
                            </p:stCondLst>
                            <p:childTnLst>
                              <p:par>
                                <p:cTn fill="hold" nodeType="afterEffect" presetClass="exit" presetID="10" presetSubtype="0">
                                  <p:stCondLst>
                                    <p:cond delay="0"/>
                                  </p:stCondLst>
                                  <p:childTnLst>
                                    <p:animEffect filter="fade" transition="out">
                                      <p:cBhvr>
                                        <p:cTn dur="1000"/>
                                        <p:tgtEl>
                                          <p:spTgt spid="1571"/>
                                        </p:tgtEl>
                                      </p:cBhvr>
                                    </p:animEffect>
                                    <p:set>
                                      <p:cBhvr>
                                        <p:cTn dur="1" fill="hold">
                                          <p:stCondLst>
                                            <p:cond delay="1000"/>
                                          </p:stCondLst>
                                        </p:cTn>
                                        <p:tgtEl>
                                          <p:spTgt spid="1571"/>
                                        </p:tgtEl>
                                        <p:attrNameLst>
                                          <p:attrName>style.visibility</p:attrName>
                                        </p:attrNameLst>
                                      </p:cBhvr>
                                      <p:to>
                                        <p:strVal val="hidden"/>
                                      </p:to>
                                    </p:set>
                                  </p:childTnLst>
                                </p:cTn>
                              </p:par>
                            </p:childTnLst>
                          </p:cTn>
                        </p:par>
                        <p:par>
                          <p:cTn fill="hold">
                            <p:stCondLst>
                              <p:cond delay="4000"/>
                            </p:stCondLst>
                            <p:childTnLst>
                              <p:par>
                                <p:cTn fill="hold" nodeType="afterEffect" presetClass="exit" presetID="1" presetSubtype="0">
                                  <p:stCondLst>
                                    <p:cond delay="0"/>
                                  </p:stCondLst>
                                  <p:childTnLst>
                                    <p:set>
                                      <p:cBhvr>
                                        <p:cTn dur="1" fill="hold">
                                          <p:stCondLst>
                                            <p:cond delay="1"/>
                                          </p:stCondLst>
                                        </p:cTn>
                                        <p:tgtEl>
                                          <p:spTgt spid="1577"/>
                                        </p:tgtEl>
                                        <p:attrNameLst>
                                          <p:attrName>style.visibility</p:attrName>
                                        </p:attrNameLst>
                                      </p:cBhvr>
                                      <p:to>
                                        <p:strVal val="hidden"/>
                                      </p:to>
                                    </p:set>
                                  </p:childTnLst>
                                </p:cTn>
                              </p:par>
                            </p:childTnLst>
                          </p:cTn>
                        </p:par>
                        <p:par>
                          <p:cTn fill="hold">
                            <p:stCondLst>
                              <p:cond delay="4001"/>
                            </p:stCondLst>
                            <p:childTnLst>
                              <p:par>
                                <p:cTn fill="hold" nodeType="afterEffect" presetClass="entr" presetID="1" presetSubtype="0">
                                  <p:stCondLst>
                                    <p:cond delay="0"/>
                                  </p:stCondLst>
                                  <p:childTnLst>
                                    <p:set>
                                      <p:cBhvr>
                                        <p:cTn dur="1" fill="hold">
                                          <p:stCondLst>
                                            <p:cond delay="0"/>
                                          </p:stCondLst>
                                        </p:cTn>
                                        <p:tgtEl>
                                          <p:spTgt spid="1583"/>
                                        </p:tgtEl>
                                        <p:attrNameLst>
                                          <p:attrName>style.visibility</p:attrName>
                                        </p:attrNameLst>
                                      </p:cBhvr>
                                      <p:to>
                                        <p:strVal val="visible"/>
                                      </p:to>
                                    </p:set>
                                  </p:childTnLst>
                                </p:cTn>
                              </p:par>
                            </p:childTnLst>
                          </p:cTn>
                        </p:par>
                        <p:par>
                          <p:cTn fill="hold">
                            <p:stCondLst>
                              <p:cond delay="4002"/>
                            </p:stCondLst>
                            <p:childTnLst>
                              <p:par>
                                <p:cTn fill="hold" nodeType="afterEffect" presetClass="entr" presetID="1" presetSubtype="0">
                                  <p:stCondLst>
                                    <p:cond delay="0"/>
                                  </p:stCondLst>
                                  <p:childTnLst>
                                    <p:set>
                                      <p:cBhvr>
                                        <p:cTn dur="1" fill="hold">
                                          <p:stCondLst>
                                            <p:cond delay="0"/>
                                          </p:stCondLst>
                                        </p:cTn>
                                        <p:tgtEl>
                                          <p:spTgt spid="159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6" name="Shape 1596"/>
        <p:cNvGrpSpPr/>
        <p:nvPr/>
      </p:nvGrpSpPr>
      <p:grpSpPr>
        <a:xfrm>
          <a:off x="0" y="0"/>
          <a:ext cx="0" cy="0"/>
          <a:chOff x="0" y="0"/>
          <a:chExt cx="0" cy="0"/>
        </a:xfrm>
      </p:grpSpPr>
      <p:sp>
        <p:nvSpPr>
          <p:cNvPr id="1597" name="Google Shape;1597;g128d4af2262_0_50"/>
          <p:cNvSpPr txBox="1"/>
          <p:nvPr/>
        </p:nvSpPr>
        <p:spPr>
          <a:xfrm>
            <a:off x="60164" y="4695776"/>
            <a:ext cx="1750800" cy="402300"/>
          </a:xfrm>
          <a:prstGeom prst="rect">
            <a:avLst/>
          </a:prstGeom>
          <a:solidFill>
            <a:srgbClr val="636363"/>
          </a:solidFill>
          <a:ln>
            <a:noFill/>
          </a:ln>
        </p:spPr>
        <p:txBody>
          <a:bodyPr anchorCtr="0" anchor="t" bIns="46800" lIns="90000" spcFirstLastPara="1" rIns="90000" wrap="square" tIns="46800">
            <a:spAutoFit/>
          </a:bodyPr>
          <a:lstStyle/>
          <a:p>
            <a:pPr indent="0" lvl="0" marL="0" marR="0" rtl="0" algn="ctr">
              <a:lnSpc>
                <a:spcPct val="100000"/>
              </a:lnSpc>
              <a:spcBef>
                <a:spcPts val="0"/>
              </a:spcBef>
              <a:spcAft>
                <a:spcPts val="0"/>
              </a:spcAft>
              <a:buClr>
                <a:srgbClr val="FFFFFF"/>
              </a:buClr>
              <a:buSzPts val="2000"/>
              <a:buFont typeface="Century Gothic"/>
              <a:buNone/>
            </a:pPr>
            <a:r>
              <a:rPr b="1" i="0" lang="fr-FR" sz="2000" u="none" cap="none" strike="noStrike">
                <a:solidFill>
                  <a:srgbClr val="FFFFFF"/>
                </a:solidFill>
                <a:latin typeface="Century Gothic"/>
                <a:ea typeface="Century Gothic"/>
                <a:cs typeface="Century Gothic"/>
                <a:sym typeface="Century Gothic"/>
              </a:rPr>
              <a:t>Biosphère</a:t>
            </a:r>
            <a:endParaRPr b="0" i="0" sz="1400" u="none" cap="none" strike="noStrike">
              <a:solidFill>
                <a:srgbClr val="000000"/>
              </a:solidFill>
              <a:latin typeface="Arial"/>
              <a:ea typeface="Arial"/>
              <a:cs typeface="Arial"/>
              <a:sym typeface="Arial"/>
            </a:endParaRPr>
          </a:p>
        </p:txBody>
      </p:sp>
      <p:sp>
        <p:nvSpPr>
          <p:cNvPr id="1598" name="Google Shape;1598;g128d4af2262_0_50"/>
          <p:cNvSpPr txBox="1"/>
          <p:nvPr/>
        </p:nvSpPr>
        <p:spPr>
          <a:xfrm>
            <a:off x="4271127" y="5816648"/>
            <a:ext cx="1750800" cy="402300"/>
          </a:xfrm>
          <a:prstGeom prst="rect">
            <a:avLst/>
          </a:prstGeom>
          <a:solidFill>
            <a:srgbClr val="636363"/>
          </a:solidFill>
          <a:ln>
            <a:noFill/>
          </a:ln>
        </p:spPr>
        <p:txBody>
          <a:bodyPr anchorCtr="0" anchor="t" bIns="46800" lIns="90000" spcFirstLastPara="1" rIns="90000" wrap="square" tIns="46800">
            <a:spAutoFit/>
          </a:bodyPr>
          <a:lstStyle/>
          <a:p>
            <a:pPr indent="0" lvl="0" marL="0" marR="0" rtl="0" algn="ctr">
              <a:lnSpc>
                <a:spcPct val="100000"/>
              </a:lnSpc>
              <a:spcBef>
                <a:spcPts val="0"/>
              </a:spcBef>
              <a:spcAft>
                <a:spcPts val="0"/>
              </a:spcAft>
              <a:buClr>
                <a:srgbClr val="FFFFFF"/>
              </a:buClr>
              <a:buSzPts val="2000"/>
              <a:buFont typeface="Century Gothic"/>
              <a:buNone/>
            </a:pPr>
            <a:r>
              <a:rPr b="1" i="0" lang="fr-FR" sz="2000" u="none" cap="none" strike="noStrike">
                <a:solidFill>
                  <a:srgbClr val="FFFFFF"/>
                </a:solidFill>
                <a:latin typeface="Century Gothic"/>
                <a:ea typeface="Century Gothic"/>
                <a:cs typeface="Century Gothic"/>
                <a:sym typeface="Century Gothic"/>
              </a:rPr>
              <a:t>Cryosphère</a:t>
            </a:r>
            <a:endParaRPr b="0" i="0" sz="1400" u="none" cap="none" strike="noStrike">
              <a:solidFill>
                <a:srgbClr val="000000"/>
              </a:solidFill>
              <a:latin typeface="Arial"/>
              <a:ea typeface="Arial"/>
              <a:cs typeface="Arial"/>
              <a:sym typeface="Arial"/>
            </a:endParaRPr>
          </a:p>
        </p:txBody>
      </p:sp>
      <p:pic>
        <p:nvPicPr>
          <p:cNvPr id="1599" name="Google Shape;1599;g128d4af2262_0_50"/>
          <p:cNvPicPr preferRelativeResize="0"/>
          <p:nvPr/>
        </p:nvPicPr>
        <p:blipFill rotWithShape="1">
          <a:blip r:embed="rId3">
            <a:alphaModFix/>
          </a:blip>
          <a:srcRect b="0" l="0" r="0" t="0"/>
          <a:stretch/>
        </p:blipFill>
        <p:spPr>
          <a:xfrm>
            <a:off x="2702680" y="2681827"/>
            <a:ext cx="1800000" cy="1800000"/>
          </a:xfrm>
          <a:prstGeom prst="rect">
            <a:avLst/>
          </a:prstGeom>
          <a:noFill/>
          <a:ln>
            <a:noFill/>
          </a:ln>
        </p:spPr>
      </p:pic>
      <p:pic>
        <p:nvPicPr>
          <p:cNvPr id="1600" name="Google Shape;1600;g128d4af2262_0_50"/>
          <p:cNvPicPr preferRelativeResize="0"/>
          <p:nvPr/>
        </p:nvPicPr>
        <p:blipFill rotWithShape="1">
          <a:blip r:embed="rId4">
            <a:alphaModFix/>
          </a:blip>
          <a:srcRect b="0" l="0" r="0" t="0"/>
          <a:stretch/>
        </p:blipFill>
        <p:spPr>
          <a:xfrm>
            <a:off x="4432121" y="4587456"/>
            <a:ext cx="1080000" cy="1080000"/>
          </a:xfrm>
          <a:prstGeom prst="rect">
            <a:avLst/>
          </a:prstGeom>
          <a:noFill/>
          <a:ln>
            <a:noFill/>
          </a:ln>
        </p:spPr>
      </p:pic>
      <p:sp>
        <p:nvSpPr>
          <p:cNvPr id="1601" name="Google Shape;1601;g128d4af2262_0_50"/>
          <p:cNvSpPr txBox="1"/>
          <p:nvPr>
            <p:ph type="title"/>
          </p:nvPr>
        </p:nvSpPr>
        <p:spPr>
          <a:xfrm>
            <a:off x="2027548" y="0"/>
            <a:ext cx="8028900" cy="9807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400"/>
              <a:buNone/>
            </a:pPr>
            <a:r>
              <a:rPr lang="fr-FR"/>
              <a:t>La neutralité carbone</a:t>
            </a:r>
            <a:endParaRPr/>
          </a:p>
        </p:txBody>
      </p:sp>
      <p:sp>
        <p:nvSpPr>
          <p:cNvPr id="1602" name="Google Shape;1602;g128d4af2262_0_50"/>
          <p:cNvSpPr txBox="1"/>
          <p:nvPr>
            <p:ph idx="12" type="sldNum"/>
          </p:nvPr>
        </p:nvSpPr>
        <p:spPr>
          <a:xfrm>
            <a:off x="11280576" y="6597352"/>
            <a:ext cx="864000" cy="2607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fr-FR"/>
              <a:t>‹#›</a:t>
            </a:fld>
            <a:endParaRPr/>
          </a:p>
        </p:txBody>
      </p:sp>
      <p:pic>
        <p:nvPicPr>
          <p:cNvPr descr="Une image contenant dessin&#10;&#10;Description générée automatiquement" id="1603" name="Google Shape;1603;g128d4af2262_0_50"/>
          <p:cNvPicPr preferRelativeResize="0"/>
          <p:nvPr/>
        </p:nvPicPr>
        <p:blipFill rotWithShape="1">
          <a:blip r:embed="rId5">
            <a:alphaModFix/>
          </a:blip>
          <a:srcRect b="0" l="0" r="0" t="0"/>
          <a:stretch/>
        </p:blipFill>
        <p:spPr>
          <a:xfrm>
            <a:off x="-1104800" y="180476"/>
            <a:ext cx="800252" cy="800252"/>
          </a:xfrm>
          <a:prstGeom prst="rect">
            <a:avLst/>
          </a:prstGeom>
          <a:noFill/>
          <a:ln>
            <a:noFill/>
          </a:ln>
        </p:spPr>
      </p:pic>
      <p:sp>
        <p:nvSpPr>
          <p:cNvPr id="1604" name="Google Shape;1604;g128d4af2262_0_50"/>
          <p:cNvSpPr txBox="1"/>
          <p:nvPr/>
        </p:nvSpPr>
        <p:spPr>
          <a:xfrm>
            <a:off x="494425" y="2746700"/>
            <a:ext cx="1750800" cy="402300"/>
          </a:xfrm>
          <a:prstGeom prst="rect">
            <a:avLst/>
          </a:prstGeom>
          <a:solidFill>
            <a:srgbClr val="636363"/>
          </a:solidFill>
          <a:ln>
            <a:noFill/>
          </a:ln>
        </p:spPr>
        <p:txBody>
          <a:bodyPr anchorCtr="0" anchor="t" bIns="46800" lIns="90000" spcFirstLastPara="1" rIns="90000" wrap="square" tIns="46800">
            <a:spAutoFit/>
          </a:bodyPr>
          <a:lstStyle/>
          <a:p>
            <a:pPr indent="0" lvl="0" marL="0" marR="0" rtl="0" algn="ctr">
              <a:lnSpc>
                <a:spcPct val="100000"/>
              </a:lnSpc>
              <a:spcBef>
                <a:spcPts val="0"/>
              </a:spcBef>
              <a:spcAft>
                <a:spcPts val="0"/>
              </a:spcAft>
              <a:buClr>
                <a:srgbClr val="FFFFFF"/>
              </a:buClr>
              <a:buSzPts val="2000"/>
              <a:buFont typeface="Century Gothic"/>
              <a:buNone/>
            </a:pPr>
            <a:r>
              <a:rPr b="1" i="0" lang="fr-FR" sz="2000" u="none" cap="none" strike="noStrike">
                <a:solidFill>
                  <a:srgbClr val="FFFFFF"/>
                </a:solidFill>
                <a:latin typeface="Century Gothic"/>
                <a:ea typeface="Century Gothic"/>
                <a:cs typeface="Century Gothic"/>
                <a:sym typeface="Century Gothic"/>
              </a:rPr>
              <a:t>Hydrosphère</a:t>
            </a:r>
            <a:endParaRPr b="0" i="0" sz="1400" u="none" cap="none" strike="noStrike">
              <a:solidFill>
                <a:srgbClr val="000000"/>
              </a:solidFill>
              <a:latin typeface="Arial"/>
              <a:ea typeface="Arial"/>
              <a:cs typeface="Arial"/>
              <a:sym typeface="Arial"/>
            </a:endParaRPr>
          </a:p>
        </p:txBody>
      </p:sp>
      <p:pic>
        <p:nvPicPr>
          <p:cNvPr id="1605" name="Google Shape;1605;g128d4af2262_0_50"/>
          <p:cNvPicPr preferRelativeResize="0"/>
          <p:nvPr/>
        </p:nvPicPr>
        <p:blipFill rotWithShape="1">
          <a:blip r:embed="rId6">
            <a:alphaModFix/>
          </a:blip>
          <a:srcRect b="0" l="0" r="0" t="0"/>
          <a:stretch/>
        </p:blipFill>
        <p:spPr>
          <a:xfrm>
            <a:off x="9527500" y="2407850"/>
            <a:ext cx="1080000" cy="1080000"/>
          </a:xfrm>
          <a:prstGeom prst="rect">
            <a:avLst/>
          </a:prstGeom>
          <a:noFill/>
          <a:ln>
            <a:noFill/>
          </a:ln>
        </p:spPr>
      </p:pic>
      <p:sp>
        <p:nvSpPr>
          <p:cNvPr id="1606" name="Google Shape;1606;g128d4af2262_0_50"/>
          <p:cNvSpPr/>
          <p:nvPr/>
        </p:nvSpPr>
        <p:spPr>
          <a:xfrm>
            <a:off x="7037872" y="2856600"/>
            <a:ext cx="1149900" cy="1080000"/>
          </a:xfrm>
          <a:prstGeom prst="mathPlus">
            <a:avLst>
              <a:gd fmla="val 12493" name="adj1"/>
            </a:avLst>
          </a:prstGeom>
          <a:solidFill>
            <a:srgbClr val="F6AB3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entury Gothic"/>
              <a:ea typeface="Century Gothic"/>
              <a:cs typeface="Century Gothic"/>
              <a:sym typeface="Century Gothic"/>
            </a:endParaRPr>
          </a:p>
        </p:txBody>
      </p:sp>
      <p:pic>
        <p:nvPicPr>
          <p:cNvPr id="1607" name="Google Shape;1607;g128d4af2262_0_50"/>
          <p:cNvPicPr preferRelativeResize="0"/>
          <p:nvPr/>
        </p:nvPicPr>
        <p:blipFill rotWithShape="1">
          <a:blip r:embed="rId7">
            <a:alphaModFix/>
          </a:blip>
          <a:srcRect b="0" l="0" r="0" t="0"/>
          <a:stretch/>
        </p:blipFill>
        <p:spPr>
          <a:xfrm>
            <a:off x="8280975" y="2533027"/>
            <a:ext cx="936575" cy="936575"/>
          </a:xfrm>
          <a:prstGeom prst="rect">
            <a:avLst/>
          </a:prstGeom>
          <a:noFill/>
          <a:ln>
            <a:noFill/>
          </a:ln>
        </p:spPr>
      </p:pic>
      <p:pic>
        <p:nvPicPr>
          <p:cNvPr id="1608" name="Google Shape;1608;g128d4af2262_0_50"/>
          <p:cNvPicPr preferRelativeResize="0"/>
          <p:nvPr/>
        </p:nvPicPr>
        <p:blipFill rotWithShape="1">
          <a:blip r:embed="rId8">
            <a:alphaModFix/>
          </a:blip>
          <a:srcRect b="0" l="0" r="0" t="0"/>
          <a:stretch/>
        </p:blipFill>
        <p:spPr>
          <a:xfrm>
            <a:off x="10344000" y="3726138"/>
            <a:ext cx="936575" cy="936575"/>
          </a:xfrm>
          <a:prstGeom prst="rect">
            <a:avLst/>
          </a:prstGeom>
          <a:noFill/>
          <a:ln>
            <a:noFill/>
          </a:ln>
        </p:spPr>
      </p:pic>
      <p:pic>
        <p:nvPicPr>
          <p:cNvPr id="1609" name="Google Shape;1609;g128d4af2262_0_50"/>
          <p:cNvPicPr preferRelativeResize="0"/>
          <p:nvPr/>
        </p:nvPicPr>
        <p:blipFill rotWithShape="1">
          <a:blip r:embed="rId9">
            <a:alphaModFix/>
          </a:blip>
          <a:srcRect b="0" l="0" r="0" t="0"/>
          <a:stretch/>
        </p:blipFill>
        <p:spPr>
          <a:xfrm>
            <a:off x="8899500" y="1302400"/>
            <a:ext cx="936575" cy="936600"/>
          </a:xfrm>
          <a:prstGeom prst="rect">
            <a:avLst/>
          </a:prstGeom>
          <a:noFill/>
          <a:ln>
            <a:noFill/>
          </a:ln>
        </p:spPr>
      </p:pic>
      <p:pic>
        <p:nvPicPr>
          <p:cNvPr id="1610" name="Google Shape;1610;g128d4af2262_0_50"/>
          <p:cNvPicPr preferRelativeResize="0"/>
          <p:nvPr/>
        </p:nvPicPr>
        <p:blipFill rotWithShape="1">
          <a:blip r:embed="rId10">
            <a:alphaModFix/>
          </a:blip>
          <a:srcRect b="0" l="0" r="0" t="0"/>
          <a:stretch/>
        </p:blipFill>
        <p:spPr>
          <a:xfrm>
            <a:off x="10344000" y="1300581"/>
            <a:ext cx="936575" cy="940219"/>
          </a:xfrm>
          <a:prstGeom prst="rect">
            <a:avLst/>
          </a:prstGeom>
          <a:noFill/>
          <a:ln>
            <a:noFill/>
          </a:ln>
        </p:spPr>
      </p:pic>
      <p:pic>
        <p:nvPicPr>
          <p:cNvPr id="1611" name="Google Shape;1611;g128d4af2262_0_50"/>
          <p:cNvPicPr preferRelativeResize="0"/>
          <p:nvPr/>
        </p:nvPicPr>
        <p:blipFill rotWithShape="1">
          <a:blip r:embed="rId11">
            <a:alphaModFix/>
          </a:blip>
          <a:srcRect b="0" l="0" r="0" t="0"/>
          <a:stretch/>
        </p:blipFill>
        <p:spPr>
          <a:xfrm>
            <a:off x="8899503" y="3763644"/>
            <a:ext cx="936575" cy="940422"/>
          </a:xfrm>
          <a:prstGeom prst="rect">
            <a:avLst/>
          </a:prstGeom>
          <a:noFill/>
          <a:ln>
            <a:noFill/>
          </a:ln>
        </p:spPr>
      </p:pic>
      <p:pic>
        <p:nvPicPr>
          <p:cNvPr id="1612" name="Google Shape;1612;g128d4af2262_0_50"/>
          <p:cNvPicPr preferRelativeResize="0"/>
          <p:nvPr/>
        </p:nvPicPr>
        <p:blipFill rotWithShape="1">
          <a:blip r:embed="rId12">
            <a:alphaModFix/>
          </a:blip>
          <a:srcRect b="0" l="0" r="0" t="0"/>
          <a:stretch/>
        </p:blipFill>
        <p:spPr>
          <a:xfrm>
            <a:off x="10917450" y="2513363"/>
            <a:ext cx="936575" cy="940226"/>
          </a:xfrm>
          <a:prstGeom prst="rect">
            <a:avLst/>
          </a:prstGeom>
          <a:noFill/>
          <a:ln>
            <a:noFill/>
          </a:ln>
        </p:spPr>
      </p:pic>
      <p:sp>
        <p:nvSpPr>
          <p:cNvPr id="1613" name="Google Shape;1613;g128d4af2262_0_50"/>
          <p:cNvSpPr txBox="1"/>
          <p:nvPr/>
        </p:nvSpPr>
        <p:spPr>
          <a:xfrm>
            <a:off x="9192104" y="4900997"/>
            <a:ext cx="1750800" cy="710100"/>
          </a:xfrm>
          <a:prstGeom prst="rect">
            <a:avLst/>
          </a:prstGeom>
          <a:solidFill>
            <a:srgbClr val="F6AB38"/>
          </a:solidFill>
          <a:ln>
            <a:noFill/>
          </a:ln>
        </p:spPr>
        <p:txBody>
          <a:bodyPr anchorCtr="0" anchor="t" bIns="46800" lIns="90000" spcFirstLastPara="1" rIns="90000" wrap="square" tIns="46800">
            <a:spAutoFit/>
          </a:bodyPr>
          <a:lstStyle/>
          <a:p>
            <a:pPr indent="0" lvl="0" marL="0" marR="0" rtl="0" algn="ctr">
              <a:lnSpc>
                <a:spcPct val="100000"/>
              </a:lnSpc>
              <a:spcBef>
                <a:spcPts val="0"/>
              </a:spcBef>
              <a:spcAft>
                <a:spcPts val="0"/>
              </a:spcAft>
              <a:buClr>
                <a:srgbClr val="FFFFFF"/>
              </a:buClr>
              <a:buSzPts val="2000"/>
              <a:buFont typeface="Century Gothic"/>
              <a:buNone/>
            </a:pPr>
            <a:r>
              <a:rPr b="1" i="0" lang="fr-FR" sz="2000" u="none" cap="none" strike="noStrike">
                <a:solidFill>
                  <a:srgbClr val="FFFFFF"/>
                </a:solidFill>
                <a:latin typeface="Century Gothic"/>
                <a:ea typeface="Century Gothic"/>
                <a:cs typeface="Century Gothic"/>
                <a:sym typeface="Century Gothic"/>
              </a:rPr>
              <a:t>Activités humaines</a:t>
            </a:r>
            <a:endParaRPr b="0" i="0" sz="1400" u="none" cap="none" strike="noStrike">
              <a:solidFill>
                <a:srgbClr val="000000"/>
              </a:solidFill>
              <a:latin typeface="Arial"/>
              <a:ea typeface="Arial"/>
              <a:cs typeface="Arial"/>
              <a:sym typeface="Arial"/>
            </a:endParaRPr>
          </a:p>
        </p:txBody>
      </p:sp>
      <p:pic>
        <p:nvPicPr>
          <p:cNvPr id="1614" name="Google Shape;1614;g128d4af2262_0_50"/>
          <p:cNvPicPr preferRelativeResize="0"/>
          <p:nvPr/>
        </p:nvPicPr>
        <p:blipFill rotWithShape="1">
          <a:blip r:embed="rId13">
            <a:alphaModFix/>
          </a:blip>
          <a:srcRect b="0" l="0" r="0" t="0"/>
          <a:stretch/>
        </p:blipFill>
        <p:spPr>
          <a:xfrm>
            <a:off x="1955637" y="4587450"/>
            <a:ext cx="1080000" cy="1080000"/>
          </a:xfrm>
          <a:prstGeom prst="rect">
            <a:avLst/>
          </a:prstGeom>
          <a:noFill/>
          <a:ln>
            <a:noFill/>
          </a:ln>
        </p:spPr>
      </p:pic>
      <p:pic>
        <p:nvPicPr>
          <p:cNvPr id="1615" name="Google Shape;1615;g128d4af2262_0_50"/>
          <p:cNvPicPr preferRelativeResize="0"/>
          <p:nvPr/>
        </p:nvPicPr>
        <p:blipFill rotWithShape="1">
          <a:blip r:embed="rId14">
            <a:alphaModFix/>
          </a:blip>
          <a:srcRect b="0" l="0" r="0" t="0"/>
          <a:stretch/>
        </p:blipFill>
        <p:spPr>
          <a:xfrm>
            <a:off x="1019090" y="3412990"/>
            <a:ext cx="1080000" cy="1080000"/>
          </a:xfrm>
          <a:prstGeom prst="rect">
            <a:avLst/>
          </a:prstGeom>
          <a:noFill/>
          <a:ln>
            <a:noFill/>
          </a:ln>
        </p:spPr>
      </p:pic>
      <p:pic>
        <p:nvPicPr>
          <p:cNvPr id="1616" name="Google Shape;1616;g128d4af2262_0_50"/>
          <p:cNvPicPr preferRelativeResize="0"/>
          <p:nvPr/>
        </p:nvPicPr>
        <p:blipFill rotWithShape="1">
          <a:blip r:embed="rId15">
            <a:alphaModFix/>
          </a:blip>
          <a:srcRect b="0" l="0" r="0" t="0"/>
          <a:stretch/>
        </p:blipFill>
        <p:spPr>
          <a:xfrm>
            <a:off x="4097125" y="1215251"/>
            <a:ext cx="1080000" cy="1080000"/>
          </a:xfrm>
          <a:prstGeom prst="rect">
            <a:avLst/>
          </a:prstGeom>
          <a:noFill/>
          <a:ln>
            <a:noFill/>
          </a:ln>
        </p:spPr>
      </p:pic>
      <p:pic>
        <p:nvPicPr>
          <p:cNvPr id="1617" name="Google Shape;1617;g128d4af2262_0_50"/>
          <p:cNvPicPr preferRelativeResize="0"/>
          <p:nvPr/>
        </p:nvPicPr>
        <p:blipFill rotWithShape="1">
          <a:blip r:embed="rId16">
            <a:alphaModFix/>
          </a:blip>
          <a:srcRect b="0" l="0" r="0" t="0"/>
          <a:stretch/>
        </p:blipFill>
        <p:spPr>
          <a:xfrm>
            <a:off x="1443325" y="1601825"/>
            <a:ext cx="1080000" cy="1080000"/>
          </a:xfrm>
          <a:prstGeom prst="rect">
            <a:avLst/>
          </a:prstGeom>
          <a:noFill/>
          <a:ln>
            <a:noFill/>
          </a:ln>
        </p:spPr>
      </p:pic>
      <p:pic>
        <p:nvPicPr>
          <p:cNvPr id="1618" name="Google Shape;1618;g128d4af2262_0_50"/>
          <p:cNvPicPr preferRelativeResize="0"/>
          <p:nvPr/>
        </p:nvPicPr>
        <p:blipFill rotWithShape="1">
          <a:blip r:embed="rId17">
            <a:alphaModFix/>
          </a:blip>
          <a:srcRect b="0" l="0" r="0" t="0"/>
          <a:stretch/>
        </p:blipFill>
        <p:spPr>
          <a:xfrm>
            <a:off x="5093625" y="2393963"/>
            <a:ext cx="1080000" cy="1080000"/>
          </a:xfrm>
          <a:prstGeom prst="rect">
            <a:avLst/>
          </a:prstGeom>
          <a:noFill/>
          <a:ln>
            <a:noFill/>
          </a:ln>
        </p:spPr>
      </p:pic>
      <p:sp>
        <p:nvSpPr>
          <p:cNvPr id="1619" name="Google Shape;1619;g128d4af2262_0_50"/>
          <p:cNvSpPr/>
          <p:nvPr/>
        </p:nvSpPr>
        <p:spPr>
          <a:xfrm>
            <a:off x="9620800" y="6597325"/>
            <a:ext cx="2083500" cy="2607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85160"/>
              </a:buClr>
              <a:buSzPts val="1100"/>
              <a:buFont typeface="Century Gothic"/>
              <a:buNone/>
            </a:pPr>
            <a:r>
              <a:rPr b="0" i="1" lang="fr-FR" sz="1100" u="none" cap="none" strike="noStrike">
                <a:solidFill>
                  <a:srgbClr val="085160"/>
                </a:solidFill>
                <a:latin typeface="Century Gothic"/>
                <a:ea typeface="Century Gothic"/>
                <a:cs typeface="Century Gothic"/>
                <a:sym typeface="Century Gothic"/>
              </a:rPr>
              <a:t>Icônes : Freepik</a:t>
            </a:r>
            <a:endParaRPr b="0" i="1" sz="1100" u="none" cap="none" strike="noStrike">
              <a:solidFill>
                <a:srgbClr val="166478"/>
              </a:solidFill>
              <a:latin typeface="Century Gothic"/>
              <a:ea typeface="Century Gothic"/>
              <a:cs typeface="Century Gothic"/>
              <a:sym typeface="Century Gothic"/>
            </a:endParaRPr>
          </a:p>
        </p:txBody>
      </p:sp>
      <p:pic>
        <p:nvPicPr>
          <p:cNvPr id="1620" name="Google Shape;1620;g128d4af2262_0_50"/>
          <p:cNvPicPr preferRelativeResize="0"/>
          <p:nvPr/>
        </p:nvPicPr>
        <p:blipFill rotWithShape="1">
          <a:blip r:embed="rId18">
            <a:alphaModFix/>
          </a:blip>
          <a:srcRect b="0" l="0" r="0" t="0"/>
          <a:stretch/>
        </p:blipFill>
        <p:spPr>
          <a:xfrm>
            <a:off x="228096" y="980700"/>
            <a:ext cx="980700" cy="980700"/>
          </a:xfrm>
          <a:prstGeom prst="rect">
            <a:avLst/>
          </a:prstGeom>
          <a:noFill/>
          <a:ln>
            <a:noFill/>
          </a:ln>
        </p:spPr>
      </p:pic>
      <p:pic>
        <p:nvPicPr>
          <p:cNvPr id="1621" name="Google Shape;1621;g128d4af2262_0_50"/>
          <p:cNvPicPr preferRelativeResize="0"/>
          <p:nvPr/>
        </p:nvPicPr>
        <p:blipFill rotWithShape="1">
          <a:blip r:embed="rId19">
            <a:alphaModFix/>
          </a:blip>
          <a:srcRect b="0" l="0" r="0" t="0"/>
          <a:stretch/>
        </p:blipFill>
        <p:spPr>
          <a:xfrm flipH="1" rot="-6179984">
            <a:off x="3607664" y="2083237"/>
            <a:ext cx="662924" cy="662900"/>
          </a:xfrm>
          <a:prstGeom prst="rect">
            <a:avLst/>
          </a:prstGeom>
          <a:noFill/>
          <a:ln>
            <a:noFill/>
          </a:ln>
        </p:spPr>
      </p:pic>
      <p:pic>
        <p:nvPicPr>
          <p:cNvPr id="1622" name="Google Shape;1622;g128d4af2262_0_50"/>
          <p:cNvPicPr preferRelativeResize="0"/>
          <p:nvPr/>
        </p:nvPicPr>
        <p:blipFill rotWithShape="1">
          <a:blip r:embed="rId19">
            <a:alphaModFix/>
          </a:blip>
          <a:srcRect b="0" l="0" r="0" t="0"/>
          <a:stretch/>
        </p:blipFill>
        <p:spPr>
          <a:xfrm flipH="1" rot="-10799993">
            <a:off x="2327602" y="2452624"/>
            <a:ext cx="662924" cy="662899"/>
          </a:xfrm>
          <a:prstGeom prst="rect">
            <a:avLst/>
          </a:prstGeom>
          <a:noFill/>
          <a:ln>
            <a:noFill/>
          </a:ln>
        </p:spPr>
      </p:pic>
      <p:pic>
        <p:nvPicPr>
          <p:cNvPr id="1623" name="Google Shape;1623;g128d4af2262_0_50"/>
          <p:cNvPicPr preferRelativeResize="0"/>
          <p:nvPr/>
        </p:nvPicPr>
        <p:blipFill rotWithShape="1">
          <a:blip r:embed="rId19">
            <a:alphaModFix/>
          </a:blip>
          <a:srcRect b="0" l="0" r="0" t="0"/>
          <a:stretch/>
        </p:blipFill>
        <p:spPr>
          <a:xfrm flipH="1" rot="-2939980">
            <a:off x="4466026" y="2983274"/>
            <a:ext cx="662925" cy="662899"/>
          </a:xfrm>
          <a:prstGeom prst="rect">
            <a:avLst/>
          </a:prstGeom>
          <a:noFill/>
          <a:ln>
            <a:noFill/>
          </a:ln>
        </p:spPr>
      </p:pic>
      <p:pic>
        <p:nvPicPr>
          <p:cNvPr id="1624" name="Google Shape;1624;g128d4af2262_0_50"/>
          <p:cNvPicPr preferRelativeResize="0"/>
          <p:nvPr/>
        </p:nvPicPr>
        <p:blipFill rotWithShape="1">
          <a:blip r:embed="rId19">
            <a:alphaModFix/>
          </a:blip>
          <a:srcRect b="0" l="0" r="0" t="0"/>
          <a:stretch/>
        </p:blipFill>
        <p:spPr>
          <a:xfrm flipH="1" rot="27">
            <a:off x="4108101" y="4105286"/>
            <a:ext cx="662925" cy="662899"/>
          </a:xfrm>
          <a:prstGeom prst="rect">
            <a:avLst/>
          </a:prstGeom>
          <a:noFill/>
          <a:ln>
            <a:noFill/>
          </a:ln>
        </p:spPr>
      </p:pic>
      <p:pic>
        <p:nvPicPr>
          <p:cNvPr id="1625" name="Google Shape;1625;g128d4af2262_0_50"/>
          <p:cNvPicPr preferRelativeResize="0"/>
          <p:nvPr/>
        </p:nvPicPr>
        <p:blipFill rotWithShape="1">
          <a:blip r:embed="rId19">
            <a:alphaModFix/>
          </a:blip>
          <a:srcRect b="0" l="0" r="0" t="0"/>
          <a:stretch/>
        </p:blipFill>
        <p:spPr>
          <a:xfrm flipH="1" rot="7200030">
            <a:off x="2164164" y="3804636"/>
            <a:ext cx="662925" cy="662899"/>
          </a:xfrm>
          <a:prstGeom prst="rect">
            <a:avLst/>
          </a:prstGeom>
          <a:noFill/>
          <a:ln>
            <a:noFill/>
          </a:ln>
        </p:spPr>
      </p:pic>
      <p:grpSp>
        <p:nvGrpSpPr>
          <p:cNvPr id="1626" name="Google Shape;1626;g128d4af2262_0_50"/>
          <p:cNvGrpSpPr/>
          <p:nvPr/>
        </p:nvGrpSpPr>
        <p:grpSpPr>
          <a:xfrm>
            <a:off x="5201000" y="2407862"/>
            <a:ext cx="886506" cy="984724"/>
            <a:chOff x="5201000" y="2407862"/>
            <a:chExt cx="886506" cy="984724"/>
          </a:xfrm>
        </p:grpSpPr>
        <p:pic>
          <p:nvPicPr>
            <p:cNvPr id="1627" name="Google Shape;1627;g128d4af2262_0_50"/>
            <p:cNvPicPr preferRelativeResize="0"/>
            <p:nvPr/>
          </p:nvPicPr>
          <p:blipFill rotWithShape="1">
            <a:blip r:embed="rId20">
              <a:alphaModFix/>
            </a:blip>
            <a:srcRect b="0" l="0" r="0" t="0"/>
            <a:stretch/>
          </p:blipFill>
          <p:spPr>
            <a:xfrm>
              <a:off x="5507118" y="2407862"/>
              <a:ext cx="402300" cy="402313"/>
            </a:xfrm>
            <a:prstGeom prst="rect">
              <a:avLst/>
            </a:prstGeom>
            <a:noFill/>
            <a:ln>
              <a:noFill/>
            </a:ln>
          </p:spPr>
        </p:pic>
        <p:pic>
          <p:nvPicPr>
            <p:cNvPr id="1628" name="Google Shape;1628;g128d4af2262_0_50"/>
            <p:cNvPicPr preferRelativeResize="0"/>
            <p:nvPr/>
          </p:nvPicPr>
          <p:blipFill rotWithShape="1">
            <a:blip r:embed="rId20">
              <a:alphaModFix/>
            </a:blip>
            <a:srcRect b="0" l="0" r="0" t="0"/>
            <a:stretch/>
          </p:blipFill>
          <p:spPr>
            <a:xfrm>
              <a:off x="5328463" y="2990262"/>
              <a:ext cx="402300" cy="402324"/>
            </a:xfrm>
            <a:prstGeom prst="rect">
              <a:avLst/>
            </a:prstGeom>
            <a:noFill/>
            <a:ln>
              <a:noFill/>
            </a:ln>
          </p:spPr>
        </p:pic>
        <p:pic>
          <p:nvPicPr>
            <p:cNvPr id="1629" name="Google Shape;1629;g128d4af2262_0_50"/>
            <p:cNvPicPr preferRelativeResize="0"/>
            <p:nvPr/>
          </p:nvPicPr>
          <p:blipFill rotWithShape="1">
            <a:blip r:embed="rId20">
              <a:alphaModFix/>
            </a:blip>
            <a:srcRect b="0" l="0" r="0" t="0"/>
            <a:stretch/>
          </p:blipFill>
          <p:spPr>
            <a:xfrm>
              <a:off x="5201000" y="2650837"/>
              <a:ext cx="402300" cy="402300"/>
            </a:xfrm>
            <a:prstGeom prst="rect">
              <a:avLst/>
            </a:prstGeom>
            <a:noFill/>
            <a:ln>
              <a:noFill/>
            </a:ln>
          </p:spPr>
        </p:pic>
        <p:pic>
          <p:nvPicPr>
            <p:cNvPr id="1630" name="Google Shape;1630;g128d4af2262_0_50"/>
            <p:cNvPicPr preferRelativeResize="0"/>
            <p:nvPr/>
          </p:nvPicPr>
          <p:blipFill rotWithShape="1">
            <a:blip r:embed="rId20">
              <a:alphaModFix/>
            </a:blip>
            <a:srcRect b="0" l="0" r="0" t="0"/>
            <a:stretch/>
          </p:blipFill>
          <p:spPr>
            <a:xfrm>
              <a:off x="5685206" y="2732825"/>
              <a:ext cx="402300" cy="402313"/>
            </a:xfrm>
            <a:prstGeom prst="rect">
              <a:avLst/>
            </a:prstGeom>
            <a:noFill/>
            <a:ln>
              <a:noFill/>
            </a:ln>
          </p:spPr>
        </p:pic>
      </p:grpSp>
      <p:sp>
        <p:nvSpPr>
          <p:cNvPr id="1631" name="Google Shape;1631;g128d4af2262_0_50"/>
          <p:cNvSpPr txBox="1"/>
          <p:nvPr/>
        </p:nvSpPr>
        <p:spPr>
          <a:xfrm>
            <a:off x="5227845" y="3572672"/>
            <a:ext cx="1750800" cy="402300"/>
          </a:xfrm>
          <a:prstGeom prst="rect">
            <a:avLst/>
          </a:prstGeom>
          <a:solidFill>
            <a:srgbClr val="636363"/>
          </a:solidFill>
          <a:ln>
            <a:noFill/>
          </a:ln>
        </p:spPr>
        <p:txBody>
          <a:bodyPr anchorCtr="0" anchor="t" bIns="46800" lIns="90000" spcFirstLastPara="1" rIns="90000" wrap="square" tIns="46800">
            <a:spAutoFit/>
          </a:bodyPr>
          <a:lstStyle/>
          <a:p>
            <a:pPr indent="0" lvl="0" marL="0" marR="0" rtl="0" algn="ctr">
              <a:lnSpc>
                <a:spcPct val="100000"/>
              </a:lnSpc>
              <a:spcBef>
                <a:spcPts val="0"/>
              </a:spcBef>
              <a:spcAft>
                <a:spcPts val="0"/>
              </a:spcAft>
              <a:buClr>
                <a:srgbClr val="FFFFFF"/>
              </a:buClr>
              <a:buSzPts val="2000"/>
              <a:buFont typeface="Century Gothic"/>
              <a:buNone/>
            </a:pPr>
            <a:r>
              <a:rPr b="1" i="0" lang="fr-FR" sz="2000" u="none" cap="none" strike="noStrike">
                <a:solidFill>
                  <a:srgbClr val="FFFFFF"/>
                </a:solidFill>
                <a:latin typeface="Century Gothic"/>
                <a:ea typeface="Century Gothic"/>
                <a:cs typeface="Century Gothic"/>
                <a:sym typeface="Century Gothic"/>
              </a:rPr>
              <a:t>Atmosphère</a:t>
            </a:r>
            <a:endParaRPr b="0" i="0" sz="1400" u="none" cap="none" strike="noStrike">
              <a:solidFill>
                <a:srgbClr val="000000"/>
              </a:solidFill>
              <a:latin typeface="Arial"/>
              <a:ea typeface="Arial"/>
              <a:cs typeface="Arial"/>
              <a:sym typeface="Arial"/>
            </a:endParaRPr>
          </a:p>
        </p:txBody>
      </p:sp>
      <p:sp>
        <p:nvSpPr>
          <p:cNvPr id="1632" name="Google Shape;1632;g128d4af2262_0_50"/>
          <p:cNvSpPr txBox="1"/>
          <p:nvPr/>
        </p:nvSpPr>
        <p:spPr>
          <a:xfrm>
            <a:off x="3881625" y="714225"/>
            <a:ext cx="1750800" cy="402300"/>
          </a:xfrm>
          <a:prstGeom prst="rect">
            <a:avLst/>
          </a:prstGeom>
          <a:solidFill>
            <a:srgbClr val="636363"/>
          </a:solidFill>
          <a:ln>
            <a:noFill/>
          </a:ln>
        </p:spPr>
        <p:txBody>
          <a:bodyPr anchorCtr="0" anchor="t" bIns="46800" lIns="90000" spcFirstLastPara="1" rIns="90000" wrap="square" tIns="46800">
            <a:spAutoFit/>
          </a:bodyPr>
          <a:lstStyle/>
          <a:p>
            <a:pPr indent="0" lvl="0" marL="0" marR="0" rtl="0" algn="ctr">
              <a:lnSpc>
                <a:spcPct val="100000"/>
              </a:lnSpc>
              <a:spcBef>
                <a:spcPts val="0"/>
              </a:spcBef>
              <a:spcAft>
                <a:spcPts val="0"/>
              </a:spcAft>
              <a:buClr>
                <a:srgbClr val="FFFFFF"/>
              </a:buClr>
              <a:buSzPts val="2000"/>
              <a:buFont typeface="Century Gothic"/>
              <a:buNone/>
            </a:pPr>
            <a:r>
              <a:rPr b="1" i="0" lang="fr-FR" sz="2000" u="none" cap="none" strike="noStrike">
                <a:solidFill>
                  <a:srgbClr val="FFFFFF"/>
                </a:solidFill>
                <a:latin typeface="Century Gothic"/>
                <a:ea typeface="Century Gothic"/>
                <a:cs typeface="Century Gothic"/>
                <a:sym typeface="Century Gothic"/>
              </a:rPr>
              <a:t>Sols</a:t>
            </a:r>
            <a:endParaRPr b="0" i="0" sz="1400" u="none" cap="none" strike="noStrike">
              <a:solidFill>
                <a:srgbClr val="000000"/>
              </a:solidFill>
              <a:latin typeface="Arial"/>
              <a:ea typeface="Arial"/>
              <a:cs typeface="Arial"/>
              <a:sym typeface="Arial"/>
            </a:endParaRPr>
          </a:p>
        </p:txBody>
      </p:sp>
      <p:grpSp>
        <p:nvGrpSpPr>
          <p:cNvPr id="1633" name="Google Shape;1633;g128d4af2262_0_50"/>
          <p:cNvGrpSpPr/>
          <p:nvPr/>
        </p:nvGrpSpPr>
        <p:grpSpPr>
          <a:xfrm>
            <a:off x="2203603" y="2162513"/>
            <a:ext cx="2855275" cy="2588875"/>
            <a:chOff x="2203603" y="2162513"/>
            <a:chExt cx="2855275" cy="2588875"/>
          </a:xfrm>
        </p:grpSpPr>
        <p:pic>
          <p:nvPicPr>
            <p:cNvPr id="1634" name="Google Shape;1634;g128d4af2262_0_50"/>
            <p:cNvPicPr preferRelativeResize="0"/>
            <p:nvPr/>
          </p:nvPicPr>
          <p:blipFill rotWithShape="1">
            <a:blip r:embed="rId21">
              <a:alphaModFix/>
            </a:blip>
            <a:srcRect b="0" l="0" r="0" t="0"/>
            <a:stretch/>
          </p:blipFill>
          <p:spPr>
            <a:xfrm>
              <a:off x="3714590" y="2162513"/>
              <a:ext cx="521450" cy="521450"/>
            </a:xfrm>
            <a:prstGeom prst="rect">
              <a:avLst/>
            </a:prstGeom>
            <a:noFill/>
            <a:ln>
              <a:noFill/>
            </a:ln>
          </p:spPr>
        </p:pic>
        <p:pic>
          <p:nvPicPr>
            <p:cNvPr id="1635" name="Google Shape;1635;g128d4af2262_0_50"/>
            <p:cNvPicPr preferRelativeResize="0"/>
            <p:nvPr/>
          </p:nvPicPr>
          <p:blipFill rotWithShape="1">
            <a:blip r:embed="rId21">
              <a:alphaModFix/>
            </a:blip>
            <a:srcRect b="0" l="0" r="0" t="0"/>
            <a:stretch/>
          </p:blipFill>
          <p:spPr>
            <a:xfrm>
              <a:off x="4537428" y="3180613"/>
              <a:ext cx="521450" cy="521450"/>
            </a:xfrm>
            <a:prstGeom prst="rect">
              <a:avLst/>
            </a:prstGeom>
            <a:noFill/>
            <a:ln>
              <a:noFill/>
            </a:ln>
          </p:spPr>
        </p:pic>
        <p:pic>
          <p:nvPicPr>
            <p:cNvPr id="1636" name="Google Shape;1636;g128d4af2262_0_50"/>
            <p:cNvPicPr preferRelativeResize="0"/>
            <p:nvPr/>
          </p:nvPicPr>
          <p:blipFill rotWithShape="1">
            <a:blip r:embed="rId21">
              <a:alphaModFix/>
            </a:blip>
            <a:srcRect b="0" l="0" r="0" t="0"/>
            <a:stretch/>
          </p:blipFill>
          <p:spPr>
            <a:xfrm>
              <a:off x="4178840" y="4229938"/>
              <a:ext cx="521450" cy="521450"/>
            </a:xfrm>
            <a:prstGeom prst="rect">
              <a:avLst/>
            </a:prstGeom>
            <a:noFill/>
            <a:ln>
              <a:noFill/>
            </a:ln>
          </p:spPr>
        </p:pic>
        <p:pic>
          <p:nvPicPr>
            <p:cNvPr id="1637" name="Google Shape;1637;g128d4af2262_0_50"/>
            <p:cNvPicPr preferRelativeResize="0"/>
            <p:nvPr/>
          </p:nvPicPr>
          <p:blipFill rotWithShape="1">
            <a:blip r:embed="rId21">
              <a:alphaModFix/>
            </a:blip>
            <a:srcRect b="0" l="0" r="0" t="0"/>
            <a:stretch/>
          </p:blipFill>
          <p:spPr>
            <a:xfrm>
              <a:off x="2203603" y="3875350"/>
              <a:ext cx="521450" cy="521450"/>
            </a:xfrm>
            <a:prstGeom prst="rect">
              <a:avLst/>
            </a:prstGeom>
            <a:noFill/>
            <a:ln>
              <a:noFill/>
            </a:ln>
          </p:spPr>
        </p:pic>
        <p:pic>
          <p:nvPicPr>
            <p:cNvPr id="1638" name="Google Shape;1638;g128d4af2262_0_50"/>
            <p:cNvPicPr preferRelativeResize="0"/>
            <p:nvPr/>
          </p:nvPicPr>
          <p:blipFill rotWithShape="1">
            <a:blip r:embed="rId21">
              <a:alphaModFix/>
            </a:blip>
            <a:srcRect b="0" l="0" r="0" t="0"/>
            <a:stretch/>
          </p:blipFill>
          <p:spPr>
            <a:xfrm>
              <a:off x="2393540" y="2523338"/>
              <a:ext cx="521450" cy="521450"/>
            </a:xfrm>
            <a:prstGeom prst="rect">
              <a:avLst/>
            </a:prstGeom>
            <a:noFill/>
            <a:ln>
              <a:noFill/>
            </a:ln>
          </p:spPr>
        </p:pic>
        <p:pic>
          <p:nvPicPr>
            <p:cNvPr id="1639" name="Google Shape;1639;g128d4af2262_0_50"/>
            <p:cNvPicPr preferRelativeResize="0"/>
            <p:nvPr/>
          </p:nvPicPr>
          <p:blipFill rotWithShape="1">
            <a:blip r:embed="rId22">
              <a:alphaModFix/>
            </a:blip>
            <a:srcRect b="0" l="0" r="0" t="0"/>
            <a:stretch/>
          </p:blipFill>
          <p:spPr>
            <a:xfrm>
              <a:off x="2553713" y="2848000"/>
              <a:ext cx="1467651" cy="1467651"/>
            </a:xfrm>
            <a:prstGeom prst="rect">
              <a:avLst/>
            </a:prstGeom>
            <a:noFill/>
            <a:ln>
              <a:noFill/>
            </a:ln>
          </p:spPr>
        </p:pic>
        <p:pic>
          <p:nvPicPr>
            <p:cNvPr id="1640" name="Google Shape;1640;g128d4af2262_0_50"/>
            <p:cNvPicPr preferRelativeResize="0"/>
            <p:nvPr/>
          </p:nvPicPr>
          <p:blipFill rotWithShape="1">
            <a:blip r:embed="rId23">
              <a:alphaModFix/>
            </a:blip>
            <a:srcRect b="0" l="0" r="0" t="0"/>
            <a:stretch/>
          </p:blipFill>
          <p:spPr>
            <a:xfrm>
              <a:off x="3612743" y="3250369"/>
              <a:ext cx="662925" cy="662925"/>
            </a:xfrm>
            <a:prstGeom prst="rect">
              <a:avLst/>
            </a:prstGeom>
            <a:noFill/>
            <a:ln>
              <a:noFill/>
            </a:ln>
          </p:spPr>
        </p:pic>
      </p:grpSp>
      <p:grpSp>
        <p:nvGrpSpPr>
          <p:cNvPr id="1641" name="Google Shape;1641;g128d4af2262_0_50"/>
          <p:cNvGrpSpPr/>
          <p:nvPr/>
        </p:nvGrpSpPr>
        <p:grpSpPr>
          <a:xfrm>
            <a:off x="1624638" y="1739537"/>
            <a:ext cx="1229675" cy="3790213"/>
            <a:chOff x="1624638" y="1739537"/>
            <a:chExt cx="1229675" cy="3790213"/>
          </a:xfrm>
        </p:grpSpPr>
        <p:pic>
          <p:nvPicPr>
            <p:cNvPr id="1642" name="Google Shape;1642;g128d4af2262_0_50"/>
            <p:cNvPicPr preferRelativeResize="0"/>
            <p:nvPr/>
          </p:nvPicPr>
          <p:blipFill rotWithShape="1">
            <a:blip r:embed="rId20">
              <a:alphaModFix/>
            </a:blip>
            <a:srcRect b="0" l="0" r="0" t="0"/>
            <a:stretch/>
          </p:blipFill>
          <p:spPr>
            <a:xfrm>
              <a:off x="2136938" y="5127450"/>
              <a:ext cx="402300" cy="402300"/>
            </a:xfrm>
            <a:prstGeom prst="rect">
              <a:avLst/>
            </a:prstGeom>
            <a:noFill/>
            <a:ln>
              <a:noFill/>
            </a:ln>
          </p:spPr>
        </p:pic>
        <p:pic>
          <p:nvPicPr>
            <p:cNvPr id="1643" name="Google Shape;1643;g128d4af2262_0_50"/>
            <p:cNvPicPr preferRelativeResize="0"/>
            <p:nvPr/>
          </p:nvPicPr>
          <p:blipFill rotWithShape="1">
            <a:blip r:embed="rId20">
              <a:alphaModFix/>
            </a:blip>
            <a:srcRect b="0" l="0" r="0" t="0"/>
            <a:stretch/>
          </p:blipFill>
          <p:spPr>
            <a:xfrm>
              <a:off x="2452013" y="4725162"/>
              <a:ext cx="402300" cy="402300"/>
            </a:xfrm>
            <a:prstGeom prst="rect">
              <a:avLst/>
            </a:prstGeom>
            <a:noFill/>
            <a:ln>
              <a:noFill/>
            </a:ln>
          </p:spPr>
        </p:pic>
        <p:pic>
          <p:nvPicPr>
            <p:cNvPr id="1644" name="Google Shape;1644;g128d4af2262_0_50"/>
            <p:cNvPicPr preferRelativeResize="0"/>
            <p:nvPr/>
          </p:nvPicPr>
          <p:blipFill rotWithShape="1">
            <a:blip r:embed="rId20">
              <a:alphaModFix/>
            </a:blip>
            <a:srcRect b="0" l="0" r="0" t="0"/>
            <a:stretch/>
          </p:blipFill>
          <p:spPr>
            <a:xfrm>
              <a:off x="1624638" y="2141825"/>
              <a:ext cx="402300" cy="402300"/>
            </a:xfrm>
            <a:prstGeom prst="rect">
              <a:avLst/>
            </a:prstGeom>
            <a:noFill/>
            <a:ln>
              <a:noFill/>
            </a:ln>
          </p:spPr>
        </p:pic>
        <p:pic>
          <p:nvPicPr>
            <p:cNvPr id="1645" name="Google Shape;1645;g128d4af2262_0_50"/>
            <p:cNvPicPr preferRelativeResize="0"/>
            <p:nvPr/>
          </p:nvPicPr>
          <p:blipFill rotWithShape="1">
            <a:blip r:embed="rId20">
              <a:alphaModFix/>
            </a:blip>
            <a:srcRect b="0" l="0" r="0" t="0"/>
            <a:stretch/>
          </p:blipFill>
          <p:spPr>
            <a:xfrm>
              <a:off x="1939713" y="1739537"/>
              <a:ext cx="402300" cy="402300"/>
            </a:xfrm>
            <a:prstGeom prst="rect">
              <a:avLst/>
            </a:prstGeom>
            <a:noFill/>
            <a:ln>
              <a:noFill/>
            </a:ln>
          </p:spPr>
        </p:pic>
      </p:grpSp>
      <p:grpSp>
        <p:nvGrpSpPr>
          <p:cNvPr id="1646" name="Google Shape;1646;g128d4af2262_0_50"/>
          <p:cNvGrpSpPr/>
          <p:nvPr/>
        </p:nvGrpSpPr>
        <p:grpSpPr>
          <a:xfrm>
            <a:off x="2530277" y="2071844"/>
            <a:ext cx="2429967" cy="2840626"/>
            <a:chOff x="2530277" y="2071844"/>
            <a:chExt cx="2429967" cy="2840626"/>
          </a:xfrm>
        </p:grpSpPr>
        <p:sp>
          <p:nvSpPr>
            <p:cNvPr id="1647" name="Google Shape;1647;g128d4af2262_0_50"/>
            <p:cNvSpPr/>
            <p:nvPr/>
          </p:nvSpPr>
          <p:spPr>
            <a:xfrm rot="662748">
              <a:off x="2531037" y="2297045"/>
              <a:ext cx="2373776" cy="237461"/>
            </a:xfrm>
            <a:prstGeom prst="leftArrow">
              <a:avLst>
                <a:gd fmla="val 50000" name="adj1"/>
                <a:gd fmla="val 249320" name="adj2"/>
              </a:avLst>
            </a:prstGeom>
            <a:solidFill>
              <a:srgbClr val="F6AB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8" name="Google Shape;1648;g128d4af2262_0_50"/>
            <p:cNvSpPr/>
            <p:nvPr/>
          </p:nvSpPr>
          <p:spPr>
            <a:xfrm rot="-2101617">
              <a:off x="2718661" y="3981788"/>
              <a:ext cx="2378730" cy="272731"/>
            </a:xfrm>
            <a:prstGeom prst="leftArrow">
              <a:avLst>
                <a:gd fmla="val 50000" name="adj1"/>
                <a:gd fmla="val 211732" name="adj2"/>
              </a:avLst>
            </a:prstGeom>
            <a:solidFill>
              <a:srgbClr val="F6AB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649" name="Google Shape;1649;g128d4af2262_0_50"/>
          <p:cNvSpPr txBox="1"/>
          <p:nvPr/>
        </p:nvSpPr>
        <p:spPr>
          <a:xfrm>
            <a:off x="1643225" y="1260575"/>
            <a:ext cx="3918900" cy="667200"/>
          </a:xfrm>
          <a:prstGeom prst="rect">
            <a:avLst/>
          </a:prstGeom>
          <a:solidFill>
            <a:srgbClr val="00B050"/>
          </a:solidFill>
          <a:ln>
            <a:noFill/>
          </a:ln>
        </p:spPr>
        <p:txBody>
          <a:bodyPr anchorCtr="0" anchor="t" bIns="46800" lIns="90000" spcFirstLastPara="1" rIns="90000" wrap="square" tIns="46800">
            <a:spAutoFit/>
          </a:bodyPr>
          <a:lstStyle/>
          <a:p>
            <a:pPr indent="0" lvl="0" marL="0" marR="0" rtl="0" algn="ctr">
              <a:lnSpc>
                <a:spcPct val="93000"/>
              </a:lnSpc>
              <a:spcBef>
                <a:spcPts val="0"/>
              </a:spcBef>
              <a:spcAft>
                <a:spcPts val="0"/>
              </a:spcAft>
              <a:buClr>
                <a:schemeClr val="dk1"/>
              </a:buClr>
              <a:buSzPts val="1800"/>
              <a:buFont typeface="Times New Roman"/>
              <a:buNone/>
            </a:pPr>
            <a:r>
              <a:rPr b="1" i="0" lang="fr-FR" sz="2000" u="none" cap="none" strike="noStrike">
                <a:solidFill>
                  <a:schemeClr val="lt1"/>
                </a:solidFill>
                <a:latin typeface="Century Gothic"/>
                <a:ea typeface="Century Gothic"/>
                <a:cs typeface="Century Gothic"/>
                <a:sym typeface="Century Gothic"/>
              </a:rPr>
              <a:t>Neutralité carbone = Stabilisation des températures </a:t>
            </a:r>
            <a:endParaRPr b="1" i="0" sz="2000" u="none" cap="none" strike="noStrike">
              <a:solidFill>
                <a:schemeClr val="lt1"/>
              </a:solidFill>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6"/>
                                        </p:tgtEl>
                                        <p:attrNameLst>
                                          <p:attrName>style.visibility</p:attrName>
                                        </p:attrNameLst>
                                      </p:cBhvr>
                                      <p:to>
                                        <p:strVal val="visible"/>
                                      </p:to>
                                    </p:set>
                                    <p:animEffect filter="fade" transition="in">
                                      <p:cBhvr>
                                        <p:cTn dur="1000"/>
                                        <p:tgtEl>
                                          <p:spTgt spid="1646"/>
                                        </p:tgtEl>
                                      </p:cBhvr>
                                    </p:animEffect>
                                  </p:childTnLst>
                                </p:cTn>
                              </p:par>
                            </p:childTnLst>
                          </p:cTn>
                        </p:par>
                        <p:par>
                          <p:cTn fill="hold">
                            <p:stCondLst>
                              <p:cond delay="1000"/>
                            </p:stCondLst>
                            <p:childTnLst>
                              <p:par>
                                <p:cTn fill="hold" nodeType="afterEffect" presetClass="exit" presetID="10" presetSubtype="0">
                                  <p:stCondLst>
                                    <p:cond delay="0"/>
                                  </p:stCondLst>
                                  <p:childTnLst>
                                    <p:animEffect filter="fade" transition="out">
                                      <p:cBhvr>
                                        <p:cTn dur="1000"/>
                                        <p:tgtEl>
                                          <p:spTgt spid="1626"/>
                                        </p:tgtEl>
                                      </p:cBhvr>
                                    </p:animEffect>
                                    <p:set>
                                      <p:cBhvr>
                                        <p:cTn dur="1" fill="hold">
                                          <p:stCondLst>
                                            <p:cond delay="1000"/>
                                          </p:stCondLst>
                                        </p:cTn>
                                        <p:tgtEl>
                                          <p:spTgt spid="1626"/>
                                        </p:tgtEl>
                                        <p:attrNameLst>
                                          <p:attrName>style.visibility</p:attrName>
                                        </p:attrNameLst>
                                      </p:cBhvr>
                                      <p:to>
                                        <p:strVal val="hidden"/>
                                      </p:to>
                                    </p:se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641"/>
                                        </p:tgtEl>
                                        <p:attrNameLst>
                                          <p:attrName>style.visibility</p:attrName>
                                        </p:attrNameLst>
                                      </p:cBhvr>
                                      <p:to>
                                        <p:strVal val="visible"/>
                                      </p:to>
                                    </p:set>
                                    <p:animEffect filter="fade" transition="in">
                                      <p:cBhvr>
                                        <p:cTn dur="1000"/>
                                        <p:tgtEl>
                                          <p:spTgt spid="1641"/>
                                        </p:tgtEl>
                                      </p:cBhvr>
                                    </p:animEffect>
                                  </p:childTnLst>
                                </p:cTn>
                              </p:par>
                            </p:childTnLst>
                          </p:cTn>
                        </p:par>
                        <p:par>
                          <p:cTn fill="hold">
                            <p:stCondLst>
                              <p:cond delay="3000"/>
                            </p:stCondLst>
                            <p:childTnLst>
                              <p:par>
                                <p:cTn fill="hold" nodeType="afterEffect" presetClass="exit" presetID="10" presetSubtype="0">
                                  <p:stCondLst>
                                    <p:cond delay="0"/>
                                  </p:stCondLst>
                                  <p:childTnLst>
                                    <p:animEffect filter="fade" transition="out">
                                      <p:cBhvr>
                                        <p:cTn dur="1000"/>
                                        <p:tgtEl>
                                          <p:spTgt spid="1641"/>
                                        </p:tgtEl>
                                      </p:cBhvr>
                                    </p:animEffect>
                                    <p:set>
                                      <p:cBhvr>
                                        <p:cTn dur="1" fill="hold">
                                          <p:stCondLst>
                                            <p:cond delay="1000"/>
                                          </p:stCondLst>
                                        </p:cTn>
                                        <p:tgtEl>
                                          <p:spTgt spid="1641"/>
                                        </p:tgtEl>
                                        <p:attrNameLst>
                                          <p:attrName>style.visibility</p:attrName>
                                        </p:attrNameLst>
                                      </p:cBhvr>
                                      <p:to>
                                        <p:strVal val="hidden"/>
                                      </p:to>
                                    </p:set>
                                  </p:childTnLst>
                                </p:cTn>
                              </p:par>
                            </p:childTnLst>
                          </p:cTn>
                        </p:par>
                        <p:par>
                          <p:cTn fill="hold">
                            <p:stCondLst>
                              <p:cond delay="4000"/>
                            </p:stCondLst>
                            <p:childTnLst>
                              <p:par>
                                <p:cTn fill="hold" nodeType="afterEffect" presetClass="exit" presetID="1" presetSubtype="0">
                                  <p:stCondLst>
                                    <p:cond delay="0"/>
                                  </p:stCondLst>
                                  <p:childTnLst>
                                    <p:set>
                                      <p:cBhvr>
                                        <p:cTn dur="1" fill="hold">
                                          <p:stCondLst>
                                            <p:cond delay="1"/>
                                          </p:stCondLst>
                                        </p:cTn>
                                        <p:tgtEl>
                                          <p:spTgt spid="1646"/>
                                        </p:tgtEl>
                                        <p:attrNameLst>
                                          <p:attrName>style.visibility</p:attrName>
                                        </p:attrNameLst>
                                      </p:cBhvr>
                                      <p:to>
                                        <p:strVal val="hidden"/>
                                      </p:to>
                                    </p:set>
                                  </p:childTnLst>
                                </p:cTn>
                              </p:par>
                            </p:childTnLst>
                          </p:cTn>
                        </p:par>
                        <p:par>
                          <p:cTn fill="hold">
                            <p:stCondLst>
                              <p:cond delay="4001"/>
                            </p:stCondLst>
                            <p:childTnLst>
                              <p:par>
                                <p:cTn fill="hold" nodeType="afterEffect" presetClass="entr" presetID="1" presetSubtype="0">
                                  <p:stCondLst>
                                    <p:cond delay="0"/>
                                  </p:stCondLst>
                                  <p:childTnLst>
                                    <p:set>
                                      <p:cBhvr>
                                        <p:cTn dur="1" fill="hold">
                                          <p:stCondLst>
                                            <p:cond delay="0"/>
                                          </p:stCondLst>
                                        </p:cTn>
                                        <p:tgtEl>
                                          <p:spTgt spid="1633"/>
                                        </p:tgtEl>
                                        <p:attrNameLst>
                                          <p:attrName>style.visibility</p:attrName>
                                        </p:attrNameLst>
                                      </p:cBhvr>
                                      <p:to>
                                        <p:strVal val="visible"/>
                                      </p:to>
                                    </p:set>
                                  </p:childTnLst>
                                </p:cTn>
                              </p:par>
                            </p:childTnLst>
                          </p:cTn>
                        </p:par>
                        <p:par>
                          <p:cTn fill="hold">
                            <p:stCondLst>
                              <p:cond delay="4002"/>
                            </p:stCondLst>
                            <p:childTnLst>
                              <p:par>
                                <p:cTn fill="hold" nodeType="afterEffect" presetClass="entr" presetID="1" presetSubtype="0">
                                  <p:stCondLst>
                                    <p:cond delay="0"/>
                                  </p:stCondLst>
                                  <p:childTnLst>
                                    <p:set>
                                      <p:cBhvr>
                                        <p:cTn dur="1" fill="hold">
                                          <p:stCondLst>
                                            <p:cond delay="0"/>
                                          </p:stCondLst>
                                        </p:cTn>
                                        <p:tgtEl>
                                          <p:spTgt spid="164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654" name="Shape 1654"/>
        <p:cNvGrpSpPr/>
        <p:nvPr/>
      </p:nvGrpSpPr>
      <p:grpSpPr>
        <a:xfrm>
          <a:off x="0" y="0"/>
          <a:ext cx="0" cy="0"/>
          <a:chOff x="0" y="0"/>
          <a:chExt cx="0" cy="0"/>
        </a:xfrm>
      </p:grpSpPr>
      <p:sp>
        <p:nvSpPr>
          <p:cNvPr id="1655" name="Google Shape;1655;g12c77e50433_0_0"/>
          <p:cNvSpPr txBox="1"/>
          <p:nvPr>
            <p:ph type="title"/>
          </p:nvPr>
        </p:nvSpPr>
        <p:spPr>
          <a:xfrm>
            <a:off x="2027548" y="0"/>
            <a:ext cx="8028900" cy="980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fr-FR"/>
              <a:t>Quand émettons-nous des gaz à effet de serre ?</a:t>
            </a:r>
            <a:endParaRPr/>
          </a:p>
        </p:txBody>
      </p:sp>
      <p:sp>
        <p:nvSpPr>
          <p:cNvPr id="1656" name="Google Shape;1656;g12c77e50433_0_0"/>
          <p:cNvSpPr txBox="1"/>
          <p:nvPr>
            <p:ph idx="12" type="sldNum"/>
          </p:nvPr>
        </p:nvSpPr>
        <p:spPr>
          <a:xfrm>
            <a:off x="11280576" y="6597352"/>
            <a:ext cx="864000" cy="2607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fr-FR"/>
              <a:t>‹#›</a:t>
            </a:fld>
            <a:endParaRPr/>
          </a:p>
        </p:txBody>
      </p:sp>
      <p:sp>
        <p:nvSpPr>
          <p:cNvPr id="1657" name="Google Shape;1657;g12c77e50433_0_0"/>
          <p:cNvSpPr/>
          <p:nvPr/>
        </p:nvSpPr>
        <p:spPr>
          <a:xfrm>
            <a:off x="9620800" y="6597325"/>
            <a:ext cx="2083500" cy="2607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85160"/>
              </a:buClr>
              <a:buSzPts val="1100"/>
              <a:buFont typeface="Century Gothic"/>
              <a:buNone/>
            </a:pPr>
            <a:r>
              <a:rPr b="0" i="1" lang="fr-FR" sz="1100" u="none" cap="none" strike="noStrike">
                <a:solidFill>
                  <a:srgbClr val="085160"/>
                </a:solidFill>
                <a:latin typeface="Century Gothic"/>
                <a:ea typeface="Century Gothic"/>
                <a:cs typeface="Century Gothic"/>
                <a:sym typeface="Century Gothic"/>
              </a:rPr>
              <a:t>Icônes : Freepik</a:t>
            </a:r>
            <a:endParaRPr b="0" i="1" sz="1100" u="none" cap="none" strike="noStrike">
              <a:solidFill>
                <a:srgbClr val="166478"/>
              </a:solidFill>
              <a:latin typeface="Century Gothic"/>
              <a:ea typeface="Century Gothic"/>
              <a:cs typeface="Century Gothic"/>
              <a:sym typeface="Century Gothic"/>
            </a:endParaRPr>
          </a:p>
        </p:txBody>
      </p:sp>
      <p:grpSp>
        <p:nvGrpSpPr>
          <p:cNvPr id="1658" name="Google Shape;1658;g12c77e50433_0_0"/>
          <p:cNvGrpSpPr/>
          <p:nvPr/>
        </p:nvGrpSpPr>
        <p:grpSpPr>
          <a:xfrm>
            <a:off x="356575" y="1349650"/>
            <a:ext cx="4329900" cy="3389500"/>
            <a:chOff x="356575" y="1349650"/>
            <a:chExt cx="4329900" cy="3389500"/>
          </a:xfrm>
        </p:grpSpPr>
        <p:cxnSp>
          <p:nvCxnSpPr>
            <p:cNvPr id="1659" name="Google Shape;1659;g12c77e50433_0_0"/>
            <p:cNvCxnSpPr/>
            <p:nvPr/>
          </p:nvCxnSpPr>
          <p:spPr>
            <a:xfrm>
              <a:off x="3721975" y="2589850"/>
              <a:ext cx="964500" cy="985800"/>
            </a:xfrm>
            <a:prstGeom prst="straightConnector1">
              <a:avLst/>
            </a:prstGeom>
            <a:noFill/>
            <a:ln cap="flat" cmpd="sng" w="19050">
              <a:solidFill>
                <a:schemeClr val="dk1"/>
              </a:solidFill>
              <a:prstDash val="solid"/>
              <a:round/>
              <a:headEnd len="sm" w="sm" type="oval"/>
              <a:tailEnd len="sm" w="sm" type="none"/>
            </a:ln>
          </p:spPr>
        </p:cxnSp>
        <p:pic>
          <p:nvPicPr>
            <p:cNvPr id="1660" name="Google Shape;1660;g12c77e50433_0_0"/>
            <p:cNvPicPr preferRelativeResize="0"/>
            <p:nvPr/>
          </p:nvPicPr>
          <p:blipFill rotWithShape="1">
            <a:blip r:embed="rId3">
              <a:alphaModFix/>
            </a:blip>
            <a:srcRect b="0" l="0" r="0" t="0"/>
            <a:stretch/>
          </p:blipFill>
          <p:spPr>
            <a:xfrm>
              <a:off x="2699413" y="3959164"/>
              <a:ext cx="780000" cy="779986"/>
            </a:xfrm>
            <a:prstGeom prst="rect">
              <a:avLst/>
            </a:prstGeom>
            <a:noFill/>
            <a:ln>
              <a:noFill/>
            </a:ln>
          </p:spPr>
        </p:pic>
        <p:cxnSp>
          <p:nvCxnSpPr>
            <p:cNvPr id="1661" name="Google Shape;1661;g12c77e50433_0_0"/>
            <p:cNvCxnSpPr/>
            <p:nvPr/>
          </p:nvCxnSpPr>
          <p:spPr>
            <a:xfrm flipH="1" rot="10800000">
              <a:off x="3721975" y="3575725"/>
              <a:ext cx="964500" cy="835800"/>
            </a:xfrm>
            <a:prstGeom prst="straightConnector1">
              <a:avLst/>
            </a:prstGeom>
            <a:noFill/>
            <a:ln cap="flat" cmpd="sng" w="19050">
              <a:solidFill>
                <a:schemeClr val="dk1"/>
              </a:solidFill>
              <a:prstDash val="solid"/>
              <a:round/>
              <a:headEnd len="sm" w="sm" type="oval"/>
              <a:tailEnd len="sm" w="sm" type="none"/>
            </a:ln>
          </p:spPr>
        </p:cxnSp>
        <p:sp>
          <p:nvSpPr>
            <p:cNvPr id="1662" name="Google Shape;1662;g12c77e50433_0_0"/>
            <p:cNvSpPr/>
            <p:nvPr/>
          </p:nvSpPr>
          <p:spPr>
            <a:xfrm>
              <a:off x="356575" y="2383275"/>
              <a:ext cx="1764900" cy="400200"/>
            </a:xfrm>
            <a:prstGeom prst="rect">
              <a:avLst/>
            </a:prstGeom>
            <a:noFill/>
            <a:ln>
              <a:noFill/>
            </a:ln>
          </p:spPr>
          <p:txBody>
            <a:bodyPr anchorCtr="0" anchor="t" bIns="45700" lIns="91425" spcFirstLastPara="1" rIns="91425" wrap="square" tIns="45700">
              <a:noAutofit/>
            </a:bodyPr>
            <a:lstStyle/>
            <a:p>
              <a:pPr indent="0" lvl="0" marL="50800" marR="0" rtl="0" algn="ctr">
                <a:lnSpc>
                  <a:spcPct val="100000"/>
                </a:lnSpc>
                <a:spcBef>
                  <a:spcPts val="0"/>
                </a:spcBef>
                <a:spcAft>
                  <a:spcPts val="0"/>
                </a:spcAft>
                <a:buClr>
                  <a:srgbClr val="000000"/>
                </a:buClr>
                <a:buSzPts val="2000"/>
                <a:buFont typeface="Arial"/>
                <a:buNone/>
              </a:pPr>
              <a:r>
                <a:rPr b="1" i="0" lang="fr-FR" sz="2000" u="none" cap="none" strike="noStrike">
                  <a:solidFill>
                    <a:srgbClr val="256075"/>
                  </a:solidFill>
                  <a:latin typeface="Century Gothic"/>
                  <a:ea typeface="Century Gothic"/>
                  <a:cs typeface="Century Gothic"/>
                  <a:sym typeface="Century Gothic"/>
                </a:rPr>
                <a:t>Essence</a:t>
              </a:r>
              <a:endParaRPr b="0" i="0" sz="2000" u="none" cap="none" strike="noStrike">
                <a:solidFill>
                  <a:srgbClr val="F6AB38"/>
                </a:solidFill>
                <a:latin typeface="Century Gothic"/>
                <a:ea typeface="Century Gothic"/>
                <a:cs typeface="Century Gothic"/>
                <a:sym typeface="Century Gothic"/>
              </a:endParaRPr>
            </a:p>
          </p:txBody>
        </p:sp>
        <p:sp>
          <p:nvSpPr>
            <p:cNvPr id="1663" name="Google Shape;1663;g12c77e50433_0_0"/>
            <p:cNvSpPr/>
            <p:nvPr/>
          </p:nvSpPr>
          <p:spPr>
            <a:xfrm>
              <a:off x="356575" y="4004913"/>
              <a:ext cx="1764900" cy="688500"/>
            </a:xfrm>
            <a:prstGeom prst="rect">
              <a:avLst/>
            </a:prstGeom>
            <a:noFill/>
            <a:ln>
              <a:noFill/>
            </a:ln>
          </p:spPr>
          <p:txBody>
            <a:bodyPr anchorCtr="0" anchor="t" bIns="45700" lIns="91425" spcFirstLastPara="1" rIns="91425" wrap="square" tIns="45700">
              <a:noAutofit/>
            </a:bodyPr>
            <a:lstStyle/>
            <a:p>
              <a:pPr indent="0" lvl="0" marL="50800" marR="0" rtl="0" algn="ctr">
                <a:lnSpc>
                  <a:spcPct val="100000"/>
                </a:lnSpc>
                <a:spcBef>
                  <a:spcPts val="0"/>
                </a:spcBef>
                <a:spcAft>
                  <a:spcPts val="0"/>
                </a:spcAft>
                <a:buClr>
                  <a:srgbClr val="000000"/>
                </a:buClr>
                <a:buSzPts val="2000"/>
                <a:buFont typeface="Arial"/>
                <a:buNone/>
              </a:pPr>
              <a:r>
                <a:rPr b="1" i="0" lang="fr-FR" sz="2000" u="none" cap="none" strike="noStrike">
                  <a:solidFill>
                    <a:srgbClr val="256075"/>
                  </a:solidFill>
                  <a:latin typeface="Century Gothic"/>
                  <a:ea typeface="Century Gothic"/>
                  <a:cs typeface="Century Gothic"/>
                  <a:sym typeface="Century Gothic"/>
                </a:rPr>
                <a:t>Moteur thermique</a:t>
              </a:r>
              <a:endParaRPr b="0" i="0" sz="2000" u="none" cap="none" strike="noStrike">
                <a:solidFill>
                  <a:srgbClr val="F6AB38"/>
                </a:solidFill>
                <a:latin typeface="Century Gothic"/>
                <a:ea typeface="Century Gothic"/>
                <a:cs typeface="Century Gothic"/>
                <a:sym typeface="Century Gothic"/>
              </a:endParaRPr>
            </a:p>
          </p:txBody>
        </p:sp>
        <p:pic>
          <p:nvPicPr>
            <p:cNvPr id="1664" name="Google Shape;1664;g12c77e50433_0_0"/>
            <p:cNvPicPr preferRelativeResize="0"/>
            <p:nvPr/>
          </p:nvPicPr>
          <p:blipFill rotWithShape="1">
            <a:blip r:embed="rId4">
              <a:alphaModFix/>
            </a:blip>
            <a:srcRect b="0" l="0" r="0" t="0"/>
            <a:stretch/>
          </p:blipFill>
          <p:spPr>
            <a:xfrm>
              <a:off x="2699425" y="2193356"/>
              <a:ext cx="780000" cy="780014"/>
            </a:xfrm>
            <a:prstGeom prst="rect">
              <a:avLst/>
            </a:prstGeom>
            <a:noFill/>
            <a:ln>
              <a:noFill/>
            </a:ln>
          </p:spPr>
        </p:pic>
        <p:sp>
          <p:nvSpPr>
            <p:cNvPr id="1665" name="Google Shape;1665;g12c77e50433_0_0"/>
            <p:cNvSpPr/>
            <p:nvPr/>
          </p:nvSpPr>
          <p:spPr>
            <a:xfrm>
              <a:off x="745525" y="1349650"/>
              <a:ext cx="2733900" cy="400200"/>
            </a:xfrm>
            <a:prstGeom prst="rect">
              <a:avLst/>
            </a:prstGeom>
            <a:solidFill>
              <a:srgbClr val="F59F2E"/>
            </a:solidFill>
            <a:ln>
              <a:noFill/>
            </a:ln>
          </p:spPr>
          <p:txBody>
            <a:bodyPr anchorCtr="0" anchor="t" bIns="45700" lIns="91425" spcFirstLastPara="1" rIns="91425" wrap="square" tIns="45700">
              <a:noAutofit/>
            </a:bodyPr>
            <a:lstStyle/>
            <a:p>
              <a:pPr indent="0" lvl="0" marL="50800" marR="0" rtl="0" algn="ctr">
                <a:lnSpc>
                  <a:spcPct val="100000"/>
                </a:lnSpc>
                <a:spcBef>
                  <a:spcPts val="0"/>
                </a:spcBef>
                <a:spcAft>
                  <a:spcPts val="0"/>
                </a:spcAft>
                <a:buClr>
                  <a:srgbClr val="000000"/>
                </a:buClr>
                <a:buSzPts val="2000"/>
                <a:buFont typeface="Arial"/>
                <a:buNone/>
              </a:pPr>
              <a:r>
                <a:rPr b="1" i="0" lang="fr-FR" sz="2000" u="none" cap="none" strike="noStrike">
                  <a:solidFill>
                    <a:schemeClr val="lt1"/>
                  </a:solidFill>
                  <a:latin typeface="Century Gothic"/>
                  <a:ea typeface="Century Gothic"/>
                  <a:cs typeface="Century Gothic"/>
                  <a:sym typeface="Century Gothic"/>
                </a:rPr>
                <a:t>Énergie d’utilisation</a:t>
              </a:r>
              <a:endParaRPr b="0" i="0" sz="2000" u="none" cap="none" strike="noStrike">
                <a:solidFill>
                  <a:schemeClr val="lt1"/>
                </a:solidFill>
                <a:latin typeface="Century Gothic"/>
                <a:ea typeface="Century Gothic"/>
                <a:cs typeface="Century Gothic"/>
                <a:sym typeface="Century Gothic"/>
              </a:endParaRPr>
            </a:p>
          </p:txBody>
        </p:sp>
      </p:grpSp>
      <p:grpSp>
        <p:nvGrpSpPr>
          <p:cNvPr id="1666" name="Google Shape;1666;g12c77e50433_0_0"/>
          <p:cNvGrpSpPr/>
          <p:nvPr/>
        </p:nvGrpSpPr>
        <p:grpSpPr>
          <a:xfrm>
            <a:off x="7461225" y="953363"/>
            <a:ext cx="4363613" cy="4426499"/>
            <a:chOff x="7461225" y="953363"/>
            <a:chExt cx="4363613" cy="4426499"/>
          </a:xfrm>
        </p:grpSpPr>
        <p:cxnSp>
          <p:nvCxnSpPr>
            <p:cNvPr id="1667" name="Google Shape;1667;g12c77e50433_0_0"/>
            <p:cNvCxnSpPr/>
            <p:nvPr/>
          </p:nvCxnSpPr>
          <p:spPr>
            <a:xfrm flipH="1">
              <a:off x="7461350" y="1919188"/>
              <a:ext cx="968700" cy="1635600"/>
            </a:xfrm>
            <a:prstGeom prst="straightConnector1">
              <a:avLst/>
            </a:prstGeom>
            <a:noFill/>
            <a:ln cap="flat" cmpd="sng" w="19050">
              <a:solidFill>
                <a:schemeClr val="dk1"/>
              </a:solidFill>
              <a:prstDash val="solid"/>
              <a:round/>
              <a:headEnd len="sm" w="sm" type="oval"/>
              <a:tailEnd len="sm" w="sm" type="none"/>
            </a:ln>
          </p:spPr>
        </p:cxnSp>
        <p:sp>
          <p:nvSpPr>
            <p:cNvPr id="1668" name="Google Shape;1668;g12c77e50433_0_0"/>
            <p:cNvSpPr/>
            <p:nvPr/>
          </p:nvSpPr>
          <p:spPr>
            <a:xfrm>
              <a:off x="9741325" y="1723238"/>
              <a:ext cx="2083500" cy="400200"/>
            </a:xfrm>
            <a:prstGeom prst="rect">
              <a:avLst/>
            </a:prstGeom>
            <a:noFill/>
            <a:ln>
              <a:noFill/>
            </a:ln>
          </p:spPr>
          <p:txBody>
            <a:bodyPr anchorCtr="0" anchor="t" bIns="45700" lIns="91425" spcFirstLastPara="1" rIns="91425" wrap="square" tIns="45700">
              <a:noAutofit/>
            </a:bodyPr>
            <a:lstStyle/>
            <a:p>
              <a:pPr indent="0" lvl="0" marL="50800" marR="0" rtl="0" algn="ctr">
                <a:lnSpc>
                  <a:spcPct val="100000"/>
                </a:lnSpc>
                <a:spcBef>
                  <a:spcPts val="0"/>
                </a:spcBef>
                <a:spcAft>
                  <a:spcPts val="0"/>
                </a:spcAft>
                <a:buClr>
                  <a:srgbClr val="000000"/>
                </a:buClr>
                <a:buSzPts val="2000"/>
                <a:buFont typeface="Arial"/>
                <a:buNone/>
              </a:pPr>
              <a:r>
                <a:rPr b="1" i="0" lang="fr-FR" sz="2000" u="none" cap="none" strike="noStrike">
                  <a:solidFill>
                    <a:srgbClr val="256075"/>
                  </a:solidFill>
                  <a:latin typeface="Century Gothic"/>
                  <a:ea typeface="Century Gothic"/>
                  <a:cs typeface="Century Gothic"/>
                  <a:sym typeface="Century Gothic"/>
                </a:rPr>
                <a:t>Tôle en acier</a:t>
              </a:r>
              <a:endParaRPr b="0" i="0" sz="2000" u="none" cap="none" strike="noStrike">
                <a:solidFill>
                  <a:srgbClr val="F6AB38"/>
                </a:solidFill>
                <a:latin typeface="Century Gothic"/>
                <a:ea typeface="Century Gothic"/>
                <a:cs typeface="Century Gothic"/>
                <a:sym typeface="Century Gothic"/>
              </a:endParaRPr>
            </a:p>
          </p:txBody>
        </p:sp>
        <p:sp>
          <p:nvSpPr>
            <p:cNvPr id="1669" name="Google Shape;1669;g12c77e50433_0_0"/>
            <p:cNvSpPr/>
            <p:nvPr/>
          </p:nvSpPr>
          <p:spPr>
            <a:xfrm>
              <a:off x="9741338" y="2493113"/>
              <a:ext cx="2083500" cy="780000"/>
            </a:xfrm>
            <a:prstGeom prst="rect">
              <a:avLst/>
            </a:prstGeom>
            <a:noFill/>
            <a:ln>
              <a:noFill/>
            </a:ln>
          </p:spPr>
          <p:txBody>
            <a:bodyPr anchorCtr="0" anchor="t" bIns="45700" lIns="91425" spcFirstLastPara="1" rIns="91425" wrap="square" tIns="45700">
              <a:noAutofit/>
            </a:bodyPr>
            <a:lstStyle/>
            <a:p>
              <a:pPr indent="0" lvl="0" marL="50800" marR="0" rtl="0" algn="ctr">
                <a:lnSpc>
                  <a:spcPct val="100000"/>
                </a:lnSpc>
                <a:spcBef>
                  <a:spcPts val="0"/>
                </a:spcBef>
                <a:spcAft>
                  <a:spcPts val="0"/>
                </a:spcAft>
                <a:buClr>
                  <a:srgbClr val="000000"/>
                </a:buClr>
                <a:buSzPts val="2000"/>
                <a:buFont typeface="Arial"/>
                <a:buNone/>
              </a:pPr>
              <a:r>
                <a:rPr b="1" i="0" lang="fr-FR" sz="2000" u="none" cap="none" strike="noStrike">
                  <a:solidFill>
                    <a:srgbClr val="256075"/>
                  </a:solidFill>
                  <a:latin typeface="Century Gothic"/>
                  <a:ea typeface="Century Gothic"/>
                  <a:cs typeface="Century Gothic"/>
                  <a:sym typeface="Century Gothic"/>
                </a:rPr>
                <a:t>Pneus en caoutchouc</a:t>
              </a:r>
              <a:endParaRPr b="0" i="0" sz="2000" u="none" cap="none" strike="noStrike">
                <a:solidFill>
                  <a:srgbClr val="F6AB38"/>
                </a:solidFill>
                <a:latin typeface="Century Gothic"/>
                <a:ea typeface="Century Gothic"/>
                <a:cs typeface="Century Gothic"/>
                <a:sym typeface="Century Gothic"/>
              </a:endParaRPr>
            </a:p>
          </p:txBody>
        </p:sp>
        <p:pic>
          <p:nvPicPr>
            <p:cNvPr id="1670" name="Google Shape;1670;g12c77e50433_0_0"/>
            <p:cNvPicPr preferRelativeResize="0"/>
            <p:nvPr/>
          </p:nvPicPr>
          <p:blipFill rotWithShape="1">
            <a:blip r:embed="rId5">
              <a:alphaModFix/>
            </a:blip>
            <a:srcRect b="0" l="0" r="0" t="0"/>
            <a:stretch/>
          </p:blipFill>
          <p:spPr>
            <a:xfrm>
              <a:off x="8612625" y="1478138"/>
              <a:ext cx="780000" cy="780000"/>
            </a:xfrm>
            <a:prstGeom prst="rect">
              <a:avLst/>
            </a:prstGeom>
            <a:noFill/>
            <a:ln>
              <a:noFill/>
            </a:ln>
          </p:spPr>
        </p:pic>
        <p:cxnSp>
          <p:nvCxnSpPr>
            <p:cNvPr id="1671" name="Google Shape;1671;g12c77e50433_0_0"/>
            <p:cNvCxnSpPr/>
            <p:nvPr/>
          </p:nvCxnSpPr>
          <p:spPr>
            <a:xfrm flipH="1">
              <a:off x="7461225" y="2883613"/>
              <a:ext cx="947400" cy="688500"/>
            </a:xfrm>
            <a:prstGeom prst="straightConnector1">
              <a:avLst/>
            </a:prstGeom>
            <a:noFill/>
            <a:ln cap="flat" cmpd="sng" w="19050">
              <a:solidFill>
                <a:schemeClr val="dk1"/>
              </a:solidFill>
              <a:prstDash val="solid"/>
              <a:round/>
              <a:headEnd len="sm" w="sm" type="oval"/>
              <a:tailEnd len="sm" w="sm" type="none"/>
            </a:ln>
          </p:spPr>
        </p:cxnSp>
        <p:pic>
          <p:nvPicPr>
            <p:cNvPr id="1672" name="Google Shape;1672;g12c77e50433_0_0"/>
            <p:cNvPicPr preferRelativeResize="0"/>
            <p:nvPr/>
          </p:nvPicPr>
          <p:blipFill rotWithShape="1">
            <a:blip r:embed="rId6">
              <a:alphaModFix/>
            </a:blip>
            <a:srcRect b="0" l="0" r="0" t="0"/>
            <a:stretch/>
          </p:blipFill>
          <p:spPr>
            <a:xfrm>
              <a:off x="8612625" y="2510675"/>
              <a:ext cx="780000" cy="780000"/>
            </a:xfrm>
            <a:prstGeom prst="rect">
              <a:avLst/>
            </a:prstGeom>
            <a:noFill/>
            <a:ln>
              <a:noFill/>
            </a:ln>
          </p:spPr>
        </p:pic>
        <p:cxnSp>
          <p:nvCxnSpPr>
            <p:cNvPr id="1673" name="Google Shape;1673;g12c77e50433_0_0"/>
            <p:cNvCxnSpPr/>
            <p:nvPr/>
          </p:nvCxnSpPr>
          <p:spPr>
            <a:xfrm rot="10800000">
              <a:off x="7482400" y="3563538"/>
              <a:ext cx="904800" cy="370200"/>
            </a:xfrm>
            <a:prstGeom prst="straightConnector1">
              <a:avLst/>
            </a:prstGeom>
            <a:noFill/>
            <a:ln cap="flat" cmpd="sng" w="19050">
              <a:solidFill>
                <a:schemeClr val="dk1"/>
              </a:solidFill>
              <a:prstDash val="solid"/>
              <a:round/>
              <a:headEnd len="sm" w="sm" type="oval"/>
              <a:tailEnd len="sm" w="sm" type="none"/>
            </a:ln>
          </p:spPr>
        </p:cxnSp>
        <p:pic>
          <p:nvPicPr>
            <p:cNvPr id="1674" name="Google Shape;1674;g12c77e50433_0_0"/>
            <p:cNvPicPr preferRelativeResize="0"/>
            <p:nvPr/>
          </p:nvPicPr>
          <p:blipFill rotWithShape="1">
            <a:blip r:embed="rId7">
              <a:alphaModFix/>
            </a:blip>
            <a:srcRect b="0" l="0" r="0" t="0"/>
            <a:stretch/>
          </p:blipFill>
          <p:spPr>
            <a:xfrm>
              <a:off x="8612626" y="3543224"/>
              <a:ext cx="780000" cy="780000"/>
            </a:xfrm>
            <a:prstGeom prst="rect">
              <a:avLst/>
            </a:prstGeom>
            <a:noFill/>
            <a:ln>
              <a:noFill/>
            </a:ln>
          </p:spPr>
        </p:pic>
        <p:cxnSp>
          <p:nvCxnSpPr>
            <p:cNvPr id="1675" name="Google Shape;1675;g12c77e50433_0_0"/>
            <p:cNvCxnSpPr/>
            <p:nvPr/>
          </p:nvCxnSpPr>
          <p:spPr>
            <a:xfrm rot="10800000">
              <a:off x="7465725" y="3569463"/>
              <a:ext cx="942900" cy="1478700"/>
            </a:xfrm>
            <a:prstGeom prst="straightConnector1">
              <a:avLst/>
            </a:prstGeom>
            <a:noFill/>
            <a:ln cap="flat" cmpd="sng" w="19050">
              <a:solidFill>
                <a:schemeClr val="dk1"/>
              </a:solidFill>
              <a:prstDash val="solid"/>
              <a:round/>
              <a:headEnd len="sm" w="sm" type="oval"/>
              <a:tailEnd len="sm" w="sm" type="none"/>
            </a:ln>
          </p:spPr>
        </p:cxnSp>
        <p:pic>
          <p:nvPicPr>
            <p:cNvPr id="1676" name="Google Shape;1676;g12c77e50433_0_0"/>
            <p:cNvPicPr preferRelativeResize="0"/>
            <p:nvPr/>
          </p:nvPicPr>
          <p:blipFill rotWithShape="1">
            <a:blip r:embed="rId8">
              <a:alphaModFix/>
            </a:blip>
            <a:srcRect b="0" l="0" r="0" t="0"/>
            <a:stretch/>
          </p:blipFill>
          <p:spPr>
            <a:xfrm>
              <a:off x="8612625" y="4599862"/>
              <a:ext cx="780000" cy="780000"/>
            </a:xfrm>
            <a:prstGeom prst="rect">
              <a:avLst/>
            </a:prstGeom>
            <a:noFill/>
            <a:ln>
              <a:noFill/>
            </a:ln>
          </p:spPr>
        </p:pic>
        <p:sp>
          <p:nvSpPr>
            <p:cNvPr id="1677" name="Google Shape;1677;g12c77e50433_0_0"/>
            <p:cNvSpPr/>
            <p:nvPr/>
          </p:nvSpPr>
          <p:spPr>
            <a:xfrm>
              <a:off x="9741338" y="3533040"/>
              <a:ext cx="2083500" cy="780000"/>
            </a:xfrm>
            <a:prstGeom prst="rect">
              <a:avLst/>
            </a:prstGeom>
            <a:noFill/>
            <a:ln>
              <a:noFill/>
            </a:ln>
          </p:spPr>
          <p:txBody>
            <a:bodyPr anchorCtr="0" anchor="t" bIns="45700" lIns="91425" spcFirstLastPara="1" rIns="91425" wrap="square" tIns="45700">
              <a:noAutofit/>
            </a:bodyPr>
            <a:lstStyle/>
            <a:p>
              <a:pPr indent="0" lvl="0" marL="50800" marR="0" rtl="0" algn="ctr">
                <a:lnSpc>
                  <a:spcPct val="100000"/>
                </a:lnSpc>
                <a:spcBef>
                  <a:spcPts val="0"/>
                </a:spcBef>
                <a:spcAft>
                  <a:spcPts val="0"/>
                </a:spcAft>
                <a:buClr>
                  <a:srgbClr val="000000"/>
                </a:buClr>
                <a:buSzPts val="2000"/>
                <a:buFont typeface="Arial"/>
                <a:buNone/>
              </a:pPr>
              <a:r>
                <a:rPr b="1" i="0" lang="fr-FR" sz="2000" u="none" cap="none" strike="noStrike">
                  <a:solidFill>
                    <a:srgbClr val="256075"/>
                  </a:solidFill>
                  <a:latin typeface="Century Gothic"/>
                  <a:ea typeface="Century Gothic"/>
                  <a:cs typeface="Century Gothic"/>
                  <a:sym typeface="Century Gothic"/>
                </a:rPr>
                <a:t>Matériel électronique</a:t>
              </a:r>
              <a:endParaRPr b="0" i="0" sz="2000" u="none" cap="none" strike="noStrike">
                <a:solidFill>
                  <a:srgbClr val="F6AB38"/>
                </a:solidFill>
                <a:latin typeface="Century Gothic"/>
                <a:ea typeface="Century Gothic"/>
                <a:cs typeface="Century Gothic"/>
                <a:sym typeface="Century Gothic"/>
              </a:endParaRPr>
            </a:p>
          </p:txBody>
        </p:sp>
        <p:sp>
          <p:nvSpPr>
            <p:cNvPr id="1678" name="Google Shape;1678;g12c77e50433_0_0"/>
            <p:cNvSpPr/>
            <p:nvPr/>
          </p:nvSpPr>
          <p:spPr>
            <a:xfrm>
              <a:off x="9741338" y="4789758"/>
              <a:ext cx="2083500" cy="400200"/>
            </a:xfrm>
            <a:prstGeom prst="rect">
              <a:avLst/>
            </a:prstGeom>
            <a:noFill/>
            <a:ln>
              <a:noFill/>
            </a:ln>
          </p:spPr>
          <p:txBody>
            <a:bodyPr anchorCtr="0" anchor="t" bIns="45700" lIns="91425" spcFirstLastPara="1" rIns="91425" wrap="square" tIns="45700">
              <a:noAutofit/>
            </a:bodyPr>
            <a:lstStyle/>
            <a:p>
              <a:pPr indent="0" lvl="0" marL="50800" marR="0" rtl="0" algn="ctr">
                <a:lnSpc>
                  <a:spcPct val="100000"/>
                </a:lnSpc>
                <a:spcBef>
                  <a:spcPts val="0"/>
                </a:spcBef>
                <a:spcAft>
                  <a:spcPts val="0"/>
                </a:spcAft>
                <a:buClr>
                  <a:srgbClr val="000000"/>
                </a:buClr>
                <a:buSzPts val="2000"/>
                <a:buFont typeface="Arial"/>
                <a:buNone/>
              </a:pPr>
              <a:r>
                <a:rPr b="1" i="0" lang="fr-FR" sz="2000" u="none" cap="none" strike="noStrike">
                  <a:solidFill>
                    <a:srgbClr val="256075"/>
                  </a:solidFill>
                  <a:latin typeface="Century Gothic"/>
                  <a:ea typeface="Century Gothic"/>
                  <a:cs typeface="Century Gothic"/>
                  <a:sym typeface="Century Gothic"/>
                </a:rPr>
                <a:t>Vitres en verre</a:t>
              </a:r>
              <a:endParaRPr b="0" i="0" sz="2000" u="none" cap="none" strike="noStrike">
                <a:solidFill>
                  <a:srgbClr val="F6AB38"/>
                </a:solidFill>
                <a:latin typeface="Century Gothic"/>
                <a:ea typeface="Century Gothic"/>
                <a:cs typeface="Century Gothic"/>
                <a:sym typeface="Century Gothic"/>
              </a:endParaRPr>
            </a:p>
          </p:txBody>
        </p:sp>
        <p:sp>
          <p:nvSpPr>
            <p:cNvPr id="1679" name="Google Shape;1679;g12c77e50433_0_0"/>
            <p:cNvSpPr/>
            <p:nvPr/>
          </p:nvSpPr>
          <p:spPr>
            <a:xfrm>
              <a:off x="8749075" y="953363"/>
              <a:ext cx="2733900" cy="400200"/>
            </a:xfrm>
            <a:prstGeom prst="rect">
              <a:avLst/>
            </a:prstGeom>
            <a:solidFill>
              <a:srgbClr val="F59F2E"/>
            </a:solidFill>
            <a:ln>
              <a:noFill/>
            </a:ln>
          </p:spPr>
          <p:txBody>
            <a:bodyPr anchorCtr="0" anchor="t" bIns="45700" lIns="91425" spcFirstLastPara="1" rIns="91425" wrap="square" tIns="45700">
              <a:noAutofit/>
            </a:bodyPr>
            <a:lstStyle/>
            <a:p>
              <a:pPr indent="0" lvl="0" marL="50800" marR="0" rtl="0" algn="ctr">
                <a:lnSpc>
                  <a:spcPct val="100000"/>
                </a:lnSpc>
                <a:spcBef>
                  <a:spcPts val="0"/>
                </a:spcBef>
                <a:spcAft>
                  <a:spcPts val="0"/>
                </a:spcAft>
                <a:buClr>
                  <a:srgbClr val="000000"/>
                </a:buClr>
                <a:buSzPts val="2000"/>
                <a:buFont typeface="Arial"/>
                <a:buNone/>
              </a:pPr>
              <a:r>
                <a:rPr b="1" i="0" lang="fr-FR" sz="2000" u="none" cap="none" strike="noStrike">
                  <a:solidFill>
                    <a:schemeClr val="lt1"/>
                  </a:solidFill>
                  <a:latin typeface="Century Gothic"/>
                  <a:ea typeface="Century Gothic"/>
                  <a:cs typeface="Century Gothic"/>
                  <a:sym typeface="Century Gothic"/>
                </a:rPr>
                <a:t>Énergie grise</a:t>
              </a:r>
              <a:endParaRPr b="0" i="0" sz="2000" u="none" cap="none" strike="noStrike">
                <a:solidFill>
                  <a:schemeClr val="lt1"/>
                </a:solidFill>
                <a:latin typeface="Century Gothic"/>
                <a:ea typeface="Century Gothic"/>
                <a:cs typeface="Century Gothic"/>
                <a:sym typeface="Century Gothic"/>
              </a:endParaRPr>
            </a:p>
          </p:txBody>
        </p:sp>
      </p:grpSp>
      <p:pic>
        <p:nvPicPr>
          <p:cNvPr id="1680" name="Google Shape;1680;g12c77e50433_0_0"/>
          <p:cNvPicPr preferRelativeResize="0"/>
          <p:nvPr/>
        </p:nvPicPr>
        <p:blipFill rotWithShape="1">
          <a:blip r:embed="rId9">
            <a:alphaModFix/>
          </a:blip>
          <a:srcRect b="0" l="0" r="0" t="0"/>
          <a:stretch/>
        </p:blipFill>
        <p:spPr>
          <a:xfrm>
            <a:off x="4793836" y="2258152"/>
            <a:ext cx="2604325" cy="2604401"/>
          </a:xfrm>
          <a:prstGeom prst="rect">
            <a:avLst/>
          </a:prstGeom>
          <a:noFill/>
          <a:ln>
            <a:noFill/>
          </a:ln>
        </p:spPr>
      </p:pic>
      <p:sp>
        <p:nvSpPr>
          <p:cNvPr id="1681" name="Google Shape;1681;g12c77e50433_0_0"/>
          <p:cNvSpPr/>
          <p:nvPr/>
        </p:nvSpPr>
        <p:spPr>
          <a:xfrm>
            <a:off x="472050" y="5638425"/>
            <a:ext cx="11247900" cy="882000"/>
          </a:xfrm>
          <a:prstGeom prst="rect">
            <a:avLst/>
          </a:prstGeom>
          <a:solidFill>
            <a:srgbClr val="005262"/>
          </a:solidFill>
          <a:ln>
            <a:noFill/>
          </a:ln>
        </p:spPr>
        <p:txBody>
          <a:bodyPr anchorCtr="0" anchor="t" bIns="45700" lIns="91425" spcFirstLastPara="1" rIns="91425" wrap="square" tIns="45700">
            <a:noAutofit/>
          </a:bodyPr>
          <a:lstStyle/>
          <a:p>
            <a:pPr indent="0" lvl="0" marL="179999" marR="0" rtl="0" algn="ctr">
              <a:lnSpc>
                <a:spcPct val="100000"/>
              </a:lnSpc>
              <a:spcBef>
                <a:spcPts val="50"/>
              </a:spcBef>
              <a:spcAft>
                <a:spcPts val="0"/>
              </a:spcAft>
              <a:buClr>
                <a:srgbClr val="F6AB38"/>
              </a:buClr>
              <a:buSzPts val="2400"/>
              <a:buFont typeface="Century Gothic"/>
              <a:buNone/>
            </a:pPr>
            <a:r>
              <a:t/>
            </a:r>
            <a:endParaRPr b="1" i="0" sz="1400" u="none" cap="none" strike="noStrike">
              <a:solidFill>
                <a:schemeClr val="lt1"/>
              </a:solidFill>
              <a:latin typeface="Century Gothic"/>
              <a:ea typeface="Century Gothic"/>
              <a:cs typeface="Century Gothic"/>
              <a:sym typeface="Century Gothic"/>
            </a:endParaRPr>
          </a:p>
          <a:p>
            <a:pPr indent="0" lvl="0" marL="179999" marR="0" rtl="0" algn="ctr">
              <a:lnSpc>
                <a:spcPct val="100000"/>
              </a:lnSpc>
              <a:spcBef>
                <a:spcPts val="50"/>
              </a:spcBef>
              <a:spcAft>
                <a:spcPts val="0"/>
              </a:spcAft>
              <a:buClr>
                <a:srgbClr val="F6AB38"/>
              </a:buClr>
              <a:buSzPts val="2400"/>
              <a:buFont typeface="Century Gothic"/>
              <a:buNone/>
            </a:pPr>
            <a:r>
              <a:rPr b="1" i="0" lang="fr-FR" sz="2500" u="none" cap="none" strike="noStrike">
                <a:solidFill>
                  <a:schemeClr val="lt1"/>
                </a:solidFill>
                <a:latin typeface="Century Gothic"/>
                <a:ea typeface="Century Gothic"/>
                <a:cs typeface="Century Gothic"/>
                <a:sym typeface="Century Gothic"/>
              </a:rPr>
              <a:t>Lorsque nous utilisons un produit… mais aussi lorsque nous l’achetons</a:t>
            </a:r>
            <a:endParaRPr b="1" i="0" sz="1400" u="none" cap="none" strike="noStrike">
              <a:solidFill>
                <a:schemeClr val="lt1"/>
              </a:solidFill>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8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686" name="Shape 1686"/>
        <p:cNvGrpSpPr/>
        <p:nvPr/>
      </p:nvGrpSpPr>
      <p:grpSpPr>
        <a:xfrm>
          <a:off x="0" y="0"/>
          <a:ext cx="0" cy="0"/>
          <a:chOff x="0" y="0"/>
          <a:chExt cx="0" cy="0"/>
        </a:xfrm>
      </p:grpSpPr>
      <p:sp>
        <p:nvSpPr>
          <p:cNvPr id="1687" name="Google Shape;1687;g12c77e50433_0_31"/>
          <p:cNvSpPr txBox="1"/>
          <p:nvPr>
            <p:ph idx="12" type="sldNum"/>
          </p:nvPr>
        </p:nvSpPr>
        <p:spPr>
          <a:xfrm>
            <a:off x="11280576" y="6597352"/>
            <a:ext cx="864000" cy="2607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fr-FR"/>
              <a:t>‹#›</a:t>
            </a:fld>
            <a:endParaRPr/>
          </a:p>
        </p:txBody>
      </p:sp>
      <p:sp>
        <p:nvSpPr>
          <p:cNvPr id="1688" name="Google Shape;1688;g12c77e50433_0_31"/>
          <p:cNvSpPr/>
          <p:nvPr/>
        </p:nvSpPr>
        <p:spPr>
          <a:xfrm>
            <a:off x="9620800" y="6597325"/>
            <a:ext cx="2083500" cy="2607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85160"/>
              </a:buClr>
              <a:buSzPts val="1100"/>
              <a:buFont typeface="Century Gothic"/>
              <a:buNone/>
            </a:pPr>
            <a:r>
              <a:rPr b="0" i="1" lang="fr-FR" sz="1100" u="none" cap="none" strike="noStrike">
                <a:solidFill>
                  <a:srgbClr val="085160"/>
                </a:solidFill>
                <a:latin typeface="Century Gothic"/>
                <a:ea typeface="Century Gothic"/>
                <a:cs typeface="Century Gothic"/>
                <a:sym typeface="Century Gothic"/>
              </a:rPr>
              <a:t>Icônes : Freepik</a:t>
            </a:r>
            <a:endParaRPr b="0" i="1" sz="1100" u="none" cap="none" strike="noStrike">
              <a:solidFill>
                <a:srgbClr val="166478"/>
              </a:solidFill>
              <a:latin typeface="Century Gothic"/>
              <a:ea typeface="Century Gothic"/>
              <a:cs typeface="Century Gothic"/>
              <a:sym typeface="Century Gothic"/>
            </a:endParaRPr>
          </a:p>
        </p:txBody>
      </p:sp>
      <p:pic>
        <p:nvPicPr>
          <p:cNvPr id="1689" name="Google Shape;1689;g12c77e50433_0_31"/>
          <p:cNvPicPr preferRelativeResize="0"/>
          <p:nvPr/>
        </p:nvPicPr>
        <p:blipFill rotWithShape="1">
          <a:blip r:embed="rId3">
            <a:alphaModFix/>
          </a:blip>
          <a:srcRect b="0" l="0" r="0" t="0"/>
          <a:stretch/>
        </p:blipFill>
        <p:spPr>
          <a:xfrm>
            <a:off x="-1104800" y="180468"/>
            <a:ext cx="800250" cy="800250"/>
          </a:xfrm>
          <a:prstGeom prst="rect">
            <a:avLst/>
          </a:prstGeom>
          <a:noFill/>
          <a:ln>
            <a:noFill/>
          </a:ln>
        </p:spPr>
      </p:pic>
      <p:grpSp>
        <p:nvGrpSpPr>
          <p:cNvPr id="1690" name="Google Shape;1690;g12c77e50433_0_31"/>
          <p:cNvGrpSpPr/>
          <p:nvPr/>
        </p:nvGrpSpPr>
        <p:grpSpPr>
          <a:xfrm>
            <a:off x="7461238" y="953363"/>
            <a:ext cx="4363612" cy="4426499"/>
            <a:chOff x="7461238" y="953363"/>
            <a:chExt cx="4363612" cy="4426499"/>
          </a:xfrm>
        </p:grpSpPr>
        <p:cxnSp>
          <p:nvCxnSpPr>
            <p:cNvPr id="1691" name="Google Shape;1691;g12c77e50433_0_31"/>
            <p:cNvCxnSpPr/>
            <p:nvPr/>
          </p:nvCxnSpPr>
          <p:spPr>
            <a:xfrm flipH="1">
              <a:off x="7461363" y="1919188"/>
              <a:ext cx="968700" cy="1635600"/>
            </a:xfrm>
            <a:prstGeom prst="straightConnector1">
              <a:avLst/>
            </a:prstGeom>
            <a:noFill/>
            <a:ln cap="flat" cmpd="sng" w="19050">
              <a:solidFill>
                <a:schemeClr val="dk1"/>
              </a:solidFill>
              <a:prstDash val="solid"/>
              <a:round/>
              <a:headEnd len="sm" w="sm" type="oval"/>
              <a:tailEnd len="sm" w="sm" type="none"/>
            </a:ln>
          </p:spPr>
        </p:cxnSp>
        <p:sp>
          <p:nvSpPr>
            <p:cNvPr id="1692" name="Google Shape;1692;g12c77e50433_0_31"/>
            <p:cNvSpPr/>
            <p:nvPr/>
          </p:nvSpPr>
          <p:spPr>
            <a:xfrm>
              <a:off x="9741338" y="1723238"/>
              <a:ext cx="2083500" cy="400200"/>
            </a:xfrm>
            <a:prstGeom prst="rect">
              <a:avLst/>
            </a:prstGeom>
            <a:noFill/>
            <a:ln>
              <a:noFill/>
            </a:ln>
          </p:spPr>
          <p:txBody>
            <a:bodyPr anchorCtr="0" anchor="t" bIns="45700" lIns="91425" spcFirstLastPara="1" rIns="91425" wrap="square" tIns="45700">
              <a:noAutofit/>
            </a:bodyPr>
            <a:lstStyle/>
            <a:p>
              <a:pPr indent="0" lvl="0" marL="50800" marR="0" rtl="0" algn="ctr">
                <a:lnSpc>
                  <a:spcPct val="100000"/>
                </a:lnSpc>
                <a:spcBef>
                  <a:spcPts val="0"/>
                </a:spcBef>
                <a:spcAft>
                  <a:spcPts val="0"/>
                </a:spcAft>
                <a:buClr>
                  <a:srgbClr val="000000"/>
                </a:buClr>
                <a:buSzPts val="2000"/>
                <a:buFont typeface="Arial"/>
                <a:buNone/>
              </a:pPr>
              <a:r>
                <a:rPr b="1" i="0" lang="fr-FR" sz="2000" u="none" cap="none" strike="noStrike">
                  <a:solidFill>
                    <a:srgbClr val="256075"/>
                  </a:solidFill>
                  <a:latin typeface="Century Gothic"/>
                  <a:ea typeface="Century Gothic"/>
                  <a:cs typeface="Century Gothic"/>
                  <a:sym typeface="Century Gothic"/>
                </a:rPr>
                <a:t>Tôle en acier</a:t>
              </a:r>
              <a:endParaRPr b="0" i="0" sz="2000" u="none" cap="none" strike="noStrike">
                <a:solidFill>
                  <a:srgbClr val="F6AB38"/>
                </a:solidFill>
                <a:latin typeface="Century Gothic"/>
                <a:ea typeface="Century Gothic"/>
                <a:cs typeface="Century Gothic"/>
                <a:sym typeface="Century Gothic"/>
              </a:endParaRPr>
            </a:p>
          </p:txBody>
        </p:sp>
        <p:sp>
          <p:nvSpPr>
            <p:cNvPr id="1693" name="Google Shape;1693;g12c77e50433_0_31"/>
            <p:cNvSpPr/>
            <p:nvPr/>
          </p:nvSpPr>
          <p:spPr>
            <a:xfrm>
              <a:off x="9741350" y="2493113"/>
              <a:ext cx="2083500" cy="780000"/>
            </a:xfrm>
            <a:prstGeom prst="rect">
              <a:avLst/>
            </a:prstGeom>
            <a:noFill/>
            <a:ln>
              <a:noFill/>
            </a:ln>
          </p:spPr>
          <p:txBody>
            <a:bodyPr anchorCtr="0" anchor="t" bIns="45700" lIns="91425" spcFirstLastPara="1" rIns="91425" wrap="square" tIns="45700">
              <a:noAutofit/>
            </a:bodyPr>
            <a:lstStyle/>
            <a:p>
              <a:pPr indent="0" lvl="0" marL="50800" marR="0" rtl="0" algn="ctr">
                <a:lnSpc>
                  <a:spcPct val="100000"/>
                </a:lnSpc>
                <a:spcBef>
                  <a:spcPts val="0"/>
                </a:spcBef>
                <a:spcAft>
                  <a:spcPts val="0"/>
                </a:spcAft>
                <a:buClr>
                  <a:srgbClr val="000000"/>
                </a:buClr>
                <a:buSzPts val="2000"/>
                <a:buFont typeface="Arial"/>
                <a:buNone/>
              </a:pPr>
              <a:r>
                <a:rPr b="1" i="0" lang="fr-FR" sz="2000" u="none" cap="none" strike="noStrike">
                  <a:solidFill>
                    <a:srgbClr val="256075"/>
                  </a:solidFill>
                  <a:latin typeface="Century Gothic"/>
                  <a:ea typeface="Century Gothic"/>
                  <a:cs typeface="Century Gothic"/>
                  <a:sym typeface="Century Gothic"/>
                </a:rPr>
                <a:t>Pneus en caoutchouc</a:t>
              </a:r>
              <a:endParaRPr b="0" i="0" sz="2000" u="none" cap="none" strike="noStrike">
                <a:solidFill>
                  <a:srgbClr val="F6AB38"/>
                </a:solidFill>
                <a:latin typeface="Century Gothic"/>
                <a:ea typeface="Century Gothic"/>
                <a:cs typeface="Century Gothic"/>
                <a:sym typeface="Century Gothic"/>
              </a:endParaRPr>
            </a:p>
          </p:txBody>
        </p:sp>
        <p:pic>
          <p:nvPicPr>
            <p:cNvPr id="1694" name="Google Shape;1694;g12c77e50433_0_31"/>
            <p:cNvPicPr preferRelativeResize="0"/>
            <p:nvPr/>
          </p:nvPicPr>
          <p:blipFill rotWithShape="1">
            <a:blip r:embed="rId4">
              <a:alphaModFix/>
            </a:blip>
            <a:srcRect b="0" l="0" r="0" t="0"/>
            <a:stretch/>
          </p:blipFill>
          <p:spPr>
            <a:xfrm>
              <a:off x="8612638" y="1478138"/>
              <a:ext cx="780000" cy="780000"/>
            </a:xfrm>
            <a:prstGeom prst="rect">
              <a:avLst/>
            </a:prstGeom>
            <a:noFill/>
            <a:ln>
              <a:noFill/>
            </a:ln>
          </p:spPr>
        </p:pic>
        <p:cxnSp>
          <p:nvCxnSpPr>
            <p:cNvPr id="1695" name="Google Shape;1695;g12c77e50433_0_31"/>
            <p:cNvCxnSpPr/>
            <p:nvPr/>
          </p:nvCxnSpPr>
          <p:spPr>
            <a:xfrm flipH="1">
              <a:off x="7461238" y="2883613"/>
              <a:ext cx="947400" cy="688500"/>
            </a:xfrm>
            <a:prstGeom prst="straightConnector1">
              <a:avLst/>
            </a:prstGeom>
            <a:noFill/>
            <a:ln cap="flat" cmpd="sng" w="19050">
              <a:solidFill>
                <a:schemeClr val="dk1"/>
              </a:solidFill>
              <a:prstDash val="solid"/>
              <a:round/>
              <a:headEnd len="sm" w="sm" type="oval"/>
              <a:tailEnd len="sm" w="sm" type="none"/>
            </a:ln>
          </p:spPr>
        </p:cxnSp>
        <p:pic>
          <p:nvPicPr>
            <p:cNvPr id="1696" name="Google Shape;1696;g12c77e50433_0_31"/>
            <p:cNvPicPr preferRelativeResize="0"/>
            <p:nvPr/>
          </p:nvPicPr>
          <p:blipFill rotWithShape="1">
            <a:blip r:embed="rId5">
              <a:alphaModFix/>
            </a:blip>
            <a:srcRect b="0" l="0" r="0" t="0"/>
            <a:stretch/>
          </p:blipFill>
          <p:spPr>
            <a:xfrm>
              <a:off x="8612638" y="2510675"/>
              <a:ext cx="780000" cy="780000"/>
            </a:xfrm>
            <a:prstGeom prst="rect">
              <a:avLst/>
            </a:prstGeom>
            <a:noFill/>
            <a:ln>
              <a:noFill/>
            </a:ln>
          </p:spPr>
        </p:pic>
        <p:cxnSp>
          <p:nvCxnSpPr>
            <p:cNvPr id="1697" name="Google Shape;1697;g12c77e50433_0_31"/>
            <p:cNvCxnSpPr/>
            <p:nvPr/>
          </p:nvCxnSpPr>
          <p:spPr>
            <a:xfrm rot="10800000">
              <a:off x="7463213" y="3553938"/>
              <a:ext cx="924000" cy="379800"/>
            </a:xfrm>
            <a:prstGeom prst="straightConnector1">
              <a:avLst/>
            </a:prstGeom>
            <a:noFill/>
            <a:ln cap="flat" cmpd="sng" w="19050">
              <a:solidFill>
                <a:schemeClr val="dk1"/>
              </a:solidFill>
              <a:prstDash val="solid"/>
              <a:round/>
              <a:headEnd len="sm" w="sm" type="oval"/>
              <a:tailEnd len="sm" w="sm" type="none"/>
            </a:ln>
          </p:spPr>
        </p:cxnSp>
        <p:pic>
          <p:nvPicPr>
            <p:cNvPr id="1698" name="Google Shape;1698;g12c77e50433_0_31"/>
            <p:cNvPicPr preferRelativeResize="0"/>
            <p:nvPr/>
          </p:nvPicPr>
          <p:blipFill rotWithShape="1">
            <a:blip r:embed="rId6">
              <a:alphaModFix/>
            </a:blip>
            <a:srcRect b="0" l="0" r="0" t="0"/>
            <a:stretch/>
          </p:blipFill>
          <p:spPr>
            <a:xfrm>
              <a:off x="8612639" y="3543224"/>
              <a:ext cx="780000" cy="780000"/>
            </a:xfrm>
            <a:prstGeom prst="rect">
              <a:avLst/>
            </a:prstGeom>
            <a:noFill/>
            <a:ln>
              <a:noFill/>
            </a:ln>
          </p:spPr>
        </p:pic>
        <p:cxnSp>
          <p:nvCxnSpPr>
            <p:cNvPr id="1699" name="Google Shape;1699;g12c77e50433_0_31"/>
            <p:cNvCxnSpPr/>
            <p:nvPr/>
          </p:nvCxnSpPr>
          <p:spPr>
            <a:xfrm rot="10800000">
              <a:off x="7465738" y="3569463"/>
              <a:ext cx="942900" cy="1478700"/>
            </a:xfrm>
            <a:prstGeom prst="straightConnector1">
              <a:avLst/>
            </a:prstGeom>
            <a:noFill/>
            <a:ln cap="flat" cmpd="sng" w="19050">
              <a:solidFill>
                <a:schemeClr val="dk1"/>
              </a:solidFill>
              <a:prstDash val="solid"/>
              <a:round/>
              <a:headEnd len="sm" w="sm" type="oval"/>
              <a:tailEnd len="sm" w="sm" type="none"/>
            </a:ln>
          </p:spPr>
        </p:cxnSp>
        <p:pic>
          <p:nvPicPr>
            <p:cNvPr id="1700" name="Google Shape;1700;g12c77e50433_0_31"/>
            <p:cNvPicPr preferRelativeResize="0"/>
            <p:nvPr/>
          </p:nvPicPr>
          <p:blipFill rotWithShape="1">
            <a:blip r:embed="rId7">
              <a:alphaModFix/>
            </a:blip>
            <a:srcRect b="0" l="0" r="0" t="0"/>
            <a:stretch/>
          </p:blipFill>
          <p:spPr>
            <a:xfrm>
              <a:off x="8612637" y="4599862"/>
              <a:ext cx="780000" cy="780000"/>
            </a:xfrm>
            <a:prstGeom prst="rect">
              <a:avLst/>
            </a:prstGeom>
            <a:noFill/>
            <a:ln>
              <a:noFill/>
            </a:ln>
          </p:spPr>
        </p:pic>
        <p:sp>
          <p:nvSpPr>
            <p:cNvPr id="1701" name="Google Shape;1701;g12c77e50433_0_31"/>
            <p:cNvSpPr/>
            <p:nvPr/>
          </p:nvSpPr>
          <p:spPr>
            <a:xfrm>
              <a:off x="9741350" y="3533040"/>
              <a:ext cx="2083500" cy="780000"/>
            </a:xfrm>
            <a:prstGeom prst="rect">
              <a:avLst/>
            </a:prstGeom>
            <a:noFill/>
            <a:ln>
              <a:noFill/>
            </a:ln>
          </p:spPr>
          <p:txBody>
            <a:bodyPr anchorCtr="0" anchor="t" bIns="45700" lIns="91425" spcFirstLastPara="1" rIns="91425" wrap="square" tIns="45700">
              <a:noAutofit/>
            </a:bodyPr>
            <a:lstStyle/>
            <a:p>
              <a:pPr indent="0" lvl="0" marL="50800" marR="0" rtl="0" algn="ctr">
                <a:lnSpc>
                  <a:spcPct val="100000"/>
                </a:lnSpc>
                <a:spcBef>
                  <a:spcPts val="0"/>
                </a:spcBef>
                <a:spcAft>
                  <a:spcPts val="0"/>
                </a:spcAft>
                <a:buClr>
                  <a:srgbClr val="000000"/>
                </a:buClr>
                <a:buSzPts val="2000"/>
                <a:buFont typeface="Arial"/>
                <a:buNone/>
              </a:pPr>
              <a:r>
                <a:rPr b="1" i="0" lang="fr-FR" sz="2000" u="none" cap="none" strike="noStrike">
                  <a:solidFill>
                    <a:srgbClr val="256075"/>
                  </a:solidFill>
                  <a:latin typeface="Century Gothic"/>
                  <a:ea typeface="Century Gothic"/>
                  <a:cs typeface="Century Gothic"/>
                  <a:sym typeface="Century Gothic"/>
                </a:rPr>
                <a:t>Matériel électronique</a:t>
              </a:r>
              <a:endParaRPr b="0" i="0" sz="2000" u="none" cap="none" strike="noStrike">
                <a:solidFill>
                  <a:srgbClr val="F6AB38"/>
                </a:solidFill>
                <a:latin typeface="Century Gothic"/>
                <a:ea typeface="Century Gothic"/>
                <a:cs typeface="Century Gothic"/>
                <a:sym typeface="Century Gothic"/>
              </a:endParaRPr>
            </a:p>
          </p:txBody>
        </p:sp>
        <p:sp>
          <p:nvSpPr>
            <p:cNvPr id="1702" name="Google Shape;1702;g12c77e50433_0_31"/>
            <p:cNvSpPr/>
            <p:nvPr/>
          </p:nvSpPr>
          <p:spPr>
            <a:xfrm>
              <a:off x="9741350" y="4789758"/>
              <a:ext cx="2083500" cy="400200"/>
            </a:xfrm>
            <a:prstGeom prst="rect">
              <a:avLst/>
            </a:prstGeom>
            <a:noFill/>
            <a:ln>
              <a:noFill/>
            </a:ln>
          </p:spPr>
          <p:txBody>
            <a:bodyPr anchorCtr="0" anchor="t" bIns="45700" lIns="91425" spcFirstLastPara="1" rIns="91425" wrap="square" tIns="45700">
              <a:noAutofit/>
            </a:bodyPr>
            <a:lstStyle/>
            <a:p>
              <a:pPr indent="0" lvl="0" marL="50800" marR="0" rtl="0" algn="ctr">
                <a:lnSpc>
                  <a:spcPct val="100000"/>
                </a:lnSpc>
                <a:spcBef>
                  <a:spcPts val="0"/>
                </a:spcBef>
                <a:spcAft>
                  <a:spcPts val="0"/>
                </a:spcAft>
                <a:buClr>
                  <a:srgbClr val="000000"/>
                </a:buClr>
                <a:buSzPts val="2000"/>
                <a:buFont typeface="Arial"/>
                <a:buNone/>
              </a:pPr>
              <a:r>
                <a:rPr b="1" i="0" lang="fr-FR" sz="2000" u="none" cap="none" strike="noStrike">
                  <a:solidFill>
                    <a:srgbClr val="256075"/>
                  </a:solidFill>
                  <a:latin typeface="Century Gothic"/>
                  <a:ea typeface="Century Gothic"/>
                  <a:cs typeface="Century Gothic"/>
                  <a:sym typeface="Century Gothic"/>
                </a:rPr>
                <a:t>Vitres en verre</a:t>
              </a:r>
              <a:endParaRPr b="0" i="0" sz="2000" u="none" cap="none" strike="noStrike">
                <a:solidFill>
                  <a:srgbClr val="F6AB38"/>
                </a:solidFill>
                <a:latin typeface="Century Gothic"/>
                <a:ea typeface="Century Gothic"/>
                <a:cs typeface="Century Gothic"/>
                <a:sym typeface="Century Gothic"/>
              </a:endParaRPr>
            </a:p>
          </p:txBody>
        </p:sp>
        <p:sp>
          <p:nvSpPr>
            <p:cNvPr id="1703" name="Google Shape;1703;g12c77e50433_0_31"/>
            <p:cNvSpPr/>
            <p:nvPr/>
          </p:nvSpPr>
          <p:spPr>
            <a:xfrm>
              <a:off x="8749075" y="953363"/>
              <a:ext cx="2733900" cy="400200"/>
            </a:xfrm>
            <a:prstGeom prst="rect">
              <a:avLst/>
            </a:prstGeom>
            <a:solidFill>
              <a:srgbClr val="F59F2E"/>
            </a:solidFill>
            <a:ln>
              <a:noFill/>
            </a:ln>
          </p:spPr>
          <p:txBody>
            <a:bodyPr anchorCtr="0" anchor="t" bIns="45700" lIns="91425" spcFirstLastPara="1" rIns="91425" wrap="square" tIns="45700">
              <a:noAutofit/>
            </a:bodyPr>
            <a:lstStyle/>
            <a:p>
              <a:pPr indent="0" lvl="0" marL="50800" marR="0" rtl="0" algn="ctr">
                <a:lnSpc>
                  <a:spcPct val="100000"/>
                </a:lnSpc>
                <a:spcBef>
                  <a:spcPts val="0"/>
                </a:spcBef>
                <a:spcAft>
                  <a:spcPts val="0"/>
                </a:spcAft>
                <a:buClr>
                  <a:srgbClr val="000000"/>
                </a:buClr>
                <a:buSzPts val="2000"/>
                <a:buFont typeface="Arial"/>
                <a:buNone/>
              </a:pPr>
              <a:r>
                <a:rPr b="1" i="0" lang="fr-FR" sz="2000" u="none" cap="none" strike="noStrike">
                  <a:solidFill>
                    <a:schemeClr val="lt1"/>
                  </a:solidFill>
                  <a:latin typeface="Century Gothic"/>
                  <a:ea typeface="Century Gothic"/>
                  <a:cs typeface="Century Gothic"/>
                  <a:sym typeface="Century Gothic"/>
                </a:rPr>
                <a:t>Énergie grise</a:t>
              </a:r>
              <a:endParaRPr b="0" i="0" sz="2000" u="none" cap="none" strike="noStrike">
                <a:solidFill>
                  <a:schemeClr val="lt1"/>
                </a:solidFill>
                <a:latin typeface="Century Gothic"/>
                <a:ea typeface="Century Gothic"/>
                <a:cs typeface="Century Gothic"/>
                <a:sym typeface="Century Gothic"/>
              </a:endParaRPr>
            </a:p>
          </p:txBody>
        </p:sp>
      </p:grpSp>
      <p:pic>
        <p:nvPicPr>
          <p:cNvPr id="1704" name="Google Shape;1704;g12c77e50433_0_31"/>
          <p:cNvPicPr preferRelativeResize="0"/>
          <p:nvPr/>
        </p:nvPicPr>
        <p:blipFill rotWithShape="1">
          <a:blip r:embed="rId8">
            <a:alphaModFix/>
          </a:blip>
          <a:srcRect b="0" l="0" r="0" t="0"/>
          <a:stretch/>
        </p:blipFill>
        <p:spPr>
          <a:xfrm>
            <a:off x="4793836" y="2258152"/>
            <a:ext cx="2604325" cy="2604401"/>
          </a:xfrm>
          <a:prstGeom prst="rect">
            <a:avLst/>
          </a:prstGeom>
          <a:noFill/>
          <a:ln>
            <a:noFill/>
          </a:ln>
        </p:spPr>
      </p:pic>
      <p:grpSp>
        <p:nvGrpSpPr>
          <p:cNvPr id="1705" name="Google Shape;1705;g12c77e50433_0_31"/>
          <p:cNvGrpSpPr/>
          <p:nvPr/>
        </p:nvGrpSpPr>
        <p:grpSpPr>
          <a:xfrm>
            <a:off x="356575" y="1349650"/>
            <a:ext cx="4329900" cy="3389512"/>
            <a:chOff x="356575" y="1349650"/>
            <a:chExt cx="4329900" cy="3389512"/>
          </a:xfrm>
        </p:grpSpPr>
        <p:grpSp>
          <p:nvGrpSpPr>
            <p:cNvPr id="1706" name="Google Shape;1706;g12c77e50433_0_31"/>
            <p:cNvGrpSpPr/>
            <p:nvPr/>
          </p:nvGrpSpPr>
          <p:grpSpPr>
            <a:xfrm>
              <a:off x="356575" y="1349650"/>
              <a:ext cx="4329900" cy="3389512"/>
              <a:chOff x="356575" y="1349650"/>
              <a:chExt cx="4329900" cy="3389512"/>
            </a:xfrm>
          </p:grpSpPr>
          <p:pic>
            <p:nvPicPr>
              <p:cNvPr id="1707" name="Google Shape;1707;g12c77e50433_0_31"/>
              <p:cNvPicPr preferRelativeResize="0"/>
              <p:nvPr/>
            </p:nvPicPr>
            <p:blipFill rotWithShape="1">
              <a:blip r:embed="rId9">
                <a:alphaModFix/>
              </a:blip>
              <a:srcRect b="0" l="0" r="0" t="0"/>
              <a:stretch/>
            </p:blipFill>
            <p:spPr>
              <a:xfrm>
                <a:off x="2699424" y="2184288"/>
                <a:ext cx="780000" cy="780000"/>
              </a:xfrm>
              <a:prstGeom prst="rect">
                <a:avLst/>
              </a:prstGeom>
              <a:noFill/>
              <a:ln>
                <a:noFill/>
              </a:ln>
            </p:spPr>
          </p:pic>
          <p:pic>
            <p:nvPicPr>
              <p:cNvPr id="1708" name="Google Shape;1708;g12c77e50433_0_31"/>
              <p:cNvPicPr preferRelativeResize="0"/>
              <p:nvPr/>
            </p:nvPicPr>
            <p:blipFill rotWithShape="1">
              <a:blip r:embed="rId10">
                <a:alphaModFix/>
              </a:blip>
              <a:srcRect b="0" l="0" r="0" t="0"/>
              <a:stretch/>
            </p:blipFill>
            <p:spPr>
              <a:xfrm>
                <a:off x="2699436" y="3959188"/>
                <a:ext cx="780000" cy="779974"/>
              </a:xfrm>
              <a:prstGeom prst="rect">
                <a:avLst/>
              </a:prstGeom>
              <a:noFill/>
              <a:ln>
                <a:noFill/>
              </a:ln>
            </p:spPr>
          </p:pic>
          <p:cxnSp>
            <p:nvCxnSpPr>
              <p:cNvPr id="1709" name="Google Shape;1709;g12c77e50433_0_31"/>
              <p:cNvCxnSpPr/>
              <p:nvPr/>
            </p:nvCxnSpPr>
            <p:spPr>
              <a:xfrm>
                <a:off x="3721975" y="2589850"/>
                <a:ext cx="964500" cy="985800"/>
              </a:xfrm>
              <a:prstGeom prst="straightConnector1">
                <a:avLst/>
              </a:prstGeom>
              <a:noFill/>
              <a:ln cap="flat" cmpd="sng" w="19050">
                <a:solidFill>
                  <a:schemeClr val="dk1"/>
                </a:solidFill>
                <a:prstDash val="solid"/>
                <a:round/>
                <a:headEnd len="sm" w="sm" type="oval"/>
                <a:tailEnd len="sm" w="sm" type="none"/>
              </a:ln>
            </p:spPr>
          </p:cxnSp>
          <p:cxnSp>
            <p:nvCxnSpPr>
              <p:cNvPr id="1710" name="Google Shape;1710;g12c77e50433_0_31"/>
              <p:cNvCxnSpPr/>
              <p:nvPr/>
            </p:nvCxnSpPr>
            <p:spPr>
              <a:xfrm flipH="1" rot="10800000">
                <a:off x="3721975" y="3575725"/>
                <a:ext cx="964500" cy="835800"/>
              </a:xfrm>
              <a:prstGeom prst="straightConnector1">
                <a:avLst/>
              </a:prstGeom>
              <a:noFill/>
              <a:ln cap="flat" cmpd="sng" w="19050">
                <a:solidFill>
                  <a:schemeClr val="dk1"/>
                </a:solidFill>
                <a:prstDash val="solid"/>
                <a:round/>
                <a:headEnd len="sm" w="sm" type="oval"/>
                <a:tailEnd len="sm" w="sm" type="none"/>
              </a:ln>
            </p:spPr>
          </p:cxnSp>
          <p:sp>
            <p:nvSpPr>
              <p:cNvPr id="1711" name="Google Shape;1711;g12c77e50433_0_31"/>
              <p:cNvSpPr/>
              <p:nvPr/>
            </p:nvSpPr>
            <p:spPr>
              <a:xfrm>
                <a:off x="356575" y="4004913"/>
                <a:ext cx="1764900" cy="688500"/>
              </a:xfrm>
              <a:prstGeom prst="rect">
                <a:avLst/>
              </a:prstGeom>
              <a:noFill/>
              <a:ln>
                <a:noFill/>
              </a:ln>
            </p:spPr>
            <p:txBody>
              <a:bodyPr anchorCtr="0" anchor="t" bIns="45700" lIns="91425" spcFirstLastPara="1" rIns="91425" wrap="square" tIns="45700">
                <a:noAutofit/>
              </a:bodyPr>
              <a:lstStyle/>
              <a:p>
                <a:pPr indent="0" lvl="0" marL="50800" marR="0" rtl="0" algn="ctr">
                  <a:lnSpc>
                    <a:spcPct val="100000"/>
                  </a:lnSpc>
                  <a:spcBef>
                    <a:spcPts val="0"/>
                  </a:spcBef>
                  <a:spcAft>
                    <a:spcPts val="0"/>
                  </a:spcAft>
                  <a:buClr>
                    <a:srgbClr val="000000"/>
                  </a:buClr>
                  <a:buSzPts val="2000"/>
                  <a:buFont typeface="Arial"/>
                  <a:buNone/>
                </a:pPr>
                <a:r>
                  <a:rPr b="1" i="0" lang="fr-FR" sz="2000" u="none" cap="none" strike="noStrike">
                    <a:solidFill>
                      <a:srgbClr val="256075"/>
                    </a:solidFill>
                    <a:latin typeface="Century Gothic"/>
                    <a:ea typeface="Century Gothic"/>
                    <a:cs typeface="Century Gothic"/>
                    <a:sym typeface="Century Gothic"/>
                  </a:rPr>
                  <a:t>Batterie électrique</a:t>
                </a:r>
                <a:endParaRPr b="0" i="0" sz="2000" u="none" cap="none" strike="noStrike">
                  <a:solidFill>
                    <a:srgbClr val="F6AB38"/>
                  </a:solidFill>
                  <a:latin typeface="Century Gothic"/>
                  <a:ea typeface="Century Gothic"/>
                  <a:cs typeface="Century Gothic"/>
                  <a:sym typeface="Century Gothic"/>
                </a:endParaRPr>
              </a:p>
            </p:txBody>
          </p:sp>
          <p:sp>
            <p:nvSpPr>
              <p:cNvPr id="1712" name="Google Shape;1712;g12c77e50433_0_31"/>
              <p:cNvSpPr/>
              <p:nvPr/>
            </p:nvSpPr>
            <p:spPr>
              <a:xfrm>
                <a:off x="745525" y="1349650"/>
                <a:ext cx="2733900" cy="400200"/>
              </a:xfrm>
              <a:prstGeom prst="rect">
                <a:avLst/>
              </a:prstGeom>
              <a:solidFill>
                <a:srgbClr val="F59F2E"/>
              </a:solidFill>
              <a:ln>
                <a:noFill/>
              </a:ln>
            </p:spPr>
            <p:txBody>
              <a:bodyPr anchorCtr="0" anchor="t" bIns="45700" lIns="91425" spcFirstLastPara="1" rIns="91425" wrap="square" tIns="45700">
                <a:noAutofit/>
              </a:bodyPr>
              <a:lstStyle/>
              <a:p>
                <a:pPr indent="0" lvl="0" marL="50800" marR="0" rtl="0" algn="ctr">
                  <a:lnSpc>
                    <a:spcPct val="100000"/>
                  </a:lnSpc>
                  <a:spcBef>
                    <a:spcPts val="0"/>
                  </a:spcBef>
                  <a:spcAft>
                    <a:spcPts val="0"/>
                  </a:spcAft>
                  <a:buClr>
                    <a:srgbClr val="000000"/>
                  </a:buClr>
                  <a:buSzPts val="2000"/>
                  <a:buFont typeface="Arial"/>
                  <a:buNone/>
                </a:pPr>
                <a:r>
                  <a:rPr b="1" i="0" lang="fr-FR" sz="2000" u="none" cap="none" strike="noStrike">
                    <a:solidFill>
                      <a:schemeClr val="lt1"/>
                    </a:solidFill>
                    <a:latin typeface="Century Gothic"/>
                    <a:ea typeface="Century Gothic"/>
                    <a:cs typeface="Century Gothic"/>
                    <a:sym typeface="Century Gothic"/>
                  </a:rPr>
                  <a:t>Énergie d’utilisation</a:t>
                </a:r>
                <a:endParaRPr b="0" i="0" sz="2000" u="none" cap="none" strike="noStrike">
                  <a:solidFill>
                    <a:schemeClr val="lt1"/>
                  </a:solidFill>
                  <a:latin typeface="Century Gothic"/>
                  <a:ea typeface="Century Gothic"/>
                  <a:cs typeface="Century Gothic"/>
                  <a:sym typeface="Century Gothic"/>
                </a:endParaRPr>
              </a:p>
            </p:txBody>
          </p:sp>
        </p:grpSp>
        <p:sp>
          <p:nvSpPr>
            <p:cNvPr id="1713" name="Google Shape;1713;g12c77e50433_0_31"/>
            <p:cNvSpPr/>
            <p:nvPr/>
          </p:nvSpPr>
          <p:spPr>
            <a:xfrm>
              <a:off x="356575" y="2383275"/>
              <a:ext cx="1764900" cy="400200"/>
            </a:xfrm>
            <a:prstGeom prst="rect">
              <a:avLst/>
            </a:prstGeom>
            <a:noFill/>
            <a:ln>
              <a:noFill/>
            </a:ln>
          </p:spPr>
          <p:txBody>
            <a:bodyPr anchorCtr="0" anchor="t" bIns="45700" lIns="91425" spcFirstLastPara="1" rIns="91425" wrap="square" tIns="45700">
              <a:noAutofit/>
            </a:bodyPr>
            <a:lstStyle/>
            <a:p>
              <a:pPr indent="0" lvl="0" marL="50800" marR="0" rtl="0" algn="ctr">
                <a:lnSpc>
                  <a:spcPct val="100000"/>
                </a:lnSpc>
                <a:spcBef>
                  <a:spcPts val="0"/>
                </a:spcBef>
                <a:spcAft>
                  <a:spcPts val="0"/>
                </a:spcAft>
                <a:buClr>
                  <a:schemeClr val="dk1"/>
                </a:buClr>
                <a:buSzPts val="2000"/>
                <a:buFont typeface="Arial"/>
                <a:buNone/>
              </a:pPr>
              <a:r>
                <a:rPr b="1" i="0" lang="fr-FR" sz="2000" u="none" cap="none" strike="noStrike">
                  <a:solidFill>
                    <a:srgbClr val="256075"/>
                  </a:solidFill>
                  <a:latin typeface="Century Gothic"/>
                  <a:ea typeface="Century Gothic"/>
                  <a:cs typeface="Century Gothic"/>
                  <a:sym typeface="Century Gothic"/>
                </a:rPr>
                <a:t>Électricité</a:t>
              </a:r>
              <a:endParaRPr b="1" i="0" sz="2000" u="none" cap="none" strike="noStrike">
                <a:solidFill>
                  <a:srgbClr val="256075"/>
                </a:solidFill>
                <a:latin typeface="Century Gothic"/>
                <a:ea typeface="Century Gothic"/>
                <a:cs typeface="Century Gothic"/>
                <a:sym typeface="Century Gothic"/>
              </a:endParaRPr>
            </a:p>
          </p:txBody>
        </p:sp>
      </p:grpSp>
      <p:sp>
        <p:nvSpPr>
          <p:cNvPr id="1714" name="Google Shape;1714;g12c77e50433_0_31"/>
          <p:cNvSpPr txBox="1"/>
          <p:nvPr>
            <p:ph type="title"/>
          </p:nvPr>
        </p:nvSpPr>
        <p:spPr>
          <a:xfrm>
            <a:off x="2027548" y="0"/>
            <a:ext cx="8028900" cy="9807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100"/>
              <a:buNone/>
            </a:pPr>
            <a:r>
              <a:rPr lang="fr-FR"/>
              <a:t>La voiture électrique est-elle neutre en carbone ?</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9" name="Shape 1719"/>
        <p:cNvGrpSpPr/>
        <p:nvPr/>
      </p:nvGrpSpPr>
      <p:grpSpPr>
        <a:xfrm>
          <a:off x="0" y="0"/>
          <a:ext cx="0" cy="0"/>
          <a:chOff x="0" y="0"/>
          <a:chExt cx="0" cy="0"/>
        </a:xfrm>
      </p:grpSpPr>
      <p:sp>
        <p:nvSpPr>
          <p:cNvPr id="1720" name="Google Shape;1720;g12be3af8fb9_0_65"/>
          <p:cNvSpPr txBox="1"/>
          <p:nvPr>
            <p:ph type="title"/>
          </p:nvPr>
        </p:nvSpPr>
        <p:spPr>
          <a:xfrm>
            <a:off x="2027548" y="0"/>
            <a:ext cx="9901200" cy="9807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400"/>
              <a:buNone/>
            </a:pPr>
            <a:r>
              <a:rPr lang="fr-FR"/>
              <a:t>Comment atténuer notre empreinte sur l’environnement ?</a:t>
            </a:r>
            <a:endParaRPr u="sng"/>
          </a:p>
        </p:txBody>
      </p:sp>
      <p:sp>
        <p:nvSpPr>
          <p:cNvPr id="1721" name="Google Shape;1721;g12be3af8fb9_0_65"/>
          <p:cNvSpPr txBox="1"/>
          <p:nvPr>
            <p:ph idx="12" type="sldNum"/>
          </p:nvPr>
        </p:nvSpPr>
        <p:spPr>
          <a:xfrm>
            <a:off x="11280576" y="6597352"/>
            <a:ext cx="864000" cy="2607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fr-FR"/>
              <a:t>‹#›</a:t>
            </a:fld>
            <a:endParaRPr/>
          </a:p>
        </p:txBody>
      </p:sp>
      <p:sp>
        <p:nvSpPr>
          <p:cNvPr id="1722" name="Google Shape;1722;g12be3af8fb9_0_65"/>
          <p:cNvSpPr txBox="1"/>
          <p:nvPr>
            <p:ph idx="1" type="body"/>
          </p:nvPr>
        </p:nvSpPr>
        <p:spPr>
          <a:xfrm>
            <a:off x="884125" y="1037825"/>
            <a:ext cx="10561800" cy="8022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480"/>
              </a:spcBef>
              <a:spcAft>
                <a:spcPts val="0"/>
              </a:spcAft>
              <a:buSzPts val="2400"/>
              <a:buNone/>
            </a:pPr>
            <a:r>
              <a:rPr b="0" lang="fr-FR" sz="2200">
                <a:solidFill>
                  <a:srgbClr val="005262"/>
                </a:solidFill>
              </a:rPr>
              <a:t>L’</a:t>
            </a:r>
            <a:r>
              <a:rPr lang="fr-FR" sz="2200">
                <a:solidFill>
                  <a:srgbClr val="005262"/>
                </a:solidFill>
              </a:rPr>
              <a:t>empreinte carbone</a:t>
            </a:r>
            <a:r>
              <a:rPr b="0" lang="fr-FR" sz="2200">
                <a:solidFill>
                  <a:srgbClr val="005262"/>
                </a:solidFill>
              </a:rPr>
              <a:t> mesure l’impact de nos </a:t>
            </a:r>
            <a:r>
              <a:rPr lang="fr-FR" sz="2200">
                <a:solidFill>
                  <a:srgbClr val="005262"/>
                </a:solidFill>
              </a:rPr>
              <a:t>activités</a:t>
            </a:r>
            <a:r>
              <a:rPr b="0" lang="fr-FR" sz="2200">
                <a:solidFill>
                  <a:srgbClr val="005262"/>
                </a:solidFill>
              </a:rPr>
              <a:t> et de notre </a:t>
            </a:r>
            <a:r>
              <a:rPr lang="fr-FR" sz="2200">
                <a:solidFill>
                  <a:srgbClr val="005262"/>
                </a:solidFill>
              </a:rPr>
              <a:t>consommation</a:t>
            </a:r>
            <a:r>
              <a:rPr b="0" lang="fr-FR" sz="2200">
                <a:solidFill>
                  <a:srgbClr val="005262"/>
                </a:solidFill>
              </a:rPr>
              <a:t> en termes d’émissions de gaz à effet de serre.</a:t>
            </a:r>
            <a:endParaRPr b="0" sz="2200">
              <a:solidFill>
                <a:srgbClr val="005262"/>
              </a:solidFill>
            </a:endParaRPr>
          </a:p>
        </p:txBody>
      </p:sp>
      <p:sp>
        <p:nvSpPr>
          <p:cNvPr id="1723" name="Google Shape;1723;g12be3af8fb9_0_65"/>
          <p:cNvSpPr/>
          <p:nvPr/>
        </p:nvSpPr>
        <p:spPr>
          <a:xfrm>
            <a:off x="0" y="6581041"/>
            <a:ext cx="8832300" cy="2769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400"/>
              <a:buFont typeface="Arial"/>
              <a:buNone/>
            </a:pPr>
            <a:r>
              <a:rPr b="0" i="1" lang="fr-FR" sz="1200" u="none" cap="none" strike="noStrike">
                <a:solidFill>
                  <a:srgbClr val="085160"/>
                </a:solidFill>
                <a:latin typeface="Century Gothic"/>
                <a:ea typeface="Century Gothic"/>
                <a:cs typeface="Century Gothic"/>
                <a:sym typeface="Century Gothic"/>
              </a:rPr>
              <a:t>Source : https://www.myco2.fr/fr/empreinte-carbone-francaise-moyenne-comment-est-elle-calculee/</a:t>
            </a:r>
            <a:endParaRPr b="0" i="0" sz="1200" u="none" cap="none" strike="noStrike">
              <a:solidFill>
                <a:srgbClr val="000000"/>
              </a:solidFill>
              <a:latin typeface="Arial"/>
              <a:ea typeface="Arial"/>
              <a:cs typeface="Arial"/>
              <a:sym typeface="Arial"/>
            </a:endParaRPr>
          </a:p>
        </p:txBody>
      </p:sp>
      <p:grpSp>
        <p:nvGrpSpPr>
          <p:cNvPr id="1724" name="Google Shape;1724;g12be3af8fb9_0_65"/>
          <p:cNvGrpSpPr/>
          <p:nvPr/>
        </p:nvGrpSpPr>
        <p:grpSpPr>
          <a:xfrm>
            <a:off x="695425" y="2141075"/>
            <a:ext cx="10801150" cy="2928000"/>
            <a:chOff x="695425" y="2141075"/>
            <a:chExt cx="10801150" cy="2928000"/>
          </a:xfrm>
        </p:grpSpPr>
        <p:pic>
          <p:nvPicPr>
            <p:cNvPr id="1725" name="Google Shape;1725;g12be3af8fb9_0_65"/>
            <p:cNvPicPr preferRelativeResize="0"/>
            <p:nvPr/>
          </p:nvPicPr>
          <p:blipFill rotWithShape="1">
            <a:blip r:embed="rId3">
              <a:alphaModFix/>
            </a:blip>
            <a:srcRect b="0" l="0" r="0" t="0"/>
            <a:stretch/>
          </p:blipFill>
          <p:spPr>
            <a:xfrm>
              <a:off x="695425" y="2143325"/>
              <a:ext cx="864000" cy="864000"/>
            </a:xfrm>
            <a:prstGeom prst="rect">
              <a:avLst/>
            </a:prstGeom>
            <a:noFill/>
            <a:ln>
              <a:noFill/>
            </a:ln>
          </p:spPr>
        </p:pic>
        <p:sp>
          <p:nvSpPr>
            <p:cNvPr id="1726" name="Google Shape;1726;g12be3af8fb9_0_65"/>
            <p:cNvSpPr/>
            <p:nvPr/>
          </p:nvSpPr>
          <p:spPr>
            <a:xfrm>
              <a:off x="1968338" y="2141075"/>
              <a:ext cx="4590300" cy="864000"/>
            </a:xfrm>
            <a:prstGeom prst="rect">
              <a:avLst/>
            </a:prstGeom>
            <a:noFill/>
            <a:ln>
              <a:noFill/>
            </a:ln>
          </p:spPr>
          <p:txBody>
            <a:bodyPr anchorCtr="0" anchor="t" bIns="45700" lIns="91425" spcFirstLastPara="1" rIns="91425" wrap="square" tIns="45700">
              <a:noAutofit/>
            </a:bodyPr>
            <a:lstStyle/>
            <a:p>
              <a:pPr indent="0" lvl="0" marL="50800" marR="0" rtl="0" algn="l">
                <a:lnSpc>
                  <a:spcPct val="100000"/>
                </a:lnSpc>
                <a:spcBef>
                  <a:spcPts val="0"/>
                </a:spcBef>
                <a:spcAft>
                  <a:spcPts val="0"/>
                </a:spcAft>
                <a:buClr>
                  <a:srgbClr val="000000"/>
                </a:buClr>
                <a:buSzPts val="2000"/>
                <a:buFont typeface="Arial"/>
                <a:buNone/>
              </a:pPr>
              <a:r>
                <a:rPr b="1" i="0" lang="fr-FR" sz="2400" u="none" cap="none" strike="noStrike">
                  <a:solidFill>
                    <a:schemeClr val="dk1"/>
                  </a:solidFill>
                  <a:highlight>
                    <a:srgbClr val="FFFFFF"/>
                  </a:highlight>
                  <a:latin typeface="Century Gothic"/>
                  <a:ea typeface="Century Gothic"/>
                  <a:cs typeface="Century Gothic"/>
                  <a:sym typeface="Century Gothic"/>
                </a:rPr>
                <a:t>Empreinte carbone moyenne d’un Français</a:t>
              </a:r>
              <a:endParaRPr b="0" i="0" sz="2400" u="none" cap="none" strike="noStrike">
                <a:solidFill>
                  <a:schemeClr val="dk1"/>
                </a:solidFill>
                <a:latin typeface="Century Gothic"/>
                <a:ea typeface="Century Gothic"/>
                <a:cs typeface="Century Gothic"/>
                <a:sym typeface="Century Gothic"/>
              </a:endParaRPr>
            </a:p>
          </p:txBody>
        </p:sp>
        <p:sp>
          <p:nvSpPr>
            <p:cNvPr id="1727" name="Google Shape;1727;g12be3af8fb9_0_65"/>
            <p:cNvSpPr txBox="1"/>
            <p:nvPr/>
          </p:nvSpPr>
          <p:spPr>
            <a:xfrm>
              <a:off x="6558638" y="2172875"/>
              <a:ext cx="3424800" cy="800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4000"/>
                <a:buFont typeface="Arial"/>
                <a:buNone/>
              </a:pPr>
              <a:r>
                <a:rPr b="1" i="0" lang="fr-FR" sz="4000" u="none" cap="none" strike="noStrike">
                  <a:solidFill>
                    <a:srgbClr val="C00000"/>
                  </a:solidFill>
                  <a:latin typeface="Century Gothic"/>
                  <a:ea typeface="Century Gothic"/>
                  <a:cs typeface="Century Gothic"/>
                  <a:sym typeface="Century Gothic"/>
                </a:rPr>
                <a:t>10</a:t>
              </a:r>
              <a:r>
                <a:rPr b="1" i="0" lang="fr-FR" sz="2400" u="none" cap="none" strike="noStrike">
                  <a:solidFill>
                    <a:srgbClr val="C00000"/>
                  </a:solidFill>
                  <a:latin typeface="Century Gothic"/>
                  <a:ea typeface="Century Gothic"/>
                  <a:cs typeface="Century Gothic"/>
                  <a:sym typeface="Century Gothic"/>
                </a:rPr>
                <a:t>  tCO2eq/an</a:t>
              </a:r>
              <a:endParaRPr b="1" i="0" sz="2400" u="none" cap="none" strike="noStrike">
                <a:solidFill>
                  <a:srgbClr val="C00000"/>
                </a:solidFill>
                <a:latin typeface="Century Gothic"/>
                <a:ea typeface="Century Gothic"/>
                <a:cs typeface="Century Gothic"/>
                <a:sym typeface="Century Gothic"/>
              </a:endParaRPr>
            </a:p>
          </p:txBody>
        </p:sp>
        <p:sp>
          <p:nvSpPr>
            <p:cNvPr id="1728" name="Google Shape;1728;g12be3af8fb9_0_65"/>
            <p:cNvSpPr txBox="1"/>
            <p:nvPr/>
          </p:nvSpPr>
          <p:spPr>
            <a:xfrm>
              <a:off x="9734588" y="3204873"/>
              <a:ext cx="1279200" cy="800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fr-FR" sz="4600" u="none" cap="none" strike="noStrike">
                  <a:solidFill>
                    <a:srgbClr val="F6AB38"/>
                  </a:solidFill>
                  <a:latin typeface="Century Gothic"/>
                  <a:ea typeface="Century Gothic"/>
                  <a:cs typeface="Century Gothic"/>
                  <a:sym typeface="Century Gothic"/>
                </a:rPr>
                <a:t>÷ 5</a:t>
              </a:r>
              <a:endParaRPr b="0" i="0" sz="4600" u="none" cap="none" strike="noStrike">
                <a:solidFill>
                  <a:srgbClr val="000000"/>
                </a:solidFill>
                <a:latin typeface="Arial"/>
                <a:ea typeface="Arial"/>
                <a:cs typeface="Arial"/>
                <a:sym typeface="Arial"/>
              </a:endParaRPr>
            </a:p>
          </p:txBody>
        </p:sp>
        <p:sp>
          <p:nvSpPr>
            <p:cNvPr id="1729" name="Google Shape;1729;g12be3af8fb9_0_65"/>
            <p:cNvSpPr/>
            <p:nvPr/>
          </p:nvSpPr>
          <p:spPr>
            <a:xfrm>
              <a:off x="9940475" y="2361163"/>
              <a:ext cx="1556100" cy="2707800"/>
            </a:xfrm>
            <a:prstGeom prst="curvedLeftArrow">
              <a:avLst>
                <a:gd fmla="val 25000" name="adj1"/>
                <a:gd fmla="val 50000" name="adj2"/>
                <a:gd fmla="val 29040" name="adj3"/>
              </a:avLst>
            </a:prstGeom>
            <a:solidFill>
              <a:srgbClr val="F6AB38"/>
            </a:solidFill>
            <a:ln cap="flat" cmpd="sng" w="25400">
              <a:solidFill>
                <a:srgbClr val="F6AB3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730" name="Google Shape;1730;g12be3af8fb9_0_65"/>
            <p:cNvPicPr preferRelativeResize="0"/>
            <p:nvPr/>
          </p:nvPicPr>
          <p:blipFill rotWithShape="1">
            <a:blip r:embed="rId4">
              <a:alphaModFix/>
            </a:blip>
            <a:srcRect b="0" l="0" r="0" t="0"/>
            <a:stretch/>
          </p:blipFill>
          <p:spPr>
            <a:xfrm>
              <a:off x="695425" y="4205075"/>
              <a:ext cx="864000" cy="864000"/>
            </a:xfrm>
            <a:prstGeom prst="rect">
              <a:avLst/>
            </a:prstGeom>
            <a:noFill/>
            <a:ln>
              <a:noFill/>
            </a:ln>
          </p:spPr>
        </p:pic>
        <p:sp>
          <p:nvSpPr>
            <p:cNvPr id="1731" name="Google Shape;1731;g12be3af8fb9_0_65"/>
            <p:cNvSpPr txBox="1"/>
            <p:nvPr/>
          </p:nvSpPr>
          <p:spPr>
            <a:xfrm>
              <a:off x="6548738" y="4236875"/>
              <a:ext cx="3454200" cy="800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4000"/>
                <a:buFont typeface="Arial"/>
                <a:buNone/>
              </a:pPr>
              <a:r>
                <a:rPr b="1" i="0" lang="fr-FR" sz="4000" u="none" cap="none" strike="noStrike">
                  <a:solidFill>
                    <a:srgbClr val="00B050"/>
                  </a:solidFill>
                  <a:latin typeface="Century Gothic"/>
                  <a:ea typeface="Century Gothic"/>
                  <a:cs typeface="Century Gothic"/>
                  <a:sym typeface="Century Gothic"/>
                </a:rPr>
                <a:t>2 </a:t>
              </a:r>
              <a:r>
                <a:rPr b="1" i="0" lang="fr-FR" sz="2400" u="none" cap="none" strike="noStrike">
                  <a:solidFill>
                    <a:srgbClr val="00B050"/>
                  </a:solidFill>
                  <a:latin typeface="Century Gothic"/>
                  <a:ea typeface="Century Gothic"/>
                  <a:cs typeface="Century Gothic"/>
                  <a:sym typeface="Century Gothic"/>
                </a:rPr>
                <a:t> tCO2eq/an</a:t>
              </a:r>
              <a:endParaRPr b="1" i="0" sz="2400" u="none" cap="none" strike="noStrike">
                <a:solidFill>
                  <a:srgbClr val="00B050"/>
                </a:solidFill>
                <a:latin typeface="Century Gothic"/>
                <a:ea typeface="Century Gothic"/>
                <a:cs typeface="Century Gothic"/>
                <a:sym typeface="Century Gothic"/>
              </a:endParaRPr>
            </a:p>
          </p:txBody>
        </p:sp>
        <p:sp>
          <p:nvSpPr>
            <p:cNvPr id="1732" name="Google Shape;1732;g12be3af8fb9_0_65"/>
            <p:cNvSpPr/>
            <p:nvPr/>
          </p:nvSpPr>
          <p:spPr>
            <a:xfrm>
              <a:off x="1958513" y="4236875"/>
              <a:ext cx="4590300" cy="800400"/>
            </a:xfrm>
            <a:prstGeom prst="rect">
              <a:avLst/>
            </a:prstGeom>
            <a:noFill/>
            <a:ln>
              <a:noFill/>
            </a:ln>
          </p:spPr>
          <p:txBody>
            <a:bodyPr anchorCtr="0" anchor="t" bIns="45700" lIns="91425" spcFirstLastPara="1" rIns="91425" wrap="square" tIns="45700">
              <a:noAutofit/>
            </a:bodyPr>
            <a:lstStyle/>
            <a:p>
              <a:pPr indent="0" lvl="0" marL="50800" marR="0" rtl="0" algn="l">
                <a:lnSpc>
                  <a:spcPct val="100000"/>
                </a:lnSpc>
                <a:spcBef>
                  <a:spcPts val="0"/>
                </a:spcBef>
                <a:spcAft>
                  <a:spcPts val="0"/>
                </a:spcAft>
                <a:buClr>
                  <a:srgbClr val="000000"/>
                </a:buClr>
                <a:buSzPts val="2000"/>
                <a:buFont typeface="Arial"/>
                <a:buNone/>
              </a:pPr>
              <a:r>
                <a:rPr b="1" i="0" lang="fr-FR" sz="2400" u="none" cap="none" strike="noStrike">
                  <a:solidFill>
                    <a:schemeClr val="dk1"/>
                  </a:solidFill>
                  <a:highlight>
                    <a:srgbClr val="FFFFFF"/>
                  </a:highlight>
                  <a:latin typeface="Century Gothic"/>
                  <a:ea typeface="Century Gothic"/>
                  <a:cs typeface="Century Gothic"/>
                  <a:sym typeface="Century Gothic"/>
                </a:rPr>
                <a:t>Seuil de contribution à la neutralité carbone</a:t>
              </a:r>
              <a:endParaRPr b="0" i="0" sz="2400" u="none" cap="none" strike="noStrike">
                <a:solidFill>
                  <a:schemeClr val="dk1"/>
                </a:solidFill>
                <a:latin typeface="Century Gothic"/>
                <a:ea typeface="Century Gothic"/>
                <a:cs typeface="Century Gothic"/>
                <a:sym typeface="Century Gothic"/>
              </a:endParaRPr>
            </a:p>
          </p:txBody>
        </p:sp>
      </p:grpSp>
      <p:pic>
        <p:nvPicPr>
          <p:cNvPr descr="Une image contenant dessin&#10;&#10;Description générée automatiquement" id="1733" name="Google Shape;1733;g12be3af8fb9_0_65"/>
          <p:cNvPicPr preferRelativeResize="0"/>
          <p:nvPr/>
        </p:nvPicPr>
        <p:blipFill rotWithShape="1">
          <a:blip r:embed="rId5">
            <a:alphaModFix/>
          </a:blip>
          <a:srcRect b="0" l="0" r="0" t="0"/>
          <a:stretch/>
        </p:blipFill>
        <p:spPr>
          <a:xfrm>
            <a:off x="-1104800" y="180476"/>
            <a:ext cx="800252" cy="800252"/>
          </a:xfrm>
          <a:prstGeom prst="rect">
            <a:avLst/>
          </a:prstGeom>
          <a:noFill/>
          <a:ln>
            <a:noFill/>
          </a:ln>
        </p:spPr>
      </p:pic>
      <p:sp>
        <p:nvSpPr>
          <p:cNvPr id="1734" name="Google Shape;1734;g12be3af8fb9_0_65"/>
          <p:cNvSpPr/>
          <p:nvPr/>
        </p:nvSpPr>
        <p:spPr>
          <a:xfrm>
            <a:off x="9620800" y="6597325"/>
            <a:ext cx="2083500" cy="2607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85160"/>
              </a:buClr>
              <a:buSzPts val="1100"/>
              <a:buFont typeface="Century Gothic"/>
              <a:buNone/>
            </a:pPr>
            <a:r>
              <a:rPr b="0" i="1" lang="fr-FR" sz="1100" u="none" cap="none" strike="noStrike">
                <a:solidFill>
                  <a:srgbClr val="085160"/>
                </a:solidFill>
                <a:latin typeface="Century Gothic"/>
                <a:ea typeface="Century Gothic"/>
                <a:cs typeface="Century Gothic"/>
                <a:sym typeface="Century Gothic"/>
              </a:rPr>
              <a:t>Icônes : Freepik</a:t>
            </a:r>
            <a:endParaRPr b="0" i="1" sz="1100" u="none" cap="none" strike="noStrike">
              <a:solidFill>
                <a:srgbClr val="166478"/>
              </a:solidFill>
              <a:latin typeface="Century Gothic"/>
              <a:ea typeface="Century Gothic"/>
              <a:cs typeface="Century Gothic"/>
              <a:sym typeface="Century Gothic"/>
            </a:endParaRPr>
          </a:p>
        </p:txBody>
      </p:sp>
      <p:sp>
        <p:nvSpPr>
          <p:cNvPr id="1735" name="Google Shape;1735;g12be3af8fb9_0_65"/>
          <p:cNvSpPr/>
          <p:nvPr/>
        </p:nvSpPr>
        <p:spPr>
          <a:xfrm>
            <a:off x="472050" y="5638425"/>
            <a:ext cx="11247900" cy="882000"/>
          </a:xfrm>
          <a:prstGeom prst="rect">
            <a:avLst/>
          </a:prstGeom>
          <a:solidFill>
            <a:srgbClr val="005262"/>
          </a:solidFill>
          <a:ln>
            <a:noFill/>
          </a:ln>
        </p:spPr>
        <p:txBody>
          <a:bodyPr anchorCtr="0" anchor="t" bIns="45700" lIns="91425" spcFirstLastPara="1" rIns="91425" wrap="square" tIns="45700">
            <a:noAutofit/>
          </a:bodyPr>
          <a:lstStyle/>
          <a:p>
            <a:pPr indent="0" lvl="0" marL="179999" marR="0" rtl="0" algn="ctr">
              <a:lnSpc>
                <a:spcPct val="100000"/>
              </a:lnSpc>
              <a:spcBef>
                <a:spcPts val="50"/>
              </a:spcBef>
              <a:spcAft>
                <a:spcPts val="0"/>
              </a:spcAft>
              <a:buClr>
                <a:srgbClr val="F6AB38"/>
              </a:buClr>
              <a:buSzPts val="2400"/>
              <a:buFont typeface="Century Gothic"/>
              <a:buNone/>
            </a:pPr>
            <a:r>
              <a:t/>
            </a:r>
            <a:endParaRPr b="1" i="0" sz="1400" u="none" cap="none" strike="noStrike">
              <a:solidFill>
                <a:schemeClr val="lt1"/>
              </a:solidFill>
              <a:latin typeface="Century Gothic"/>
              <a:ea typeface="Century Gothic"/>
              <a:cs typeface="Century Gothic"/>
              <a:sym typeface="Century Gothic"/>
            </a:endParaRPr>
          </a:p>
          <a:p>
            <a:pPr indent="0" lvl="0" marL="179999" marR="0" rtl="0" algn="ctr">
              <a:lnSpc>
                <a:spcPct val="100000"/>
              </a:lnSpc>
              <a:spcBef>
                <a:spcPts val="50"/>
              </a:spcBef>
              <a:spcAft>
                <a:spcPts val="0"/>
              </a:spcAft>
              <a:buClr>
                <a:srgbClr val="F6AB38"/>
              </a:buClr>
              <a:buSzPts val="2400"/>
              <a:buFont typeface="Century Gothic"/>
              <a:buNone/>
            </a:pPr>
            <a:r>
              <a:rPr b="1" i="0" lang="fr-FR" sz="2500" u="none" cap="none" strike="noStrike">
                <a:solidFill>
                  <a:schemeClr val="lt1"/>
                </a:solidFill>
                <a:latin typeface="Century Gothic"/>
                <a:ea typeface="Century Gothic"/>
                <a:cs typeface="Century Gothic"/>
                <a:sym typeface="Century Gothic"/>
              </a:rPr>
              <a:t>Des modifications profondes de nos modes de vie sont nécessaires</a:t>
            </a:r>
            <a:endParaRPr b="1" i="0" sz="1400" u="none" cap="none" strike="noStrike">
              <a:solidFill>
                <a:schemeClr val="lt1"/>
              </a:solidFill>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2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3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740" name="Shape 1740"/>
        <p:cNvGrpSpPr/>
        <p:nvPr/>
      </p:nvGrpSpPr>
      <p:grpSpPr>
        <a:xfrm>
          <a:off x="0" y="0"/>
          <a:ext cx="0" cy="0"/>
          <a:chOff x="0" y="0"/>
          <a:chExt cx="0" cy="0"/>
        </a:xfrm>
      </p:grpSpPr>
      <p:pic>
        <p:nvPicPr>
          <p:cNvPr id="1741" name="Google Shape;1741;g12c77e50433_0_63"/>
          <p:cNvPicPr preferRelativeResize="0"/>
          <p:nvPr/>
        </p:nvPicPr>
        <p:blipFill rotWithShape="1">
          <a:blip r:embed="rId3">
            <a:alphaModFix/>
          </a:blip>
          <a:srcRect b="0" l="0" r="0" t="0"/>
          <a:stretch/>
        </p:blipFill>
        <p:spPr>
          <a:xfrm>
            <a:off x="3287647" y="838250"/>
            <a:ext cx="5616704" cy="5616650"/>
          </a:xfrm>
          <a:prstGeom prst="rect">
            <a:avLst/>
          </a:prstGeom>
          <a:noFill/>
          <a:ln>
            <a:noFill/>
          </a:ln>
        </p:spPr>
      </p:pic>
      <p:sp>
        <p:nvSpPr>
          <p:cNvPr id="1742" name="Google Shape;1742;g12c77e50433_0_63"/>
          <p:cNvSpPr txBox="1"/>
          <p:nvPr>
            <p:ph type="title"/>
          </p:nvPr>
        </p:nvSpPr>
        <p:spPr>
          <a:xfrm>
            <a:off x="2027548" y="0"/>
            <a:ext cx="8028900" cy="980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fr-FR"/>
              <a:t>Faut-il tout miser sur les politiques ?</a:t>
            </a:r>
            <a:endParaRPr/>
          </a:p>
        </p:txBody>
      </p:sp>
      <p:sp>
        <p:nvSpPr>
          <p:cNvPr id="1743" name="Google Shape;1743;g12c77e50433_0_63"/>
          <p:cNvSpPr txBox="1"/>
          <p:nvPr>
            <p:ph idx="12" type="sldNum"/>
          </p:nvPr>
        </p:nvSpPr>
        <p:spPr>
          <a:xfrm>
            <a:off x="11280576" y="6597352"/>
            <a:ext cx="864000" cy="2607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FFFFFF"/>
              </a:buClr>
              <a:buSzPts val="1400"/>
              <a:buFont typeface="Arial"/>
              <a:buNone/>
            </a:pPr>
            <a:fld id="{00000000-1234-1234-1234-123412341234}" type="slidenum">
              <a:rPr lang="fr-FR"/>
              <a:t>‹#›</a:t>
            </a:fld>
            <a:endParaRPr/>
          </a:p>
        </p:txBody>
      </p:sp>
      <p:sp>
        <p:nvSpPr>
          <p:cNvPr id="1744" name="Google Shape;1744;g12c77e50433_0_63"/>
          <p:cNvSpPr/>
          <p:nvPr/>
        </p:nvSpPr>
        <p:spPr>
          <a:xfrm>
            <a:off x="-12" y="6589241"/>
            <a:ext cx="7870800" cy="2769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400"/>
              <a:buFont typeface="Arial"/>
              <a:buNone/>
            </a:pPr>
            <a:r>
              <a:rPr b="0" i="1" lang="fr-FR" sz="1200" u="none" cap="none" strike="noStrike">
                <a:solidFill>
                  <a:srgbClr val="085160"/>
                </a:solidFill>
                <a:latin typeface="Century Gothic"/>
                <a:ea typeface="Century Gothic"/>
                <a:cs typeface="Century Gothic"/>
                <a:sym typeface="Century Gothic"/>
              </a:rPr>
              <a:t>Source : Climate Action Tracker, septembre 2020 &amp; novembre 2021</a:t>
            </a:r>
            <a:endParaRPr b="1" i="1" sz="1200" u="none" cap="none" strike="noStrike">
              <a:solidFill>
                <a:srgbClr val="ED7D31"/>
              </a:solidFill>
              <a:latin typeface="Century Gothic"/>
              <a:ea typeface="Century Gothic"/>
              <a:cs typeface="Century Gothic"/>
              <a:sym typeface="Century Gothic"/>
            </a:endParaRPr>
          </a:p>
        </p:txBody>
      </p:sp>
      <p:sp>
        <p:nvSpPr>
          <p:cNvPr id="1745" name="Google Shape;1745;g12c77e50433_0_63"/>
          <p:cNvSpPr txBox="1"/>
          <p:nvPr/>
        </p:nvSpPr>
        <p:spPr>
          <a:xfrm>
            <a:off x="-53850" y="6349025"/>
            <a:ext cx="105699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2A6176"/>
              </a:buClr>
              <a:buSzPts val="1600"/>
              <a:buFont typeface="Arial"/>
              <a:buNone/>
            </a:pPr>
            <a:r>
              <a:rPr b="0" i="0" lang="fr-FR" sz="1100" u="none" cap="none" strike="noStrike">
                <a:solidFill>
                  <a:srgbClr val="2A6176"/>
                </a:solidFill>
                <a:latin typeface="Century Gothic"/>
                <a:ea typeface="Century Gothic"/>
                <a:cs typeface="Century Gothic"/>
                <a:sym typeface="Century Gothic"/>
              </a:rPr>
              <a:t>*Les températures indiquées sont les augmentations de températures prévues ou mesurées par rapport à l’ère pré-industrielle, et ne sont pas à l’échelle</a:t>
            </a:r>
            <a:endParaRPr b="0" i="0" sz="1100" u="none" cap="none" strike="noStrike">
              <a:solidFill>
                <a:srgbClr val="2A6176"/>
              </a:solidFill>
              <a:latin typeface="Century Gothic"/>
              <a:ea typeface="Century Gothic"/>
              <a:cs typeface="Century Gothic"/>
              <a:sym typeface="Century Gothic"/>
            </a:endParaRPr>
          </a:p>
        </p:txBody>
      </p:sp>
      <p:grpSp>
        <p:nvGrpSpPr>
          <p:cNvPr id="1746" name="Google Shape;1746;g12c77e50433_0_63"/>
          <p:cNvGrpSpPr/>
          <p:nvPr/>
        </p:nvGrpSpPr>
        <p:grpSpPr>
          <a:xfrm>
            <a:off x="6388788" y="2684575"/>
            <a:ext cx="5803212" cy="554100"/>
            <a:chOff x="6388788" y="2684575"/>
            <a:chExt cx="5803212" cy="554100"/>
          </a:xfrm>
        </p:grpSpPr>
        <p:cxnSp>
          <p:nvCxnSpPr>
            <p:cNvPr id="1747" name="Google Shape;1747;g12c77e50433_0_63"/>
            <p:cNvCxnSpPr/>
            <p:nvPr/>
          </p:nvCxnSpPr>
          <p:spPr>
            <a:xfrm>
              <a:off x="6388788" y="2950250"/>
              <a:ext cx="1150800" cy="2100"/>
            </a:xfrm>
            <a:prstGeom prst="straightConnector1">
              <a:avLst/>
            </a:prstGeom>
            <a:noFill/>
            <a:ln cap="flat" cmpd="sng" w="38100">
              <a:solidFill>
                <a:schemeClr val="accent2"/>
              </a:solidFill>
              <a:prstDash val="solid"/>
              <a:round/>
              <a:headEnd len="sm" w="sm" type="none"/>
              <a:tailEnd len="sm" w="sm" type="none"/>
            </a:ln>
          </p:spPr>
        </p:cxnSp>
        <p:sp>
          <p:nvSpPr>
            <p:cNvPr id="1748" name="Google Shape;1748;g12c77e50433_0_63"/>
            <p:cNvSpPr txBox="1"/>
            <p:nvPr/>
          </p:nvSpPr>
          <p:spPr>
            <a:xfrm>
              <a:off x="7624348" y="2684575"/>
              <a:ext cx="24321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b="1" i="0" lang="fr-FR" sz="2400" u="none" cap="none" strike="noStrike">
                  <a:solidFill>
                    <a:schemeClr val="accent2"/>
                  </a:solidFill>
                  <a:latin typeface="Century Gothic"/>
                  <a:ea typeface="Century Gothic"/>
                  <a:cs typeface="Century Gothic"/>
                  <a:sym typeface="Century Gothic"/>
                </a:rPr>
                <a:t>2,5°C – 2,9°C </a:t>
              </a:r>
              <a:endParaRPr b="1" i="0" sz="2400" u="none" cap="none" strike="noStrike">
                <a:solidFill>
                  <a:schemeClr val="accent2"/>
                </a:solidFill>
                <a:latin typeface="Century Gothic"/>
                <a:ea typeface="Century Gothic"/>
                <a:cs typeface="Century Gothic"/>
                <a:sym typeface="Century Gothic"/>
              </a:endParaRPr>
            </a:p>
          </p:txBody>
        </p:sp>
        <p:sp>
          <p:nvSpPr>
            <p:cNvPr id="1749" name="Google Shape;1749;g12c77e50433_0_63"/>
            <p:cNvSpPr txBox="1"/>
            <p:nvPr/>
          </p:nvSpPr>
          <p:spPr>
            <a:xfrm>
              <a:off x="9759900" y="2758100"/>
              <a:ext cx="2432100" cy="3864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fr-FR" sz="1900" u="none" cap="none" strike="noStrike">
                  <a:solidFill>
                    <a:schemeClr val="accent2"/>
                  </a:solidFill>
                  <a:latin typeface="Century Gothic"/>
                  <a:ea typeface="Century Gothic"/>
                  <a:cs typeface="Century Gothic"/>
                  <a:sym typeface="Century Gothic"/>
                </a:rPr>
                <a:t>Politiques actuelles</a:t>
              </a:r>
              <a:endParaRPr b="0" i="0" sz="1900" u="none" cap="none" strike="noStrike">
                <a:solidFill>
                  <a:schemeClr val="accent2"/>
                </a:solidFill>
                <a:latin typeface="Arial"/>
                <a:ea typeface="Arial"/>
                <a:cs typeface="Arial"/>
                <a:sym typeface="Arial"/>
              </a:endParaRPr>
            </a:p>
          </p:txBody>
        </p:sp>
      </p:grpSp>
      <p:grpSp>
        <p:nvGrpSpPr>
          <p:cNvPr id="1750" name="Google Shape;1750;g12c77e50433_0_63"/>
          <p:cNvGrpSpPr/>
          <p:nvPr/>
        </p:nvGrpSpPr>
        <p:grpSpPr>
          <a:xfrm>
            <a:off x="-7400" y="2649350"/>
            <a:ext cx="5824775" cy="1732674"/>
            <a:chOff x="-7400" y="2649350"/>
            <a:chExt cx="5824775" cy="1732674"/>
          </a:xfrm>
        </p:grpSpPr>
        <p:pic>
          <p:nvPicPr>
            <p:cNvPr descr="Résultat de recherche d'images pour &quot;accord de paris&quot;" id="1751" name="Google Shape;1751;g12c77e50433_0_63"/>
            <p:cNvPicPr preferRelativeResize="0"/>
            <p:nvPr/>
          </p:nvPicPr>
          <p:blipFill rotWithShape="1">
            <a:blip r:embed="rId4">
              <a:alphaModFix/>
            </a:blip>
            <a:srcRect b="0" l="0" r="0" t="0"/>
            <a:stretch/>
          </p:blipFill>
          <p:spPr>
            <a:xfrm>
              <a:off x="-7400" y="2649350"/>
              <a:ext cx="1732674" cy="1732674"/>
            </a:xfrm>
            <a:prstGeom prst="rect">
              <a:avLst/>
            </a:prstGeom>
            <a:noFill/>
            <a:ln>
              <a:noFill/>
            </a:ln>
          </p:spPr>
        </p:pic>
        <p:cxnSp>
          <p:nvCxnSpPr>
            <p:cNvPr id="1752" name="Google Shape;1752;g12c77e50433_0_63"/>
            <p:cNvCxnSpPr/>
            <p:nvPr/>
          </p:nvCxnSpPr>
          <p:spPr>
            <a:xfrm>
              <a:off x="4666575" y="3514625"/>
              <a:ext cx="1150800" cy="2100"/>
            </a:xfrm>
            <a:prstGeom prst="straightConnector1">
              <a:avLst/>
            </a:prstGeom>
            <a:noFill/>
            <a:ln cap="flat" cmpd="sng" w="38100">
              <a:solidFill>
                <a:srgbClr val="FFC000"/>
              </a:solidFill>
              <a:prstDash val="solid"/>
              <a:round/>
              <a:headEnd len="sm" w="sm" type="none"/>
              <a:tailEnd len="sm" w="sm" type="none"/>
            </a:ln>
          </p:spPr>
        </p:cxnSp>
        <p:sp>
          <p:nvSpPr>
            <p:cNvPr id="1753" name="Google Shape;1753;g12c77e50433_0_63"/>
            <p:cNvSpPr txBox="1"/>
            <p:nvPr/>
          </p:nvSpPr>
          <p:spPr>
            <a:xfrm>
              <a:off x="3224250" y="3238625"/>
              <a:ext cx="1393200" cy="5541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2400"/>
                <a:buFont typeface="Arial"/>
                <a:buNone/>
              </a:pPr>
              <a:r>
                <a:rPr b="1" i="0" lang="fr-FR" sz="2400" u="none" cap="none" strike="noStrike">
                  <a:solidFill>
                    <a:srgbClr val="FFC000"/>
                  </a:solidFill>
                  <a:latin typeface="Century Gothic"/>
                  <a:ea typeface="Century Gothic"/>
                  <a:cs typeface="Century Gothic"/>
                  <a:sym typeface="Century Gothic"/>
                </a:rPr>
                <a:t>2,0°C</a:t>
              </a:r>
              <a:endParaRPr b="1" i="0" sz="2400" u="none" cap="none" strike="noStrike">
                <a:solidFill>
                  <a:srgbClr val="FFC000"/>
                </a:solidFill>
                <a:latin typeface="Century Gothic"/>
                <a:ea typeface="Century Gothic"/>
                <a:cs typeface="Century Gothic"/>
                <a:sym typeface="Century Gothic"/>
              </a:endParaRPr>
            </a:p>
          </p:txBody>
        </p:sp>
        <p:sp>
          <p:nvSpPr>
            <p:cNvPr id="1754" name="Google Shape;1754;g12c77e50433_0_63"/>
            <p:cNvSpPr txBox="1"/>
            <p:nvPr/>
          </p:nvSpPr>
          <p:spPr>
            <a:xfrm>
              <a:off x="1270050" y="3296375"/>
              <a:ext cx="2358600" cy="4386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fr-FR" sz="1900" u="none" cap="none" strike="noStrike">
                  <a:solidFill>
                    <a:srgbClr val="FFC000"/>
                  </a:solidFill>
                  <a:latin typeface="Century Gothic"/>
                  <a:ea typeface="Century Gothic"/>
                  <a:cs typeface="Century Gothic"/>
                  <a:sym typeface="Century Gothic"/>
                </a:rPr>
                <a:t>Accords de Paris</a:t>
              </a:r>
              <a:endParaRPr b="0" i="0" sz="1900" u="none" cap="none" strike="noStrike">
                <a:solidFill>
                  <a:srgbClr val="FFC000"/>
                </a:solidFill>
                <a:latin typeface="Arial"/>
                <a:ea typeface="Arial"/>
                <a:cs typeface="Arial"/>
                <a:sym typeface="Arial"/>
              </a:endParaRPr>
            </a:p>
          </p:txBody>
        </p:sp>
      </p:grpSp>
      <p:grpSp>
        <p:nvGrpSpPr>
          <p:cNvPr id="1755" name="Google Shape;1755;g12c77e50433_0_63"/>
          <p:cNvGrpSpPr/>
          <p:nvPr/>
        </p:nvGrpSpPr>
        <p:grpSpPr>
          <a:xfrm>
            <a:off x="-53850" y="1553875"/>
            <a:ext cx="5871225" cy="769500"/>
            <a:chOff x="-53850" y="1553875"/>
            <a:chExt cx="5871225" cy="769500"/>
          </a:xfrm>
        </p:grpSpPr>
        <p:cxnSp>
          <p:nvCxnSpPr>
            <p:cNvPr id="1756" name="Google Shape;1756;g12c77e50433_0_63"/>
            <p:cNvCxnSpPr/>
            <p:nvPr/>
          </p:nvCxnSpPr>
          <p:spPr>
            <a:xfrm>
              <a:off x="4666575" y="1922275"/>
              <a:ext cx="1150800" cy="2100"/>
            </a:xfrm>
            <a:prstGeom prst="straightConnector1">
              <a:avLst/>
            </a:prstGeom>
            <a:noFill/>
            <a:ln cap="flat" cmpd="sng" w="38100">
              <a:solidFill>
                <a:srgbClr val="C00000"/>
              </a:solidFill>
              <a:prstDash val="solid"/>
              <a:round/>
              <a:headEnd len="sm" w="sm" type="none"/>
              <a:tailEnd len="sm" w="sm" type="none"/>
            </a:ln>
          </p:spPr>
        </p:cxnSp>
        <p:sp>
          <p:nvSpPr>
            <p:cNvPr id="1757" name="Google Shape;1757;g12c77e50433_0_63"/>
            <p:cNvSpPr txBox="1"/>
            <p:nvPr/>
          </p:nvSpPr>
          <p:spPr>
            <a:xfrm>
              <a:off x="2434025" y="1646275"/>
              <a:ext cx="2183400" cy="5541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2400"/>
                <a:buFont typeface="Arial"/>
                <a:buNone/>
              </a:pPr>
              <a:r>
                <a:rPr b="1" i="0" lang="fr-FR" sz="2400" u="none" cap="none" strike="noStrike">
                  <a:solidFill>
                    <a:srgbClr val="C00000"/>
                  </a:solidFill>
                  <a:latin typeface="Century Gothic"/>
                  <a:ea typeface="Century Gothic"/>
                  <a:cs typeface="Century Gothic"/>
                  <a:sym typeface="Century Gothic"/>
                </a:rPr>
                <a:t>4,1°C – 4,8°C </a:t>
              </a:r>
              <a:endParaRPr b="1" i="0" sz="2400" u="none" cap="none" strike="noStrike">
                <a:solidFill>
                  <a:srgbClr val="C00000"/>
                </a:solidFill>
                <a:latin typeface="Century Gothic"/>
                <a:ea typeface="Century Gothic"/>
                <a:cs typeface="Century Gothic"/>
                <a:sym typeface="Century Gothic"/>
              </a:endParaRPr>
            </a:p>
          </p:txBody>
        </p:sp>
        <p:sp>
          <p:nvSpPr>
            <p:cNvPr id="1758" name="Google Shape;1758;g12c77e50433_0_63"/>
            <p:cNvSpPr txBox="1"/>
            <p:nvPr/>
          </p:nvSpPr>
          <p:spPr>
            <a:xfrm>
              <a:off x="-53850" y="1553875"/>
              <a:ext cx="2768100" cy="769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900"/>
                <a:buFont typeface="Arial"/>
                <a:buNone/>
              </a:pPr>
              <a:r>
                <a:rPr b="1" i="0" lang="fr-FR" sz="1900" u="none" cap="none" strike="noStrike">
                  <a:solidFill>
                    <a:srgbClr val="C00000"/>
                  </a:solidFill>
                  <a:latin typeface="Century Gothic"/>
                  <a:ea typeface="Century Gothic"/>
                  <a:cs typeface="Century Gothic"/>
                  <a:sym typeface="Century Gothic"/>
                </a:rPr>
                <a:t>Modes d’organisation actuels</a:t>
              </a:r>
              <a:endParaRPr b="1" i="0" sz="2800" u="none" cap="none" strike="noStrike">
                <a:solidFill>
                  <a:srgbClr val="C00000"/>
                </a:solidFill>
                <a:latin typeface="Century Gothic"/>
                <a:ea typeface="Century Gothic"/>
                <a:cs typeface="Century Gothic"/>
                <a:sym typeface="Century Gothic"/>
              </a:endParaRPr>
            </a:p>
          </p:txBody>
        </p:sp>
      </p:grpSp>
      <p:grpSp>
        <p:nvGrpSpPr>
          <p:cNvPr id="1759" name="Google Shape;1759;g12c77e50433_0_63"/>
          <p:cNvGrpSpPr/>
          <p:nvPr/>
        </p:nvGrpSpPr>
        <p:grpSpPr>
          <a:xfrm>
            <a:off x="1540650" y="3997650"/>
            <a:ext cx="4276725" cy="554100"/>
            <a:chOff x="1540650" y="3997650"/>
            <a:chExt cx="4276725" cy="554100"/>
          </a:xfrm>
        </p:grpSpPr>
        <p:sp>
          <p:nvSpPr>
            <p:cNvPr id="1760" name="Google Shape;1760;g12c77e50433_0_63"/>
            <p:cNvSpPr txBox="1"/>
            <p:nvPr/>
          </p:nvSpPr>
          <p:spPr>
            <a:xfrm>
              <a:off x="1540650" y="4070550"/>
              <a:ext cx="2088000" cy="408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fr-FR" sz="1900" u="none" cap="none" strike="noStrike">
                  <a:solidFill>
                    <a:schemeClr val="dk1"/>
                  </a:solidFill>
                  <a:latin typeface="Century Gothic"/>
                  <a:ea typeface="Century Gothic"/>
                  <a:cs typeface="Century Gothic"/>
                  <a:sym typeface="Century Gothic"/>
                </a:rPr>
                <a:t>Aujourd’hui</a:t>
              </a:r>
              <a:endParaRPr b="0" i="0" sz="1900" u="none" cap="none" strike="noStrike">
                <a:solidFill>
                  <a:schemeClr val="dk1"/>
                </a:solidFill>
                <a:latin typeface="Arial"/>
                <a:ea typeface="Arial"/>
                <a:cs typeface="Arial"/>
                <a:sym typeface="Arial"/>
              </a:endParaRPr>
            </a:p>
          </p:txBody>
        </p:sp>
        <p:cxnSp>
          <p:nvCxnSpPr>
            <p:cNvPr id="1761" name="Google Shape;1761;g12c77e50433_0_63"/>
            <p:cNvCxnSpPr/>
            <p:nvPr/>
          </p:nvCxnSpPr>
          <p:spPr>
            <a:xfrm>
              <a:off x="4666575" y="4273650"/>
              <a:ext cx="1150800" cy="2100"/>
            </a:xfrm>
            <a:prstGeom prst="straightConnector1">
              <a:avLst/>
            </a:prstGeom>
            <a:noFill/>
            <a:ln cap="flat" cmpd="sng" w="38100">
              <a:solidFill>
                <a:schemeClr val="dk1"/>
              </a:solidFill>
              <a:prstDash val="solid"/>
              <a:round/>
              <a:headEnd len="sm" w="sm" type="none"/>
              <a:tailEnd len="sm" w="sm" type="none"/>
            </a:ln>
          </p:spPr>
        </p:cxnSp>
        <p:sp>
          <p:nvSpPr>
            <p:cNvPr id="1762" name="Google Shape;1762;g12c77e50433_0_63"/>
            <p:cNvSpPr txBox="1"/>
            <p:nvPr/>
          </p:nvSpPr>
          <p:spPr>
            <a:xfrm>
              <a:off x="3224250" y="3997650"/>
              <a:ext cx="1393200" cy="5541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2400"/>
                <a:buFont typeface="Arial"/>
                <a:buNone/>
              </a:pPr>
              <a:r>
                <a:rPr b="1" i="0" lang="fr-FR" sz="2400" u="none" cap="none" strike="noStrike">
                  <a:solidFill>
                    <a:srgbClr val="000000"/>
                  </a:solidFill>
                  <a:latin typeface="Century Gothic"/>
                  <a:ea typeface="Century Gothic"/>
                  <a:cs typeface="Century Gothic"/>
                  <a:sym typeface="Century Gothic"/>
                </a:rPr>
                <a:t>1,1°C</a:t>
              </a:r>
              <a:endParaRPr b="1" i="0" sz="2400" u="none" cap="none" strike="noStrike">
                <a:solidFill>
                  <a:srgbClr val="000000"/>
                </a:solidFill>
                <a:latin typeface="Century Gothic"/>
                <a:ea typeface="Century Gothic"/>
                <a:cs typeface="Century Gothic"/>
                <a:sym typeface="Century Gothic"/>
              </a:endParaRPr>
            </a:p>
          </p:txBody>
        </p:sp>
      </p:grpSp>
      <p:grpSp>
        <p:nvGrpSpPr>
          <p:cNvPr id="1763" name="Google Shape;1763;g12c77e50433_0_63"/>
          <p:cNvGrpSpPr/>
          <p:nvPr/>
        </p:nvGrpSpPr>
        <p:grpSpPr>
          <a:xfrm>
            <a:off x="6388800" y="3648200"/>
            <a:ext cx="5003875" cy="2537150"/>
            <a:chOff x="6388800" y="3648200"/>
            <a:chExt cx="5003875" cy="2537150"/>
          </a:xfrm>
        </p:grpSpPr>
        <p:sp>
          <p:nvSpPr>
            <p:cNvPr id="1764" name="Google Shape;1764;g12c77e50433_0_63"/>
            <p:cNvSpPr txBox="1"/>
            <p:nvPr/>
          </p:nvSpPr>
          <p:spPr>
            <a:xfrm>
              <a:off x="8758675" y="3648200"/>
              <a:ext cx="2634000" cy="662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fr-FR" sz="1900" u="none" cap="none" strike="noStrike">
                  <a:solidFill>
                    <a:srgbClr val="00994A"/>
                  </a:solidFill>
                  <a:latin typeface="Century Gothic"/>
                  <a:ea typeface="Century Gothic"/>
                  <a:cs typeface="Century Gothic"/>
                  <a:sym typeface="Century Gothic"/>
                </a:rPr>
                <a:t>Recommandations des scientifiques</a:t>
              </a:r>
              <a:endParaRPr b="0" i="0" sz="1900" u="none" cap="none" strike="noStrike">
                <a:solidFill>
                  <a:srgbClr val="00994A"/>
                </a:solidFill>
                <a:latin typeface="Arial"/>
                <a:ea typeface="Arial"/>
                <a:cs typeface="Arial"/>
                <a:sym typeface="Arial"/>
              </a:endParaRPr>
            </a:p>
          </p:txBody>
        </p:sp>
        <p:cxnSp>
          <p:nvCxnSpPr>
            <p:cNvPr id="1765" name="Google Shape;1765;g12c77e50433_0_63"/>
            <p:cNvCxnSpPr/>
            <p:nvPr/>
          </p:nvCxnSpPr>
          <p:spPr>
            <a:xfrm>
              <a:off x="6388800" y="3978188"/>
              <a:ext cx="1150800" cy="2100"/>
            </a:xfrm>
            <a:prstGeom prst="straightConnector1">
              <a:avLst/>
            </a:prstGeom>
            <a:noFill/>
            <a:ln cap="flat" cmpd="sng" w="38100">
              <a:solidFill>
                <a:srgbClr val="00994A"/>
              </a:solidFill>
              <a:prstDash val="solid"/>
              <a:round/>
              <a:headEnd len="sm" w="sm" type="none"/>
              <a:tailEnd len="sm" w="sm" type="none"/>
            </a:ln>
          </p:spPr>
        </p:cxnSp>
        <p:sp>
          <p:nvSpPr>
            <p:cNvPr id="1766" name="Google Shape;1766;g12c77e50433_0_63"/>
            <p:cNvSpPr txBox="1"/>
            <p:nvPr/>
          </p:nvSpPr>
          <p:spPr>
            <a:xfrm>
              <a:off x="7624350" y="3712525"/>
              <a:ext cx="13932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b="1" i="0" lang="fr-FR" sz="2400" u="none" cap="none" strike="noStrike">
                  <a:solidFill>
                    <a:srgbClr val="00994A"/>
                  </a:solidFill>
                  <a:latin typeface="Century Gothic"/>
                  <a:ea typeface="Century Gothic"/>
                  <a:cs typeface="Century Gothic"/>
                  <a:sym typeface="Century Gothic"/>
                </a:rPr>
                <a:t>1,5°C</a:t>
              </a:r>
              <a:endParaRPr b="1" i="0" sz="2400" u="none" cap="none" strike="noStrike">
                <a:solidFill>
                  <a:srgbClr val="00994A"/>
                </a:solidFill>
                <a:latin typeface="Century Gothic"/>
                <a:ea typeface="Century Gothic"/>
                <a:cs typeface="Century Gothic"/>
                <a:sym typeface="Century Gothic"/>
              </a:endParaRPr>
            </a:p>
          </p:txBody>
        </p:sp>
        <p:pic>
          <p:nvPicPr>
            <p:cNvPr id="1767" name="Google Shape;1767;g12c77e50433_0_63"/>
            <p:cNvPicPr preferRelativeResize="0"/>
            <p:nvPr/>
          </p:nvPicPr>
          <p:blipFill rotWithShape="1">
            <a:blip r:embed="rId5">
              <a:alphaModFix/>
            </a:blip>
            <a:srcRect b="0" l="0" r="0" t="0"/>
            <a:stretch/>
          </p:blipFill>
          <p:spPr>
            <a:xfrm>
              <a:off x="9379075" y="4382037"/>
              <a:ext cx="1393200" cy="1803313"/>
            </a:xfrm>
            <a:prstGeom prst="rect">
              <a:avLst/>
            </a:prstGeom>
            <a:noFill/>
            <a:ln>
              <a:noFill/>
            </a:ln>
          </p:spPr>
        </p:pic>
      </p:grpSp>
      <p:pic>
        <p:nvPicPr>
          <p:cNvPr id="1768" name="Google Shape;1768;g12c77e50433_0_63"/>
          <p:cNvPicPr preferRelativeResize="0"/>
          <p:nvPr/>
        </p:nvPicPr>
        <p:blipFill rotWithShape="1">
          <a:blip r:embed="rId6">
            <a:alphaModFix/>
          </a:blip>
          <a:srcRect b="0" l="0" r="0" t="0"/>
          <a:stretch/>
        </p:blipFill>
        <p:spPr>
          <a:xfrm>
            <a:off x="-1104800" y="180468"/>
            <a:ext cx="800250" cy="800250"/>
          </a:xfrm>
          <a:prstGeom prst="rect">
            <a:avLst/>
          </a:prstGeom>
          <a:noFill/>
          <a:ln>
            <a:noFill/>
          </a:ln>
        </p:spPr>
      </p:pic>
      <p:sp>
        <p:nvSpPr>
          <p:cNvPr id="1769" name="Google Shape;1769;g12c77e50433_0_63"/>
          <p:cNvSpPr/>
          <p:nvPr/>
        </p:nvSpPr>
        <p:spPr>
          <a:xfrm>
            <a:off x="9620800" y="6597325"/>
            <a:ext cx="2083500" cy="2607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85160"/>
              </a:buClr>
              <a:buSzPts val="1100"/>
              <a:buFont typeface="Century Gothic"/>
              <a:buNone/>
            </a:pPr>
            <a:r>
              <a:rPr b="0" i="1" lang="fr-FR" sz="1100" u="none" cap="none" strike="noStrike">
                <a:solidFill>
                  <a:srgbClr val="085160"/>
                </a:solidFill>
                <a:latin typeface="Century Gothic"/>
                <a:ea typeface="Century Gothic"/>
                <a:cs typeface="Century Gothic"/>
                <a:sym typeface="Century Gothic"/>
              </a:rPr>
              <a:t>Icône : Freepik</a:t>
            </a:r>
            <a:endParaRPr b="0" i="1" sz="1100" u="none" cap="none" strike="noStrike">
              <a:solidFill>
                <a:srgbClr val="166478"/>
              </a:solidFill>
              <a:latin typeface="Century Gothic"/>
              <a:ea typeface="Century Gothic"/>
              <a:cs typeface="Century Gothic"/>
              <a:sym typeface="Century Gothic"/>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774" name="Shape 1774"/>
        <p:cNvGrpSpPr/>
        <p:nvPr/>
      </p:nvGrpSpPr>
      <p:grpSpPr>
        <a:xfrm>
          <a:off x="0" y="0"/>
          <a:ext cx="0" cy="0"/>
          <a:chOff x="0" y="0"/>
          <a:chExt cx="0" cy="0"/>
        </a:xfrm>
      </p:grpSpPr>
      <p:sp>
        <p:nvSpPr>
          <p:cNvPr id="1775" name="Google Shape;1775;g12c77e50433_0_96"/>
          <p:cNvSpPr txBox="1"/>
          <p:nvPr/>
        </p:nvSpPr>
        <p:spPr>
          <a:xfrm>
            <a:off x="2080889" y="1313275"/>
            <a:ext cx="2393700" cy="972000"/>
          </a:xfrm>
          <a:prstGeom prst="rect">
            <a:avLst/>
          </a:prstGeom>
          <a:solidFill>
            <a:schemeClr val="lt1"/>
          </a:solidFill>
          <a:ln>
            <a:noFill/>
          </a:ln>
        </p:spPr>
        <p:txBody>
          <a:bodyPr anchorCtr="0" anchor="t" bIns="46800" lIns="90000" spcFirstLastPara="1" rIns="90000" wrap="square" tIns="46800">
            <a:spAutoFit/>
          </a:bodyPr>
          <a:lstStyle/>
          <a:p>
            <a:pPr indent="0" lvl="0" marL="0" marR="0" rtl="0" algn="ctr">
              <a:lnSpc>
                <a:spcPct val="100000"/>
              </a:lnSpc>
              <a:spcBef>
                <a:spcPts val="0"/>
              </a:spcBef>
              <a:spcAft>
                <a:spcPts val="0"/>
              </a:spcAft>
              <a:buClr>
                <a:srgbClr val="FFFFFF"/>
              </a:buClr>
              <a:buSzPts val="2000"/>
              <a:buFont typeface="Century Gothic"/>
              <a:buNone/>
            </a:pPr>
            <a:r>
              <a:rPr b="1" i="0" lang="fr-FR" sz="1900" u="none" cap="none" strike="noStrike">
                <a:solidFill>
                  <a:schemeClr val="dk1"/>
                </a:solidFill>
                <a:latin typeface="Century Gothic"/>
                <a:ea typeface="Century Gothic"/>
                <a:cs typeface="Century Gothic"/>
                <a:sym typeface="Century Gothic"/>
              </a:rPr>
              <a:t>Je veux diminuer les émissions de CO2 d’un secteur</a:t>
            </a:r>
            <a:endParaRPr b="1" i="0" sz="1300" u="none" cap="none" strike="noStrike">
              <a:solidFill>
                <a:schemeClr val="dk1"/>
              </a:solidFill>
              <a:latin typeface="Arial"/>
              <a:ea typeface="Arial"/>
              <a:cs typeface="Arial"/>
              <a:sym typeface="Arial"/>
            </a:endParaRPr>
          </a:p>
        </p:txBody>
      </p:sp>
      <p:sp>
        <p:nvSpPr>
          <p:cNvPr id="1776" name="Google Shape;1776;g12c77e50433_0_96"/>
          <p:cNvSpPr txBox="1"/>
          <p:nvPr/>
        </p:nvSpPr>
        <p:spPr>
          <a:xfrm>
            <a:off x="2068689" y="3778275"/>
            <a:ext cx="2393700" cy="1264500"/>
          </a:xfrm>
          <a:prstGeom prst="rect">
            <a:avLst/>
          </a:prstGeom>
          <a:solidFill>
            <a:schemeClr val="lt1"/>
          </a:solidFill>
          <a:ln>
            <a:noFill/>
          </a:ln>
        </p:spPr>
        <p:txBody>
          <a:bodyPr anchorCtr="0" anchor="t" bIns="46800" lIns="90000" spcFirstLastPara="1" rIns="90000" wrap="square" tIns="46800">
            <a:spAutoFit/>
          </a:bodyPr>
          <a:lstStyle/>
          <a:p>
            <a:pPr indent="0" lvl="0" marL="0" marR="0" rtl="0" algn="ctr">
              <a:lnSpc>
                <a:spcPct val="100000"/>
              </a:lnSpc>
              <a:spcBef>
                <a:spcPts val="0"/>
              </a:spcBef>
              <a:spcAft>
                <a:spcPts val="0"/>
              </a:spcAft>
              <a:buClr>
                <a:srgbClr val="FFFFFF"/>
              </a:buClr>
              <a:buSzPts val="2000"/>
              <a:buFont typeface="Century Gothic"/>
              <a:buNone/>
            </a:pPr>
            <a:r>
              <a:rPr b="1" i="0" lang="fr-FR" sz="1900" u="none" cap="none" strike="noStrike">
                <a:solidFill>
                  <a:schemeClr val="dk1"/>
                </a:solidFill>
                <a:latin typeface="Century Gothic"/>
                <a:ea typeface="Century Gothic"/>
                <a:cs typeface="Century Gothic"/>
                <a:sym typeface="Century Gothic"/>
              </a:rPr>
              <a:t>Je vais diminuer les émissions de CO2 de chacun de ses produits</a:t>
            </a:r>
            <a:endParaRPr b="1" i="0" sz="1300" u="none" cap="none" strike="noStrike">
              <a:solidFill>
                <a:schemeClr val="dk1"/>
              </a:solidFill>
              <a:latin typeface="Arial"/>
              <a:ea typeface="Arial"/>
              <a:cs typeface="Arial"/>
              <a:sym typeface="Arial"/>
            </a:endParaRPr>
          </a:p>
        </p:txBody>
      </p:sp>
      <p:sp>
        <p:nvSpPr>
          <p:cNvPr id="1777" name="Google Shape;1777;g12c77e50433_0_96"/>
          <p:cNvSpPr txBox="1"/>
          <p:nvPr/>
        </p:nvSpPr>
        <p:spPr>
          <a:xfrm>
            <a:off x="7736864" y="1313263"/>
            <a:ext cx="2393700" cy="972000"/>
          </a:xfrm>
          <a:prstGeom prst="rect">
            <a:avLst/>
          </a:prstGeom>
          <a:solidFill>
            <a:schemeClr val="lt1"/>
          </a:solidFill>
          <a:ln>
            <a:noFill/>
          </a:ln>
        </p:spPr>
        <p:txBody>
          <a:bodyPr anchorCtr="0" anchor="t" bIns="46800" lIns="90000" spcFirstLastPara="1" rIns="90000" wrap="square" tIns="46800">
            <a:spAutoFit/>
          </a:bodyPr>
          <a:lstStyle/>
          <a:p>
            <a:pPr indent="0" lvl="0" marL="0" marR="0" rtl="0" algn="ctr">
              <a:lnSpc>
                <a:spcPct val="100000"/>
              </a:lnSpc>
              <a:spcBef>
                <a:spcPts val="0"/>
              </a:spcBef>
              <a:spcAft>
                <a:spcPts val="0"/>
              </a:spcAft>
              <a:buClr>
                <a:srgbClr val="FFFFFF"/>
              </a:buClr>
              <a:buSzPts val="2000"/>
              <a:buFont typeface="Century Gothic"/>
              <a:buNone/>
            </a:pPr>
            <a:r>
              <a:rPr b="1" i="0" lang="fr-FR" sz="1900" u="none" cap="none" strike="noStrike">
                <a:solidFill>
                  <a:schemeClr val="dk1"/>
                </a:solidFill>
                <a:latin typeface="Century Gothic"/>
                <a:ea typeface="Century Gothic"/>
                <a:cs typeface="Century Gothic"/>
                <a:sym typeface="Century Gothic"/>
              </a:rPr>
              <a:t>Les émissions de CO2 du secteur ont augmenté</a:t>
            </a:r>
            <a:endParaRPr b="1" i="0" sz="1300" u="none" cap="none" strike="noStrike">
              <a:solidFill>
                <a:schemeClr val="dk1"/>
              </a:solidFill>
              <a:latin typeface="Arial"/>
              <a:ea typeface="Arial"/>
              <a:cs typeface="Arial"/>
              <a:sym typeface="Arial"/>
            </a:endParaRPr>
          </a:p>
        </p:txBody>
      </p:sp>
      <p:sp>
        <p:nvSpPr>
          <p:cNvPr id="1778" name="Google Shape;1778;g12c77e50433_0_96"/>
          <p:cNvSpPr txBox="1"/>
          <p:nvPr/>
        </p:nvSpPr>
        <p:spPr>
          <a:xfrm>
            <a:off x="7736850" y="3778475"/>
            <a:ext cx="2393700" cy="1264500"/>
          </a:xfrm>
          <a:prstGeom prst="rect">
            <a:avLst/>
          </a:prstGeom>
          <a:solidFill>
            <a:schemeClr val="lt1"/>
          </a:solidFill>
          <a:ln>
            <a:noFill/>
          </a:ln>
        </p:spPr>
        <p:txBody>
          <a:bodyPr anchorCtr="0" anchor="t" bIns="46800" lIns="90000" spcFirstLastPara="1" rIns="90000" wrap="square" tIns="46800">
            <a:spAutoFit/>
          </a:bodyPr>
          <a:lstStyle/>
          <a:p>
            <a:pPr indent="0" lvl="0" marL="0" marR="0" rtl="0" algn="ctr">
              <a:lnSpc>
                <a:spcPct val="100000"/>
              </a:lnSpc>
              <a:spcBef>
                <a:spcPts val="0"/>
              </a:spcBef>
              <a:spcAft>
                <a:spcPts val="0"/>
              </a:spcAft>
              <a:buClr>
                <a:srgbClr val="FFFFFF"/>
              </a:buClr>
              <a:buSzPts val="2000"/>
              <a:buFont typeface="Century Gothic"/>
              <a:buNone/>
            </a:pPr>
            <a:r>
              <a:rPr b="1" i="0" lang="fr-FR" sz="1900" u="none" cap="none" strike="noStrike">
                <a:solidFill>
                  <a:schemeClr val="dk1"/>
                </a:solidFill>
                <a:latin typeface="Century Gothic"/>
                <a:ea typeface="Century Gothic"/>
                <a:cs typeface="Century Gothic"/>
                <a:sym typeface="Century Gothic"/>
              </a:rPr>
              <a:t>Ce produit pollue peu, achetons-le et utilisons-le plus souvent !</a:t>
            </a:r>
            <a:endParaRPr b="1" i="0" sz="1300" u="none" cap="none" strike="noStrike">
              <a:solidFill>
                <a:schemeClr val="dk1"/>
              </a:solidFill>
              <a:latin typeface="Arial"/>
              <a:ea typeface="Arial"/>
              <a:cs typeface="Arial"/>
              <a:sym typeface="Arial"/>
            </a:endParaRPr>
          </a:p>
        </p:txBody>
      </p:sp>
      <p:sp>
        <p:nvSpPr>
          <p:cNvPr id="1779" name="Google Shape;1779;g12c77e50433_0_96"/>
          <p:cNvSpPr/>
          <p:nvPr/>
        </p:nvSpPr>
        <p:spPr>
          <a:xfrm>
            <a:off x="2081538" y="1210475"/>
            <a:ext cx="2393700" cy="1233600"/>
          </a:xfrm>
          <a:prstGeom prst="wedgeRoundRectCallout">
            <a:avLst>
              <a:gd fmla="val -63542" name="adj1"/>
              <a:gd fmla="val -25653" name="adj2"/>
              <a:gd fmla="val 0" name="adj3"/>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0" name="Google Shape;1780;g12c77e50433_0_96"/>
          <p:cNvSpPr/>
          <p:nvPr/>
        </p:nvSpPr>
        <p:spPr>
          <a:xfrm>
            <a:off x="7736863" y="3696413"/>
            <a:ext cx="2393700" cy="1428300"/>
          </a:xfrm>
          <a:prstGeom prst="wedgeRoundRectCallout">
            <a:avLst>
              <a:gd fmla="val 60957" name="adj1"/>
              <a:gd fmla="val 19944" name="adj2"/>
              <a:gd fmla="val 0" name="adj3"/>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1" name="Google Shape;1781;g12c77e50433_0_96"/>
          <p:cNvSpPr/>
          <p:nvPr/>
        </p:nvSpPr>
        <p:spPr>
          <a:xfrm>
            <a:off x="7736863" y="1210475"/>
            <a:ext cx="2393700" cy="1233600"/>
          </a:xfrm>
          <a:prstGeom prst="wedgeRoundRectCallout">
            <a:avLst>
              <a:gd fmla="val 59939" name="adj1"/>
              <a:gd fmla="val 15173" name="adj2"/>
              <a:gd fmla="val 0" name="adj3"/>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2" name="Google Shape;1782;g12c77e50433_0_96"/>
          <p:cNvSpPr/>
          <p:nvPr/>
        </p:nvSpPr>
        <p:spPr>
          <a:xfrm>
            <a:off x="2081538" y="3696413"/>
            <a:ext cx="2393700" cy="1428300"/>
          </a:xfrm>
          <a:prstGeom prst="wedgeRoundRectCallout">
            <a:avLst>
              <a:gd fmla="val -62277" name="adj1"/>
              <a:gd fmla="val -21884" name="adj2"/>
              <a:gd fmla="val 0" name="adj3"/>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3" name="Google Shape;1783;g12c77e50433_0_96"/>
          <p:cNvSpPr txBox="1"/>
          <p:nvPr>
            <p:ph type="title"/>
          </p:nvPr>
        </p:nvSpPr>
        <p:spPr>
          <a:xfrm>
            <a:off x="2027548" y="0"/>
            <a:ext cx="8028900" cy="980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fr-FR"/>
              <a:t>Faut-il tout miser sur les technologies ?</a:t>
            </a:r>
            <a:endParaRPr/>
          </a:p>
        </p:txBody>
      </p:sp>
      <p:sp>
        <p:nvSpPr>
          <p:cNvPr id="1784" name="Google Shape;1784;g12c77e50433_0_96"/>
          <p:cNvSpPr txBox="1"/>
          <p:nvPr>
            <p:ph idx="12" type="sldNum"/>
          </p:nvPr>
        </p:nvSpPr>
        <p:spPr>
          <a:xfrm>
            <a:off x="11280576" y="6597352"/>
            <a:ext cx="864000" cy="2607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
        <p:nvSpPr>
          <p:cNvPr id="1785" name="Google Shape;1785;g12c77e50433_0_96"/>
          <p:cNvSpPr txBox="1"/>
          <p:nvPr/>
        </p:nvSpPr>
        <p:spPr>
          <a:xfrm>
            <a:off x="17858875" y="889425"/>
            <a:ext cx="97932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786" name="Google Shape;1786;g12c77e50433_0_96"/>
          <p:cNvPicPr preferRelativeResize="0"/>
          <p:nvPr/>
        </p:nvPicPr>
        <p:blipFill rotWithShape="1">
          <a:blip r:embed="rId3">
            <a:alphaModFix/>
          </a:blip>
          <a:srcRect b="0" l="0" r="0" t="0"/>
          <a:stretch/>
        </p:blipFill>
        <p:spPr>
          <a:xfrm>
            <a:off x="-1104800" y="180468"/>
            <a:ext cx="800250" cy="800250"/>
          </a:xfrm>
          <a:prstGeom prst="rect">
            <a:avLst/>
          </a:prstGeom>
          <a:noFill/>
          <a:ln>
            <a:noFill/>
          </a:ln>
        </p:spPr>
      </p:pic>
      <p:sp>
        <p:nvSpPr>
          <p:cNvPr id="1787" name="Google Shape;1787;g12c77e50433_0_96"/>
          <p:cNvSpPr/>
          <p:nvPr/>
        </p:nvSpPr>
        <p:spPr>
          <a:xfrm>
            <a:off x="9620800" y="6597325"/>
            <a:ext cx="2083500" cy="2607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85160"/>
              </a:buClr>
              <a:buSzPts val="1100"/>
              <a:buFont typeface="Century Gothic"/>
              <a:buNone/>
            </a:pPr>
            <a:r>
              <a:rPr b="0" i="1" lang="fr-FR" sz="1100" u="none" cap="none" strike="noStrike">
                <a:solidFill>
                  <a:srgbClr val="085160"/>
                </a:solidFill>
                <a:latin typeface="Century Gothic"/>
                <a:ea typeface="Century Gothic"/>
                <a:cs typeface="Century Gothic"/>
                <a:sym typeface="Century Gothic"/>
              </a:rPr>
              <a:t>Icônes : Freepik</a:t>
            </a:r>
            <a:endParaRPr b="0" i="1" sz="1100" u="none" cap="none" strike="noStrike">
              <a:solidFill>
                <a:srgbClr val="166478"/>
              </a:solidFill>
              <a:latin typeface="Century Gothic"/>
              <a:ea typeface="Century Gothic"/>
              <a:cs typeface="Century Gothic"/>
              <a:sym typeface="Century Gothic"/>
            </a:endParaRPr>
          </a:p>
        </p:txBody>
      </p:sp>
      <p:pic>
        <p:nvPicPr>
          <p:cNvPr id="1788" name="Google Shape;1788;g12c77e50433_0_96"/>
          <p:cNvPicPr preferRelativeResize="0"/>
          <p:nvPr/>
        </p:nvPicPr>
        <p:blipFill rotWithShape="1">
          <a:blip r:embed="rId4">
            <a:alphaModFix/>
          </a:blip>
          <a:srcRect b="0" l="0" r="0" t="0"/>
          <a:stretch/>
        </p:blipFill>
        <p:spPr>
          <a:xfrm>
            <a:off x="652712" y="1113187"/>
            <a:ext cx="1428175" cy="1428175"/>
          </a:xfrm>
          <a:prstGeom prst="rect">
            <a:avLst/>
          </a:prstGeom>
          <a:noFill/>
          <a:ln>
            <a:noFill/>
          </a:ln>
        </p:spPr>
      </p:pic>
      <p:pic>
        <p:nvPicPr>
          <p:cNvPr id="1789" name="Google Shape;1789;g12c77e50433_0_96"/>
          <p:cNvPicPr preferRelativeResize="0"/>
          <p:nvPr/>
        </p:nvPicPr>
        <p:blipFill rotWithShape="1">
          <a:blip r:embed="rId4">
            <a:alphaModFix/>
          </a:blip>
          <a:srcRect b="0" l="0" r="0" t="0"/>
          <a:stretch/>
        </p:blipFill>
        <p:spPr>
          <a:xfrm>
            <a:off x="652712" y="3696475"/>
            <a:ext cx="1428175" cy="1428175"/>
          </a:xfrm>
          <a:prstGeom prst="rect">
            <a:avLst/>
          </a:prstGeom>
          <a:noFill/>
          <a:ln>
            <a:noFill/>
          </a:ln>
        </p:spPr>
      </p:pic>
      <p:pic>
        <p:nvPicPr>
          <p:cNvPr id="1790" name="Google Shape;1790;g12c77e50433_0_96"/>
          <p:cNvPicPr preferRelativeResize="0"/>
          <p:nvPr/>
        </p:nvPicPr>
        <p:blipFill rotWithShape="1">
          <a:blip r:embed="rId5">
            <a:alphaModFix/>
          </a:blip>
          <a:srcRect b="0" l="0" r="0" t="0"/>
          <a:stretch/>
        </p:blipFill>
        <p:spPr>
          <a:xfrm>
            <a:off x="10111025" y="3696450"/>
            <a:ext cx="1428175" cy="1428175"/>
          </a:xfrm>
          <a:prstGeom prst="rect">
            <a:avLst/>
          </a:prstGeom>
          <a:noFill/>
          <a:ln>
            <a:noFill/>
          </a:ln>
        </p:spPr>
      </p:pic>
      <p:pic>
        <p:nvPicPr>
          <p:cNvPr id="1791" name="Google Shape;1791;g12c77e50433_0_96"/>
          <p:cNvPicPr preferRelativeResize="0"/>
          <p:nvPr/>
        </p:nvPicPr>
        <p:blipFill rotWithShape="1">
          <a:blip r:embed="rId6">
            <a:alphaModFix/>
          </a:blip>
          <a:srcRect b="0" l="0" r="0" t="0"/>
          <a:stretch/>
        </p:blipFill>
        <p:spPr>
          <a:xfrm>
            <a:off x="10130563" y="1113189"/>
            <a:ext cx="1408723" cy="1428178"/>
          </a:xfrm>
          <a:prstGeom prst="rect">
            <a:avLst/>
          </a:prstGeom>
          <a:noFill/>
          <a:ln>
            <a:noFill/>
          </a:ln>
        </p:spPr>
      </p:pic>
      <p:sp>
        <p:nvSpPr>
          <p:cNvPr id="1792" name="Google Shape;1792;g12c77e50433_0_96"/>
          <p:cNvSpPr/>
          <p:nvPr/>
        </p:nvSpPr>
        <p:spPr>
          <a:xfrm>
            <a:off x="4622923" y="1462372"/>
            <a:ext cx="720000" cy="720000"/>
          </a:xfrm>
          <a:prstGeom prst="ellipse">
            <a:avLst/>
          </a:prstGeom>
          <a:solidFill>
            <a:srgbClr val="256075"/>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1" i="0" lang="fr-FR" sz="2800" u="none" cap="none" strike="noStrike">
                <a:solidFill>
                  <a:schemeClr val="lt1"/>
                </a:solidFill>
                <a:latin typeface="Century Gothic"/>
                <a:ea typeface="Century Gothic"/>
                <a:cs typeface="Century Gothic"/>
                <a:sym typeface="Century Gothic"/>
              </a:rPr>
              <a:t>1</a:t>
            </a:r>
            <a:endParaRPr b="0" i="0" sz="2800" u="none" cap="none" strike="noStrike">
              <a:solidFill>
                <a:srgbClr val="000000"/>
              </a:solidFill>
              <a:latin typeface="Century Gothic"/>
              <a:ea typeface="Century Gothic"/>
              <a:cs typeface="Century Gothic"/>
              <a:sym typeface="Century Gothic"/>
            </a:endParaRPr>
          </a:p>
        </p:txBody>
      </p:sp>
      <p:sp>
        <p:nvSpPr>
          <p:cNvPr id="1793" name="Google Shape;1793;g12c77e50433_0_96"/>
          <p:cNvSpPr/>
          <p:nvPr/>
        </p:nvSpPr>
        <p:spPr>
          <a:xfrm>
            <a:off x="4622923" y="4050560"/>
            <a:ext cx="720000" cy="720000"/>
          </a:xfrm>
          <a:prstGeom prst="ellipse">
            <a:avLst/>
          </a:prstGeom>
          <a:solidFill>
            <a:srgbClr val="256075"/>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1" i="0" lang="fr-FR" sz="2800" u="none" cap="none" strike="noStrike">
                <a:solidFill>
                  <a:schemeClr val="lt1"/>
                </a:solidFill>
                <a:latin typeface="Century Gothic"/>
                <a:ea typeface="Century Gothic"/>
                <a:cs typeface="Century Gothic"/>
                <a:sym typeface="Century Gothic"/>
              </a:rPr>
              <a:t>2</a:t>
            </a:r>
            <a:endParaRPr b="0" i="0" sz="2800" u="none" cap="none" strike="noStrike">
              <a:solidFill>
                <a:srgbClr val="000000"/>
              </a:solidFill>
              <a:latin typeface="Century Gothic"/>
              <a:ea typeface="Century Gothic"/>
              <a:cs typeface="Century Gothic"/>
              <a:sym typeface="Century Gothic"/>
            </a:endParaRPr>
          </a:p>
        </p:txBody>
      </p:sp>
      <p:sp>
        <p:nvSpPr>
          <p:cNvPr id="1794" name="Google Shape;1794;g12c77e50433_0_96"/>
          <p:cNvSpPr/>
          <p:nvPr/>
        </p:nvSpPr>
        <p:spPr>
          <a:xfrm>
            <a:off x="6849023" y="4050585"/>
            <a:ext cx="720000" cy="720000"/>
          </a:xfrm>
          <a:prstGeom prst="ellipse">
            <a:avLst/>
          </a:prstGeom>
          <a:solidFill>
            <a:srgbClr val="256075"/>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1" i="0" lang="fr-FR" sz="2800" u="none" cap="none" strike="noStrike">
                <a:solidFill>
                  <a:schemeClr val="lt1"/>
                </a:solidFill>
                <a:latin typeface="Century Gothic"/>
                <a:ea typeface="Century Gothic"/>
                <a:cs typeface="Century Gothic"/>
                <a:sym typeface="Century Gothic"/>
              </a:rPr>
              <a:t>3</a:t>
            </a:r>
            <a:endParaRPr b="0" i="0" sz="2800" u="none" cap="none" strike="noStrike">
              <a:solidFill>
                <a:srgbClr val="000000"/>
              </a:solidFill>
              <a:latin typeface="Century Gothic"/>
              <a:ea typeface="Century Gothic"/>
              <a:cs typeface="Century Gothic"/>
              <a:sym typeface="Century Gothic"/>
            </a:endParaRPr>
          </a:p>
        </p:txBody>
      </p:sp>
      <p:sp>
        <p:nvSpPr>
          <p:cNvPr id="1795" name="Google Shape;1795;g12c77e50433_0_96"/>
          <p:cNvSpPr/>
          <p:nvPr/>
        </p:nvSpPr>
        <p:spPr>
          <a:xfrm>
            <a:off x="6849023" y="1462385"/>
            <a:ext cx="720000" cy="720000"/>
          </a:xfrm>
          <a:prstGeom prst="ellipse">
            <a:avLst/>
          </a:prstGeom>
          <a:solidFill>
            <a:srgbClr val="256075"/>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1" i="0" lang="fr-FR" sz="2800" u="none" cap="none" strike="noStrike">
                <a:solidFill>
                  <a:schemeClr val="lt1"/>
                </a:solidFill>
                <a:latin typeface="Century Gothic"/>
                <a:ea typeface="Century Gothic"/>
                <a:cs typeface="Century Gothic"/>
                <a:sym typeface="Century Gothic"/>
              </a:rPr>
              <a:t>4</a:t>
            </a:r>
            <a:endParaRPr b="0" i="0" sz="2800" u="none" cap="none" strike="noStrike">
              <a:solidFill>
                <a:srgbClr val="000000"/>
              </a:solidFill>
              <a:latin typeface="Century Gothic"/>
              <a:ea typeface="Century Gothic"/>
              <a:cs typeface="Century Gothic"/>
              <a:sym typeface="Century Gothic"/>
            </a:endParaRPr>
          </a:p>
        </p:txBody>
      </p:sp>
      <p:cxnSp>
        <p:nvCxnSpPr>
          <p:cNvPr id="1796" name="Google Shape;1796;g12c77e50433_0_96"/>
          <p:cNvCxnSpPr/>
          <p:nvPr/>
        </p:nvCxnSpPr>
        <p:spPr>
          <a:xfrm>
            <a:off x="5503450" y="4410575"/>
            <a:ext cx="1185000" cy="0"/>
          </a:xfrm>
          <a:prstGeom prst="straightConnector1">
            <a:avLst/>
          </a:prstGeom>
          <a:noFill/>
          <a:ln cap="flat" cmpd="sng" w="38100">
            <a:solidFill>
              <a:srgbClr val="085160"/>
            </a:solidFill>
            <a:prstDash val="solid"/>
            <a:round/>
            <a:headEnd len="sm" w="sm" type="none"/>
            <a:tailEnd len="med" w="med" type="triangle"/>
          </a:ln>
        </p:spPr>
      </p:cxnSp>
      <p:cxnSp>
        <p:nvCxnSpPr>
          <p:cNvPr id="1797" name="Google Shape;1797;g12c77e50433_0_96"/>
          <p:cNvCxnSpPr/>
          <p:nvPr/>
        </p:nvCxnSpPr>
        <p:spPr>
          <a:xfrm>
            <a:off x="5503450" y="1822375"/>
            <a:ext cx="1185000" cy="0"/>
          </a:xfrm>
          <a:prstGeom prst="straightConnector1">
            <a:avLst/>
          </a:prstGeom>
          <a:noFill/>
          <a:ln cap="flat" cmpd="sng" w="38100">
            <a:solidFill>
              <a:srgbClr val="085160"/>
            </a:solidFill>
            <a:prstDash val="solid"/>
            <a:round/>
            <a:headEnd len="sm" w="sm" type="none"/>
            <a:tailEnd len="med" w="med" type="triangle"/>
          </a:ln>
        </p:spPr>
      </p:cxnSp>
      <p:sp>
        <p:nvSpPr>
          <p:cNvPr id="1798" name="Google Shape;1798;g12c77e50433_0_96"/>
          <p:cNvSpPr txBox="1"/>
          <p:nvPr/>
        </p:nvSpPr>
        <p:spPr>
          <a:xfrm>
            <a:off x="4885204" y="2815575"/>
            <a:ext cx="2421600" cy="450300"/>
          </a:xfrm>
          <a:prstGeom prst="rect">
            <a:avLst/>
          </a:prstGeom>
          <a:solidFill>
            <a:srgbClr val="F6AB38"/>
          </a:solidFill>
          <a:ln>
            <a:noFill/>
          </a:ln>
        </p:spPr>
        <p:txBody>
          <a:bodyPr anchorCtr="0" anchor="t" bIns="45700" lIns="91425" spcFirstLastPara="1" rIns="91425" wrap="square" tIns="45700">
            <a:spAutoFit/>
          </a:bodyPr>
          <a:lstStyle/>
          <a:p>
            <a:pPr indent="0" lvl="0" marL="0" marR="0" rtl="0" algn="ctr">
              <a:lnSpc>
                <a:spcPct val="93000"/>
              </a:lnSpc>
              <a:spcBef>
                <a:spcPts val="0"/>
              </a:spcBef>
              <a:spcAft>
                <a:spcPts val="0"/>
              </a:spcAft>
              <a:buClr>
                <a:srgbClr val="000000"/>
              </a:buClr>
              <a:buSzPts val="1800"/>
              <a:buFont typeface="Times New Roman"/>
              <a:buNone/>
            </a:pPr>
            <a:r>
              <a:rPr b="1" i="0" lang="fr-FR" sz="2500" u="none" cap="none" strike="noStrike">
                <a:solidFill>
                  <a:schemeClr val="lt1"/>
                </a:solidFill>
                <a:latin typeface="Century Gothic"/>
                <a:ea typeface="Century Gothic"/>
                <a:cs typeface="Century Gothic"/>
                <a:sym typeface="Century Gothic"/>
              </a:rPr>
              <a:t>Effet rebond</a:t>
            </a:r>
            <a:endParaRPr b="1" i="0" sz="2500" u="none" cap="none" strike="noStrike">
              <a:solidFill>
                <a:schemeClr val="lt1"/>
              </a:solidFill>
              <a:latin typeface="Century Gothic"/>
              <a:ea typeface="Century Gothic"/>
              <a:cs typeface="Century Gothic"/>
              <a:sym typeface="Century Gothic"/>
            </a:endParaRPr>
          </a:p>
        </p:txBody>
      </p:sp>
      <p:sp>
        <p:nvSpPr>
          <p:cNvPr id="1799" name="Google Shape;1799;g12c77e50433_0_96"/>
          <p:cNvSpPr/>
          <p:nvPr/>
        </p:nvSpPr>
        <p:spPr>
          <a:xfrm>
            <a:off x="472050" y="5638425"/>
            <a:ext cx="11247900" cy="882000"/>
          </a:xfrm>
          <a:prstGeom prst="rect">
            <a:avLst/>
          </a:prstGeom>
          <a:solidFill>
            <a:srgbClr val="005262"/>
          </a:solidFill>
          <a:ln>
            <a:noFill/>
          </a:ln>
        </p:spPr>
        <p:txBody>
          <a:bodyPr anchorCtr="0" anchor="t" bIns="45700" lIns="91425" spcFirstLastPara="1" rIns="91425" wrap="square" tIns="45700">
            <a:noAutofit/>
          </a:bodyPr>
          <a:lstStyle/>
          <a:p>
            <a:pPr indent="0" lvl="0" marL="179999" marR="0" rtl="0" algn="ctr">
              <a:lnSpc>
                <a:spcPct val="100000"/>
              </a:lnSpc>
              <a:spcBef>
                <a:spcPts val="50"/>
              </a:spcBef>
              <a:spcAft>
                <a:spcPts val="0"/>
              </a:spcAft>
              <a:buClr>
                <a:srgbClr val="F6AB38"/>
              </a:buClr>
              <a:buSzPts val="2400"/>
              <a:buFont typeface="Century Gothic"/>
              <a:buNone/>
            </a:pPr>
            <a:r>
              <a:t/>
            </a:r>
            <a:endParaRPr b="1" i="0" sz="1400" u="none" cap="none" strike="noStrike">
              <a:solidFill>
                <a:schemeClr val="lt1"/>
              </a:solidFill>
              <a:latin typeface="Century Gothic"/>
              <a:ea typeface="Century Gothic"/>
              <a:cs typeface="Century Gothic"/>
              <a:sym typeface="Century Gothic"/>
            </a:endParaRPr>
          </a:p>
          <a:p>
            <a:pPr indent="0" lvl="0" marL="179999" marR="0" rtl="0" algn="ctr">
              <a:lnSpc>
                <a:spcPct val="100000"/>
              </a:lnSpc>
              <a:spcBef>
                <a:spcPts val="50"/>
              </a:spcBef>
              <a:spcAft>
                <a:spcPts val="0"/>
              </a:spcAft>
              <a:buClr>
                <a:srgbClr val="F6AB38"/>
              </a:buClr>
              <a:buSzPts val="2400"/>
              <a:buFont typeface="Century Gothic"/>
              <a:buNone/>
            </a:pPr>
            <a:r>
              <a:rPr b="1" i="0" lang="fr-FR" sz="2500" u="none" cap="none" strike="noStrike">
                <a:solidFill>
                  <a:schemeClr val="lt1"/>
                </a:solidFill>
                <a:latin typeface="Century Gothic"/>
                <a:ea typeface="Century Gothic"/>
                <a:cs typeface="Century Gothic"/>
                <a:sym typeface="Century Gothic"/>
              </a:rPr>
              <a:t>Sans repenser nos modes de consommation, c’est un pari risqué</a:t>
            </a:r>
            <a:endParaRPr b="1" i="0" sz="1400" u="none" cap="none" strike="noStrike">
              <a:solidFill>
                <a:schemeClr val="lt1"/>
              </a:solidFill>
              <a:latin typeface="Century Gothic"/>
              <a:ea typeface="Century Gothic"/>
              <a:cs typeface="Century Gothic"/>
              <a:sym typeface="Century Gothic"/>
            </a:endParaRPr>
          </a:p>
        </p:txBody>
      </p:sp>
      <p:cxnSp>
        <p:nvCxnSpPr>
          <p:cNvPr id="1800" name="Google Shape;1800;g12c77e50433_0_96"/>
          <p:cNvCxnSpPr/>
          <p:nvPr/>
        </p:nvCxnSpPr>
        <p:spPr>
          <a:xfrm flipH="1">
            <a:off x="5661000" y="1366925"/>
            <a:ext cx="762000" cy="920700"/>
          </a:xfrm>
          <a:prstGeom prst="straightConnector1">
            <a:avLst/>
          </a:prstGeom>
          <a:noFill/>
          <a:ln cap="flat" cmpd="sng" w="76200">
            <a:solidFill>
              <a:srgbClr val="C00000"/>
            </a:solidFill>
            <a:prstDash val="solid"/>
            <a:round/>
            <a:headEnd len="sm" w="sm" type="none"/>
            <a:tailEnd len="sm" w="sm" type="none"/>
          </a:ln>
        </p:spPr>
      </p:cxnSp>
      <p:cxnSp>
        <p:nvCxnSpPr>
          <p:cNvPr id="1801" name="Google Shape;1801;g12c77e50433_0_96"/>
          <p:cNvCxnSpPr/>
          <p:nvPr/>
        </p:nvCxnSpPr>
        <p:spPr>
          <a:xfrm rot="10800000">
            <a:off x="8933700" y="2703275"/>
            <a:ext cx="0" cy="785100"/>
          </a:xfrm>
          <a:prstGeom prst="straightConnector1">
            <a:avLst/>
          </a:prstGeom>
          <a:noFill/>
          <a:ln cap="flat" cmpd="sng" w="38100">
            <a:solidFill>
              <a:srgbClr val="256075"/>
            </a:solidFill>
            <a:prstDash val="solid"/>
            <a:round/>
            <a:headEnd len="sm" w="sm" type="none"/>
            <a:tailEnd len="med" w="med" type="triangle"/>
          </a:ln>
        </p:spPr>
      </p:cxnSp>
      <p:cxnSp>
        <p:nvCxnSpPr>
          <p:cNvPr id="1802" name="Google Shape;1802;g12c77e50433_0_96"/>
          <p:cNvCxnSpPr/>
          <p:nvPr/>
        </p:nvCxnSpPr>
        <p:spPr>
          <a:xfrm rot="10800000">
            <a:off x="3258275" y="2677700"/>
            <a:ext cx="0" cy="785100"/>
          </a:xfrm>
          <a:prstGeom prst="straightConnector1">
            <a:avLst/>
          </a:prstGeom>
          <a:noFill/>
          <a:ln cap="flat" cmpd="sng" w="38100">
            <a:solidFill>
              <a:srgbClr val="256075"/>
            </a:solidFill>
            <a:prstDash val="solid"/>
            <a:round/>
            <a:headEnd len="med" w="med" type="triangl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9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AB38"/>
        </a:solidFill>
      </p:bgPr>
    </p:bg>
    <p:spTree>
      <p:nvGrpSpPr>
        <p:cNvPr id="1807" name="Shape 1807"/>
        <p:cNvGrpSpPr/>
        <p:nvPr/>
      </p:nvGrpSpPr>
      <p:grpSpPr>
        <a:xfrm>
          <a:off x="0" y="0"/>
          <a:ext cx="0" cy="0"/>
          <a:chOff x="0" y="0"/>
          <a:chExt cx="0" cy="0"/>
        </a:xfrm>
      </p:grpSpPr>
      <p:sp>
        <p:nvSpPr>
          <p:cNvPr id="1808" name="Google Shape;1808;g118b8514ead_0_40"/>
          <p:cNvSpPr txBox="1"/>
          <p:nvPr/>
        </p:nvSpPr>
        <p:spPr>
          <a:xfrm>
            <a:off x="1195950" y="2828700"/>
            <a:ext cx="98001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2400"/>
              <a:buFont typeface="Arial"/>
              <a:buNone/>
            </a:pPr>
            <a:r>
              <a:rPr b="1" i="0" lang="fr-FR" sz="3600" u="none" cap="none" strike="noStrike">
                <a:solidFill>
                  <a:schemeClr val="lt1"/>
                </a:solidFill>
                <a:latin typeface="Century Gothic"/>
                <a:ea typeface="Century Gothic"/>
                <a:cs typeface="Century Gothic"/>
                <a:sym typeface="Century Gothic"/>
              </a:rPr>
              <a:t>C’est ici que vous intervenez !</a:t>
            </a:r>
            <a:endParaRPr b="0" i="0" sz="3000" u="none" cap="none" strike="noStrike">
              <a:solidFill>
                <a:schemeClr val="lt1"/>
              </a:solidFill>
              <a:latin typeface="Arial"/>
              <a:ea typeface="Arial"/>
              <a:cs typeface="Arial"/>
              <a:sym typeface="Arial"/>
            </a:endParaRPr>
          </a:p>
        </p:txBody>
      </p:sp>
      <p:sp>
        <p:nvSpPr>
          <p:cNvPr id="1809" name="Google Shape;1809;g118b8514ead_0_40"/>
          <p:cNvSpPr txBox="1"/>
          <p:nvPr>
            <p:ph idx="12" type="sldNum"/>
          </p:nvPr>
        </p:nvSpPr>
        <p:spPr>
          <a:xfrm>
            <a:off x="11280576" y="6597352"/>
            <a:ext cx="864000" cy="2607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
        <p:nvSpPr>
          <p:cNvPr id="1810" name="Google Shape;1810;g118b8514ead_0_40"/>
          <p:cNvSpPr txBox="1"/>
          <p:nvPr/>
        </p:nvSpPr>
        <p:spPr>
          <a:xfrm>
            <a:off x="12299675" y="5267750"/>
            <a:ext cx="9800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5" name="Shape 1815"/>
        <p:cNvGrpSpPr/>
        <p:nvPr/>
      </p:nvGrpSpPr>
      <p:grpSpPr>
        <a:xfrm>
          <a:off x="0" y="0"/>
          <a:ext cx="0" cy="0"/>
          <a:chOff x="0" y="0"/>
          <a:chExt cx="0" cy="0"/>
        </a:xfrm>
      </p:grpSpPr>
      <p:sp>
        <p:nvSpPr>
          <p:cNvPr id="1816" name="Google Shape;1816;g117b548d470_0_253"/>
          <p:cNvSpPr txBox="1"/>
          <p:nvPr/>
        </p:nvSpPr>
        <p:spPr>
          <a:xfrm>
            <a:off x="896900" y="1250575"/>
            <a:ext cx="2797500" cy="433200"/>
          </a:xfrm>
          <a:prstGeom prst="rect">
            <a:avLst/>
          </a:prstGeom>
          <a:solidFill>
            <a:srgbClr val="005262"/>
          </a:solidFill>
          <a:ln>
            <a:noFill/>
          </a:ln>
        </p:spPr>
        <p:txBody>
          <a:bodyPr anchorCtr="0" anchor="t" bIns="46800" lIns="90000" spcFirstLastPara="1" rIns="90000" wrap="square" tIns="46800">
            <a:spAutoFit/>
          </a:bodyPr>
          <a:lstStyle/>
          <a:p>
            <a:pPr indent="0" lvl="0" marL="0" marR="0" rtl="0" algn="l">
              <a:lnSpc>
                <a:spcPct val="100000"/>
              </a:lnSpc>
              <a:spcBef>
                <a:spcPts val="0"/>
              </a:spcBef>
              <a:spcAft>
                <a:spcPts val="0"/>
              </a:spcAft>
              <a:buClr>
                <a:srgbClr val="000000"/>
              </a:buClr>
              <a:buSzPts val="2000"/>
              <a:buFont typeface="Arial"/>
              <a:buNone/>
            </a:pPr>
            <a:r>
              <a:rPr b="1" i="0" lang="fr-FR" sz="2200" u="none" cap="none" strike="noStrike">
                <a:solidFill>
                  <a:srgbClr val="FFFFFF"/>
                </a:solidFill>
                <a:latin typeface="Century Gothic"/>
                <a:ea typeface="Century Gothic"/>
                <a:cs typeface="Century Gothic"/>
                <a:sym typeface="Century Gothic"/>
              </a:rPr>
              <a:t>          Sobriété</a:t>
            </a:r>
            <a:endParaRPr b="0" i="0" sz="2200" u="none" cap="none" strike="noStrike">
              <a:solidFill>
                <a:srgbClr val="000000"/>
              </a:solidFill>
              <a:latin typeface="Century Gothic"/>
              <a:ea typeface="Century Gothic"/>
              <a:cs typeface="Century Gothic"/>
              <a:sym typeface="Century Gothic"/>
            </a:endParaRPr>
          </a:p>
        </p:txBody>
      </p:sp>
      <p:sp>
        <p:nvSpPr>
          <p:cNvPr id="1817" name="Google Shape;1817;g117b548d470_0_253"/>
          <p:cNvSpPr txBox="1"/>
          <p:nvPr/>
        </p:nvSpPr>
        <p:spPr>
          <a:xfrm>
            <a:off x="4569306" y="1250571"/>
            <a:ext cx="2797500" cy="433200"/>
          </a:xfrm>
          <a:prstGeom prst="rect">
            <a:avLst/>
          </a:prstGeom>
          <a:solidFill>
            <a:srgbClr val="005262"/>
          </a:solidFill>
          <a:ln>
            <a:noFill/>
          </a:ln>
        </p:spPr>
        <p:txBody>
          <a:bodyPr anchorCtr="0" anchor="t" bIns="46800" lIns="90000" spcFirstLastPara="1" rIns="90000" wrap="square" tIns="46800">
            <a:spAutoFit/>
          </a:bodyPr>
          <a:lstStyle/>
          <a:p>
            <a:pPr indent="0" lvl="0" marL="0" marR="0" rtl="0" algn="ctr">
              <a:lnSpc>
                <a:spcPct val="100000"/>
              </a:lnSpc>
              <a:spcBef>
                <a:spcPts val="0"/>
              </a:spcBef>
              <a:spcAft>
                <a:spcPts val="0"/>
              </a:spcAft>
              <a:buClr>
                <a:srgbClr val="000000"/>
              </a:buClr>
              <a:buSzPts val="2000"/>
              <a:buFont typeface="Arial"/>
              <a:buNone/>
            </a:pPr>
            <a:r>
              <a:rPr b="1" i="0" lang="fr-FR" sz="2200" u="none" cap="none" strike="noStrike">
                <a:solidFill>
                  <a:srgbClr val="FFFFFF"/>
                </a:solidFill>
                <a:latin typeface="Century Gothic"/>
                <a:ea typeface="Century Gothic"/>
                <a:cs typeface="Century Gothic"/>
                <a:sym typeface="Century Gothic"/>
              </a:rPr>
              <a:t>  Efficacité</a:t>
            </a:r>
            <a:endParaRPr b="0" i="0" sz="2200" u="none" cap="none" strike="noStrike">
              <a:solidFill>
                <a:srgbClr val="000000"/>
              </a:solidFill>
              <a:latin typeface="Century Gothic"/>
              <a:ea typeface="Century Gothic"/>
              <a:cs typeface="Century Gothic"/>
              <a:sym typeface="Century Gothic"/>
            </a:endParaRPr>
          </a:p>
        </p:txBody>
      </p:sp>
      <p:sp>
        <p:nvSpPr>
          <p:cNvPr id="1818" name="Google Shape;1818;g117b548d470_0_253"/>
          <p:cNvSpPr txBox="1"/>
          <p:nvPr/>
        </p:nvSpPr>
        <p:spPr>
          <a:xfrm>
            <a:off x="8241700" y="1250575"/>
            <a:ext cx="3521400" cy="433200"/>
          </a:xfrm>
          <a:prstGeom prst="rect">
            <a:avLst/>
          </a:prstGeom>
          <a:solidFill>
            <a:srgbClr val="005262"/>
          </a:solidFill>
          <a:ln>
            <a:noFill/>
          </a:ln>
        </p:spPr>
        <p:txBody>
          <a:bodyPr anchorCtr="0" anchor="t" bIns="46800" lIns="90000" spcFirstLastPara="1" rIns="90000" wrap="square" tIns="46800">
            <a:spAutoFit/>
          </a:bodyPr>
          <a:lstStyle/>
          <a:p>
            <a:pPr indent="0" lvl="0" marL="0" marR="0" rtl="0" algn="ctr">
              <a:lnSpc>
                <a:spcPct val="100000"/>
              </a:lnSpc>
              <a:spcBef>
                <a:spcPts val="0"/>
              </a:spcBef>
              <a:spcAft>
                <a:spcPts val="0"/>
              </a:spcAft>
              <a:buClr>
                <a:srgbClr val="000000"/>
              </a:buClr>
              <a:buSzPts val="2000"/>
              <a:buFont typeface="Arial"/>
              <a:buNone/>
            </a:pPr>
            <a:r>
              <a:rPr b="1" i="0" lang="fr-FR" sz="2200" u="none" cap="none" strike="noStrike">
                <a:solidFill>
                  <a:srgbClr val="FFFFFF"/>
                </a:solidFill>
                <a:latin typeface="Century Gothic"/>
                <a:ea typeface="Century Gothic"/>
                <a:cs typeface="Century Gothic"/>
                <a:sym typeface="Century Gothic"/>
              </a:rPr>
              <a:t>   </a:t>
            </a:r>
            <a:r>
              <a:rPr b="1" i="0" lang="fr-FR" sz="2200" u="none" cap="none" strike="noStrike">
                <a:solidFill>
                  <a:schemeClr val="lt1"/>
                </a:solidFill>
                <a:latin typeface="Century Gothic"/>
                <a:ea typeface="Century Gothic"/>
                <a:cs typeface="Century Gothic"/>
                <a:sym typeface="Century Gothic"/>
              </a:rPr>
              <a:t>É</a:t>
            </a:r>
            <a:r>
              <a:rPr b="1" i="0" lang="fr-FR" sz="2200" u="none" cap="none" strike="noStrike">
                <a:solidFill>
                  <a:srgbClr val="FFFFFF"/>
                </a:solidFill>
                <a:latin typeface="Century Gothic"/>
                <a:ea typeface="Century Gothic"/>
                <a:cs typeface="Century Gothic"/>
                <a:sym typeface="Century Gothic"/>
              </a:rPr>
              <a:t>nergie décarbonée</a:t>
            </a:r>
            <a:endParaRPr b="0" i="0" sz="2200" u="none" cap="none" strike="noStrike">
              <a:solidFill>
                <a:srgbClr val="000000"/>
              </a:solidFill>
              <a:latin typeface="Century Gothic"/>
              <a:ea typeface="Century Gothic"/>
              <a:cs typeface="Century Gothic"/>
              <a:sym typeface="Century Gothic"/>
            </a:endParaRPr>
          </a:p>
        </p:txBody>
      </p:sp>
      <p:sp>
        <p:nvSpPr>
          <p:cNvPr id="1819" name="Google Shape;1819;g117b548d470_0_253"/>
          <p:cNvSpPr/>
          <p:nvPr/>
        </p:nvSpPr>
        <p:spPr>
          <a:xfrm>
            <a:off x="428848" y="1090247"/>
            <a:ext cx="720000" cy="720000"/>
          </a:xfrm>
          <a:prstGeom prst="ellipse">
            <a:avLst/>
          </a:prstGeom>
          <a:solidFill>
            <a:srgbClr val="F59F2E"/>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1" i="0" lang="fr-FR" sz="2800" u="none" cap="none" strike="noStrike">
                <a:solidFill>
                  <a:schemeClr val="lt1"/>
                </a:solidFill>
                <a:latin typeface="Century Gothic"/>
                <a:ea typeface="Century Gothic"/>
                <a:cs typeface="Century Gothic"/>
                <a:sym typeface="Century Gothic"/>
              </a:rPr>
              <a:t>1</a:t>
            </a:r>
            <a:endParaRPr b="0" i="0" sz="2800" u="none" cap="none" strike="noStrike">
              <a:solidFill>
                <a:srgbClr val="000000"/>
              </a:solidFill>
              <a:latin typeface="Century Gothic"/>
              <a:ea typeface="Century Gothic"/>
              <a:cs typeface="Century Gothic"/>
              <a:sym typeface="Century Gothic"/>
            </a:endParaRPr>
          </a:p>
        </p:txBody>
      </p:sp>
      <p:sp>
        <p:nvSpPr>
          <p:cNvPr id="1820" name="Google Shape;1820;g117b548d470_0_253"/>
          <p:cNvSpPr/>
          <p:nvPr/>
        </p:nvSpPr>
        <p:spPr>
          <a:xfrm>
            <a:off x="4137259" y="1107172"/>
            <a:ext cx="720000" cy="720000"/>
          </a:xfrm>
          <a:prstGeom prst="ellipse">
            <a:avLst/>
          </a:prstGeom>
          <a:solidFill>
            <a:srgbClr val="F59F2E"/>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1" i="0" lang="fr-FR" sz="2800" u="none" cap="none" strike="noStrike">
                <a:solidFill>
                  <a:schemeClr val="lt1"/>
                </a:solidFill>
                <a:latin typeface="Century Gothic"/>
                <a:ea typeface="Century Gothic"/>
                <a:cs typeface="Century Gothic"/>
                <a:sym typeface="Century Gothic"/>
              </a:rPr>
              <a:t>2</a:t>
            </a:r>
            <a:endParaRPr b="0" i="0" sz="2800" u="none" cap="none" strike="noStrike">
              <a:solidFill>
                <a:srgbClr val="000000"/>
              </a:solidFill>
              <a:latin typeface="Century Gothic"/>
              <a:ea typeface="Century Gothic"/>
              <a:cs typeface="Century Gothic"/>
              <a:sym typeface="Century Gothic"/>
            </a:endParaRPr>
          </a:p>
        </p:txBody>
      </p:sp>
      <p:cxnSp>
        <p:nvCxnSpPr>
          <p:cNvPr id="1821" name="Google Shape;1821;g117b548d470_0_253"/>
          <p:cNvCxnSpPr>
            <a:stCxn id="1816" idx="3"/>
            <a:endCxn id="1820" idx="2"/>
          </p:cNvCxnSpPr>
          <p:nvPr/>
        </p:nvCxnSpPr>
        <p:spPr>
          <a:xfrm>
            <a:off x="3694400" y="1467175"/>
            <a:ext cx="442800" cy="0"/>
          </a:xfrm>
          <a:prstGeom prst="straightConnector1">
            <a:avLst/>
          </a:prstGeom>
          <a:noFill/>
          <a:ln cap="flat" cmpd="sng" w="38100">
            <a:solidFill>
              <a:srgbClr val="085160"/>
            </a:solidFill>
            <a:prstDash val="solid"/>
            <a:round/>
            <a:headEnd len="sm" w="sm" type="none"/>
            <a:tailEnd len="med" w="med" type="triangle"/>
          </a:ln>
        </p:spPr>
      </p:cxnSp>
      <p:cxnSp>
        <p:nvCxnSpPr>
          <p:cNvPr id="1822" name="Google Shape;1822;g117b548d470_0_253"/>
          <p:cNvCxnSpPr>
            <a:stCxn id="1817" idx="3"/>
            <a:endCxn id="1823" idx="2"/>
          </p:cNvCxnSpPr>
          <p:nvPr/>
        </p:nvCxnSpPr>
        <p:spPr>
          <a:xfrm>
            <a:off x="7366806" y="1467171"/>
            <a:ext cx="478800" cy="0"/>
          </a:xfrm>
          <a:prstGeom prst="straightConnector1">
            <a:avLst/>
          </a:prstGeom>
          <a:noFill/>
          <a:ln cap="flat" cmpd="sng" w="38100">
            <a:solidFill>
              <a:srgbClr val="085160"/>
            </a:solidFill>
            <a:prstDash val="solid"/>
            <a:round/>
            <a:headEnd len="sm" w="sm" type="none"/>
            <a:tailEnd len="med" w="med" type="triangle"/>
          </a:ln>
        </p:spPr>
      </p:cxnSp>
      <p:pic>
        <p:nvPicPr>
          <p:cNvPr descr="Une image contenant dessin&#10;&#10;Description générée automatiquement" id="1824" name="Google Shape;1824;g117b548d470_0_253"/>
          <p:cNvPicPr preferRelativeResize="0"/>
          <p:nvPr/>
        </p:nvPicPr>
        <p:blipFill rotWithShape="1">
          <a:blip r:embed="rId3">
            <a:alphaModFix/>
          </a:blip>
          <a:srcRect b="0" l="0" r="0" t="0"/>
          <a:stretch/>
        </p:blipFill>
        <p:spPr>
          <a:xfrm>
            <a:off x="-1104800" y="180476"/>
            <a:ext cx="800252" cy="800252"/>
          </a:xfrm>
          <a:prstGeom prst="rect">
            <a:avLst/>
          </a:prstGeom>
          <a:noFill/>
          <a:ln>
            <a:noFill/>
          </a:ln>
        </p:spPr>
      </p:pic>
      <p:sp>
        <p:nvSpPr>
          <p:cNvPr id="1825" name="Google Shape;1825;g117b548d470_0_253"/>
          <p:cNvSpPr txBox="1"/>
          <p:nvPr>
            <p:ph idx="12" type="sldNum"/>
          </p:nvPr>
        </p:nvSpPr>
        <p:spPr>
          <a:xfrm>
            <a:off x="11280576" y="6597352"/>
            <a:ext cx="864000" cy="2607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fr-FR"/>
              <a:t>‹#›</a:t>
            </a:fld>
            <a:endParaRPr/>
          </a:p>
        </p:txBody>
      </p:sp>
      <p:grpSp>
        <p:nvGrpSpPr>
          <p:cNvPr id="1826" name="Google Shape;1826;g117b548d470_0_253"/>
          <p:cNvGrpSpPr/>
          <p:nvPr/>
        </p:nvGrpSpPr>
        <p:grpSpPr>
          <a:xfrm>
            <a:off x="454650" y="2178763"/>
            <a:ext cx="11475400" cy="1272250"/>
            <a:chOff x="454650" y="2187225"/>
            <a:chExt cx="11475400" cy="1272250"/>
          </a:xfrm>
        </p:grpSpPr>
        <p:sp>
          <p:nvSpPr>
            <p:cNvPr id="1827" name="Google Shape;1827;g117b548d470_0_253"/>
            <p:cNvSpPr/>
            <p:nvPr/>
          </p:nvSpPr>
          <p:spPr>
            <a:xfrm>
              <a:off x="454650" y="2187225"/>
              <a:ext cx="1757100" cy="433200"/>
            </a:xfrm>
            <a:prstGeom prst="rect">
              <a:avLst/>
            </a:prstGeom>
            <a:solidFill>
              <a:srgbClr val="F59F2E"/>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fr-FR" sz="2200" u="none" cap="none" strike="noStrike">
                  <a:solidFill>
                    <a:schemeClr val="lt1"/>
                  </a:solidFill>
                  <a:latin typeface="Century Gothic"/>
                  <a:ea typeface="Century Gothic"/>
                  <a:cs typeface="Century Gothic"/>
                  <a:sym typeface="Century Gothic"/>
                </a:rPr>
                <a:t>Transports</a:t>
              </a:r>
              <a:endParaRPr b="1" i="0" sz="2200" u="none" cap="none" strike="noStrike">
                <a:solidFill>
                  <a:schemeClr val="lt1"/>
                </a:solidFill>
                <a:latin typeface="Arial"/>
                <a:ea typeface="Arial"/>
                <a:cs typeface="Arial"/>
                <a:sym typeface="Arial"/>
              </a:endParaRPr>
            </a:p>
          </p:txBody>
        </p:sp>
        <p:pic>
          <p:nvPicPr>
            <p:cNvPr id="1828" name="Google Shape;1828;g117b548d470_0_253"/>
            <p:cNvPicPr preferRelativeResize="0"/>
            <p:nvPr/>
          </p:nvPicPr>
          <p:blipFill rotWithShape="1">
            <a:blip r:embed="rId4">
              <a:alphaModFix/>
            </a:blip>
            <a:srcRect b="0" l="0" r="0" t="0"/>
            <a:stretch/>
          </p:blipFill>
          <p:spPr>
            <a:xfrm>
              <a:off x="669650" y="2772000"/>
              <a:ext cx="687475" cy="687475"/>
            </a:xfrm>
            <a:prstGeom prst="rect">
              <a:avLst/>
            </a:prstGeom>
            <a:noFill/>
            <a:ln>
              <a:noFill/>
            </a:ln>
          </p:spPr>
        </p:pic>
        <p:pic>
          <p:nvPicPr>
            <p:cNvPr id="1829" name="Google Shape;1829;g117b548d470_0_253"/>
            <p:cNvPicPr preferRelativeResize="0"/>
            <p:nvPr/>
          </p:nvPicPr>
          <p:blipFill rotWithShape="1">
            <a:blip r:embed="rId5">
              <a:alphaModFix/>
            </a:blip>
            <a:srcRect b="0" l="0" r="0" t="0"/>
            <a:stretch/>
          </p:blipFill>
          <p:spPr>
            <a:xfrm>
              <a:off x="4393381" y="2772000"/>
              <a:ext cx="687475" cy="687475"/>
            </a:xfrm>
            <a:prstGeom prst="rect">
              <a:avLst/>
            </a:prstGeom>
            <a:noFill/>
            <a:ln>
              <a:noFill/>
            </a:ln>
          </p:spPr>
        </p:pic>
        <p:sp>
          <p:nvSpPr>
            <p:cNvPr id="1830" name="Google Shape;1830;g117b548d470_0_253"/>
            <p:cNvSpPr/>
            <p:nvPr/>
          </p:nvSpPr>
          <p:spPr>
            <a:xfrm>
              <a:off x="5133875" y="2771175"/>
              <a:ext cx="2797500" cy="687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Arial"/>
                <a:buNone/>
              </a:pPr>
              <a:r>
                <a:rPr b="1" i="0" lang="fr-FR" sz="2000" u="none" cap="none" strike="noStrike">
                  <a:solidFill>
                    <a:srgbClr val="085160"/>
                  </a:solidFill>
                  <a:latin typeface="Century Gothic"/>
                  <a:ea typeface="Century Gothic"/>
                  <a:cs typeface="Century Gothic"/>
                  <a:sym typeface="Century Gothic"/>
                </a:rPr>
                <a:t>Utiliser les transports en commun</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1831" name="Google Shape;1831;g117b548d470_0_253"/>
            <p:cNvPicPr preferRelativeResize="0"/>
            <p:nvPr/>
          </p:nvPicPr>
          <p:blipFill rotWithShape="1">
            <a:blip r:embed="rId6">
              <a:alphaModFix/>
            </a:blip>
            <a:srcRect b="0" l="0" r="0" t="0"/>
            <a:stretch/>
          </p:blipFill>
          <p:spPr>
            <a:xfrm>
              <a:off x="8341581" y="2690687"/>
              <a:ext cx="687475" cy="687475"/>
            </a:xfrm>
            <a:prstGeom prst="rect">
              <a:avLst/>
            </a:prstGeom>
            <a:noFill/>
            <a:ln>
              <a:noFill/>
            </a:ln>
          </p:spPr>
        </p:pic>
        <p:sp>
          <p:nvSpPr>
            <p:cNvPr id="1832" name="Google Shape;1832;g117b548d470_0_253"/>
            <p:cNvSpPr/>
            <p:nvPr/>
          </p:nvSpPr>
          <p:spPr>
            <a:xfrm>
              <a:off x="9132550" y="2690625"/>
              <a:ext cx="2797500" cy="687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Arial"/>
                <a:buNone/>
              </a:pPr>
              <a:r>
                <a:rPr b="1" i="0" lang="fr-FR" sz="2000" u="none" cap="none" strike="noStrike">
                  <a:solidFill>
                    <a:srgbClr val="085160"/>
                  </a:solidFill>
                  <a:latin typeface="Century Gothic"/>
                  <a:ea typeface="Century Gothic"/>
                  <a:cs typeface="Century Gothic"/>
                  <a:sym typeface="Century Gothic"/>
                </a:rPr>
                <a:t>Utiliser un véhicule électrique</a:t>
              </a:r>
              <a:endParaRPr b="0" i="0" sz="14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sp>
          <p:nvSpPr>
            <p:cNvPr id="1833" name="Google Shape;1833;g117b548d470_0_253"/>
            <p:cNvSpPr/>
            <p:nvPr/>
          </p:nvSpPr>
          <p:spPr>
            <a:xfrm>
              <a:off x="1476500" y="2878000"/>
              <a:ext cx="2083500" cy="402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Arial"/>
                <a:buNone/>
              </a:pPr>
              <a:r>
                <a:rPr b="1" i="0" lang="fr-FR" sz="2000" u="none" cap="none" strike="noStrike">
                  <a:solidFill>
                    <a:srgbClr val="085160"/>
                  </a:solidFill>
                  <a:latin typeface="Century Gothic"/>
                  <a:ea typeface="Century Gothic"/>
                  <a:cs typeface="Century Gothic"/>
                  <a:sym typeface="Century Gothic"/>
                </a:rPr>
                <a:t>Utiliser un vélo</a:t>
              </a:r>
              <a:endParaRPr b="0" i="0" sz="1400" u="none" cap="none" strike="noStrike">
                <a:solidFill>
                  <a:srgbClr val="000000"/>
                </a:solidFill>
                <a:latin typeface="Century Gothic"/>
                <a:ea typeface="Century Gothic"/>
                <a:cs typeface="Century Gothic"/>
                <a:sym typeface="Century Gothic"/>
              </a:endParaRPr>
            </a:p>
          </p:txBody>
        </p:sp>
      </p:grpSp>
      <p:sp>
        <p:nvSpPr>
          <p:cNvPr id="1823" name="Google Shape;1823;g117b548d470_0_253"/>
          <p:cNvSpPr/>
          <p:nvPr/>
        </p:nvSpPr>
        <p:spPr>
          <a:xfrm>
            <a:off x="7845641" y="1107172"/>
            <a:ext cx="720000" cy="720000"/>
          </a:xfrm>
          <a:prstGeom prst="ellipse">
            <a:avLst/>
          </a:prstGeom>
          <a:solidFill>
            <a:srgbClr val="F59F2E"/>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1" i="0" lang="fr-FR" sz="2800" u="none" cap="none" strike="noStrike">
                <a:solidFill>
                  <a:schemeClr val="lt1"/>
                </a:solidFill>
                <a:latin typeface="Century Gothic"/>
                <a:ea typeface="Century Gothic"/>
                <a:cs typeface="Century Gothic"/>
                <a:sym typeface="Century Gothic"/>
              </a:rPr>
              <a:t>3</a:t>
            </a:r>
            <a:endParaRPr b="0" i="0" sz="2800" u="none" cap="none" strike="noStrike">
              <a:solidFill>
                <a:srgbClr val="000000"/>
              </a:solidFill>
              <a:latin typeface="Century Gothic"/>
              <a:ea typeface="Century Gothic"/>
              <a:cs typeface="Century Gothic"/>
              <a:sym typeface="Century Gothic"/>
            </a:endParaRPr>
          </a:p>
        </p:txBody>
      </p:sp>
      <p:sp>
        <p:nvSpPr>
          <p:cNvPr id="1834" name="Google Shape;1834;g117b548d470_0_253"/>
          <p:cNvSpPr/>
          <p:nvPr/>
        </p:nvSpPr>
        <p:spPr>
          <a:xfrm>
            <a:off x="9620800" y="6597325"/>
            <a:ext cx="2083500" cy="2607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85160"/>
              </a:buClr>
              <a:buSzPts val="1100"/>
              <a:buFont typeface="Century Gothic"/>
              <a:buNone/>
            </a:pPr>
            <a:r>
              <a:rPr b="0" i="1" lang="fr-FR" sz="1100" u="none" cap="none" strike="noStrike">
                <a:solidFill>
                  <a:srgbClr val="085160"/>
                </a:solidFill>
                <a:latin typeface="Century Gothic"/>
                <a:ea typeface="Century Gothic"/>
                <a:cs typeface="Century Gothic"/>
                <a:sym typeface="Century Gothic"/>
              </a:rPr>
              <a:t>Icônes : Freepik</a:t>
            </a:r>
            <a:endParaRPr b="0" i="1" sz="1100" u="none" cap="none" strike="noStrike">
              <a:solidFill>
                <a:srgbClr val="166478"/>
              </a:solidFill>
              <a:latin typeface="Century Gothic"/>
              <a:ea typeface="Century Gothic"/>
              <a:cs typeface="Century Gothic"/>
              <a:sym typeface="Century Gothic"/>
            </a:endParaRPr>
          </a:p>
        </p:txBody>
      </p:sp>
      <p:sp>
        <p:nvSpPr>
          <p:cNvPr id="1835" name="Google Shape;1835;g117b548d470_0_253"/>
          <p:cNvSpPr txBox="1"/>
          <p:nvPr>
            <p:ph type="title"/>
          </p:nvPr>
        </p:nvSpPr>
        <p:spPr>
          <a:xfrm>
            <a:off x="2027548" y="0"/>
            <a:ext cx="8028900" cy="980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fr-FR"/>
              <a:t>Quelle démarche faut-il adopter ?</a:t>
            </a:r>
            <a:endParaRPr/>
          </a:p>
        </p:txBody>
      </p:sp>
      <p:grpSp>
        <p:nvGrpSpPr>
          <p:cNvPr id="1836" name="Google Shape;1836;g117b548d470_0_253"/>
          <p:cNvGrpSpPr/>
          <p:nvPr/>
        </p:nvGrpSpPr>
        <p:grpSpPr>
          <a:xfrm>
            <a:off x="454650" y="3819525"/>
            <a:ext cx="11702200" cy="1314475"/>
            <a:chOff x="454650" y="3819525"/>
            <a:chExt cx="11702200" cy="1314475"/>
          </a:xfrm>
        </p:grpSpPr>
        <p:sp>
          <p:nvSpPr>
            <p:cNvPr id="1837" name="Google Shape;1837;g117b548d470_0_253"/>
            <p:cNvSpPr/>
            <p:nvPr/>
          </p:nvSpPr>
          <p:spPr>
            <a:xfrm>
              <a:off x="1476500" y="4414000"/>
              <a:ext cx="2797500" cy="72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i="0" lang="fr-FR" sz="2000" u="none" cap="none" strike="noStrike">
                  <a:solidFill>
                    <a:srgbClr val="085160"/>
                  </a:solidFill>
                  <a:latin typeface="Century Gothic"/>
                  <a:ea typeface="Century Gothic"/>
                  <a:cs typeface="Century Gothic"/>
                  <a:sym typeface="Century Gothic"/>
                </a:rPr>
                <a:t>Baisser le chauffage et mettre un pull</a:t>
              </a:r>
              <a:endParaRPr b="0" i="0" sz="1400" u="none" cap="none" strike="noStrike">
                <a:solidFill>
                  <a:srgbClr val="000000"/>
                </a:solidFill>
                <a:latin typeface="Century Gothic"/>
                <a:ea typeface="Century Gothic"/>
                <a:cs typeface="Century Gothic"/>
                <a:sym typeface="Century Gothic"/>
              </a:endParaRPr>
            </a:p>
          </p:txBody>
        </p:sp>
        <p:sp>
          <p:nvSpPr>
            <p:cNvPr id="1838" name="Google Shape;1838;g117b548d470_0_253"/>
            <p:cNvSpPr/>
            <p:nvPr/>
          </p:nvSpPr>
          <p:spPr>
            <a:xfrm>
              <a:off x="5133875" y="4430200"/>
              <a:ext cx="2961000" cy="687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i="0" lang="fr-FR" sz="2000" u="none" cap="none" strike="noStrike">
                  <a:solidFill>
                    <a:srgbClr val="085160"/>
                  </a:solidFill>
                  <a:latin typeface="Century Gothic"/>
                  <a:ea typeface="Century Gothic"/>
                  <a:cs typeface="Century Gothic"/>
                  <a:sym typeface="Century Gothic"/>
                </a:rPr>
                <a:t>Faire des travaux de rénovation thermique</a:t>
              </a:r>
              <a:endParaRPr b="0" i="0" sz="1400" u="none" cap="none" strike="noStrike">
                <a:solidFill>
                  <a:srgbClr val="000000"/>
                </a:solidFill>
                <a:latin typeface="Century Gothic"/>
                <a:ea typeface="Century Gothic"/>
                <a:cs typeface="Century Gothic"/>
                <a:sym typeface="Century Gothic"/>
              </a:endParaRPr>
            </a:p>
          </p:txBody>
        </p:sp>
        <p:sp>
          <p:nvSpPr>
            <p:cNvPr id="1839" name="Google Shape;1839;g117b548d470_0_253"/>
            <p:cNvSpPr/>
            <p:nvPr/>
          </p:nvSpPr>
          <p:spPr>
            <a:xfrm>
              <a:off x="9132550" y="4430200"/>
              <a:ext cx="3024300" cy="687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i="0" lang="fr-FR" sz="2000" u="none" cap="none" strike="noStrike">
                  <a:solidFill>
                    <a:srgbClr val="085160"/>
                  </a:solidFill>
                  <a:latin typeface="Century Gothic"/>
                  <a:ea typeface="Century Gothic"/>
                  <a:cs typeface="Century Gothic"/>
                  <a:sym typeface="Century Gothic"/>
                </a:rPr>
                <a:t>Installer une chaufferie bas carbone</a:t>
              </a:r>
              <a:endParaRPr b="0" i="0" sz="1400" u="none" cap="none" strike="noStrike">
                <a:solidFill>
                  <a:srgbClr val="000000"/>
                </a:solidFill>
                <a:latin typeface="Century Gothic"/>
                <a:ea typeface="Century Gothic"/>
                <a:cs typeface="Century Gothic"/>
                <a:sym typeface="Century Gothic"/>
              </a:endParaRPr>
            </a:p>
          </p:txBody>
        </p:sp>
        <p:sp>
          <p:nvSpPr>
            <p:cNvPr id="1840" name="Google Shape;1840;g117b548d470_0_253"/>
            <p:cNvSpPr/>
            <p:nvPr/>
          </p:nvSpPr>
          <p:spPr>
            <a:xfrm>
              <a:off x="454650" y="3819525"/>
              <a:ext cx="1757100" cy="433200"/>
            </a:xfrm>
            <a:prstGeom prst="rect">
              <a:avLst/>
            </a:prstGeom>
            <a:solidFill>
              <a:srgbClr val="F59F2E"/>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fr-FR" sz="2200" u="none" cap="none" strike="noStrike">
                  <a:solidFill>
                    <a:schemeClr val="lt1"/>
                  </a:solidFill>
                  <a:latin typeface="Century Gothic"/>
                  <a:ea typeface="Century Gothic"/>
                  <a:cs typeface="Century Gothic"/>
                  <a:sym typeface="Century Gothic"/>
                </a:rPr>
                <a:t>Logement</a:t>
              </a:r>
              <a:endParaRPr b="1" i="0" sz="2200" u="none" cap="none" strike="noStrike">
                <a:solidFill>
                  <a:schemeClr val="lt1"/>
                </a:solidFill>
                <a:latin typeface="Arial"/>
                <a:ea typeface="Arial"/>
                <a:cs typeface="Arial"/>
                <a:sym typeface="Arial"/>
              </a:endParaRPr>
            </a:p>
          </p:txBody>
        </p:sp>
        <p:pic>
          <p:nvPicPr>
            <p:cNvPr id="1841" name="Google Shape;1841;g117b548d470_0_253"/>
            <p:cNvPicPr preferRelativeResize="0"/>
            <p:nvPr/>
          </p:nvPicPr>
          <p:blipFill rotWithShape="1">
            <a:blip r:embed="rId7">
              <a:alphaModFix/>
            </a:blip>
            <a:srcRect b="0" l="0" r="0" t="0"/>
            <a:stretch/>
          </p:blipFill>
          <p:spPr>
            <a:xfrm>
              <a:off x="669650" y="4413975"/>
              <a:ext cx="687475" cy="687475"/>
            </a:xfrm>
            <a:prstGeom prst="rect">
              <a:avLst/>
            </a:prstGeom>
            <a:noFill/>
            <a:ln>
              <a:noFill/>
            </a:ln>
          </p:spPr>
        </p:pic>
        <p:pic>
          <p:nvPicPr>
            <p:cNvPr id="1842" name="Google Shape;1842;g117b548d470_0_253"/>
            <p:cNvPicPr preferRelativeResize="0"/>
            <p:nvPr/>
          </p:nvPicPr>
          <p:blipFill rotWithShape="1">
            <a:blip r:embed="rId8">
              <a:alphaModFix/>
            </a:blip>
            <a:srcRect b="0" l="0" r="0" t="0"/>
            <a:stretch/>
          </p:blipFill>
          <p:spPr>
            <a:xfrm>
              <a:off x="4393368" y="4413987"/>
              <a:ext cx="687475" cy="687475"/>
            </a:xfrm>
            <a:prstGeom prst="rect">
              <a:avLst/>
            </a:prstGeom>
            <a:noFill/>
            <a:ln>
              <a:noFill/>
            </a:ln>
          </p:spPr>
        </p:pic>
        <p:pic>
          <p:nvPicPr>
            <p:cNvPr id="1843" name="Google Shape;1843;g117b548d470_0_253"/>
            <p:cNvPicPr preferRelativeResize="0"/>
            <p:nvPr/>
          </p:nvPicPr>
          <p:blipFill rotWithShape="1">
            <a:blip r:embed="rId9">
              <a:alphaModFix/>
            </a:blip>
            <a:srcRect b="0" l="0" r="0" t="0"/>
            <a:stretch/>
          </p:blipFill>
          <p:spPr>
            <a:xfrm>
              <a:off x="8341557" y="4430913"/>
              <a:ext cx="687493" cy="686150"/>
            </a:xfrm>
            <a:prstGeom prst="rect">
              <a:avLst/>
            </a:prstGeom>
            <a:noFill/>
            <a:ln>
              <a:noFill/>
            </a:ln>
          </p:spPr>
        </p:pic>
      </p:grpSp>
      <p:sp>
        <p:nvSpPr>
          <p:cNvPr id="1844" name="Google Shape;1844;g117b548d470_0_253"/>
          <p:cNvSpPr/>
          <p:nvPr/>
        </p:nvSpPr>
        <p:spPr>
          <a:xfrm>
            <a:off x="472050" y="5638425"/>
            <a:ext cx="11247900" cy="882000"/>
          </a:xfrm>
          <a:prstGeom prst="rect">
            <a:avLst/>
          </a:prstGeom>
          <a:solidFill>
            <a:srgbClr val="005262"/>
          </a:solidFill>
          <a:ln>
            <a:noFill/>
          </a:ln>
        </p:spPr>
        <p:txBody>
          <a:bodyPr anchorCtr="0" anchor="t" bIns="45700" lIns="91425" spcFirstLastPara="1" rIns="91425" wrap="square" tIns="45700">
            <a:noAutofit/>
          </a:bodyPr>
          <a:lstStyle/>
          <a:p>
            <a:pPr indent="0" lvl="0" marL="179999" marR="0" rtl="0" algn="ctr">
              <a:lnSpc>
                <a:spcPct val="100000"/>
              </a:lnSpc>
              <a:spcBef>
                <a:spcPts val="50"/>
              </a:spcBef>
              <a:spcAft>
                <a:spcPts val="0"/>
              </a:spcAft>
              <a:buClr>
                <a:srgbClr val="F6AB38"/>
              </a:buClr>
              <a:buSzPts val="2400"/>
              <a:buFont typeface="Century Gothic"/>
              <a:buNone/>
            </a:pPr>
            <a:r>
              <a:t/>
            </a:r>
            <a:endParaRPr b="1" i="0" sz="1400" u="none" cap="none" strike="noStrike">
              <a:solidFill>
                <a:schemeClr val="lt1"/>
              </a:solidFill>
              <a:latin typeface="Century Gothic"/>
              <a:ea typeface="Century Gothic"/>
              <a:cs typeface="Century Gothic"/>
              <a:sym typeface="Century Gothic"/>
            </a:endParaRPr>
          </a:p>
          <a:p>
            <a:pPr indent="0" lvl="0" marL="179999" marR="0" rtl="0" algn="ctr">
              <a:lnSpc>
                <a:spcPct val="100000"/>
              </a:lnSpc>
              <a:spcBef>
                <a:spcPts val="50"/>
              </a:spcBef>
              <a:spcAft>
                <a:spcPts val="0"/>
              </a:spcAft>
              <a:buClr>
                <a:srgbClr val="F6AB38"/>
              </a:buClr>
              <a:buSzPts val="2400"/>
              <a:buFont typeface="Century Gothic"/>
              <a:buNone/>
            </a:pPr>
            <a:r>
              <a:rPr b="1" i="0" lang="fr-FR" sz="2500" u="none" cap="none" strike="noStrike">
                <a:solidFill>
                  <a:schemeClr val="lt1"/>
                </a:solidFill>
                <a:latin typeface="Century Gothic"/>
                <a:ea typeface="Century Gothic"/>
                <a:cs typeface="Century Gothic"/>
                <a:sym typeface="Century Gothic"/>
              </a:rPr>
              <a:t>Il faut procéder dans cet ordre pour ne pas se tromper !</a:t>
            </a:r>
            <a:endParaRPr b="1" i="0" sz="1400" u="none" cap="none" strike="noStrike">
              <a:solidFill>
                <a:schemeClr val="lt1"/>
              </a:solidFill>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4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7AB37"/>
        </a:solidFill>
      </p:bgPr>
    </p:bg>
    <p:spTree>
      <p:nvGrpSpPr>
        <p:cNvPr id="1848" name="Shape 1848"/>
        <p:cNvGrpSpPr/>
        <p:nvPr/>
      </p:nvGrpSpPr>
      <p:grpSpPr>
        <a:xfrm>
          <a:off x="0" y="0"/>
          <a:ext cx="0" cy="0"/>
          <a:chOff x="0" y="0"/>
          <a:chExt cx="0" cy="0"/>
        </a:xfrm>
      </p:grpSpPr>
      <p:sp>
        <p:nvSpPr>
          <p:cNvPr id="1849" name="Google Shape;1849;g117b548d470_0_0"/>
          <p:cNvSpPr txBox="1"/>
          <p:nvPr>
            <p:ph idx="12" type="sldNum"/>
          </p:nvPr>
        </p:nvSpPr>
        <p:spPr>
          <a:xfrm>
            <a:off x="11280576" y="6597352"/>
            <a:ext cx="864000" cy="2607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fr-FR"/>
              <a:t>‹#›</a:t>
            </a:fld>
            <a:endParaRPr/>
          </a:p>
        </p:txBody>
      </p:sp>
      <p:pic>
        <p:nvPicPr>
          <p:cNvPr id="1850" name="Google Shape;1850;g117b548d470_0_0"/>
          <p:cNvPicPr preferRelativeResize="0"/>
          <p:nvPr/>
        </p:nvPicPr>
        <p:blipFill rotWithShape="1">
          <a:blip r:embed="rId3">
            <a:alphaModFix/>
          </a:blip>
          <a:srcRect b="0" l="0" r="0" t="0"/>
          <a:stretch/>
        </p:blipFill>
        <p:spPr>
          <a:xfrm>
            <a:off x="4902950" y="1473450"/>
            <a:ext cx="2386100" cy="2386125"/>
          </a:xfrm>
          <a:prstGeom prst="rect">
            <a:avLst/>
          </a:prstGeom>
          <a:noFill/>
          <a:ln>
            <a:noFill/>
          </a:ln>
        </p:spPr>
      </p:pic>
      <p:sp>
        <p:nvSpPr>
          <p:cNvPr id="1851" name="Google Shape;1851;g117b548d470_0_0"/>
          <p:cNvSpPr txBox="1"/>
          <p:nvPr/>
        </p:nvSpPr>
        <p:spPr>
          <a:xfrm>
            <a:off x="1195950" y="4183963"/>
            <a:ext cx="9800100" cy="1200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2400"/>
              <a:buFont typeface="Arial"/>
              <a:buNone/>
            </a:pPr>
            <a:r>
              <a:rPr b="1" i="0" lang="fr-FR" sz="3600" u="none" cap="none" strike="noStrike">
                <a:solidFill>
                  <a:schemeClr val="lt1"/>
                </a:solidFill>
                <a:latin typeface="Century Gothic"/>
                <a:ea typeface="Century Gothic"/>
                <a:cs typeface="Century Gothic"/>
                <a:sym typeface="Century Gothic"/>
              </a:rPr>
              <a:t>Quelles actions individuelles pouvez-vous entreprendre dans votre logement ? </a:t>
            </a:r>
            <a:endParaRPr b="0" i="0" sz="3000" u="none" cap="none" strike="noStrike">
              <a:solidFill>
                <a:schemeClr val="lt1"/>
              </a:solidFill>
              <a:latin typeface="Arial"/>
              <a:ea typeface="Arial"/>
              <a:cs typeface="Arial"/>
              <a:sym typeface="Arial"/>
            </a:endParaRPr>
          </a:p>
        </p:txBody>
      </p:sp>
      <p:sp>
        <p:nvSpPr>
          <p:cNvPr id="1852" name="Google Shape;1852;g117b548d470_0_0"/>
          <p:cNvSpPr/>
          <p:nvPr/>
        </p:nvSpPr>
        <p:spPr>
          <a:xfrm>
            <a:off x="9620800" y="6597325"/>
            <a:ext cx="2083500" cy="2607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85160"/>
              </a:buClr>
              <a:buSzPts val="1100"/>
              <a:buFont typeface="Century Gothic"/>
              <a:buNone/>
            </a:pPr>
            <a:r>
              <a:rPr b="0" i="1" lang="fr-FR" sz="1100" u="none" cap="none" strike="noStrike">
                <a:solidFill>
                  <a:srgbClr val="085160"/>
                </a:solidFill>
                <a:latin typeface="Century Gothic"/>
                <a:ea typeface="Century Gothic"/>
                <a:cs typeface="Century Gothic"/>
                <a:sym typeface="Century Gothic"/>
              </a:rPr>
              <a:t>Icône : Freepik</a:t>
            </a:r>
            <a:endParaRPr b="0" i="1" sz="1100" u="none" cap="none" strike="noStrike">
              <a:solidFill>
                <a:srgbClr val="166478"/>
              </a:solidFill>
              <a:latin typeface="Century Gothic"/>
              <a:ea typeface="Century Gothic"/>
              <a:cs typeface="Century Gothic"/>
              <a:sym typeface="Century 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g11e081425e8_3_121"/>
          <p:cNvSpPr txBox="1"/>
          <p:nvPr>
            <p:ph idx="12" type="sldNum"/>
          </p:nvPr>
        </p:nvSpPr>
        <p:spPr>
          <a:xfrm>
            <a:off x="11280576" y="6597352"/>
            <a:ext cx="864000" cy="2607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pic>
        <p:nvPicPr>
          <p:cNvPr descr="Une image contenant dessin&#10;&#10;Description générée automatiquement" id="189" name="Google Shape;189;g11e081425e8_3_121"/>
          <p:cNvPicPr preferRelativeResize="0"/>
          <p:nvPr/>
        </p:nvPicPr>
        <p:blipFill rotWithShape="1">
          <a:blip r:embed="rId3">
            <a:alphaModFix/>
          </a:blip>
          <a:srcRect b="0" l="0" r="0" t="0"/>
          <a:stretch/>
        </p:blipFill>
        <p:spPr>
          <a:xfrm>
            <a:off x="-1104800" y="180476"/>
            <a:ext cx="800252" cy="800252"/>
          </a:xfrm>
          <a:prstGeom prst="rect">
            <a:avLst/>
          </a:prstGeom>
          <a:noFill/>
          <a:ln>
            <a:noFill/>
          </a:ln>
        </p:spPr>
      </p:pic>
      <p:pic>
        <p:nvPicPr>
          <p:cNvPr id="190" name="Google Shape;190;g11e081425e8_3_121"/>
          <p:cNvPicPr preferRelativeResize="0"/>
          <p:nvPr/>
        </p:nvPicPr>
        <p:blipFill rotWithShape="1">
          <a:blip r:embed="rId4">
            <a:alphaModFix/>
          </a:blip>
          <a:srcRect b="0" l="0" r="0" t="0"/>
          <a:stretch/>
        </p:blipFill>
        <p:spPr>
          <a:xfrm>
            <a:off x="6910463" y="2274650"/>
            <a:ext cx="1467651" cy="1467651"/>
          </a:xfrm>
          <a:prstGeom prst="rect">
            <a:avLst/>
          </a:prstGeom>
          <a:noFill/>
          <a:ln>
            <a:noFill/>
          </a:ln>
        </p:spPr>
      </p:pic>
      <p:pic>
        <p:nvPicPr>
          <p:cNvPr id="191" name="Google Shape;191;g11e081425e8_3_121"/>
          <p:cNvPicPr preferRelativeResize="0"/>
          <p:nvPr/>
        </p:nvPicPr>
        <p:blipFill rotWithShape="1">
          <a:blip r:embed="rId5">
            <a:alphaModFix/>
          </a:blip>
          <a:srcRect b="0" l="0" r="0" t="0"/>
          <a:stretch/>
        </p:blipFill>
        <p:spPr>
          <a:xfrm>
            <a:off x="10007038" y="2274638"/>
            <a:ext cx="1467651" cy="1467675"/>
          </a:xfrm>
          <a:prstGeom prst="rect">
            <a:avLst/>
          </a:prstGeom>
          <a:noFill/>
          <a:ln>
            <a:noFill/>
          </a:ln>
        </p:spPr>
      </p:pic>
      <p:pic>
        <p:nvPicPr>
          <p:cNvPr id="192" name="Google Shape;192;g11e081425e8_3_121"/>
          <p:cNvPicPr preferRelativeResize="0"/>
          <p:nvPr/>
        </p:nvPicPr>
        <p:blipFill rotWithShape="1">
          <a:blip r:embed="rId6">
            <a:alphaModFix/>
          </a:blip>
          <a:srcRect b="0" l="0" r="0" t="0"/>
          <a:stretch/>
        </p:blipFill>
        <p:spPr>
          <a:xfrm>
            <a:off x="3813888" y="2274650"/>
            <a:ext cx="1467651" cy="1467651"/>
          </a:xfrm>
          <a:prstGeom prst="rect">
            <a:avLst/>
          </a:prstGeom>
          <a:noFill/>
          <a:ln>
            <a:noFill/>
          </a:ln>
        </p:spPr>
      </p:pic>
      <p:pic>
        <p:nvPicPr>
          <p:cNvPr id="193" name="Google Shape;193;g11e081425e8_3_121"/>
          <p:cNvPicPr preferRelativeResize="0"/>
          <p:nvPr/>
        </p:nvPicPr>
        <p:blipFill rotWithShape="1">
          <a:blip r:embed="rId7">
            <a:alphaModFix/>
          </a:blip>
          <a:srcRect b="0" l="0" r="0" t="0"/>
          <a:stretch/>
        </p:blipFill>
        <p:spPr>
          <a:xfrm>
            <a:off x="717313" y="2274638"/>
            <a:ext cx="1467651" cy="1467651"/>
          </a:xfrm>
          <a:prstGeom prst="rect">
            <a:avLst/>
          </a:prstGeom>
          <a:noFill/>
          <a:ln>
            <a:noFill/>
          </a:ln>
        </p:spPr>
      </p:pic>
      <p:sp>
        <p:nvSpPr>
          <p:cNvPr id="194" name="Google Shape;194;g11e081425e8_3_121"/>
          <p:cNvSpPr txBox="1"/>
          <p:nvPr/>
        </p:nvSpPr>
        <p:spPr>
          <a:xfrm>
            <a:off x="637238" y="3873250"/>
            <a:ext cx="1627800" cy="710100"/>
          </a:xfrm>
          <a:prstGeom prst="rect">
            <a:avLst/>
          </a:prstGeom>
          <a:noFill/>
          <a:ln>
            <a:noFill/>
          </a:ln>
        </p:spPr>
        <p:txBody>
          <a:bodyPr anchorCtr="0" anchor="t" bIns="46800" lIns="90000" spcFirstLastPara="1" rIns="90000" wrap="square" tIns="46800">
            <a:spAutoFit/>
          </a:bodyPr>
          <a:lstStyle/>
          <a:p>
            <a:pPr indent="0" lvl="0" marL="0" marR="0" rtl="0" algn="ctr">
              <a:lnSpc>
                <a:spcPct val="100000"/>
              </a:lnSpc>
              <a:spcBef>
                <a:spcPts val="0"/>
              </a:spcBef>
              <a:spcAft>
                <a:spcPts val="0"/>
              </a:spcAft>
              <a:buClr>
                <a:srgbClr val="FFFFFF"/>
              </a:buClr>
              <a:buSzPts val="1800"/>
              <a:buFont typeface="Century Gothic"/>
              <a:buNone/>
            </a:pPr>
            <a:r>
              <a:rPr b="1" i="0" lang="fr-FR" sz="2000" u="none" cap="none" strike="noStrike">
                <a:solidFill>
                  <a:srgbClr val="005262"/>
                </a:solidFill>
                <a:latin typeface="Century Gothic"/>
                <a:ea typeface="Century Gothic"/>
                <a:cs typeface="Century Gothic"/>
                <a:sym typeface="Century Gothic"/>
              </a:rPr>
              <a:t>Un corps se déplace</a:t>
            </a:r>
            <a:endParaRPr b="1" i="0" sz="2000" u="none" cap="none" strike="noStrike">
              <a:solidFill>
                <a:srgbClr val="005262"/>
              </a:solidFill>
              <a:latin typeface="Arial"/>
              <a:ea typeface="Arial"/>
              <a:cs typeface="Arial"/>
              <a:sym typeface="Arial"/>
            </a:endParaRPr>
          </a:p>
        </p:txBody>
      </p:sp>
      <p:sp>
        <p:nvSpPr>
          <p:cNvPr id="195" name="Google Shape;195;g11e081425e8_3_121"/>
          <p:cNvSpPr txBox="1"/>
          <p:nvPr/>
        </p:nvSpPr>
        <p:spPr>
          <a:xfrm>
            <a:off x="3591013" y="3873250"/>
            <a:ext cx="1913400" cy="710100"/>
          </a:xfrm>
          <a:prstGeom prst="rect">
            <a:avLst/>
          </a:prstGeom>
          <a:noFill/>
          <a:ln>
            <a:noFill/>
          </a:ln>
        </p:spPr>
        <p:txBody>
          <a:bodyPr anchorCtr="0" anchor="t" bIns="46800" lIns="90000" spcFirstLastPara="1" rIns="90000" wrap="square" tIns="46800">
            <a:spAutoFit/>
          </a:bodyPr>
          <a:lstStyle/>
          <a:p>
            <a:pPr indent="0" lvl="0" marL="0" marR="0" rtl="0" algn="ctr">
              <a:lnSpc>
                <a:spcPct val="100000"/>
              </a:lnSpc>
              <a:spcBef>
                <a:spcPts val="0"/>
              </a:spcBef>
              <a:spcAft>
                <a:spcPts val="0"/>
              </a:spcAft>
              <a:buClr>
                <a:srgbClr val="FFFFFF"/>
              </a:buClr>
              <a:buSzPts val="1800"/>
              <a:buFont typeface="Century Gothic"/>
              <a:buNone/>
            </a:pPr>
            <a:r>
              <a:rPr b="1" i="0" lang="fr-FR" sz="2000" u="none" cap="none" strike="noStrike">
                <a:solidFill>
                  <a:srgbClr val="005262"/>
                </a:solidFill>
                <a:latin typeface="Century Gothic"/>
                <a:ea typeface="Century Gothic"/>
                <a:cs typeface="Century Gothic"/>
                <a:sym typeface="Century Gothic"/>
              </a:rPr>
              <a:t>Un corps est chauffé</a:t>
            </a:r>
            <a:endParaRPr b="1" i="0" sz="2000" u="none" cap="none" strike="noStrike">
              <a:solidFill>
                <a:srgbClr val="005262"/>
              </a:solidFill>
              <a:latin typeface="Arial"/>
              <a:ea typeface="Arial"/>
              <a:cs typeface="Arial"/>
              <a:sym typeface="Arial"/>
            </a:endParaRPr>
          </a:p>
        </p:txBody>
      </p:sp>
      <p:sp>
        <p:nvSpPr>
          <p:cNvPr id="196" name="Google Shape;196;g11e081425e8_3_121"/>
          <p:cNvSpPr txBox="1"/>
          <p:nvPr/>
        </p:nvSpPr>
        <p:spPr>
          <a:xfrm>
            <a:off x="9509825" y="3873250"/>
            <a:ext cx="2462100" cy="710100"/>
          </a:xfrm>
          <a:prstGeom prst="rect">
            <a:avLst/>
          </a:prstGeom>
          <a:noFill/>
          <a:ln>
            <a:noFill/>
          </a:ln>
        </p:spPr>
        <p:txBody>
          <a:bodyPr anchorCtr="0" anchor="t" bIns="46800" lIns="90000" spcFirstLastPara="1" rIns="90000" wrap="square" tIns="46800">
            <a:spAutoFit/>
          </a:bodyPr>
          <a:lstStyle/>
          <a:p>
            <a:pPr indent="0" lvl="0" marL="0" marR="0" rtl="0" algn="ctr">
              <a:lnSpc>
                <a:spcPct val="100000"/>
              </a:lnSpc>
              <a:spcBef>
                <a:spcPts val="0"/>
              </a:spcBef>
              <a:spcAft>
                <a:spcPts val="0"/>
              </a:spcAft>
              <a:buClr>
                <a:srgbClr val="FFFFFF"/>
              </a:buClr>
              <a:buSzPts val="1800"/>
              <a:buFont typeface="Century Gothic"/>
              <a:buNone/>
            </a:pPr>
            <a:r>
              <a:rPr b="1" i="0" lang="fr-FR" sz="2000" u="none" cap="none" strike="noStrike">
                <a:solidFill>
                  <a:srgbClr val="005262"/>
                </a:solidFill>
                <a:latin typeface="Century Gothic"/>
                <a:ea typeface="Century Gothic"/>
                <a:cs typeface="Century Gothic"/>
                <a:sym typeface="Century Gothic"/>
              </a:rPr>
              <a:t>Un corps change de composition</a:t>
            </a:r>
            <a:endParaRPr b="1" i="0" sz="2000" u="none" cap="none" strike="noStrike">
              <a:solidFill>
                <a:srgbClr val="005262"/>
              </a:solidFill>
              <a:latin typeface="Arial"/>
              <a:ea typeface="Arial"/>
              <a:cs typeface="Arial"/>
              <a:sym typeface="Arial"/>
            </a:endParaRPr>
          </a:p>
        </p:txBody>
      </p:sp>
      <p:sp>
        <p:nvSpPr>
          <p:cNvPr id="197" name="Google Shape;197;g11e081425e8_3_121"/>
          <p:cNvSpPr txBox="1"/>
          <p:nvPr/>
        </p:nvSpPr>
        <p:spPr>
          <a:xfrm>
            <a:off x="6687588" y="3873250"/>
            <a:ext cx="1913400" cy="710100"/>
          </a:xfrm>
          <a:prstGeom prst="rect">
            <a:avLst/>
          </a:prstGeom>
          <a:noFill/>
          <a:ln>
            <a:noFill/>
          </a:ln>
        </p:spPr>
        <p:txBody>
          <a:bodyPr anchorCtr="0" anchor="t" bIns="46800" lIns="90000" spcFirstLastPara="1" rIns="90000" wrap="square" tIns="46800">
            <a:spAutoFit/>
          </a:bodyPr>
          <a:lstStyle/>
          <a:p>
            <a:pPr indent="0" lvl="0" marL="0" marR="0" rtl="0" algn="ctr">
              <a:lnSpc>
                <a:spcPct val="100000"/>
              </a:lnSpc>
              <a:spcBef>
                <a:spcPts val="0"/>
              </a:spcBef>
              <a:spcAft>
                <a:spcPts val="0"/>
              </a:spcAft>
              <a:buClr>
                <a:srgbClr val="FFFFFF"/>
              </a:buClr>
              <a:buSzPts val="1800"/>
              <a:buFont typeface="Century Gothic"/>
              <a:buNone/>
            </a:pPr>
            <a:r>
              <a:rPr b="1" i="0" lang="fr-FR" sz="2000" u="none" cap="none" strike="noStrike">
                <a:solidFill>
                  <a:srgbClr val="005262"/>
                </a:solidFill>
                <a:latin typeface="Century Gothic"/>
                <a:ea typeface="Century Gothic"/>
                <a:cs typeface="Century Gothic"/>
                <a:sym typeface="Century Gothic"/>
              </a:rPr>
              <a:t>Un corps se déforme</a:t>
            </a:r>
            <a:endParaRPr b="1" i="0" sz="2000" u="none" cap="none" strike="noStrike">
              <a:solidFill>
                <a:srgbClr val="005262"/>
              </a:solidFill>
              <a:latin typeface="Arial"/>
              <a:ea typeface="Arial"/>
              <a:cs typeface="Arial"/>
              <a:sym typeface="Arial"/>
            </a:endParaRPr>
          </a:p>
        </p:txBody>
      </p:sp>
      <p:sp>
        <p:nvSpPr>
          <p:cNvPr id="198" name="Google Shape;198;g11e081425e8_3_121"/>
          <p:cNvSpPr/>
          <p:nvPr/>
        </p:nvSpPr>
        <p:spPr>
          <a:xfrm>
            <a:off x="9777625" y="6597325"/>
            <a:ext cx="1926600" cy="2607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85160"/>
              </a:buClr>
              <a:buSzPts val="1100"/>
              <a:buFont typeface="Century Gothic"/>
              <a:buNone/>
            </a:pPr>
            <a:r>
              <a:rPr b="0" i="1" lang="fr-FR" sz="1100" u="none" cap="none" strike="noStrike">
                <a:solidFill>
                  <a:srgbClr val="085160"/>
                </a:solidFill>
                <a:latin typeface="Century Gothic"/>
                <a:ea typeface="Century Gothic"/>
                <a:cs typeface="Century Gothic"/>
                <a:sym typeface="Century Gothic"/>
              </a:rPr>
              <a:t>Icônes : Freepik</a:t>
            </a:r>
            <a:endParaRPr b="0" i="1" sz="1100" u="none" cap="none" strike="noStrike">
              <a:solidFill>
                <a:srgbClr val="085160"/>
              </a:solidFill>
              <a:latin typeface="Century Gothic"/>
              <a:ea typeface="Century Gothic"/>
              <a:cs typeface="Century Gothic"/>
              <a:sym typeface="Century Gothic"/>
            </a:endParaRPr>
          </a:p>
        </p:txBody>
      </p:sp>
      <p:sp>
        <p:nvSpPr>
          <p:cNvPr id="199" name="Google Shape;199;g11e081425e8_3_121"/>
          <p:cNvSpPr/>
          <p:nvPr/>
        </p:nvSpPr>
        <p:spPr>
          <a:xfrm>
            <a:off x="472050" y="5638425"/>
            <a:ext cx="11247900" cy="882000"/>
          </a:xfrm>
          <a:prstGeom prst="rect">
            <a:avLst/>
          </a:prstGeom>
          <a:solidFill>
            <a:srgbClr val="005262"/>
          </a:solidFill>
          <a:ln>
            <a:noFill/>
          </a:ln>
        </p:spPr>
        <p:txBody>
          <a:bodyPr anchorCtr="0" anchor="t" bIns="45700" lIns="91425" spcFirstLastPara="1" rIns="91425" wrap="square" tIns="45700">
            <a:noAutofit/>
          </a:bodyPr>
          <a:lstStyle/>
          <a:p>
            <a:pPr indent="0" lvl="0" marL="0" marR="0" rtl="0" algn="ctr">
              <a:lnSpc>
                <a:spcPct val="100000"/>
              </a:lnSpc>
              <a:spcBef>
                <a:spcPts val="50"/>
              </a:spcBef>
              <a:spcAft>
                <a:spcPts val="0"/>
              </a:spcAft>
              <a:buClr>
                <a:srgbClr val="F6AB38"/>
              </a:buClr>
              <a:buSzPts val="2400"/>
              <a:buFont typeface="Century Gothic"/>
              <a:buNone/>
            </a:pPr>
            <a:r>
              <a:t/>
            </a:r>
            <a:endParaRPr b="1" i="0" sz="140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50"/>
              </a:spcBef>
              <a:spcAft>
                <a:spcPts val="0"/>
              </a:spcAft>
              <a:buClr>
                <a:srgbClr val="F6AB38"/>
              </a:buClr>
              <a:buSzPts val="2400"/>
              <a:buFont typeface="Century Gothic"/>
              <a:buNone/>
            </a:pPr>
            <a:r>
              <a:rPr b="1" i="0" lang="fr-FR" sz="2500" u="none" cap="none" strike="noStrike">
                <a:solidFill>
                  <a:schemeClr val="lt1"/>
                </a:solidFill>
                <a:latin typeface="Century Gothic"/>
                <a:ea typeface="Century Gothic"/>
                <a:cs typeface="Century Gothic"/>
                <a:sym typeface="Century Gothic"/>
              </a:rPr>
              <a:t>L’énergie mesure les transformations du monde</a:t>
            </a:r>
            <a:endParaRPr b="1" i="0" sz="1400" u="none" cap="none" strike="noStrike">
              <a:solidFill>
                <a:schemeClr val="lt1"/>
              </a:solidFill>
              <a:latin typeface="Century Gothic"/>
              <a:ea typeface="Century Gothic"/>
              <a:cs typeface="Century Gothic"/>
              <a:sym typeface="Century Gothic"/>
            </a:endParaRPr>
          </a:p>
        </p:txBody>
      </p:sp>
      <p:sp>
        <p:nvSpPr>
          <p:cNvPr id="200" name="Google Shape;200;g11e081425e8_3_121"/>
          <p:cNvSpPr txBox="1"/>
          <p:nvPr>
            <p:ph type="title"/>
          </p:nvPr>
        </p:nvSpPr>
        <p:spPr>
          <a:xfrm>
            <a:off x="2027548" y="0"/>
            <a:ext cx="8028900" cy="980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fr-FR"/>
              <a:t>Qu’est-ce que l’énergie ?</a:t>
            </a:r>
            <a:endParaRPr/>
          </a:p>
        </p:txBody>
      </p:sp>
      <p:sp>
        <p:nvSpPr>
          <p:cNvPr id="201" name="Google Shape;201;g11e081425e8_3_121"/>
          <p:cNvSpPr txBox="1"/>
          <p:nvPr/>
        </p:nvSpPr>
        <p:spPr>
          <a:xfrm>
            <a:off x="884125" y="1037825"/>
            <a:ext cx="10561800" cy="483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480"/>
              </a:spcBef>
              <a:spcAft>
                <a:spcPts val="0"/>
              </a:spcAft>
              <a:buClr>
                <a:srgbClr val="000000"/>
              </a:buClr>
              <a:buSzPts val="2200"/>
              <a:buFont typeface="Arial"/>
              <a:buNone/>
            </a:pPr>
            <a:r>
              <a:rPr b="0" i="0" lang="fr-FR" sz="2200" u="none" cap="none" strike="noStrike">
                <a:solidFill>
                  <a:srgbClr val="005262"/>
                </a:solidFill>
                <a:latin typeface="Century Gothic"/>
                <a:ea typeface="Century Gothic"/>
                <a:cs typeface="Century Gothic"/>
                <a:sym typeface="Century Gothic"/>
              </a:rPr>
              <a:t>De l’énergie est en jeu lorsque :</a:t>
            </a:r>
            <a:endParaRPr b="0" i="0" sz="2200" u="none" cap="none" strike="noStrike">
              <a:solidFill>
                <a:srgbClr val="005262"/>
              </a:solidFill>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7" name="Shape 1857"/>
        <p:cNvGrpSpPr/>
        <p:nvPr/>
      </p:nvGrpSpPr>
      <p:grpSpPr>
        <a:xfrm>
          <a:off x="0" y="0"/>
          <a:ext cx="0" cy="0"/>
          <a:chOff x="0" y="0"/>
          <a:chExt cx="0" cy="0"/>
        </a:xfrm>
      </p:grpSpPr>
      <p:sp>
        <p:nvSpPr>
          <p:cNvPr id="1858" name="Google Shape;1858;g12d48914fff_0_17"/>
          <p:cNvSpPr txBox="1"/>
          <p:nvPr/>
        </p:nvSpPr>
        <p:spPr>
          <a:xfrm>
            <a:off x="2027550" y="0"/>
            <a:ext cx="8242800" cy="980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0"/>
              </a:spcAft>
              <a:buClr>
                <a:schemeClr val="dk1"/>
              </a:buClr>
              <a:buSzPts val="1400"/>
              <a:buFont typeface="Arial"/>
              <a:buNone/>
            </a:pPr>
            <a:r>
              <a:rPr b="1" i="0" lang="fr-FR" sz="2400" u="none" cap="none" strike="noStrike">
                <a:solidFill>
                  <a:srgbClr val="085160"/>
                </a:solidFill>
                <a:latin typeface="Century Gothic"/>
                <a:ea typeface="Century Gothic"/>
                <a:cs typeface="Century Gothic"/>
                <a:sym typeface="Century Gothic"/>
              </a:rPr>
              <a:t>Votre logement</a:t>
            </a:r>
            <a:endParaRPr b="1" i="0" sz="2400" u="none" cap="none" strike="noStrike">
              <a:solidFill>
                <a:srgbClr val="085160"/>
              </a:solidFill>
              <a:highlight>
                <a:srgbClr val="FFFFFF"/>
              </a:highlight>
              <a:latin typeface="Century Gothic"/>
              <a:ea typeface="Century Gothic"/>
              <a:cs typeface="Century Gothic"/>
              <a:sym typeface="Century Gothic"/>
            </a:endParaRPr>
          </a:p>
        </p:txBody>
      </p:sp>
      <p:sp>
        <p:nvSpPr>
          <p:cNvPr id="1859" name="Google Shape;1859;g12d48914fff_0_17"/>
          <p:cNvSpPr txBox="1"/>
          <p:nvPr>
            <p:ph idx="12" type="sldNum"/>
          </p:nvPr>
        </p:nvSpPr>
        <p:spPr>
          <a:xfrm>
            <a:off x="11280576" y="6597352"/>
            <a:ext cx="864000" cy="2607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FFFFFF"/>
              </a:buClr>
              <a:buSzPts val="1400"/>
              <a:buFont typeface="Arial"/>
              <a:buNone/>
            </a:pPr>
            <a:fld id="{00000000-1234-1234-1234-123412341234}" type="slidenum">
              <a:rPr lang="fr-FR"/>
              <a:t>‹#›</a:t>
            </a:fld>
            <a:endParaRPr/>
          </a:p>
        </p:txBody>
      </p:sp>
      <p:sp>
        <p:nvSpPr>
          <p:cNvPr id="1860" name="Google Shape;1860;g12d48914fff_0_17"/>
          <p:cNvSpPr/>
          <p:nvPr/>
        </p:nvSpPr>
        <p:spPr>
          <a:xfrm>
            <a:off x="9620800" y="6597325"/>
            <a:ext cx="2083500" cy="2607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85160"/>
              </a:buClr>
              <a:buSzPts val="1100"/>
              <a:buFont typeface="Century Gothic"/>
              <a:buNone/>
            </a:pPr>
            <a:r>
              <a:rPr b="0" i="1" lang="fr-FR" sz="1100" u="none" cap="none" strike="noStrike">
                <a:solidFill>
                  <a:srgbClr val="085160"/>
                </a:solidFill>
                <a:latin typeface="Century Gothic"/>
                <a:ea typeface="Century Gothic"/>
                <a:cs typeface="Century Gothic"/>
                <a:sym typeface="Century Gothic"/>
              </a:rPr>
              <a:t>Icônes : Freepik</a:t>
            </a:r>
            <a:endParaRPr b="0" i="1" sz="1100" u="none" cap="none" strike="noStrike">
              <a:solidFill>
                <a:srgbClr val="166478"/>
              </a:solidFill>
              <a:latin typeface="Century Gothic"/>
              <a:ea typeface="Century Gothic"/>
              <a:cs typeface="Century Gothic"/>
              <a:sym typeface="Century Gothic"/>
            </a:endParaRPr>
          </a:p>
        </p:txBody>
      </p:sp>
      <p:sp>
        <p:nvSpPr>
          <p:cNvPr id="1861" name="Google Shape;1861;g12d48914fff_0_17"/>
          <p:cNvSpPr txBox="1"/>
          <p:nvPr/>
        </p:nvSpPr>
        <p:spPr>
          <a:xfrm>
            <a:off x="920550" y="1111950"/>
            <a:ext cx="2744700" cy="1054800"/>
          </a:xfrm>
          <a:prstGeom prst="rect">
            <a:avLst/>
          </a:prstGeom>
          <a:noFill/>
          <a:ln>
            <a:noFill/>
          </a:ln>
        </p:spPr>
        <p:txBody>
          <a:bodyPr anchorCtr="0" anchor="t" bIns="46800" lIns="90000" spcFirstLastPara="1" rIns="90000" wrap="square" tIns="46800">
            <a:noAutofit/>
          </a:bodyPr>
          <a:lstStyle/>
          <a:p>
            <a:pPr indent="0" lvl="0" marL="0" marR="0" rtl="0" algn="ctr">
              <a:lnSpc>
                <a:spcPct val="100000"/>
              </a:lnSpc>
              <a:spcBef>
                <a:spcPts val="0"/>
              </a:spcBef>
              <a:spcAft>
                <a:spcPts val="0"/>
              </a:spcAft>
              <a:buClr>
                <a:srgbClr val="FFFFFF"/>
              </a:buClr>
              <a:buSzPts val="2000"/>
              <a:buFont typeface="Century Gothic"/>
              <a:buNone/>
            </a:pPr>
            <a:r>
              <a:rPr b="1" i="0" lang="fr-FR" sz="2000" u="none" cap="none" strike="noStrike">
                <a:solidFill>
                  <a:srgbClr val="1B687F"/>
                </a:solidFill>
                <a:latin typeface="Century Gothic"/>
                <a:ea typeface="Century Gothic"/>
                <a:cs typeface="Century Gothic"/>
                <a:sym typeface="Century Gothic"/>
              </a:rPr>
              <a:t>Limiter le chauffage (température, pièces à chauffer)</a:t>
            </a:r>
            <a:endParaRPr b="0" i="0" sz="2000" u="none" cap="none" strike="noStrike">
              <a:solidFill>
                <a:srgbClr val="1B687F"/>
              </a:solidFill>
              <a:latin typeface="Arial"/>
              <a:ea typeface="Arial"/>
              <a:cs typeface="Arial"/>
              <a:sym typeface="Arial"/>
            </a:endParaRPr>
          </a:p>
        </p:txBody>
      </p:sp>
      <p:sp>
        <p:nvSpPr>
          <p:cNvPr id="1862" name="Google Shape;1862;g12d48914fff_0_17"/>
          <p:cNvSpPr txBox="1"/>
          <p:nvPr/>
        </p:nvSpPr>
        <p:spPr>
          <a:xfrm>
            <a:off x="8531375" y="1111950"/>
            <a:ext cx="2744700" cy="1054800"/>
          </a:xfrm>
          <a:prstGeom prst="rect">
            <a:avLst/>
          </a:prstGeom>
          <a:noFill/>
          <a:ln>
            <a:noFill/>
          </a:ln>
        </p:spPr>
        <p:txBody>
          <a:bodyPr anchorCtr="0" anchor="t" bIns="46800" lIns="90000" spcFirstLastPara="1" rIns="90000" wrap="square" tIns="46800">
            <a:noAutofit/>
          </a:bodyPr>
          <a:lstStyle/>
          <a:p>
            <a:pPr indent="0" lvl="0" marL="0" marR="0" rtl="0" algn="ctr">
              <a:lnSpc>
                <a:spcPct val="100000"/>
              </a:lnSpc>
              <a:spcBef>
                <a:spcPts val="0"/>
              </a:spcBef>
              <a:spcAft>
                <a:spcPts val="0"/>
              </a:spcAft>
              <a:buClr>
                <a:schemeClr val="lt1"/>
              </a:buClr>
              <a:buSzPts val="2000"/>
              <a:buFont typeface="Century Gothic"/>
              <a:buNone/>
            </a:pPr>
            <a:r>
              <a:rPr b="1" i="0" lang="fr-FR" sz="2000" u="none" cap="none" strike="noStrike">
                <a:solidFill>
                  <a:srgbClr val="1B687F"/>
                </a:solidFill>
                <a:latin typeface="Century Gothic"/>
                <a:ea typeface="Century Gothic"/>
                <a:cs typeface="Century Gothic"/>
                <a:sym typeface="Century Gothic"/>
              </a:rPr>
              <a:t>Privilégier un chauffage bas carbone</a:t>
            </a:r>
            <a:endParaRPr b="1" i="0" sz="2000" u="none" cap="none" strike="noStrike">
              <a:solidFill>
                <a:srgbClr val="1B687F"/>
              </a:solidFill>
              <a:latin typeface="Century Gothic"/>
              <a:ea typeface="Century Gothic"/>
              <a:cs typeface="Century Gothic"/>
              <a:sym typeface="Century Gothic"/>
            </a:endParaRPr>
          </a:p>
        </p:txBody>
      </p:sp>
      <p:sp>
        <p:nvSpPr>
          <p:cNvPr id="1863" name="Google Shape;1863;g12d48914fff_0_17"/>
          <p:cNvSpPr txBox="1"/>
          <p:nvPr/>
        </p:nvSpPr>
        <p:spPr>
          <a:xfrm>
            <a:off x="8531225" y="4679400"/>
            <a:ext cx="2744700" cy="1054800"/>
          </a:xfrm>
          <a:prstGeom prst="rect">
            <a:avLst/>
          </a:prstGeom>
          <a:noFill/>
          <a:ln>
            <a:noFill/>
          </a:ln>
        </p:spPr>
        <p:txBody>
          <a:bodyPr anchorCtr="0" anchor="t" bIns="46800" lIns="90000" spcFirstLastPara="1" rIns="90000" wrap="square" tIns="46800">
            <a:noAutofit/>
          </a:bodyPr>
          <a:lstStyle/>
          <a:p>
            <a:pPr indent="0" lvl="0" marL="0" marR="0" rtl="0" algn="ctr">
              <a:lnSpc>
                <a:spcPct val="100000"/>
              </a:lnSpc>
              <a:spcBef>
                <a:spcPts val="0"/>
              </a:spcBef>
              <a:spcAft>
                <a:spcPts val="0"/>
              </a:spcAft>
              <a:buClr>
                <a:srgbClr val="FFFFFF"/>
              </a:buClr>
              <a:buSzPts val="2000"/>
              <a:buFont typeface="Century Gothic"/>
              <a:buNone/>
            </a:pPr>
            <a:r>
              <a:rPr b="1" i="0" lang="fr-FR" sz="2000" u="none" cap="none" strike="noStrike">
                <a:solidFill>
                  <a:srgbClr val="1B687F"/>
                </a:solidFill>
                <a:latin typeface="Century Gothic"/>
                <a:ea typeface="Century Gothic"/>
                <a:cs typeface="Century Gothic"/>
                <a:sym typeface="Century Gothic"/>
              </a:rPr>
              <a:t>Privilégier un habitat léger, avec peu de surfaces à construire</a:t>
            </a:r>
            <a:endParaRPr b="0" i="0" sz="2000" u="none" cap="none" strike="noStrike">
              <a:solidFill>
                <a:srgbClr val="1B687F"/>
              </a:solidFill>
              <a:latin typeface="Arial"/>
              <a:ea typeface="Arial"/>
              <a:cs typeface="Arial"/>
              <a:sym typeface="Arial"/>
            </a:endParaRPr>
          </a:p>
        </p:txBody>
      </p:sp>
      <p:pic>
        <p:nvPicPr>
          <p:cNvPr id="1864" name="Google Shape;1864;g12d48914fff_0_17"/>
          <p:cNvPicPr preferRelativeResize="0"/>
          <p:nvPr/>
        </p:nvPicPr>
        <p:blipFill rotWithShape="1">
          <a:blip r:embed="rId3">
            <a:alphaModFix/>
          </a:blip>
          <a:srcRect b="0" l="0" r="0" t="0"/>
          <a:stretch/>
        </p:blipFill>
        <p:spPr>
          <a:xfrm>
            <a:off x="5253188" y="2586175"/>
            <a:ext cx="1685626" cy="1685650"/>
          </a:xfrm>
          <a:prstGeom prst="rect">
            <a:avLst/>
          </a:prstGeom>
          <a:noFill/>
          <a:ln>
            <a:noFill/>
          </a:ln>
        </p:spPr>
      </p:pic>
      <p:sp>
        <p:nvSpPr>
          <p:cNvPr id="1865" name="Google Shape;1865;g12d48914fff_0_17"/>
          <p:cNvSpPr txBox="1"/>
          <p:nvPr/>
        </p:nvSpPr>
        <p:spPr>
          <a:xfrm>
            <a:off x="920550" y="4658950"/>
            <a:ext cx="2744700" cy="1054800"/>
          </a:xfrm>
          <a:prstGeom prst="rect">
            <a:avLst/>
          </a:prstGeom>
          <a:noFill/>
          <a:ln>
            <a:noFill/>
          </a:ln>
        </p:spPr>
        <p:txBody>
          <a:bodyPr anchorCtr="0" anchor="t" bIns="46800" lIns="90000" spcFirstLastPara="1" rIns="90000" wrap="square" tIns="46800">
            <a:noAutofit/>
          </a:bodyPr>
          <a:lstStyle/>
          <a:p>
            <a:pPr indent="0" lvl="0" marL="0" marR="0" rtl="0" algn="ctr">
              <a:lnSpc>
                <a:spcPct val="100000"/>
              </a:lnSpc>
              <a:spcBef>
                <a:spcPts val="0"/>
              </a:spcBef>
              <a:spcAft>
                <a:spcPts val="0"/>
              </a:spcAft>
              <a:buClr>
                <a:schemeClr val="lt1"/>
              </a:buClr>
              <a:buSzPts val="2000"/>
              <a:buFont typeface="Century Gothic"/>
              <a:buNone/>
            </a:pPr>
            <a:r>
              <a:rPr b="1" i="0" lang="fr-FR" sz="2000" u="none" cap="none" strike="noStrike">
                <a:solidFill>
                  <a:srgbClr val="1B687F"/>
                </a:solidFill>
                <a:latin typeface="Century Gothic"/>
                <a:ea typeface="Century Gothic"/>
                <a:cs typeface="Century Gothic"/>
                <a:sym typeface="Century Gothic"/>
              </a:rPr>
              <a:t>Effectuer des travaux d’isolation thermique</a:t>
            </a:r>
            <a:endParaRPr b="1" i="0" sz="2000" u="none" cap="none" strike="noStrike">
              <a:solidFill>
                <a:srgbClr val="1B687F"/>
              </a:solidFill>
              <a:latin typeface="Century Gothic"/>
              <a:ea typeface="Century Gothic"/>
              <a:cs typeface="Century Gothic"/>
              <a:sym typeface="Century Gothic"/>
            </a:endParaRPr>
          </a:p>
        </p:txBody>
      </p:sp>
      <p:cxnSp>
        <p:nvCxnSpPr>
          <p:cNvPr id="1866" name="Google Shape;1866;g12d48914fff_0_17"/>
          <p:cNvCxnSpPr/>
          <p:nvPr/>
        </p:nvCxnSpPr>
        <p:spPr>
          <a:xfrm rot="10800000">
            <a:off x="3824650" y="1802325"/>
            <a:ext cx="1384800" cy="791400"/>
          </a:xfrm>
          <a:prstGeom prst="straightConnector1">
            <a:avLst/>
          </a:prstGeom>
          <a:noFill/>
          <a:ln cap="flat" cmpd="sng" w="38100">
            <a:solidFill>
              <a:schemeClr val="dk2"/>
            </a:solidFill>
            <a:prstDash val="solid"/>
            <a:round/>
            <a:headEnd len="sm" w="sm" type="none"/>
            <a:tailEnd len="med" w="med" type="triangle"/>
          </a:ln>
        </p:spPr>
      </p:cxnSp>
      <p:cxnSp>
        <p:nvCxnSpPr>
          <p:cNvPr id="1867" name="Google Shape;1867;g12d48914fff_0_17"/>
          <p:cNvCxnSpPr/>
          <p:nvPr/>
        </p:nvCxnSpPr>
        <p:spPr>
          <a:xfrm rot="10800000">
            <a:off x="6990275" y="4271825"/>
            <a:ext cx="1384800" cy="791400"/>
          </a:xfrm>
          <a:prstGeom prst="straightConnector1">
            <a:avLst/>
          </a:prstGeom>
          <a:noFill/>
          <a:ln cap="flat" cmpd="sng" w="38100">
            <a:solidFill>
              <a:schemeClr val="dk2"/>
            </a:solidFill>
            <a:prstDash val="solid"/>
            <a:round/>
            <a:headEnd len="med" w="med" type="triangle"/>
            <a:tailEnd len="sm" w="sm" type="none"/>
          </a:ln>
        </p:spPr>
      </p:cxnSp>
      <p:cxnSp>
        <p:nvCxnSpPr>
          <p:cNvPr id="1868" name="Google Shape;1868;g12d48914fff_0_17"/>
          <p:cNvCxnSpPr/>
          <p:nvPr/>
        </p:nvCxnSpPr>
        <p:spPr>
          <a:xfrm flipH="1" rot="10800000">
            <a:off x="6990275" y="1773225"/>
            <a:ext cx="1281900" cy="849600"/>
          </a:xfrm>
          <a:prstGeom prst="straightConnector1">
            <a:avLst/>
          </a:prstGeom>
          <a:noFill/>
          <a:ln cap="flat" cmpd="sng" w="38100">
            <a:solidFill>
              <a:schemeClr val="dk2"/>
            </a:solidFill>
            <a:prstDash val="solid"/>
            <a:round/>
            <a:headEnd len="sm" w="sm" type="none"/>
            <a:tailEnd len="med" w="med" type="triangle"/>
          </a:ln>
        </p:spPr>
      </p:cxnSp>
      <p:cxnSp>
        <p:nvCxnSpPr>
          <p:cNvPr id="1869" name="Google Shape;1869;g12d48914fff_0_17"/>
          <p:cNvCxnSpPr/>
          <p:nvPr/>
        </p:nvCxnSpPr>
        <p:spPr>
          <a:xfrm flipH="1" rot="10800000">
            <a:off x="3919825" y="4242725"/>
            <a:ext cx="1281900" cy="849600"/>
          </a:xfrm>
          <a:prstGeom prst="straightConnector1">
            <a:avLst/>
          </a:prstGeom>
          <a:noFill/>
          <a:ln cap="flat" cmpd="sng" w="38100">
            <a:solidFill>
              <a:schemeClr val="dk2"/>
            </a:solidFill>
            <a:prstDash val="solid"/>
            <a:round/>
            <a:headEnd len="med" w="med" type="triangle"/>
            <a:tailEnd len="sm" w="sm" type="none"/>
          </a:ln>
        </p:spPr>
      </p:cxn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7AB37"/>
        </a:solidFill>
      </p:bgPr>
    </p:bg>
    <p:spTree>
      <p:nvGrpSpPr>
        <p:cNvPr id="1873" name="Shape 1873"/>
        <p:cNvGrpSpPr/>
        <p:nvPr/>
      </p:nvGrpSpPr>
      <p:grpSpPr>
        <a:xfrm>
          <a:off x="0" y="0"/>
          <a:ext cx="0" cy="0"/>
          <a:chOff x="0" y="0"/>
          <a:chExt cx="0" cy="0"/>
        </a:xfrm>
      </p:grpSpPr>
      <p:sp>
        <p:nvSpPr>
          <p:cNvPr id="1874" name="Google Shape;1874;g117b548d470_0_15"/>
          <p:cNvSpPr txBox="1"/>
          <p:nvPr>
            <p:ph idx="12" type="sldNum"/>
          </p:nvPr>
        </p:nvSpPr>
        <p:spPr>
          <a:xfrm>
            <a:off x="11280576" y="6597352"/>
            <a:ext cx="864000" cy="2607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fr-FR"/>
              <a:t>‹#›</a:t>
            </a:fld>
            <a:endParaRPr/>
          </a:p>
        </p:txBody>
      </p:sp>
      <p:pic>
        <p:nvPicPr>
          <p:cNvPr id="1875" name="Google Shape;1875;g117b548d470_0_15"/>
          <p:cNvPicPr preferRelativeResize="0"/>
          <p:nvPr/>
        </p:nvPicPr>
        <p:blipFill rotWithShape="1">
          <a:blip r:embed="rId3">
            <a:alphaModFix/>
          </a:blip>
          <a:srcRect b="0" l="0" r="0" t="0"/>
          <a:stretch/>
        </p:blipFill>
        <p:spPr>
          <a:xfrm>
            <a:off x="4902950" y="1489766"/>
            <a:ext cx="2386100" cy="2386100"/>
          </a:xfrm>
          <a:prstGeom prst="rect">
            <a:avLst/>
          </a:prstGeom>
          <a:noFill/>
          <a:ln>
            <a:noFill/>
          </a:ln>
        </p:spPr>
      </p:pic>
      <p:sp>
        <p:nvSpPr>
          <p:cNvPr id="1876" name="Google Shape;1876;g117b548d470_0_15"/>
          <p:cNvSpPr txBox="1"/>
          <p:nvPr/>
        </p:nvSpPr>
        <p:spPr>
          <a:xfrm>
            <a:off x="1195950" y="4183963"/>
            <a:ext cx="9800100" cy="1200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2400"/>
              <a:buFont typeface="Arial"/>
              <a:buNone/>
            </a:pPr>
            <a:r>
              <a:rPr b="1" i="0" lang="fr-FR" sz="3600" u="none" cap="none" strike="noStrike">
                <a:solidFill>
                  <a:schemeClr val="lt1"/>
                </a:solidFill>
                <a:latin typeface="Century Gothic"/>
                <a:ea typeface="Century Gothic"/>
                <a:cs typeface="Century Gothic"/>
                <a:sym typeface="Century Gothic"/>
              </a:rPr>
              <a:t>Quelles actions individuelles pouvez-vous entreprendre dans votre alimentation ? </a:t>
            </a:r>
            <a:endParaRPr b="0" i="0" sz="3000" u="none" cap="none" strike="noStrike">
              <a:solidFill>
                <a:schemeClr val="lt1"/>
              </a:solidFill>
              <a:latin typeface="Arial"/>
              <a:ea typeface="Arial"/>
              <a:cs typeface="Arial"/>
              <a:sym typeface="Arial"/>
            </a:endParaRPr>
          </a:p>
        </p:txBody>
      </p:sp>
      <p:sp>
        <p:nvSpPr>
          <p:cNvPr id="1877" name="Google Shape;1877;g117b548d470_0_15"/>
          <p:cNvSpPr/>
          <p:nvPr/>
        </p:nvSpPr>
        <p:spPr>
          <a:xfrm>
            <a:off x="9620800" y="6597325"/>
            <a:ext cx="2083500" cy="2607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85160"/>
              </a:buClr>
              <a:buSzPts val="1100"/>
              <a:buFont typeface="Century Gothic"/>
              <a:buNone/>
            </a:pPr>
            <a:r>
              <a:rPr b="0" i="1" lang="fr-FR" sz="1100" u="none" cap="none" strike="noStrike">
                <a:solidFill>
                  <a:srgbClr val="085160"/>
                </a:solidFill>
                <a:latin typeface="Century Gothic"/>
                <a:ea typeface="Century Gothic"/>
                <a:cs typeface="Century Gothic"/>
                <a:sym typeface="Century Gothic"/>
              </a:rPr>
              <a:t>Icône : Freepik</a:t>
            </a:r>
            <a:endParaRPr b="0" i="1" sz="1100" u="none" cap="none" strike="noStrike">
              <a:solidFill>
                <a:srgbClr val="166478"/>
              </a:solidFill>
              <a:latin typeface="Century Gothic"/>
              <a:ea typeface="Century Gothic"/>
              <a:cs typeface="Century Gothic"/>
              <a:sym typeface="Century Gothic"/>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2" name="Shape 1882"/>
        <p:cNvGrpSpPr/>
        <p:nvPr/>
      </p:nvGrpSpPr>
      <p:grpSpPr>
        <a:xfrm>
          <a:off x="0" y="0"/>
          <a:ext cx="0" cy="0"/>
          <a:chOff x="0" y="0"/>
          <a:chExt cx="0" cy="0"/>
        </a:xfrm>
      </p:grpSpPr>
      <p:sp>
        <p:nvSpPr>
          <p:cNvPr id="1883" name="Google Shape;1883;g12d48914fff_0_45"/>
          <p:cNvSpPr txBox="1"/>
          <p:nvPr/>
        </p:nvSpPr>
        <p:spPr>
          <a:xfrm>
            <a:off x="2027550" y="0"/>
            <a:ext cx="8242800" cy="980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0"/>
              </a:spcAft>
              <a:buClr>
                <a:schemeClr val="dk1"/>
              </a:buClr>
              <a:buSzPts val="1400"/>
              <a:buFont typeface="Arial"/>
              <a:buNone/>
            </a:pPr>
            <a:r>
              <a:rPr b="1" i="0" lang="fr-FR" sz="2400" u="none" cap="none" strike="noStrike">
                <a:solidFill>
                  <a:srgbClr val="085160"/>
                </a:solidFill>
                <a:latin typeface="Century Gothic"/>
                <a:ea typeface="Century Gothic"/>
                <a:cs typeface="Century Gothic"/>
                <a:sym typeface="Century Gothic"/>
              </a:rPr>
              <a:t>Votre logement</a:t>
            </a:r>
            <a:endParaRPr b="1" i="0" sz="2400" u="none" cap="none" strike="noStrike">
              <a:solidFill>
                <a:srgbClr val="085160"/>
              </a:solidFill>
              <a:highlight>
                <a:srgbClr val="FFFFFF"/>
              </a:highlight>
              <a:latin typeface="Century Gothic"/>
              <a:ea typeface="Century Gothic"/>
              <a:cs typeface="Century Gothic"/>
              <a:sym typeface="Century Gothic"/>
            </a:endParaRPr>
          </a:p>
        </p:txBody>
      </p:sp>
      <p:sp>
        <p:nvSpPr>
          <p:cNvPr id="1884" name="Google Shape;1884;g12d48914fff_0_45"/>
          <p:cNvSpPr txBox="1"/>
          <p:nvPr>
            <p:ph idx="12" type="sldNum"/>
          </p:nvPr>
        </p:nvSpPr>
        <p:spPr>
          <a:xfrm>
            <a:off x="11280576" y="6597352"/>
            <a:ext cx="864000" cy="2607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FFFFFF"/>
              </a:buClr>
              <a:buSzPts val="1400"/>
              <a:buFont typeface="Arial"/>
              <a:buNone/>
            </a:pPr>
            <a:fld id="{00000000-1234-1234-1234-123412341234}" type="slidenum">
              <a:rPr lang="fr-FR"/>
              <a:t>‹#›</a:t>
            </a:fld>
            <a:endParaRPr/>
          </a:p>
        </p:txBody>
      </p:sp>
      <p:sp>
        <p:nvSpPr>
          <p:cNvPr id="1885" name="Google Shape;1885;g12d48914fff_0_45"/>
          <p:cNvSpPr/>
          <p:nvPr/>
        </p:nvSpPr>
        <p:spPr>
          <a:xfrm>
            <a:off x="9620800" y="6597325"/>
            <a:ext cx="2083500" cy="2607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85160"/>
              </a:buClr>
              <a:buSzPts val="1100"/>
              <a:buFont typeface="Century Gothic"/>
              <a:buNone/>
            </a:pPr>
            <a:r>
              <a:rPr b="0" i="1" lang="fr-FR" sz="1100" u="none" cap="none" strike="noStrike">
                <a:solidFill>
                  <a:srgbClr val="085160"/>
                </a:solidFill>
                <a:latin typeface="Century Gothic"/>
                <a:ea typeface="Century Gothic"/>
                <a:cs typeface="Century Gothic"/>
                <a:sym typeface="Century Gothic"/>
              </a:rPr>
              <a:t>Icônes : Freepik</a:t>
            </a:r>
            <a:endParaRPr b="0" i="1" sz="1100" u="none" cap="none" strike="noStrike">
              <a:solidFill>
                <a:srgbClr val="166478"/>
              </a:solidFill>
              <a:latin typeface="Century Gothic"/>
              <a:ea typeface="Century Gothic"/>
              <a:cs typeface="Century Gothic"/>
              <a:sym typeface="Century Gothic"/>
            </a:endParaRPr>
          </a:p>
        </p:txBody>
      </p:sp>
      <p:sp>
        <p:nvSpPr>
          <p:cNvPr id="1886" name="Google Shape;1886;g12d48914fff_0_45"/>
          <p:cNvSpPr txBox="1"/>
          <p:nvPr/>
        </p:nvSpPr>
        <p:spPr>
          <a:xfrm>
            <a:off x="920550" y="1111950"/>
            <a:ext cx="2744700" cy="1323300"/>
          </a:xfrm>
          <a:prstGeom prst="rect">
            <a:avLst/>
          </a:prstGeom>
          <a:noFill/>
          <a:ln>
            <a:noFill/>
          </a:ln>
        </p:spPr>
        <p:txBody>
          <a:bodyPr anchorCtr="0" anchor="t" bIns="46800" lIns="90000" spcFirstLastPara="1" rIns="90000" wrap="square" tIns="46800">
            <a:noAutofit/>
          </a:bodyPr>
          <a:lstStyle/>
          <a:p>
            <a:pPr indent="0" lvl="0" marL="0" marR="0" rtl="0" algn="ctr">
              <a:lnSpc>
                <a:spcPct val="100000"/>
              </a:lnSpc>
              <a:spcBef>
                <a:spcPts val="0"/>
              </a:spcBef>
              <a:spcAft>
                <a:spcPts val="0"/>
              </a:spcAft>
              <a:buClr>
                <a:schemeClr val="lt1"/>
              </a:buClr>
              <a:buSzPts val="2000"/>
              <a:buFont typeface="Century Gothic"/>
              <a:buNone/>
            </a:pPr>
            <a:r>
              <a:rPr b="1" i="0" lang="fr-FR" sz="2000" u="none" cap="none" strike="noStrike">
                <a:solidFill>
                  <a:srgbClr val="1B687F"/>
                </a:solidFill>
                <a:latin typeface="Century Gothic"/>
                <a:ea typeface="Century Gothic"/>
                <a:cs typeface="Century Gothic"/>
                <a:sym typeface="Century Gothic"/>
              </a:rPr>
              <a:t>Limiter fortement la consommation de viande, rouge en particulier</a:t>
            </a:r>
            <a:endParaRPr b="1" i="0" sz="2000" u="none" cap="none" strike="noStrike">
              <a:solidFill>
                <a:srgbClr val="1B687F"/>
              </a:solidFill>
              <a:latin typeface="Century Gothic"/>
              <a:ea typeface="Century Gothic"/>
              <a:cs typeface="Century Gothic"/>
              <a:sym typeface="Century Gothic"/>
            </a:endParaRPr>
          </a:p>
        </p:txBody>
      </p:sp>
      <p:sp>
        <p:nvSpPr>
          <p:cNvPr id="1887" name="Google Shape;1887;g12d48914fff_0_45"/>
          <p:cNvSpPr txBox="1"/>
          <p:nvPr/>
        </p:nvSpPr>
        <p:spPr>
          <a:xfrm>
            <a:off x="8531375" y="1111950"/>
            <a:ext cx="2744700" cy="1323300"/>
          </a:xfrm>
          <a:prstGeom prst="rect">
            <a:avLst/>
          </a:prstGeom>
          <a:noFill/>
          <a:ln>
            <a:noFill/>
          </a:ln>
        </p:spPr>
        <p:txBody>
          <a:bodyPr anchorCtr="0" anchor="t" bIns="46800" lIns="90000" spcFirstLastPara="1" rIns="90000" wrap="square" tIns="46800">
            <a:noAutofit/>
          </a:bodyPr>
          <a:lstStyle/>
          <a:p>
            <a:pPr indent="0" lvl="0" marL="0" marR="0" rtl="0" algn="ctr">
              <a:lnSpc>
                <a:spcPct val="100000"/>
              </a:lnSpc>
              <a:spcBef>
                <a:spcPts val="0"/>
              </a:spcBef>
              <a:spcAft>
                <a:spcPts val="0"/>
              </a:spcAft>
              <a:buClr>
                <a:schemeClr val="lt1"/>
              </a:buClr>
              <a:buSzPts val="2000"/>
              <a:buFont typeface="Century Gothic"/>
              <a:buNone/>
            </a:pPr>
            <a:r>
              <a:rPr b="1" i="0" lang="fr-FR" sz="2000" u="none" cap="none" strike="noStrike">
                <a:solidFill>
                  <a:srgbClr val="1B687F"/>
                </a:solidFill>
                <a:latin typeface="Century Gothic"/>
                <a:ea typeface="Century Gothic"/>
                <a:cs typeface="Century Gothic"/>
                <a:sym typeface="Century Gothic"/>
              </a:rPr>
              <a:t>Privilégier les fruits et légumes de saison et de production locale</a:t>
            </a:r>
            <a:endParaRPr b="0" i="0" sz="2000" u="none" cap="none" strike="noStrike">
              <a:solidFill>
                <a:srgbClr val="1B687F"/>
              </a:solidFill>
              <a:latin typeface="Arial"/>
              <a:ea typeface="Arial"/>
              <a:cs typeface="Arial"/>
              <a:sym typeface="Arial"/>
            </a:endParaRPr>
          </a:p>
          <a:p>
            <a:pPr indent="0" lvl="0" marL="0" marR="0" rtl="0" algn="ctr">
              <a:lnSpc>
                <a:spcPct val="100000"/>
              </a:lnSpc>
              <a:spcBef>
                <a:spcPts val="0"/>
              </a:spcBef>
              <a:spcAft>
                <a:spcPts val="0"/>
              </a:spcAft>
              <a:buClr>
                <a:schemeClr val="lt1"/>
              </a:buClr>
              <a:buSzPts val="2000"/>
              <a:buFont typeface="Century Gothic"/>
              <a:buNone/>
            </a:pPr>
            <a:r>
              <a:t/>
            </a:r>
            <a:endParaRPr b="1" i="0" sz="2000" u="none" cap="none" strike="noStrike">
              <a:solidFill>
                <a:srgbClr val="1B687F"/>
              </a:solidFill>
              <a:latin typeface="Century Gothic"/>
              <a:ea typeface="Century Gothic"/>
              <a:cs typeface="Century Gothic"/>
              <a:sym typeface="Century Gothic"/>
            </a:endParaRPr>
          </a:p>
        </p:txBody>
      </p:sp>
      <p:sp>
        <p:nvSpPr>
          <p:cNvPr id="1888" name="Google Shape;1888;g12d48914fff_0_45"/>
          <p:cNvSpPr txBox="1"/>
          <p:nvPr/>
        </p:nvSpPr>
        <p:spPr>
          <a:xfrm>
            <a:off x="8531224" y="4679400"/>
            <a:ext cx="2744700" cy="400200"/>
          </a:xfrm>
          <a:prstGeom prst="rect">
            <a:avLst/>
          </a:prstGeom>
          <a:noFill/>
          <a:ln>
            <a:noFill/>
          </a:ln>
        </p:spPr>
        <p:txBody>
          <a:bodyPr anchorCtr="0" anchor="t" bIns="46800" lIns="90000" spcFirstLastPara="1" rIns="90000" wrap="square" tIns="46800">
            <a:noAutofit/>
          </a:bodyPr>
          <a:lstStyle/>
          <a:p>
            <a:pPr indent="0" lvl="0" marL="0" marR="0" rtl="0" algn="ctr">
              <a:lnSpc>
                <a:spcPct val="100000"/>
              </a:lnSpc>
              <a:spcBef>
                <a:spcPts val="0"/>
              </a:spcBef>
              <a:spcAft>
                <a:spcPts val="0"/>
              </a:spcAft>
              <a:buClr>
                <a:schemeClr val="lt1"/>
              </a:buClr>
              <a:buSzPts val="2000"/>
              <a:buFont typeface="Century Gothic"/>
              <a:buNone/>
            </a:pPr>
            <a:r>
              <a:rPr b="1" i="0" lang="fr-FR" sz="2000" u="none" cap="none" strike="noStrike">
                <a:solidFill>
                  <a:srgbClr val="1B687F"/>
                </a:solidFill>
                <a:latin typeface="Century Gothic"/>
                <a:ea typeface="Century Gothic"/>
                <a:cs typeface="Century Gothic"/>
                <a:sym typeface="Century Gothic"/>
              </a:rPr>
              <a:t>Adopter une démarche zéro déchets</a:t>
            </a:r>
            <a:endParaRPr b="1" i="0" sz="2000" u="none" cap="none" strike="noStrike">
              <a:solidFill>
                <a:srgbClr val="1B687F"/>
              </a:solidFill>
              <a:latin typeface="Century Gothic"/>
              <a:ea typeface="Century Gothic"/>
              <a:cs typeface="Century Gothic"/>
              <a:sym typeface="Century Gothic"/>
            </a:endParaRPr>
          </a:p>
        </p:txBody>
      </p:sp>
      <p:sp>
        <p:nvSpPr>
          <p:cNvPr id="1889" name="Google Shape;1889;g12d48914fff_0_45"/>
          <p:cNvSpPr txBox="1"/>
          <p:nvPr/>
        </p:nvSpPr>
        <p:spPr>
          <a:xfrm>
            <a:off x="920550" y="4658950"/>
            <a:ext cx="2744700" cy="1053000"/>
          </a:xfrm>
          <a:prstGeom prst="rect">
            <a:avLst/>
          </a:prstGeom>
          <a:noFill/>
          <a:ln>
            <a:noFill/>
          </a:ln>
        </p:spPr>
        <p:txBody>
          <a:bodyPr anchorCtr="0" anchor="t" bIns="46800" lIns="90000" spcFirstLastPara="1" rIns="90000" wrap="square" tIns="46800">
            <a:noAutofit/>
          </a:bodyPr>
          <a:lstStyle/>
          <a:p>
            <a:pPr indent="0" lvl="0" marL="0" marR="0" rtl="0" algn="ctr">
              <a:lnSpc>
                <a:spcPct val="100000"/>
              </a:lnSpc>
              <a:spcBef>
                <a:spcPts val="0"/>
              </a:spcBef>
              <a:spcAft>
                <a:spcPts val="0"/>
              </a:spcAft>
              <a:buClr>
                <a:schemeClr val="lt1"/>
              </a:buClr>
              <a:buSzPts val="2000"/>
              <a:buFont typeface="Century Gothic"/>
              <a:buNone/>
            </a:pPr>
            <a:r>
              <a:rPr b="1" i="0" lang="fr-FR" sz="2000" u="none" cap="none" strike="noStrike">
                <a:solidFill>
                  <a:srgbClr val="1B687F"/>
                </a:solidFill>
                <a:latin typeface="Century Gothic"/>
                <a:ea typeface="Century Gothic"/>
                <a:cs typeface="Century Gothic"/>
                <a:sym typeface="Century Gothic"/>
              </a:rPr>
              <a:t>Privilégier l’eau du robinet aux bouteilles d’eau</a:t>
            </a:r>
            <a:endParaRPr b="1" i="0" sz="2000" u="none" cap="none" strike="noStrike">
              <a:solidFill>
                <a:srgbClr val="1B687F"/>
              </a:solidFill>
              <a:latin typeface="Century Gothic"/>
              <a:ea typeface="Century Gothic"/>
              <a:cs typeface="Century Gothic"/>
              <a:sym typeface="Century Gothic"/>
            </a:endParaRPr>
          </a:p>
        </p:txBody>
      </p:sp>
      <p:pic>
        <p:nvPicPr>
          <p:cNvPr id="1890" name="Google Shape;1890;g12d48914fff_0_45"/>
          <p:cNvPicPr preferRelativeResize="0"/>
          <p:nvPr/>
        </p:nvPicPr>
        <p:blipFill rotWithShape="1">
          <a:blip r:embed="rId3">
            <a:alphaModFix/>
          </a:blip>
          <a:srcRect b="0" l="0" r="0" t="0"/>
          <a:stretch/>
        </p:blipFill>
        <p:spPr>
          <a:xfrm>
            <a:off x="5253187" y="2586177"/>
            <a:ext cx="1685626" cy="1685649"/>
          </a:xfrm>
          <a:prstGeom prst="rect">
            <a:avLst/>
          </a:prstGeom>
          <a:noFill/>
          <a:ln>
            <a:noFill/>
          </a:ln>
        </p:spPr>
      </p:pic>
      <p:cxnSp>
        <p:nvCxnSpPr>
          <p:cNvPr id="1891" name="Google Shape;1891;g12d48914fff_0_45"/>
          <p:cNvCxnSpPr/>
          <p:nvPr/>
        </p:nvCxnSpPr>
        <p:spPr>
          <a:xfrm rot="10800000">
            <a:off x="3824650" y="1802325"/>
            <a:ext cx="1384800" cy="791400"/>
          </a:xfrm>
          <a:prstGeom prst="straightConnector1">
            <a:avLst/>
          </a:prstGeom>
          <a:noFill/>
          <a:ln cap="flat" cmpd="sng" w="38100">
            <a:solidFill>
              <a:schemeClr val="dk2"/>
            </a:solidFill>
            <a:prstDash val="solid"/>
            <a:round/>
            <a:headEnd len="sm" w="sm" type="none"/>
            <a:tailEnd len="med" w="med" type="triangle"/>
          </a:ln>
        </p:spPr>
      </p:cxnSp>
      <p:cxnSp>
        <p:nvCxnSpPr>
          <p:cNvPr id="1892" name="Google Shape;1892;g12d48914fff_0_45"/>
          <p:cNvCxnSpPr/>
          <p:nvPr/>
        </p:nvCxnSpPr>
        <p:spPr>
          <a:xfrm rot="10800000">
            <a:off x="6990275" y="4271825"/>
            <a:ext cx="1384800" cy="791400"/>
          </a:xfrm>
          <a:prstGeom prst="straightConnector1">
            <a:avLst/>
          </a:prstGeom>
          <a:noFill/>
          <a:ln cap="flat" cmpd="sng" w="38100">
            <a:solidFill>
              <a:schemeClr val="dk2"/>
            </a:solidFill>
            <a:prstDash val="solid"/>
            <a:round/>
            <a:headEnd len="med" w="med" type="triangle"/>
            <a:tailEnd len="sm" w="sm" type="none"/>
          </a:ln>
        </p:spPr>
      </p:cxnSp>
      <p:cxnSp>
        <p:nvCxnSpPr>
          <p:cNvPr id="1893" name="Google Shape;1893;g12d48914fff_0_45"/>
          <p:cNvCxnSpPr/>
          <p:nvPr/>
        </p:nvCxnSpPr>
        <p:spPr>
          <a:xfrm flipH="1" rot="10800000">
            <a:off x="6990275" y="1773225"/>
            <a:ext cx="1281900" cy="849600"/>
          </a:xfrm>
          <a:prstGeom prst="straightConnector1">
            <a:avLst/>
          </a:prstGeom>
          <a:noFill/>
          <a:ln cap="flat" cmpd="sng" w="38100">
            <a:solidFill>
              <a:schemeClr val="dk2"/>
            </a:solidFill>
            <a:prstDash val="solid"/>
            <a:round/>
            <a:headEnd len="sm" w="sm" type="none"/>
            <a:tailEnd len="med" w="med" type="triangle"/>
          </a:ln>
        </p:spPr>
      </p:cxnSp>
      <p:cxnSp>
        <p:nvCxnSpPr>
          <p:cNvPr id="1894" name="Google Shape;1894;g12d48914fff_0_45"/>
          <p:cNvCxnSpPr/>
          <p:nvPr/>
        </p:nvCxnSpPr>
        <p:spPr>
          <a:xfrm flipH="1" rot="10800000">
            <a:off x="3919825" y="4242725"/>
            <a:ext cx="1281900" cy="849600"/>
          </a:xfrm>
          <a:prstGeom prst="straightConnector1">
            <a:avLst/>
          </a:prstGeom>
          <a:noFill/>
          <a:ln cap="flat" cmpd="sng" w="38100">
            <a:solidFill>
              <a:schemeClr val="dk2"/>
            </a:solidFill>
            <a:prstDash val="solid"/>
            <a:round/>
            <a:headEnd len="med" w="med" type="triangle"/>
            <a:tailEnd len="sm" w="sm" type="none"/>
          </a:ln>
        </p:spPr>
      </p:cxn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7AB37"/>
        </a:solidFill>
      </p:bgPr>
    </p:bg>
    <p:spTree>
      <p:nvGrpSpPr>
        <p:cNvPr id="1899" name="Shape 1899"/>
        <p:cNvGrpSpPr/>
        <p:nvPr/>
      </p:nvGrpSpPr>
      <p:grpSpPr>
        <a:xfrm>
          <a:off x="0" y="0"/>
          <a:ext cx="0" cy="0"/>
          <a:chOff x="0" y="0"/>
          <a:chExt cx="0" cy="0"/>
        </a:xfrm>
      </p:grpSpPr>
      <p:sp>
        <p:nvSpPr>
          <p:cNvPr id="1900" name="Google Shape;1900;g117b548d470_0_30"/>
          <p:cNvSpPr txBox="1"/>
          <p:nvPr>
            <p:ph idx="12" type="sldNum"/>
          </p:nvPr>
        </p:nvSpPr>
        <p:spPr>
          <a:xfrm>
            <a:off x="11280576" y="6597352"/>
            <a:ext cx="864000" cy="2607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fr-FR"/>
              <a:t>‹#›</a:t>
            </a:fld>
            <a:endParaRPr/>
          </a:p>
        </p:txBody>
      </p:sp>
      <p:sp>
        <p:nvSpPr>
          <p:cNvPr id="1901" name="Google Shape;1901;g117b548d470_0_30"/>
          <p:cNvSpPr txBox="1"/>
          <p:nvPr/>
        </p:nvSpPr>
        <p:spPr>
          <a:xfrm>
            <a:off x="1195950" y="4183963"/>
            <a:ext cx="9800100" cy="1200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2400"/>
              <a:buFont typeface="Arial"/>
              <a:buNone/>
            </a:pPr>
            <a:r>
              <a:rPr b="1" i="0" lang="fr-FR" sz="3600" u="none" cap="none" strike="noStrike">
                <a:solidFill>
                  <a:schemeClr val="lt1"/>
                </a:solidFill>
                <a:latin typeface="Century Gothic"/>
                <a:ea typeface="Century Gothic"/>
                <a:cs typeface="Century Gothic"/>
                <a:sym typeface="Century Gothic"/>
              </a:rPr>
              <a:t>Quelles actions individuelles pouvez-vous entreprendre dans vos déplacements ? </a:t>
            </a:r>
            <a:endParaRPr b="0" i="0" sz="3000" u="none" cap="none" strike="noStrike">
              <a:solidFill>
                <a:schemeClr val="lt1"/>
              </a:solidFill>
              <a:latin typeface="Arial"/>
              <a:ea typeface="Arial"/>
              <a:cs typeface="Arial"/>
              <a:sym typeface="Arial"/>
            </a:endParaRPr>
          </a:p>
        </p:txBody>
      </p:sp>
      <p:pic>
        <p:nvPicPr>
          <p:cNvPr id="1902" name="Google Shape;1902;g117b548d470_0_30"/>
          <p:cNvPicPr preferRelativeResize="0"/>
          <p:nvPr/>
        </p:nvPicPr>
        <p:blipFill rotWithShape="1">
          <a:blip r:embed="rId3">
            <a:alphaModFix/>
          </a:blip>
          <a:srcRect b="0" l="0" r="0" t="0"/>
          <a:stretch/>
        </p:blipFill>
        <p:spPr>
          <a:xfrm>
            <a:off x="4902950" y="1489775"/>
            <a:ext cx="2386100" cy="2386100"/>
          </a:xfrm>
          <a:prstGeom prst="rect">
            <a:avLst/>
          </a:prstGeom>
          <a:noFill/>
          <a:ln>
            <a:noFill/>
          </a:ln>
        </p:spPr>
      </p:pic>
      <p:sp>
        <p:nvSpPr>
          <p:cNvPr id="1903" name="Google Shape;1903;g117b548d470_0_30"/>
          <p:cNvSpPr/>
          <p:nvPr/>
        </p:nvSpPr>
        <p:spPr>
          <a:xfrm>
            <a:off x="9620800" y="6597325"/>
            <a:ext cx="2083500" cy="2607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85160"/>
              </a:buClr>
              <a:buSzPts val="1100"/>
              <a:buFont typeface="Century Gothic"/>
              <a:buNone/>
            </a:pPr>
            <a:r>
              <a:rPr b="0" i="1" lang="fr-FR" sz="1100" u="none" cap="none" strike="noStrike">
                <a:solidFill>
                  <a:srgbClr val="085160"/>
                </a:solidFill>
                <a:latin typeface="Century Gothic"/>
                <a:ea typeface="Century Gothic"/>
                <a:cs typeface="Century Gothic"/>
                <a:sym typeface="Century Gothic"/>
              </a:rPr>
              <a:t>Icône : Freepik</a:t>
            </a:r>
            <a:endParaRPr b="0" i="1" sz="1100" u="none" cap="none" strike="noStrike">
              <a:solidFill>
                <a:srgbClr val="166478"/>
              </a:solidFill>
              <a:latin typeface="Century Gothic"/>
              <a:ea typeface="Century Gothic"/>
              <a:cs typeface="Century Gothic"/>
              <a:sym typeface="Century Gothic"/>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8" name="Shape 1908"/>
        <p:cNvGrpSpPr/>
        <p:nvPr/>
      </p:nvGrpSpPr>
      <p:grpSpPr>
        <a:xfrm>
          <a:off x="0" y="0"/>
          <a:ext cx="0" cy="0"/>
          <a:chOff x="0" y="0"/>
          <a:chExt cx="0" cy="0"/>
        </a:xfrm>
      </p:grpSpPr>
      <p:sp>
        <p:nvSpPr>
          <p:cNvPr id="1909" name="Google Shape;1909;g12d48914fff_0_64"/>
          <p:cNvSpPr txBox="1"/>
          <p:nvPr/>
        </p:nvSpPr>
        <p:spPr>
          <a:xfrm>
            <a:off x="2027550" y="0"/>
            <a:ext cx="8242800" cy="980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0"/>
              </a:spcAft>
              <a:buClr>
                <a:schemeClr val="dk1"/>
              </a:buClr>
              <a:buSzPts val="1400"/>
              <a:buFont typeface="Arial"/>
              <a:buNone/>
            </a:pPr>
            <a:r>
              <a:rPr b="1" i="0" lang="fr-FR" sz="2400" u="none" cap="none" strike="noStrike">
                <a:solidFill>
                  <a:srgbClr val="085160"/>
                </a:solidFill>
                <a:latin typeface="Century Gothic"/>
                <a:ea typeface="Century Gothic"/>
                <a:cs typeface="Century Gothic"/>
                <a:sym typeface="Century Gothic"/>
              </a:rPr>
              <a:t>Votre logement</a:t>
            </a:r>
            <a:endParaRPr b="1" i="0" sz="2400" u="none" cap="none" strike="noStrike">
              <a:solidFill>
                <a:srgbClr val="085160"/>
              </a:solidFill>
              <a:highlight>
                <a:srgbClr val="FFFFFF"/>
              </a:highlight>
              <a:latin typeface="Century Gothic"/>
              <a:ea typeface="Century Gothic"/>
              <a:cs typeface="Century Gothic"/>
              <a:sym typeface="Century Gothic"/>
            </a:endParaRPr>
          </a:p>
        </p:txBody>
      </p:sp>
      <p:sp>
        <p:nvSpPr>
          <p:cNvPr id="1910" name="Google Shape;1910;g12d48914fff_0_64"/>
          <p:cNvSpPr txBox="1"/>
          <p:nvPr>
            <p:ph idx="12" type="sldNum"/>
          </p:nvPr>
        </p:nvSpPr>
        <p:spPr>
          <a:xfrm>
            <a:off x="11280576" y="6597352"/>
            <a:ext cx="864000" cy="2607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FFFFFF"/>
              </a:buClr>
              <a:buSzPts val="1400"/>
              <a:buFont typeface="Arial"/>
              <a:buNone/>
            </a:pPr>
            <a:fld id="{00000000-1234-1234-1234-123412341234}" type="slidenum">
              <a:rPr lang="fr-FR"/>
              <a:t>‹#›</a:t>
            </a:fld>
            <a:endParaRPr/>
          </a:p>
        </p:txBody>
      </p:sp>
      <p:sp>
        <p:nvSpPr>
          <p:cNvPr id="1911" name="Google Shape;1911;g12d48914fff_0_64"/>
          <p:cNvSpPr/>
          <p:nvPr/>
        </p:nvSpPr>
        <p:spPr>
          <a:xfrm>
            <a:off x="9620800" y="6597325"/>
            <a:ext cx="2083500" cy="2607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85160"/>
              </a:buClr>
              <a:buSzPts val="1100"/>
              <a:buFont typeface="Century Gothic"/>
              <a:buNone/>
            </a:pPr>
            <a:r>
              <a:rPr b="0" i="1" lang="fr-FR" sz="1100" u="none" cap="none" strike="noStrike">
                <a:solidFill>
                  <a:srgbClr val="085160"/>
                </a:solidFill>
                <a:latin typeface="Century Gothic"/>
                <a:ea typeface="Century Gothic"/>
                <a:cs typeface="Century Gothic"/>
                <a:sym typeface="Century Gothic"/>
              </a:rPr>
              <a:t>Icônes : Freepik</a:t>
            </a:r>
            <a:endParaRPr b="0" i="1" sz="1100" u="none" cap="none" strike="noStrike">
              <a:solidFill>
                <a:srgbClr val="166478"/>
              </a:solidFill>
              <a:latin typeface="Century Gothic"/>
              <a:ea typeface="Century Gothic"/>
              <a:cs typeface="Century Gothic"/>
              <a:sym typeface="Century Gothic"/>
            </a:endParaRPr>
          </a:p>
        </p:txBody>
      </p:sp>
      <p:sp>
        <p:nvSpPr>
          <p:cNvPr id="1912" name="Google Shape;1912;g12d48914fff_0_64"/>
          <p:cNvSpPr txBox="1"/>
          <p:nvPr/>
        </p:nvSpPr>
        <p:spPr>
          <a:xfrm>
            <a:off x="920550" y="1111950"/>
            <a:ext cx="2744700" cy="1082700"/>
          </a:xfrm>
          <a:prstGeom prst="rect">
            <a:avLst/>
          </a:prstGeom>
          <a:noFill/>
          <a:ln>
            <a:noFill/>
          </a:ln>
        </p:spPr>
        <p:txBody>
          <a:bodyPr anchorCtr="0" anchor="t" bIns="46800" lIns="90000" spcFirstLastPara="1" rIns="90000" wrap="square" tIns="46800">
            <a:noAutofit/>
          </a:bodyPr>
          <a:lstStyle/>
          <a:p>
            <a:pPr indent="0" lvl="0" marL="0" marR="0" rtl="0" algn="ctr">
              <a:lnSpc>
                <a:spcPct val="100000"/>
              </a:lnSpc>
              <a:spcBef>
                <a:spcPts val="0"/>
              </a:spcBef>
              <a:spcAft>
                <a:spcPts val="0"/>
              </a:spcAft>
              <a:buClr>
                <a:schemeClr val="lt1"/>
              </a:buClr>
              <a:buSzPts val="2000"/>
              <a:buFont typeface="Century Gothic"/>
              <a:buNone/>
            </a:pPr>
            <a:r>
              <a:rPr b="1" i="0" lang="fr-FR" sz="2000" u="none" cap="none" strike="noStrike">
                <a:solidFill>
                  <a:srgbClr val="1B687F"/>
                </a:solidFill>
                <a:latin typeface="Century Gothic"/>
                <a:ea typeface="Century Gothic"/>
                <a:cs typeface="Century Gothic"/>
                <a:sym typeface="Century Gothic"/>
              </a:rPr>
              <a:t>Limiter fortement les déplacements en avion</a:t>
            </a:r>
            <a:endParaRPr b="1" i="0" sz="2000" u="none" cap="none" strike="noStrike">
              <a:solidFill>
                <a:srgbClr val="1B687F"/>
              </a:solidFill>
              <a:latin typeface="Century Gothic"/>
              <a:ea typeface="Century Gothic"/>
              <a:cs typeface="Century Gothic"/>
              <a:sym typeface="Century Gothic"/>
            </a:endParaRPr>
          </a:p>
        </p:txBody>
      </p:sp>
      <p:sp>
        <p:nvSpPr>
          <p:cNvPr id="1913" name="Google Shape;1913;g12d48914fff_0_64"/>
          <p:cNvSpPr txBox="1"/>
          <p:nvPr/>
        </p:nvSpPr>
        <p:spPr>
          <a:xfrm>
            <a:off x="8531375" y="1111950"/>
            <a:ext cx="2744700" cy="2005200"/>
          </a:xfrm>
          <a:prstGeom prst="rect">
            <a:avLst/>
          </a:prstGeom>
          <a:noFill/>
          <a:ln>
            <a:noFill/>
          </a:ln>
        </p:spPr>
        <p:txBody>
          <a:bodyPr anchorCtr="0" anchor="t" bIns="46800" lIns="90000" spcFirstLastPara="1" rIns="90000" wrap="square" tIns="46800">
            <a:noAutofit/>
          </a:bodyPr>
          <a:lstStyle/>
          <a:p>
            <a:pPr indent="0" lvl="0" marL="0" marR="0" rtl="0" algn="ctr">
              <a:lnSpc>
                <a:spcPct val="100000"/>
              </a:lnSpc>
              <a:spcBef>
                <a:spcPts val="0"/>
              </a:spcBef>
              <a:spcAft>
                <a:spcPts val="0"/>
              </a:spcAft>
              <a:buClr>
                <a:schemeClr val="lt1"/>
              </a:buClr>
              <a:buSzPts val="2000"/>
              <a:buFont typeface="Century Gothic"/>
              <a:buNone/>
            </a:pPr>
            <a:r>
              <a:rPr b="1" i="0" lang="fr-FR" sz="2000" u="none" cap="none" strike="noStrike">
                <a:solidFill>
                  <a:srgbClr val="1B687F"/>
                </a:solidFill>
                <a:latin typeface="Century Gothic"/>
                <a:ea typeface="Century Gothic"/>
                <a:cs typeface="Century Gothic"/>
                <a:sym typeface="Century Gothic"/>
              </a:rPr>
              <a:t>Privilégier la marche, le vélo ou les transports en commun</a:t>
            </a:r>
            <a:endParaRPr b="1" i="0" sz="2000" u="none" cap="none" strike="noStrike">
              <a:solidFill>
                <a:srgbClr val="1B687F"/>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chemeClr val="lt1"/>
              </a:buClr>
              <a:buSzPts val="2000"/>
              <a:buFont typeface="Century Gothic"/>
              <a:buNone/>
            </a:pPr>
            <a:r>
              <a:rPr b="0" i="1" lang="fr-FR" sz="2000" u="none" cap="none" strike="noStrike">
                <a:solidFill>
                  <a:srgbClr val="1B687F"/>
                </a:solidFill>
                <a:latin typeface="Century Gothic"/>
                <a:ea typeface="Century Gothic"/>
                <a:cs typeface="Century Gothic"/>
                <a:sym typeface="Century Gothic"/>
              </a:rPr>
              <a:t>(pour des trajets courts et réguliers)</a:t>
            </a:r>
            <a:endParaRPr b="0" i="1" sz="2000" u="none" cap="none" strike="noStrike">
              <a:solidFill>
                <a:srgbClr val="1B687F"/>
              </a:solidFill>
              <a:latin typeface="Century Gothic"/>
              <a:ea typeface="Century Gothic"/>
              <a:cs typeface="Century Gothic"/>
              <a:sym typeface="Century Gothic"/>
            </a:endParaRPr>
          </a:p>
        </p:txBody>
      </p:sp>
      <p:sp>
        <p:nvSpPr>
          <p:cNvPr id="1914" name="Google Shape;1914;g12d48914fff_0_64"/>
          <p:cNvSpPr txBox="1"/>
          <p:nvPr/>
        </p:nvSpPr>
        <p:spPr>
          <a:xfrm>
            <a:off x="8531225" y="4679400"/>
            <a:ext cx="2744700" cy="1685700"/>
          </a:xfrm>
          <a:prstGeom prst="rect">
            <a:avLst/>
          </a:prstGeom>
          <a:noFill/>
          <a:ln>
            <a:noFill/>
          </a:ln>
        </p:spPr>
        <p:txBody>
          <a:bodyPr anchorCtr="0" anchor="t" bIns="46800" lIns="90000" spcFirstLastPara="1" rIns="90000" wrap="square" tIns="46800">
            <a:noAutofit/>
          </a:bodyPr>
          <a:lstStyle/>
          <a:p>
            <a:pPr indent="0" lvl="0" marL="0" marR="0" rtl="0" algn="ctr">
              <a:lnSpc>
                <a:spcPct val="100000"/>
              </a:lnSpc>
              <a:spcBef>
                <a:spcPts val="0"/>
              </a:spcBef>
              <a:spcAft>
                <a:spcPts val="0"/>
              </a:spcAft>
              <a:buClr>
                <a:schemeClr val="lt1"/>
              </a:buClr>
              <a:buSzPts val="2000"/>
              <a:buFont typeface="Century Gothic"/>
              <a:buNone/>
            </a:pPr>
            <a:r>
              <a:rPr b="1" i="0" lang="fr-FR" sz="2000" u="none" cap="none" strike="noStrike">
                <a:solidFill>
                  <a:srgbClr val="1B687F"/>
                </a:solidFill>
                <a:latin typeface="Century Gothic"/>
                <a:ea typeface="Century Gothic"/>
                <a:cs typeface="Century Gothic"/>
                <a:sym typeface="Century Gothic"/>
              </a:rPr>
              <a:t>Privilégier le covoiturage </a:t>
            </a:r>
            <a:endParaRPr b="1" i="0" sz="2000" u="none" cap="none" strike="noStrike">
              <a:solidFill>
                <a:srgbClr val="1B687F"/>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chemeClr val="lt1"/>
              </a:buClr>
              <a:buSzPts val="2000"/>
              <a:buFont typeface="Century Gothic"/>
              <a:buNone/>
            </a:pPr>
            <a:r>
              <a:rPr b="0" i="0" lang="fr-FR" sz="2000" u="none" cap="none" strike="noStrike">
                <a:solidFill>
                  <a:srgbClr val="1B687F"/>
                </a:solidFill>
                <a:latin typeface="Century Gothic"/>
                <a:ea typeface="Century Gothic"/>
                <a:cs typeface="Century Gothic"/>
                <a:sym typeface="Century Gothic"/>
              </a:rPr>
              <a:t>(</a:t>
            </a:r>
            <a:r>
              <a:rPr b="0" i="1" lang="fr-FR" sz="2000" u="none" cap="none" strike="noStrike">
                <a:solidFill>
                  <a:srgbClr val="1B687F"/>
                </a:solidFill>
                <a:latin typeface="Century Gothic"/>
                <a:ea typeface="Century Gothic"/>
                <a:cs typeface="Century Gothic"/>
                <a:sym typeface="Century Gothic"/>
              </a:rPr>
              <a:t>pour des longs trajets, si on ne peut pas prendre le train)</a:t>
            </a:r>
            <a:endParaRPr b="0" i="1" sz="2000" u="none" cap="none" strike="noStrike">
              <a:solidFill>
                <a:srgbClr val="1B687F"/>
              </a:solidFill>
              <a:latin typeface="Century Gothic"/>
              <a:ea typeface="Century Gothic"/>
              <a:cs typeface="Century Gothic"/>
              <a:sym typeface="Century Gothic"/>
            </a:endParaRPr>
          </a:p>
        </p:txBody>
      </p:sp>
      <p:sp>
        <p:nvSpPr>
          <p:cNvPr id="1915" name="Google Shape;1915;g12d48914fff_0_64"/>
          <p:cNvSpPr txBox="1"/>
          <p:nvPr/>
        </p:nvSpPr>
        <p:spPr>
          <a:xfrm>
            <a:off x="920550" y="4658950"/>
            <a:ext cx="2744700" cy="1082700"/>
          </a:xfrm>
          <a:prstGeom prst="rect">
            <a:avLst/>
          </a:prstGeom>
          <a:noFill/>
          <a:ln>
            <a:noFill/>
          </a:ln>
        </p:spPr>
        <p:txBody>
          <a:bodyPr anchorCtr="0" anchor="t" bIns="46800" lIns="90000" spcFirstLastPara="1" rIns="90000" wrap="square" tIns="46800">
            <a:noAutofit/>
          </a:bodyPr>
          <a:lstStyle/>
          <a:p>
            <a:pPr indent="0" lvl="0" marL="0" marR="0" rtl="0" algn="ctr">
              <a:lnSpc>
                <a:spcPct val="100000"/>
              </a:lnSpc>
              <a:spcBef>
                <a:spcPts val="0"/>
              </a:spcBef>
              <a:spcAft>
                <a:spcPts val="0"/>
              </a:spcAft>
              <a:buClr>
                <a:schemeClr val="lt1"/>
              </a:buClr>
              <a:buSzPts val="2000"/>
              <a:buFont typeface="Century Gothic"/>
              <a:buNone/>
            </a:pPr>
            <a:r>
              <a:rPr b="1" i="0" lang="fr-FR" sz="2000" u="none" cap="none" strike="noStrike">
                <a:solidFill>
                  <a:srgbClr val="1B687F"/>
                </a:solidFill>
                <a:latin typeface="Century Gothic"/>
                <a:ea typeface="Century Gothic"/>
                <a:cs typeface="Century Gothic"/>
                <a:sym typeface="Century Gothic"/>
              </a:rPr>
              <a:t>Privilégier le train</a:t>
            </a:r>
            <a:endParaRPr b="1" i="1" sz="2000" u="none" cap="none" strike="noStrike">
              <a:solidFill>
                <a:srgbClr val="1B687F"/>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chemeClr val="lt1"/>
              </a:buClr>
              <a:buSzPts val="2000"/>
              <a:buFont typeface="Century Gothic"/>
              <a:buNone/>
            </a:pPr>
            <a:r>
              <a:rPr b="0" i="1" lang="fr-FR" sz="2000" u="none" cap="none" strike="noStrike">
                <a:solidFill>
                  <a:srgbClr val="1B687F"/>
                </a:solidFill>
                <a:latin typeface="Century Gothic"/>
                <a:ea typeface="Century Gothic"/>
                <a:cs typeface="Century Gothic"/>
                <a:sym typeface="Century Gothic"/>
              </a:rPr>
              <a:t>(pour des longs trajets)</a:t>
            </a:r>
            <a:endParaRPr b="0" i="1" sz="2000" u="none" cap="none" strike="noStrike">
              <a:solidFill>
                <a:srgbClr val="1B687F"/>
              </a:solidFill>
              <a:latin typeface="Century Gothic"/>
              <a:ea typeface="Century Gothic"/>
              <a:cs typeface="Century Gothic"/>
              <a:sym typeface="Century Gothic"/>
            </a:endParaRPr>
          </a:p>
        </p:txBody>
      </p:sp>
      <p:pic>
        <p:nvPicPr>
          <p:cNvPr id="1916" name="Google Shape;1916;g12d48914fff_0_64"/>
          <p:cNvPicPr preferRelativeResize="0"/>
          <p:nvPr/>
        </p:nvPicPr>
        <p:blipFill rotWithShape="1">
          <a:blip r:embed="rId3">
            <a:alphaModFix/>
          </a:blip>
          <a:srcRect b="0" l="0" r="0" t="0"/>
          <a:stretch/>
        </p:blipFill>
        <p:spPr>
          <a:xfrm>
            <a:off x="5253175" y="2586175"/>
            <a:ext cx="1685650" cy="1685650"/>
          </a:xfrm>
          <a:prstGeom prst="rect">
            <a:avLst/>
          </a:prstGeom>
          <a:noFill/>
          <a:ln>
            <a:noFill/>
          </a:ln>
        </p:spPr>
      </p:pic>
      <p:cxnSp>
        <p:nvCxnSpPr>
          <p:cNvPr id="1917" name="Google Shape;1917;g12d48914fff_0_64"/>
          <p:cNvCxnSpPr/>
          <p:nvPr/>
        </p:nvCxnSpPr>
        <p:spPr>
          <a:xfrm rot="10800000">
            <a:off x="3824650" y="1802325"/>
            <a:ext cx="1384800" cy="791400"/>
          </a:xfrm>
          <a:prstGeom prst="straightConnector1">
            <a:avLst/>
          </a:prstGeom>
          <a:noFill/>
          <a:ln cap="flat" cmpd="sng" w="38100">
            <a:solidFill>
              <a:schemeClr val="dk2"/>
            </a:solidFill>
            <a:prstDash val="solid"/>
            <a:round/>
            <a:headEnd len="sm" w="sm" type="none"/>
            <a:tailEnd len="med" w="med" type="triangle"/>
          </a:ln>
        </p:spPr>
      </p:cxnSp>
      <p:cxnSp>
        <p:nvCxnSpPr>
          <p:cNvPr id="1918" name="Google Shape;1918;g12d48914fff_0_64"/>
          <p:cNvCxnSpPr/>
          <p:nvPr/>
        </p:nvCxnSpPr>
        <p:spPr>
          <a:xfrm rot="10800000">
            <a:off x="6990275" y="4271825"/>
            <a:ext cx="1384800" cy="791400"/>
          </a:xfrm>
          <a:prstGeom prst="straightConnector1">
            <a:avLst/>
          </a:prstGeom>
          <a:noFill/>
          <a:ln cap="flat" cmpd="sng" w="38100">
            <a:solidFill>
              <a:schemeClr val="dk2"/>
            </a:solidFill>
            <a:prstDash val="solid"/>
            <a:round/>
            <a:headEnd len="med" w="med" type="triangle"/>
            <a:tailEnd len="sm" w="sm" type="none"/>
          </a:ln>
        </p:spPr>
      </p:cxnSp>
      <p:cxnSp>
        <p:nvCxnSpPr>
          <p:cNvPr id="1919" name="Google Shape;1919;g12d48914fff_0_64"/>
          <p:cNvCxnSpPr/>
          <p:nvPr/>
        </p:nvCxnSpPr>
        <p:spPr>
          <a:xfrm flipH="1" rot="10800000">
            <a:off x="6990275" y="1773225"/>
            <a:ext cx="1281900" cy="849600"/>
          </a:xfrm>
          <a:prstGeom prst="straightConnector1">
            <a:avLst/>
          </a:prstGeom>
          <a:noFill/>
          <a:ln cap="flat" cmpd="sng" w="38100">
            <a:solidFill>
              <a:schemeClr val="dk2"/>
            </a:solidFill>
            <a:prstDash val="solid"/>
            <a:round/>
            <a:headEnd len="sm" w="sm" type="none"/>
            <a:tailEnd len="med" w="med" type="triangle"/>
          </a:ln>
        </p:spPr>
      </p:cxnSp>
      <p:cxnSp>
        <p:nvCxnSpPr>
          <p:cNvPr id="1920" name="Google Shape;1920;g12d48914fff_0_64"/>
          <p:cNvCxnSpPr/>
          <p:nvPr/>
        </p:nvCxnSpPr>
        <p:spPr>
          <a:xfrm flipH="1" rot="10800000">
            <a:off x="3919825" y="4242725"/>
            <a:ext cx="1281900" cy="849600"/>
          </a:xfrm>
          <a:prstGeom prst="straightConnector1">
            <a:avLst/>
          </a:prstGeom>
          <a:noFill/>
          <a:ln cap="flat" cmpd="sng" w="38100">
            <a:solidFill>
              <a:schemeClr val="dk2"/>
            </a:solidFill>
            <a:prstDash val="solid"/>
            <a:round/>
            <a:headEnd len="med" w="med" type="triangle"/>
            <a:tailEnd len="sm" w="sm" type="none"/>
          </a:ln>
        </p:spPr>
      </p:cxn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7AB37"/>
        </a:solidFill>
      </p:bgPr>
    </p:bg>
    <p:spTree>
      <p:nvGrpSpPr>
        <p:cNvPr id="1925" name="Shape 1925"/>
        <p:cNvGrpSpPr/>
        <p:nvPr/>
      </p:nvGrpSpPr>
      <p:grpSpPr>
        <a:xfrm>
          <a:off x="0" y="0"/>
          <a:ext cx="0" cy="0"/>
          <a:chOff x="0" y="0"/>
          <a:chExt cx="0" cy="0"/>
        </a:xfrm>
      </p:grpSpPr>
      <p:sp>
        <p:nvSpPr>
          <p:cNvPr id="1926" name="Google Shape;1926;g117b548d470_0_46"/>
          <p:cNvSpPr txBox="1"/>
          <p:nvPr>
            <p:ph idx="12" type="sldNum"/>
          </p:nvPr>
        </p:nvSpPr>
        <p:spPr>
          <a:xfrm>
            <a:off x="11280576" y="6597352"/>
            <a:ext cx="864000" cy="2607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fr-FR"/>
              <a:t>‹#›</a:t>
            </a:fld>
            <a:endParaRPr/>
          </a:p>
        </p:txBody>
      </p:sp>
      <p:sp>
        <p:nvSpPr>
          <p:cNvPr id="1927" name="Google Shape;1927;g117b548d470_0_46"/>
          <p:cNvSpPr txBox="1"/>
          <p:nvPr/>
        </p:nvSpPr>
        <p:spPr>
          <a:xfrm>
            <a:off x="1195950" y="4183963"/>
            <a:ext cx="9800100" cy="1754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2400"/>
              <a:buFont typeface="Arial"/>
              <a:buNone/>
            </a:pPr>
            <a:r>
              <a:rPr b="1" i="0" lang="fr-FR" sz="3600" u="none" cap="none" strike="noStrike">
                <a:solidFill>
                  <a:schemeClr val="lt1"/>
                </a:solidFill>
                <a:latin typeface="Century Gothic"/>
                <a:ea typeface="Century Gothic"/>
                <a:cs typeface="Century Gothic"/>
                <a:sym typeface="Century Gothic"/>
              </a:rPr>
              <a:t>Quelles actions individuelles pouvez-vous entreprendre dans vos achats de produits ?</a:t>
            </a:r>
            <a:endParaRPr b="0" i="0" sz="3000" u="none" cap="none" strike="noStrike">
              <a:solidFill>
                <a:schemeClr val="lt1"/>
              </a:solidFill>
              <a:latin typeface="Arial"/>
              <a:ea typeface="Arial"/>
              <a:cs typeface="Arial"/>
              <a:sym typeface="Arial"/>
            </a:endParaRPr>
          </a:p>
        </p:txBody>
      </p:sp>
      <p:pic>
        <p:nvPicPr>
          <p:cNvPr id="1928" name="Google Shape;1928;g117b548d470_0_46"/>
          <p:cNvPicPr preferRelativeResize="0"/>
          <p:nvPr/>
        </p:nvPicPr>
        <p:blipFill rotWithShape="1">
          <a:blip r:embed="rId3">
            <a:alphaModFix/>
          </a:blip>
          <a:srcRect b="0" l="0" r="0" t="0"/>
          <a:stretch/>
        </p:blipFill>
        <p:spPr>
          <a:xfrm>
            <a:off x="4902950" y="1489771"/>
            <a:ext cx="2386100" cy="2386100"/>
          </a:xfrm>
          <a:prstGeom prst="rect">
            <a:avLst/>
          </a:prstGeom>
          <a:noFill/>
          <a:ln>
            <a:noFill/>
          </a:ln>
        </p:spPr>
      </p:pic>
      <p:sp>
        <p:nvSpPr>
          <p:cNvPr id="1929" name="Google Shape;1929;g117b548d470_0_46"/>
          <p:cNvSpPr/>
          <p:nvPr/>
        </p:nvSpPr>
        <p:spPr>
          <a:xfrm>
            <a:off x="9620800" y="6597325"/>
            <a:ext cx="2083500" cy="2607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85160"/>
              </a:buClr>
              <a:buSzPts val="1100"/>
              <a:buFont typeface="Century Gothic"/>
              <a:buNone/>
            </a:pPr>
            <a:r>
              <a:rPr b="0" i="1" lang="fr-FR" sz="1100" u="none" cap="none" strike="noStrike">
                <a:solidFill>
                  <a:srgbClr val="085160"/>
                </a:solidFill>
                <a:latin typeface="Century Gothic"/>
                <a:ea typeface="Century Gothic"/>
                <a:cs typeface="Century Gothic"/>
                <a:sym typeface="Century Gothic"/>
              </a:rPr>
              <a:t>Icône : Freepik</a:t>
            </a:r>
            <a:endParaRPr b="0" i="1" sz="1100" u="none" cap="none" strike="noStrike">
              <a:solidFill>
                <a:srgbClr val="166478"/>
              </a:solidFill>
              <a:latin typeface="Century Gothic"/>
              <a:ea typeface="Century Gothic"/>
              <a:cs typeface="Century Gothic"/>
              <a:sym typeface="Century Gothic"/>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4" name="Shape 1934"/>
        <p:cNvGrpSpPr/>
        <p:nvPr/>
      </p:nvGrpSpPr>
      <p:grpSpPr>
        <a:xfrm>
          <a:off x="0" y="0"/>
          <a:ext cx="0" cy="0"/>
          <a:chOff x="0" y="0"/>
          <a:chExt cx="0" cy="0"/>
        </a:xfrm>
      </p:grpSpPr>
      <p:sp>
        <p:nvSpPr>
          <p:cNvPr id="1935" name="Google Shape;1935;g12d48914fff_0_83"/>
          <p:cNvSpPr txBox="1"/>
          <p:nvPr/>
        </p:nvSpPr>
        <p:spPr>
          <a:xfrm>
            <a:off x="2027550" y="0"/>
            <a:ext cx="8242800" cy="980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0"/>
              </a:spcAft>
              <a:buClr>
                <a:schemeClr val="dk1"/>
              </a:buClr>
              <a:buSzPts val="1400"/>
              <a:buFont typeface="Arial"/>
              <a:buNone/>
            </a:pPr>
            <a:r>
              <a:rPr b="1" i="0" lang="fr-FR" sz="2400" u="none" cap="none" strike="noStrike">
                <a:solidFill>
                  <a:srgbClr val="085160"/>
                </a:solidFill>
                <a:latin typeface="Century Gothic"/>
                <a:ea typeface="Century Gothic"/>
                <a:cs typeface="Century Gothic"/>
                <a:sym typeface="Century Gothic"/>
              </a:rPr>
              <a:t>Votre logement</a:t>
            </a:r>
            <a:endParaRPr b="1" i="0" sz="2400" u="none" cap="none" strike="noStrike">
              <a:solidFill>
                <a:srgbClr val="085160"/>
              </a:solidFill>
              <a:highlight>
                <a:srgbClr val="FFFFFF"/>
              </a:highlight>
              <a:latin typeface="Century Gothic"/>
              <a:ea typeface="Century Gothic"/>
              <a:cs typeface="Century Gothic"/>
              <a:sym typeface="Century Gothic"/>
            </a:endParaRPr>
          </a:p>
        </p:txBody>
      </p:sp>
      <p:sp>
        <p:nvSpPr>
          <p:cNvPr id="1936" name="Google Shape;1936;g12d48914fff_0_83"/>
          <p:cNvSpPr txBox="1"/>
          <p:nvPr>
            <p:ph idx="12" type="sldNum"/>
          </p:nvPr>
        </p:nvSpPr>
        <p:spPr>
          <a:xfrm>
            <a:off x="11280576" y="6597352"/>
            <a:ext cx="864000" cy="2607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FFFFFF"/>
              </a:buClr>
              <a:buSzPts val="1400"/>
              <a:buFont typeface="Arial"/>
              <a:buNone/>
            </a:pPr>
            <a:fld id="{00000000-1234-1234-1234-123412341234}" type="slidenum">
              <a:rPr lang="fr-FR"/>
              <a:t>‹#›</a:t>
            </a:fld>
            <a:endParaRPr/>
          </a:p>
        </p:txBody>
      </p:sp>
      <p:sp>
        <p:nvSpPr>
          <p:cNvPr id="1937" name="Google Shape;1937;g12d48914fff_0_83"/>
          <p:cNvSpPr/>
          <p:nvPr/>
        </p:nvSpPr>
        <p:spPr>
          <a:xfrm>
            <a:off x="9620800" y="6597325"/>
            <a:ext cx="2083500" cy="2607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85160"/>
              </a:buClr>
              <a:buSzPts val="1100"/>
              <a:buFont typeface="Century Gothic"/>
              <a:buNone/>
            </a:pPr>
            <a:r>
              <a:rPr b="0" i="1" lang="fr-FR" sz="1100" u="none" cap="none" strike="noStrike">
                <a:solidFill>
                  <a:srgbClr val="085160"/>
                </a:solidFill>
                <a:latin typeface="Century Gothic"/>
                <a:ea typeface="Century Gothic"/>
                <a:cs typeface="Century Gothic"/>
                <a:sym typeface="Century Gothic"/>
              </a:rPr>
              <a:t>Icônes : Freepik</a:t>
            </a:r>
            <a:endParaRPr b="0" i="1" sz="1100" u="none" cap="none" strike="noStrike">
              <a:solidFill>
                <a:srgbClr val="166478"/>
              </a:solidFill>
              <a:latin typeface="Century Gothic"/>
              <a:ea typeface="Century Gothic"/>
              <a:cs typeface="Century Gothic"/>
              <a:sym typeface="Century Gothic"/>
            </a:endParaRPr>
          </a:p>
        </p:txBody>
      </p:sp>
      <p:sp>
        <p:nvSpPr>
          <p:cNvPr id="1938" name="Google Shape;1938;g12d48914fff_0_83"/>
          <p:cNvSpPr txBox="1"/>
          <p:nvPr/>
        </p:nvSpPr>
        <p:spPr>
          <a:xfrm>
            <a:off x="920550" y="1111950"/>
            <a:ext cx="2744700" cy="791400"/>
          </a:xfrm>
          <a:prstGeom prst="rect">
            <a:avLst/>
          </a:prstGeom>
          <a:noFill/>
          <a:ln>
            <a:noFill/>
          </a:ln>
        </p:spPr>
        <p:txBody>
          <a:bodyPr anchorCtr="0" anchor="t" bIns="46800" lIns="90000" spcFirstLastPara="1" rIns="90000" wrap="square" tIns="46800">
            <a:noAutofit/>
          </a:bodyPr>
          <a:lstStyle/>
          <a:p>
            <a:pPr indent="0" lvl="0" marL="0" marR="0" rtl="0" algn="ctr">
              <a:lnSpc>
                <a:spcPct val="100000"/>
              </a:lnSpc>
              <a:spcBef>
                <a:spcPts val="0"/>
              </a:spcBef>
              <a:spcAft>
                <a:spcPts val="0"/>
              </a:spcAft>
              <a:buClr>
                <a:schemeClr val="lt1"/>
              </a:buClr>
              <a:buSzPts val="2000"/>
              <a:buFont typeface="Century Gothic"/>
              <a:buNone/>
            </a:pPr>
            <a:r>
              <a:rPr b="1" i="0" lang="fr-FR" sz="2000" u="none" cap="none" strike="noStrike">
                <a:solidFill>
                  <a:srgbClr val="1B687F"/>
                </a:solidFill>
                <a:latin typeface="Century Gothic"/>
                <a:ea typeface="Century Gothic"/>
                <a:cs typeface="Century Gothic"/>
                <a:sym typeface="Century Gothic"/>
              </a:rPr>
              <a:t>Limiter l’achat de produits neufs</a:t>
            </a:r>
            <a:endParaRPr b="1" i="0" sz="2000" u="none" cap="none" strike="noStrike">
              <a:solidFill>
                <a:srgbClr val="1B687F"/>
              </a:solidFill>
              <a:latin typeface="Century Gothic"/>
              <a:ea typeface="Century Gothic"/>
              <a:cs typeface="Century Gothic"/>
              <a:sym typeface="Century Gothic"/>
            </a:endParaRPr>
          </a:p>
        </p:txBody>
      </p:sp>
      <p:sp>
        <p:nvSpPr>
          <p:cNvPr id="1939" name="Google Shape;1939;g12d48914fff_0_83"/>
          <p:cNvSpPr txBox="1"/>
          <p:nvPr/>
        </p:nvSpPr>
        <p:spPr>
          <a:xfrm>
            <a:off x="8531375" y="1111950"/>
            <a:ext cx="2744700" cy="1326300"/>
          </a:xfrm>
          <a:prstGeom prst="rect">
            <a:avLst/>
          </a:prstGeom>
          <a:noFill/>
          <a:ln>
            <a:noFill/>
          </a:ln>
        </p:spPr>
        <p:txBody>
          <a:bodyPr anchorCtr="0" anchor="t" bIns="46800" lIns="90000" spcFirstLastPara="1" rIns="90000" wrap="square" tIns="46800">
            <a:noAutofit/>
          </a:bodyPr>
          <a:lstStyle/>
          <a:p>
            <a:pPr indent="0" lvl="0" marL="0" marR="0" rtl="0" algn="ctr">
              <a:lnSpc>
                <a:spcPct val="100000"/>
              </a:lnSpc>
              <a:spcBef>
                <a:spcPts val="0"/>
              </a:spcBef>
              <a:spcAft>
                <a:spcPts val="0"/>
              </a:spcAft>
              <a:buClr>
                <a:schemeClr val="lt1"/>
              </a:buClr>
              <a:buSzPts val="2000"/>
              <a:buFont typeface="Century Gothic"/>
              <a:buNone/>
            </a:pPr>
            <a:r>
              <a:rPr b="1" i="0" lang="fr-FR" sz="2000" u="none" cap="none" strike="noStrike">
                <a:solidFill>
                  <a:srgbClr val="1B687F"/>
                </a:solidFill>
                <a:latin typeface="Century Gothic"/>
                <a:ea typeface="Century Gothic"/>
                <a:cs typeface="Century Gothic"/>
                <a:sym typeface="Century Gothic"/>
              </a:rPr>
              <a:t>Prolonger la durée de vie des produits (réparation, qualité des matériaux…)</a:t>
            </a:r>
            <a:endParaRPr b="1" i="0" sz="2000" u="none" cap="none" strike="noStrike">
              <a:solidFill>
                <a:srgbClr val="1B687F"/>
              </a:solidFill>
              <a:latin typeface="Century Gothic"/>
              <a:ea typeface="Century Gothic"/>
              <a:cs typeface="Century Gothic"/>
              <a:sym typeface="Century Gothic"/>
            </a:endParaRPr>
          </a:p>
        </p:txBody>
      </p:sp>
      <p:cxnSp>
        <p:nvCxnSpPr>
          <p:cNvPr id="1940" name="Google Shape;1940;g12d48914fff_0_83"/>
          <p:cNvCxnSpPr/>
          <p:nvPr/>
        </p:nvCxnSpPr>
        <p:spPr>
          <a:xfrm rot="10800000">
            <a:off x="3824650" y="1802325"/>
            <a:ext cx="1384800" cy="791400"/>
          </a:xfrm>
          <a:prstGeom prst="straightConnector1">
            <a:avLst/>
          </a:prstGeom>
          <a:noFill/>
          <a:ln cap="flat" cmpd="sng" w="38100">
            <a:solidFill>
              <a:schemeClr val="dk2"/>
            </a:solidFill>
            <a:prstDash val="solid"/>
            <a:round/>
            <a:headEnd len="sm" w="sm" type="none"/>
            <a:tailEnd len="med" w="med" type="triangle"/>
          </a:ln>
        </p:spPr>
      </p:cxnSp>
      <p:sp>
        <p:nvSpPr>
          <p:cNvPr id="1941" name="Google Shape;1941;g12d48914fff_0_83"/>
          <p:cNvSpPr txBox="1"/>
          <p:nvPr/>
        </p:nvSpPr>
        <p:spPr>
          <a:xfrm>
            <a:off x="8531225" y="4679400"/>
            <a:ext cx="2744700" cy="1106400"/>
          </a:xfrm>
          <a:prstGeom prst="rect">
            <a:avLst/>
          </a:prstGeom>
          <a:noFill/>
          <a:ln>
            <a:noFill/>
          </a:ln>
        </p:spPr>
        <p:txBody>
          <a:bodyPr anchorCtr="0" anchor="t" bIns="46800" lIns="90000" spcFirstLastPara="1" rIns="90000" wrap="square" tIns="46800">
            <a:noAutofit/>
          </a:bodyPr>
          <a:lstStyle/>
          <a:p>
            <a:pPr indent="0" lvl="0" marL="0" marR="0" rtl="0" algn="ctr">
              <a:lnSpc>
                <a:spcPct val="100000"/>
              </a:lnSpc>
              <a:spcBef>
                <a:spcPts val="0"/>
              </a:spcBef>
              <a:spcAft>
                <a:spcPts val="0"/>
              </a:spcAft>
              <a:buClr>
                <a:schemeClr val="lt1"/>
              </a:buClr>
              <a:buSzPts val="2000"/>
              <a:buFont typeface="Century Gothic"/>
              <a:buNone/>
            </a:pPr>
            <a:r>
              <a:rPr b="1" i="0" lang="fr-FR" sz="2000" u="none" cap="none" strike="noStrike">
                <a:solidFill>
                  <a:srgbClr val="1B687F"/>
                </a:solidFill>
                <a:latin typeface="Century Gothic"/>
                <a:ea typeface="Century Gothic"/>
                <a:cs typeface="Century Gothic"/>
                <a:sym typeface="Century Gothic"/>
              </a:rPr>
              <a:t>Adopter un usage sobre des outils numériques</a:t>
            </a:r>
            <a:endParaRPr b="1" i="0" sz="2000" u="none" cap="none" strike="noStrike">
              <a:solidFill>
                <a:srgbClr val="1B687F"/>
              </a:solidFill>
              <a:latin typeface="Century Gothic"/>
              <a:ea typeface="Century Gothic"/>
              <a:cs typeface="Century Gothic"/>
              <a:sym typeface="Century Gothic"/>
            </a:endParaRPr>
          </a:p>
        </p:txBody>
      </p:sp>
      <p:cxnSp>
        <p:nvCxnSpPr>
          <p:cNvPr id="1942" name="Google Shape;1942;g12d48914fff_0_83"/>
          <p:cNvCxnSpPr/>
          <p:nvPr/>
        </p:nvCxnSpPr>
        <p:spPr>
          <a:xfrm rot="10800000">
            <a:off x="6990275" y="4271825"/>
            <a:ext cx="1384800" cy="791400"/>
          </a:xfrm>
          <a:prstGeom prst="straightConnector1">
            <a:avLst/>
          </a:prstGeom>
          <a:noFill/>
          <a:ln cap="flat" cmpd="sng" w="38100">
            <a:solidFill>
              <a:schemeClr val="dk2"/>
            </a:solidFill>
            <a:prstDash val="solid"/>
            <a:round/>
            <a:headEnd len="med" w="med" type="triangle"/>
            <a:tailEnd len="sm" w="sm" type="none"/>
          </a:ln>
        </p:spPr>
      </p:cxnSp>
      <p:sp>
        <p:nvSpPr>
          <p:cNvPr id="1943" name="Google Shape;1943;g12d48914fff_0_83"/>
          <p:cNvSpPr txBox="1"/>
          <p:nvPr/>
        </p:nvSpPr>
        <p:spPr>
          <a:xfrm>
            <a:off x="920550" y="4658950"/>
            <a:ext cx="2744700" cy="1326300"/>
          </a:xfrm>
          <a:prstGeom prst="rect">
            <a:avLst/>
          </a:prstGeom>
          <a:noFill/>
          <a:ln>
            <a:noFill/>
          </a:ln>
        </p:spPr>
        <p:txBody>
          <a:bodyPr anchorCtr="0" anchor="t" bIns="46800" lIns="90000" spcFirstLastPara="1" rIns="90000" wrap="square" tIns="46800">
            <a:noAutofit/>
          </a:bodyPr>
          <a:lstStyle/>
          <a:p>
            <a:pPr indent="0" lvl="0" marL="0" marR="0" rtl="0" algn="ctr">
              <a:lnSpc>
                <a:spcPct val="100000"/>
              </a:lnSpc>
              <a:spcBef>
                <a:spcPts val="0"/>
              </a:spcBef>
              <a:spcAft>
                <a:spcPts val="0"/>
              </a:spcAft>
              <a:buClr>
                <a:schemeClr val="lt1"/>
              </a:buClr>
              <a:buSzPts val="2000"/>
              <a:buFont typeface="Century Gothic"/>
              <a:buNone/>
            </a:pPr>
            <a:r>
              <a:rPr b="1" i="0" lang="fr-FR" sz="2000" u="none" cap="none" strike="noStrike">
                <a:solidFill>
                  <a:srgbClr val="1B687F"/>
                </a:solidFill>
                <a:latin typeface="Century Gothic"/>
                <a:ea typeface="Century Gothic"/>
                <a:cs typeface="Century Gothic"/>
                <a:sym typeface="Century Gothic"/>
              </a:rPr>
              <a:t>Emprunter, louer, acheter des produits d’occasion ou reconditionnés</a:t>
            </a:r>
            <a:endParaRPr b="1" i="0" sz="2000" u="none" cap="none" strike="noStrike">
              <a:solidFill>
                <a:srgbClr val="1B687F"/>
              </a:solidFill>
              <a:latin typeface="Century Gothic"/>
              <a:ea typeface="Century Gothic"/>
              <a:cs typeface="Century Gothic"/>
              <a:sym typeface="Century Gothic"/>
            </a:endParaRPr>
          </a:p>
        </p:txBody>
      </p:sp>
      <p:cxnSp>
        <p:nvCxnSpPr>
          <p:cNvPr id="1944" name="Google Shape;1944;g12d48914fff_0_83"/>
          <p:cNvCxnSpPr/>
          <p:nvPr/>
        </p:nvCxnSpPr>
        <p:spPr>
          <a:xfrm flipH="1" rot="10800000">
            <a:off x="6990275" y="1773225"/>
            <a:ext cx="1281900" cy="849600"/>
          </a:xfrm>
          <a:prstGeom prst="straightConnector1">
            <a:avLst/>
          </a:prstGeom>
          <a:noFill/>
          <a:ln cap="flat" cmpd="sng" w="38100">
            <a:solidFill>
              <a:schemeClr val="dk2"/>
            </a:solidFill>
            <a:prstDash val="solid"/>
            <a:round/>
            <a:headEnd len="sm" w="sm" type="none"/>
            <a:tailEnd len="med" w="med" type="triangle"/>
          </a:ln>
        </p:spPr>
      </p:cxnSp>
      <p:cxnSp>
        <p:nvCxnSpPr>
          <p:cNvPr id="1945" name="Google Shape;1945;g12d48914fff_0_83"/>
          <p:cNvCxnSpPr/>
          <p:nvPr/>
        </p:nvCxnSpPr>
        <p:spPr>
          <a:xfrm flipH="1" rot="10800000">
            <a:off x="3919825" y="4242725"/>
            <a:ext cx="1281900" cy="849600"/>
          </a:xfrm>
          <a:prstGeom prst="straightConnector1">
            <a:avLst/>
          </a:prstGeom>
          <a:noFill/>
          <a:ln cap="flat" cmpd="sng" w="38100">
            <a:solidFill>
              <a:schemeClr val="dk2"/>
            </a:solidFill>
            <a:prstDash val="solid"/>
            <a:round/>
            <a:headEnd len="med" w="med" type="triangle"/>
            <a:tailEnd len="sm" w="sm" type="none"/>
          </a:ln>
        </p:spPr>
      </p:cxnSp>
      <p:pic>
        <p:nvPicPr>
          <p:cNvPr id="1946" name="Google Shape;1946;g12d48914fff_0_83"/>
          <p:cNvPicPr preferRelativeResize="0"/>
          <p:nvPr/>
        </p:nvPicPr>
        <p:blipFill rotWithShape="1">
          <a:blip r:embed="rId3">
            <a:alphaModFix/>
          </a:blip>
          <a:srcRect b="0" l="0" r="0" t="0"/>
          <a:stretch/>
        </p:blipFill>
        <p:spPr>
          <a:xfrm>
            <a:off x="5253175" y="2586174"/>
            <a:ext cx="1685650" cy="1685650"/>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0" name="Shape 1950"/>
        <p:cNvGrpSpPr/>
        <p:nvPr/>
      </p:nvGrpSpPr>
      <p:grpSpPr>
        <a:xfrm>
          <a:off x="0" y="0"/>
          <a:ext cx="0" cy="0"/>
          <a:chOff x="0" y="0"/>
          <a:chExt cx="0" cy="0"/>
        </a:xfrm>
      </p:grpSpPr>
      <p:sp>
        <p:nvSpPr>
          <p:cNvPr id="1951" name="Google Shape;1951;g11a08bf24bb_0_37"/>
          <p:cNvSpPr txBox="1"/>
          <p:nvPr>
            <p:ph type="title"/>
          </p:nvPr>
        </p:nvSpPr>
        <p:spPr>
          <a:xfrm>
            <a:off x="2027548" y="0"/>
            <a:ext cx="8028900" cy="980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0"/>
              </a:spcAft>
              <a:buClr>
                <a:srgbClr val="000000"/>
              </a:buClr>
              <a:buSzPts val="1400"/>
              <a:buFont typeface="Arial"/>
              <a:buNone/>
            </a:pPr>
            <a:r>
              <a:rPr lang="fr-FR"/>
              <a:t>Calculer son empreinte carbone</a:t>
            </a:r>
            <a:endParaRPr/>
          </a:p>
        </p:txBody>
      </p:sp>
      <p:sp>
        <p:nvSpPr>
          <p:cNvPr id="1952" name="Google Shape;1952;g11a08bf24bb_0_37"/>
          <p:cNvSpPr txBox="1"/>
          <p:nvPr>
            <p:ph idx="12" type="sldNum"/>
          </p:nvPr>
        </p:nvSpPr>
        <p:spPr>
          <a:xfrm>
            <a:off x="11280576" y="6597352"/>
            <a:ext cx="864000" cy="2607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fr-FR"/>
              <a:t>‹#›</a:t>
            </a:fld>
            <a:endParaRPr/>
          </a:p>
        </p:txBody>
      </p:sp>
      <p:pic>
        <p:nvPicPr>
          <p:cNvPr id="1953" name="Google Shape;1953;g11a08bf24bb_0_37"/>
          <p:cNvPicPr preferRelativeResize="0"/>
          <p:nvPr/>
        </p:nvPicPr>
        <p:blipFill rotWithShape="1">
          <a:blip r:embed="rId3">
            <a:alphaModFix/>
          </a:blip>
          <a:srcRect b="0" l="0" r="0" t="0"/>
          <a:stretch/>
        </p:blipFill>
        <p:spPr>
          <a:xfrm>
            <a:off x="4032244" y="1251650"/>
            <a:ext cx="4127501" cy="2273300"/>
          </a:xfrm>
          <a:prstGeom prst="rect">
            <a:avLst/>
          </a:prstGeom>
          <a:noFill/>
          <a:ln>
            <a:noFill/>
          </a:ln>
        </p:spPr>
      </p:pic>
      <p:sp>
        <p:nvSpPr>
          <p:cNvPr id="1954" name="Google Shape;1954;g11a08bf24bb_0_37"/>
          <p:cNvSpPr/>
          <p:nvPr/>
        </p:nvSpPr>
        <p:spPr>
          <a:xfrm>
            <a:off x="4129200" y="4053550"/>
            <a:ext cx="3933600" cy="5124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fr-FR" sz="2000" u="none" cap="none" strike="noStrike">
                <a:solidFill>
                  <a:srgbClr val="000000"/>
                </a:solidFill>
                <a:uFill>
                  <a:noFill/>
                </a:uFill>
                <a:latin typeface="Century Gothic"/>
                <a:ea typeface="Century Gothic"/>
                <a:cs typeface="Century Gothic"/>
                <a:sym typeface="Century Gothic"/>
                <a:hlinkClick r:id="rId4">
                  <a:extLst>
                    <a:ext uri="{A12FA001-AC4F-418D-AE19-62706E023703}">
                      <ahyp:hlinkClr val="tx"/>
                    </a:ext>
                  </a:extLst>
                </a:hlinkClick>
              </a:rPr>
              <a:t>https://nosgestesclimat.fr</a:t>
            </a:r>
            <a:endParaRPr b="1" i="0" sz="2000" u="none" cap="none" strike="noStrike">
              <a:solidFill>
                <a:srgbClr val="000000"/>
              </a:solidFill>
              <a:latin typeface="Century Gothic"/>
              <a:ea typeface="Century Gothic"/>
              <a:cs typeface="Century Gothic"/>
              <a:sym typeface="Century Gothic"/>
            </a:endParaRPr>
          </a:p>
        </p:txBody>
      </p:sp>
      <p:pic>
        <p:nvPicPr>
          <p:cNvPr id="1955" name="Google Shape;1955;g11a08bf24bb_0_37"/>
          <p:cNvPicPr preferRelativeResize="0"/>
          <p:nvPr/>
        </p:nvPicPr>
        <p:blipFill rotWithShape="1">
          <a:blip r:embed="rId5">
            <a:alphaModFix/>
          </a:blip>
          <a:srcRect b="0" l="0" r="0" t="0"/>
          <a:stretch/>
        </p:blipFill>
        <p:spPr>
          <a:xfrm>
            <a:off x="4129113" y="4893725"/>
            <a:ext cx="3933767" cy="1110925"/>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AB38"/>
        </a:solidFill>
      </p:bgPr>
    </p:bg>
    <p:spTree>
      <p:nvGrpSpPr>
        <p:cNvPr id="1960" name="Shape 1960"/>
        <p:cNvGrpSpPr/>
        <p:nvPr/>
      </p:nvGrpSpPr>
      <p:grpSpPr>
        <a:xfrm>
          <a:off x="0" y="0"/>
          <a:ext cx="0" cy="0"/>
          <a:chOff x="0" y="0"/>
          <a:chExt cx="0" cy="0"/>
        </a:xfrm>
      </p:grpSpPr>
      <p:sp>
        <p:nvSpPr>
          <p:cNvPr id="1961" name="Google Shape;1961;g11a1873768c_0_42"/>
          <p:cNvSpPr txBox="1"/>
          <p:nvPr/>
        </p:nvSpPr>
        <p:spPr>
          <a:xfrm>
            <a:off x="932100" y="3105750"/>
            <a:ext cx="103278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2400"/>
              <a:buFont typeface="Arial"/>
              <a:buNone/>
            </a:pPr>
            <a:r>
              <a:rPr b="1" i="0" lang="fr-FR" sz="3600" u="none" cap="none" strike="noStrike">
                <a:solidFill>
                  <a:schemeClr val="lt1"/>
                </a:solidFill>
                <a:latin typeface="Century Gothic"/>
                <a:ea typeface="Century Gothic"/>
                <a:cs typeface="Century Gothic"/>
                <a:sym typeface="Century Gothic"/>
              </a:rPr>
              <a:t>Et ensemble, qu’est-ce que l’on peut faire ?</a:t>
            </a:r>
            <a:endParaRPr b="0" i="0" sz="3000" u="none" cap="none" strike="noStrike">
              <a:solidFill>
                <a:schemeClr val="lt1"/>
              </a:solidFill>
              <a:latin typeface="Arial"/>
              <a:ea typeface="Arial"/>
              <a:cs typeface="Arial"/>
              <a:sym typeface="Arial"/>
            </a:endParaRPr>
          </a:p>
        </p:txBody>
      </p:sp>
      <p:sp>
        <p:nvSpPr>
          <p:cNvPr id="1962" name="Google Shape;1962;g11a1873768c_0_42"/>
          <p:cNvSpPr txBox="1"/>
          <p:nvPr>
            <p:ph idx="12" type="sldNum"/>
          </p:nvPr>
        </p:nvSpPr>
        <p:spPr>
          <a:xfrm>
            <a:off x="11280576" y="6597352"/>
            <a:ext cx="864000" cy="2607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
        <p:nvSpPr>
          <p:cNvPr id="1963" name="Google Shape;1963;g11a1873768c_0_42"/>
          <p:cNvSpPr txBox="1"/>
          <p:nvPr/>
        </p:nvSpPr>
        <p:spPr>
          <a:xfrm>
            <a:off x="12299675" y="5267750"/>
            <a:ext cx="9800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7" name="Shape 1967"/>
        <p:cNvGrpSpPr/>
        <p:nvPr/>
      </p:nvGrpSpPr>
      <p:grpSpPr>
        <a:xfrm>
          <a:off x="0" y="0"/>
          <a:ext cx="0" cy="0"/>
          <a:chOff x="0" y="0"/>
          <a:chExt cx="0" cy="0"/>
        </a:xfrm>
      </p:grpSpPr>
      <p:sp>
        <p:nvSpPr>
          <p:cNvPr id="1968" name="Google Shape;1968;g11a1873768c_0_11"/>
          <p:cNvSpPr txBox="1"/>
          <p:nvPr>
            <p:ph idx="12" type="sldNum"/>
          </p:nvPr>
        </p:nvSpPr>
        <p:spPr>
          <a:xfrm>
            <a:off x="11280576" y="6597352"/>
            <a:ext cx="864000" cy="2607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pic>
        <p:nvPicPr>
          <p:cNvPr descr="Une image contenant dessin&#10;&#10;Description générée automatiquement" id="1969" name="Google Shape;1969;g11a1873768c_0_11"/>
          <p:cNvPicPr preferRelativeResize="0"/>
          <p:nvPr/>
        </p:nvPicPr>
        <p:blipFill rotWithShape="1">
          <a:blip r:embed="rId3">
            <a:alphaModFix/>
          </a:blip>
          <a:srcRect b="0" l="0" r="0" t="0"/>
          <a:stretch/>
        </p:blipFill>
        <p:spPr>
          <a:xfrm>
            <a:off x="-1104800" y="180476"/>
            <a:ext cx="800252" cy="800252"/>
          </a:xfrm>
          <a:prstGeom prst="rect">
            <a:avLst/>
          </a:prstGeom>
          <a:noFill/>
          <a:ln>
            <a:noFill/>
          </a:ln>
        </p:spPr>
      </p:pic>
      <p:sp>
        <p:nvSpPr>
          <p:cNvPr id="1970" name="Google Shape;1970;g11a1873768c_0_11"/>
          <p:cNvSpPr txBox="1"/>
          <p:nvPr>
            <p:ph type="title"/>
          </p:nvPr>
        </p:nvSpPr>
        <p:spPr>
          <a:xfrm>
            <a:off x="2027548" y="0"/>
            <a:ext cx="8028900" cy="980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0"/>
              </a:spcAft>
              <a:buClr>
                <a:schemeClr val="dk1"/>
              </a:buClr>
              <a:buSzPts val="1400"/>
              <a:buFont typeface="Arial"/>
              <a:buNone/>
            </a:pPr>
            <a:r>
              <a:rPr b="1" i="0" lang="fr-FR" sz="2400" u="none" cap="none" strike="noStrike">
                <a:solidFill>
                  <a:srgbClr val="085160"/>
                </a:solidFill>
                <a:latin typeface="Century Gothic"/>
                <a:ea typeface="Century Gothic"/>
                <a:cs typeface="Century Gothic"/>
                <a:sym typeface="Century Gothic"/>
              </a:rPr>
              <a:t>Ensemble, qu’est-ce que l’on peut faire ?</a:t>
            </a:r>
            <a:endParaRPr b="0" i="0" sz="1400" u="none" cap="none" strike="noStrike">
              <a:solidFill>
                <a:srgbClr val="000000"/>
              </a:solidFill>
              <a:latin typeface="Arial"/>
              <a:ea typeface="Arial"/>
              <a:cs typeface="Arial"/>
              <a:sym typeface="Arial"/>
            </a:endParaRPr>
          </a:p>
        </p:txBody>
      </p:sp>
      <p:grpSp>
        <p:nvGrpSpPr>
          <p:cNvPr id="1971" name="Google Shape;1971;g11a1873768c_0_11"/>
          <p:cNvGrpSpPr/>
          <p:nvPr/>
        </p:nvGrpSpPr>
        <p:grpSpPr>
          <a:xfrm>
            <a:off x="174538" y="941950"/>
            <a:ext cx="5523050" cy="5163538"/>
            <a:chOff x="174538" y="941950"/>
            <a:chExt cx="5523050" cy="5163538"/>
          </a:xfrm>
        </p:grpSpPr>
        <p:sp>
          <p:nvSpPr>
            <p:cNvPr id="1972" name="Google Shape;1972;g11a1873768c_0_11"/>
            <p:cNvSpPr txBox="1"/>
            <p:nvPr/>
          </p:nvSpPr>
          <p:spPr>
            <a:xfrm>
              <a:off x="368988" y="941950"/>
              <a:ext cx="5328600" cy="554100"/>
            </a:xfrm>
            <a:prstGeom prst="rect">
              <a:avLst/>
            </a:prstGeom>
            <a:solidFill>
              <a:srgbClr val="F6AB38"/>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400"/>
                <a:buFont typeface="Arial"/>
                <a:buNone/>
              </a:pPr>
              <a:r>
                <a:rPr b="1" i="0" lang="fr-FR" sz="2400" u="none" cap="none" strike="noStrike">
                  <a:solidFill>
                    <a:schemeClr val="lt1"/>
                  </a:solidFill>
                  <a:latin typeface="Century Gothic"/>
                  <a:ea typeface="Century Gothic"/>
                  <a:cs typeface="Century Gothic"/>
                  <a:sym typeface="Century Gothic"/>
                </a:rPr>
                <a:t>Au sein de votre établissement</a:t>
              </a:r>
              <a:endParaRPr b="1" i="0" sz="1400" u="none" cap="none" strike="noStrike">
                <a:solidFill>
                  <a:schemeClr val="lt1"/>
                </a:solidFill>
                <a:latin typeface="Arial"/>
                <a:ea typeface="Arial"/>
                <a:cs typeface="Arial"/>
                <a:sym typeface="Arial"/>
              </a:endParaRPr>
            </a:p>
          </p:txBody>
        </p:sp>
        <p:sp>
          <p:nvSpPr>
            <p:cNvPr id="1973" name="Google Shape;1973;g11a1873768c_0_11"/>
            <p:cNvSpPr/>
            <p:nvPr/>
          </p:nvSpPr>
          <p:spPr>
            <a:xfrm>
              <a:off x="972075" y="2183475"/>
              <a:ext cx="1874100" cy="4728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2000"/>
                <a:buFont typeface="Arial"/>
                <a:buNone/>
              </a:pPr>
              <a:r>
                <a:rPr b="1" i="0" lang="fr-FR" sz="2200" u="none" cap="none" strike="noStrike">
                  <a:solidFill>
                    <a:srgbClr val="085160"/>
                  </a:solidFill>
                  <a:latin typeface="Century Gothic"/>
                  <a:ea typeface="Century Gothic"/>
                  <a:cs typeface="Century Gothic"/>
                  <a:sym typeface="Century Gothic"/>
                </a:rPr>
                <a:t>Sensibiliser</a:t>
              </a:r>
              <a:endParaRPr b="1" i="0" sz="2200" u="none" cap="none" strike="noStrike">
                <a:solidFill>
                  <a:srgbClr val="085160"/>
                </a:solidFill>
                <a:latin typeface="Century Gothic"/>
                <a:ea typeface="Century Gothic"/>
                <a:cs typeface="Century Gothic"/>
                <a:sym typeface="Century Gothic"/>
              </a:endParaRPr>
            </a:p>
          </p:txBody>
        </p:sp>
        <p:sp>
          <p:nvSpPr>
            <p:cNvPr id="1974" name="Google Shape;1974;g11a1873768c_0_11"/>
            <p:cNvSpPr/>
            <p:nvPr/>
          </p:nvSpPr>
          <p:spPr>
            <a:xfrm>
              <a:off x="3157825" y="5391800"/>
              <a:ext cx="2308800" cy="400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1" i="0" lang="fr-FR" sz="2200" u="none" cap="none" strike="noStrike">
                  <a:solidFill>
                    <a:srgbClr val="085160"/>
                  </a:solidFill>
                  <a:latin typeface="Century Gothic"/>
                  <a:ea typeface="Century Gothic"/>
                  <a:cs typeface="Century Gothic"/>
                  <a:sym typeface="Century Gothic"/>
                </a:rPr>
                <a:t>Bilan Carbone</a:t>
              </a:r>
              <a:endParaRPr b="0" i="0" sz="1600" u="none" cap="none" strike="noStrike">
                <a:solidFill>
                  <a:srgbClr val="000000"/>
                </a:solidFill>
                <a:latin typeface="Arial"/>
                <a:ea typeface="Arial"/>
                <a:cs typeface="Arial"/>
                <a:sym typeface="Arial"/>
              </a:endParaRPr>
            </a:p>
          </p:txBody>
        </p:sp>
        <p:sp>
          <p:nvSpPr>
            <p:cNvPr id="1975" name="Google Shape;1975;g11a1873768c_0_11"/>
            <p:cNvSpPr/>
            <p:nvPr/>
          </p:nvSpPr>
          <p:spPr>
            <a:xfrm>
              <a:off x="3157825" y="3277138"/>
              <a:ext cx="2308800" cy="400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1" i="0" lang="fr-FR" sz="2200" u="none" cap="none" strike="noStrike">
                  <a:solidFill>
                    <a:srgbClr val="256075"/>
                  </a:solidFill>
                  <a:latin typeface="Century Gothic"/>
                  <a:ea typeface="Century Gothic"/>
                  <a:cs typeface="Century Gothic"/>
                  <a:sym typeface="Century Gothic"/>
                </a:rPr>
                <a:t>É</a:t>
              </a:r>
              <a:r>
                <a:rPr b="1" i="0" lang="fr-FR" sz="2200" u="none" cap="none" strike="noStrike">
                  <a:solidFill>
                    <a:srgbClr val="085160"/>
                  </a:solidFill>
                  <a:latin typeface="Century Gothic"/>
                  <a:ea typeface="Century Gothic"/>
                  <a:cs typeface="Century Gothic"/>
                  <a:sym typeface="Century Gothic"/>
                </a:rPr>
                <a:t>co-délégués</a:t>
              </a:r>
              <a:endParaRPr b="0" i="0" sz="1600" u="none" cap="none" strike="noStrike">
                <a:solidFill>
                  <a:srgbClr val="000000"/>
                </a:solidFill>
                <a:latin typeface="Arial"/>
                <a:ea typeface="Arial"/>
                <a:cs typeface="Arial"/>
                <a:sym typeface="Arial"/>
              </a:endParaRPr>
            </a:p>
          </p:txBody>
        </p:sp>
        <p:sp>
          <p:nvSpPr>
            <p:cNvPr id="1976" name="Google Shape;1976;g11a1873768c_0_11"/>
            <p:cNvSpPr/>
            <p:nvPr/>
          </p:nvSpPr>
          <p:spPr>
            <a:xfrm>
              <a:off x="1057075" y="4334463"/>
              <a:ext cx="1874100" cy="4002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2000"/>
                <a:buFont typeface="Arial"/>
                <a:buNone/>
              </a:pPr>
              <a:r>
                <a:rPr b="1" i="0" lang="fr-FR" sz="2200" u="none" cap="none" strike="noStrike">
                  <a:solidFill>
                    <a:srgbClr val="085160"/>
                  </a:solidFill>
                  <a:latin typeface="Century Gothic"/>
                  <a:ea typeface="Century Gothic"/>
                  <a:cs typeface="Century Gothic"/>
                  <a:sym typeface="Century Gothic"/>
                </a:rPr>
                <a:t>Challenges</a:t>
              </a:r>
              <a:endParaRPr b="0" i="0" sz="1600" u="none" cap="none" strike="noStrike">
                <a:solidFill>
                  <a:srgbClr val="000000"/>
                </a:solidFill>
                <a:latin typeface="Arial"/>
                <a:ea typeface="Arial"/>
                <a:cs typeface="Arial"/>
                <a:sym typeface="Arial"/>
              </a:endParaRPr>
            </a:p>
          </p:txBody>
        </p:sp>
        <p:pic>
          <p:nvPicPr>
            <p:cNvPr id="1977" name="Google Shape;1977;g11a1873768c_0_11"/>
            <p:cNvPicPr preferRelativeResize="0"/>
            <p:nvPr/>
          </p:nvPicPr>
          <p:blipFill rotWithShape="1">
            <a:blip r:embed="rId4">
              <a:alphaModFix/>
            </a:blip>
            <a:srcRect b="0" l="0" r="0" t="0"/>
            <a:stretch/>
          </p:blipFill>
          <p:spPr>
            <a:xfrm>
              <a:off x="3254413" y="1987925"/>
              <a:ext cx="864000" cy="864000"/>
            </a:xfrm>
            <a:prstGeom prst="rect">
              <a:avLst/>
            </a:prstGeom>
            <a:noFill/>
            <a:ln>
              <a:noFill/>
            </a:ln>
          </p:spPr>
        </p:pic>
        <p:pic>
          <p:nvPicPr>
            <p:cNvPr id="1978" name="Google Shape;1978;g11a1873768c_0_11"/>
            <p:cNvPicPr preferRelativeResize="0"/>
            <p:nvPr/>
          </p:nvPicPr>
          <p:blipFill rotWithShape="1">
            <a:blip r:embed="rId5">
              <a:alphaModFix/>
            </a:blip>
            <a:srcRect b="0" l="0" r="0" t="0"/>
            <a:stretch/>
          </p:blipFill>
          <p:spPr>
            <a:xfrm>
              <a:off x="1921688" y="3045249"/>
              <a:ext cx="864000" cy="864000"/>
            </a:xfrm>
            <a:prstGeom prst="rect">
              <a:avLst/>
            </a:prstGeom>
            <a:noFill/>
            <a:ln>
              <a:noFill/>
            </a:ln>
          </p:spPr>
        </p:pic>
        <p:pic>
          <p:nvPicPr>
            <p:cNvPr id="1979" name="Google Shape;1979;g11a1873768c_0_11"/>
            <p:cNvPicPr preferRelativeResize="0"/>
            <p:nvPr/>
          </p:nvPicPr>
          <p:blipFill rotWithShape="1">
            <a:blip r:embed="rId6">
              <a:alphaModFix/>
            </a:blip>
            <a:srcRect b="0" l="0" r="37398" t="0"/>
            <a:stretch/>
          </p:blipFill>
          <p:spPr>
            <a:xfrm>
              <a:off x="174538" y="5159900"/>
              <a:ext cx="2671644" cy="472800"/>
            </a:xfrm>
            <a:prstGeom prst="rect">
              <a:avLst/>
            </a:prstGeom>
            <a:noFill/>
            <a:ln>
              <a:noFill/>
            </a:ln>
          </p:spPr>
        </p:pic>
        <p:pic>
          <p:nvPicPr>
            <p:cNvPr id="1980" name="Google Shape;1980;g11a1873768c_0_11"/>
            <p:cNvPicPr preferRelativeResize="0"/>
            <p:nvPr/>
          </p:nvPicPr>
          <p:blipFill rotWithShape="1">
            <a:blip r:embed="rId6">
              <a:alphaModFix/>
            </a:blip>
            <a:srcRect b="0" l="62315" r="0" t="0"/>
            <a:stretch/>
          </p:blipFill>
          <p:spPr>
            <a:xfrm>
              <a:off x="1237908" y="5632688"/>
              <a:ext cx="1608265" cy="472800"/>
            </a:xfrm>
            <a:prstGeom prst="rect">
              <a:avLst/>
            </a:prstGeom>
            <a:noFill/>
            <a:ln>
              <a:noFill/>
            </a:ln>
          </p:spPr>
        </p:pic>
        <p:pic>
          <p:nvPicPr>
            <p:cNvPr id="1981" name="Google Shape;1981;g11a1873768c_0_11"/>
            <p:cNvPicPr preferRelativeResize="0"/>
            <p:nvPr/>
          </p:nvPicPr>
          <p:blipFill rotWithShape="1">
            <a:blip r:embed="rId7">
              <a:alphaModFix/>
            </a:blip>
            <a:srcRect b="0" l="0" r="0" t="0"/>
            <a:stretch/>
          </p:blipFill>
          <p:spPr>
            <a:xfrm>
              <a:off x="3254413" y="4102574"/>
              <a:ext cx="864000" cy="864000"/>
            </a:xfrm>
            <a:prstGeom prst="rect">
              <a:avLst/>
            </a:prstGeom>
            <a:noFill/>
            <a:ln>
              <a:noFill/>
            </a:ln>
          </p:spPr>
        </p:pic>
      </p:grpSp>
      <p:sp>
        <p:nvSpPr>
          <p:cNvPr id="1982" name="Google Shape;1982;g11a1873768c_0_11"/>
          <p:cNvSpPr/>
          <p:nvPr/>
        </p:nvSpPr>
        <p:spPr>
          <a:xfrm>
            <a:off x="9620800" y="6597325"/>
            <a:ext cx="2083500" cy="2607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85160"/>
              </a:buClr>
              <a:buSzPts val="1100"/>
              <a:buFont typeface="Century Gothic"/>
              <a:buNone/>
            </a:pPr>
            <a:r>
              <a:rPr b="0" i="1" lang="fr-FR" sz="1100" u="none" cap="none" strike="noStrike">
                <a:solidFill>
                  <a:srgbClr val="085160"/>
                </a:solidFill>
                <a:latin typeface="Century Gothic"/>
                <a:ea typeface="Century Gothic"/>
                <a:cs typeface="Century Gothic"/>
                <a:sym typeface="Century Gothic"/>
              </a:rPr>
              <a:t>Icônes : Freepik</a:t>
            </a:r>
            <a:endParaRPr b="0" i="1" sz="1100" u="none" cap="none" strike="noStrike">
              <a:solidFill>
                <a:srgbClr val="166478"/>
              </a:solidFill>
              <a:latin typeface="Century Gothic"/>
              <a:ea typeface="Century Gothic"/>
              <a:cs typeface="Century Gothic"/>
              <a:sym typeface="Century Gothic"/>
            </a:endParaRPr>
          </a:p>
        </p:txBody>
      </p:sp>
      <p:grpSp>
        <p:nvGrpSpPr>
          <p:cNvPr id="1983" name="Google Shape;1983;g11a1873768c_0_11"/>
          <p:cNvGrpSpPr/>
          <p:nvPr/>
        </p:nvGrpSpPr>
        <p:grpSpPr>
          <a:xfrm>
            <a:off x="6386400" y="941950"/>
            <a:ext cx="5328600" cy="3954022"/>
            <a:chOff x="6386400" y="941950"/>
            <a:chExt cx="5328600" cy="3954022"/>
          </a:xfrm>
        </p:grpSpPr>
        <p:sp>
          <p:nvSpPr>
            <p:cNvPr id="1984" name="Google Shape;1984;g11a1873768c_0_11"/>
            <p:cNvSpPr txBox="1"/>
            <p:nvPr/>
          </p:nvSpPr>
          <p:spPr>
            <a:xfrm>
              <a:off x="6386400" y="941950"/>
              <a:ext cx="5328600" cy="554100"/>
            </a:xfrm>
            <a:prstGeom prst="rect">
              <a:avLst/>
            </a:prstGeom>
            <a:solidFill>
              <a:srgbClr val="F6AB38"/>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400"/>
                <a:buFont typeface="Arial"/>
                <a:buNone/>
              </a:pPr>
              <a:r>
                <a:rPr b="1" i="0" lang="fr-FR" sz="2400" u="none" cap="none" strike="noStrike">
                  <a:solidFill>
                    <a:schemeClr val="lt1"/>
                  </a:solidFill>
                  <a:latin typeface="Century Gothic"/>
                  <a:ea typeface="Century Gothic"/>
                  <a:cs typeface="Century Gothic"/>
                  <a:sym typeface="Century Gothic"/>
                </a:rPr>
                <a:t>En dehors de votre établissement</a:t>
              </a:r>
              <a:endParaRPr b="1" i="0" sz="1400" u="none" cap="none" strike="noStrike">
                <a:solidFill>
                  <a:schemeClr val="lt1"/>
                </a:solidFill>
                <a:latin typeface="Arial"/>
                <a:ea typeface="Arial"/>
                <a:cs typeface="Arial"/>
                <a:sym typeface="Arial"/>
              </a:endParaRPr>
            </a:p>
          </p:txBody>
        </p:sp>
        <p:sp>
          <p:nvSpPr>
            <p:cNvPr id="1985" name="Google Shape;1985;g11a1873768c_0_11"/>
            <p:cNvSpPr/>
            <p:nvPr/>
          </p:nvSpPr>
          <p:spPr>
            <a:xfrm>
              <a:off x="6750962" y="3240825"/>
              <a:ext cx="1966500" cy="472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1" i="0" lang="fr-FR" sz="2200" u="none" cap="none" strike="noStrike">
                  <a:solidFill>
                    <a:srgbClr val="085160"/>
                  </a:solidFill>
                  <a:latin typeface="Century Gothic"/>
                  <a:ea typeface="Century Gothic"/>
                  <a:cs typeface="Century Gothic"/>
                  <a:sym typeface="Century Gothic"/>
                </a:rPr>
                <a:t>Associations</a:t>
              </a:r>
              <a:endParaRPr b="1" i="0" sz="2200" u="none" cap="none" strike="noStrike">
                <a:solidFill>
                  <a:srgbClr val="085160"/>
                </a:solidFill>
                <a:latin typeface="Century Gothic"/>
                <a:ea typeface="Century Gothic"/>
                <a:cs typeface="Century Gothic"/>
                <a:sym typeface="Century Gothic"/>
              </a:endParaRPr>
            </a:p>
          </p:txBody>
        </p:sp>
        <p:sp>
          <p:nvSpPr>
            <p:cNvPr id="1986" name="Google Shape;1986;g11a1873768c_0_11"/>
            <p:cNvSpPr/>
            <p:nvPr/>
          </p:nvSpPr>
          <p:spPr>
            <a:xfrm>
              <a:off x="8833387" y="4298163"/>
              <a:ext cx="1608300" cy="472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1" i="0" lang="fr-FR" sz="2200" u="none" cap="none" strike="noStrike">
                  <a:solidFill>
                    <a:srgbClr val="085160"/>
                  </a:solidFill>
                  <a:latin typeface="Century Gothic"/>
                  <a:ea typeface="Century Gothic"/>
                  <a:cs typeface="Century Gothic"/>
                  <a:sym typeface="Century Gothic"/>
                </a:rPr>
                <a:t>Initiatives</a:t>
              </a:r>
              <a:endParaRPr b="1" i="0" sz="2200" u="none" cap="none" strike="noStrike">
                <a:solidFill>
                  <a:srgbClr val="085160"/>
                </a:solidFill>
                <a:latin typeface="Century Gothic"/>
                <a:ea typeface="Century Gothic"/>
                <a:cs typeface="Century Gothic"/>
                <a:sym typeface="Century Gothic"/>
              </a:endParaRPr>
            </a:p>
          </p:txBody>
        </p:sp>
        <p:pic>
          <p:nvPicPr>
            <p:cNvPr descr="Profs en transition&quot; écologique | Maternelle de Bambou" id="1987" name="Google Shape;1987;g11a1873768c_0_11"/>
            <p:cNvPicPr preferRelativeResize="0"/>
            <p:nvPr/>
          </p:nvPicPr>
          <p:blipFill rotWithShape="1">
            <a:blip r:embed="rId8">
              <a:alphaModFix/>
            </a:blip>
            <a:srcRect b="0" l="0" r="0" t="0"/>
            <a:stretch/>
          </p:blipFill>
          <p:spPr>
            <a:xfrm>
              <a:off x="7584872" y="4173153"/>
              <a:ext cx="999869" cy="722819"/>
            </a:xfrm>
            <a:prstGeom prst="rect">
              <a:avLst/>
            </a:prstGeom>
            <a:noFill/>
            <a:ln>
              <a:noFill/>
            </a:ln>
          </p:spPr>
        </p:pic>
        <p:pic>
          <p:nvPicPr>
            <p:cNvPr id="1988" name="Google Shape;1988;g11a1873768c_0_11"/>
            <p:cNvPicPr preferRelativeResize="0"/>
            <p:nvPr/>
          </p:nvPicPr>
          <p:blipFill rotWithShape="1">
            <a:blip r:embed="rId9">
              <a:alphaModFix/>
            </a:blip>
            <a:srcRect b="0" l="0" r="0" t="0"/>
            <a:stretch/>
          </p:blipFill>
          <p:spPr>
            <a:xfrm>
              <a:off x="8807975" y="3096225"/>
              <a:ext cx="1362075" cy="762000"/>
            </a:xfrm>
            <a:prstGeom prst="rect">
              <a:avLst/>
            </a:prstGeom>
            <a:noFill/>
            <a:ln>
              <a:noFill/>
            </a:ln>
          </p:spPr>
        </p:pic>
        <p:pic>
          <p:nvPicPr>
            <p:cNvPr id="1989" name="Google Shape;1989;g11a1873768c_0_11"/>
            <p:cNvPicPr preferRelativeResize="0"/>
            <p:nvPr/>
          </p:nvPicPr>
          <p:blipFill rotWithShape="1">
            <a:blip r:embed="rId10">
              <a:alphaModFix/>
            </a:blip>
            <a:srcRect b="0" l="0" r="0" t="0"/>
            <a:stretch/>
          </p:blipFill>
          <p:spPr>
            <a:xfrm>
              <a:off x="10260588" y="3162925"/>
              <a:ext cx="1323975" cy="628650"/>
            </a:xfrm>
            <a:prstGeom prst="rect">
              <a:avLst/>
            </a:prstGeom>
            <a:noFill/>
            <a:ln>
              <a:noFill/>
            </a:ln>
          </p:spPr>
        </p:pic>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g11316b7b304_0_35"/>
          <p:cNvSpPr txBox="1"/>
          <p:nvPr>
            <p:ph idx="12" type="sldNum"/>
          </p:nvPr>
        </p:nvSpPr>
        <p:spPr>
          <a:xfrm>
            <a:off x="11280576" y="6597352"/>
            <a:ext cx="864000" cy="2607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fr-FR"/>
              <a:t>‹#›</a:t>
            </a:fld>
            <a:endParaRPr/>
          </a:p>
        </p:txBody>
      </p:sp>
      <p:sp>
        <p:nvSpPr>
          <p:cNvPr id="208" name="Google Shape;208;g11316b7b304_0_35"/>
          <p:cNvSpPr txBox="1"/>
          <p:nvPr/>
        </p:nvSpPr>
        <p:spPr>
          <a:xfrm>
            <a:off x="368988" y="941950"/>
            <a:ext cx="5328600" cy="554100"/>
          </a:xfrm>
          <a:prstGeom prst="rect">
            <a:avLst/>
          </a:prstGeom>
          <a:solidFill>
            <a:srgbClr val="F6AB38"/>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400"/>
              <a:buFont typeface="Arial"/>
              <a:buNone/>
            </a:pPr>
            <a:r>
              <a:rPr b="1" i="0" lang="fr-FR" sz="2400" u="none" cap="none" strike="noStrike">
                <a:solidFill>
                  <a:schemeClr val="lt1"/>
                </a:solidFill>
                <a:latin typeface="Century Gothic"/>
                <a:ea typeface="Century Gothic"/>
                <a:cs typeface="Century Gothic"/>
                <a:sym typeface="Century Gothic"/>
              </a:rPr>
              <a:t>“Un peu” d’énergie</a:t>
            </a:r>
            <a:endParaRPr b="1" i="0" sz="1400" u="none" cap="none" strike="noStrike">
              <a:solidFill>
                <a:schemeClr val="lt1"/>
              </a:solidFill>
              <a:latin typeface="Arial"/>
              <a:ea typeface="Arial"/>
              <a:cs typeface="Arial"/>
              <a:sym typeface="Arial"/>
            </a:endParaRPr>
          </a:p>
        </p:txBody>
      </p:sp>
      <p:sp>
        <p:nvSpPr>
          <p:cNvPr id="209" name="Google Shape;209;g11316b7b304_0_35"/>
          <p:cNvSpPr txBox="1"/>
          <p:nvPr/>
        </p:nvSpPr>
        <p:spPr>
          <a:xfrm>
            <a:off x="6386400" y="941950"/>
            <a:ext cx="5328600" cy="554100"/>
          </a:xfrm>
          <a:prstGeom prst="rect">
            <a:avLst/>
          </a:prstGeom>
          <a:solidFill>
            <a:srgbClr val="F6AB38"/>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400"/>
              <a:buFont typeface="Arial"/>
              <a:buNone/>
            </a:pPr>
            <a:r>
              <a:rPr b="1" i="0" lang="fr-FR" sz="2400" u="none" cap="none" strike="noStrike">
                <a:solidFill>
                  <a:schemeClr val="lt1"/>
                </a:solidFill>
                <a:latin typeface="Century Gothic"/>
                <a:ea typeface="Century Gothic"/>
                <a:cs typeface="Century Gothic"/>
                <a:sym typeface="Century Gothic"/>
              </a:rPr>
              <a:t>“Beaucoup” d’énergie</a:t>
            </a:r>
            <a:endParaRPr b="1" i="0" sz="1400" u="none" cap="none" strike="noStrike">
              <a:solidFill>
                <a:schemeClr val="lt1"/>
              </a:solidFill>
              <a:latin typeface="Arial"/>
              <a:ea typeface="Arial"/>
              <a:cs typeface="Arial"/>
              <a:sym typeface="Arial"/>
            </a:endParaRPr>
          </a:p>
        </p:txBody>
      </p:sp>
      <p:grpSp>
        <p:nvGrpSpPr>
          <p:cNvPr id="210" name="Google Shape;210;g11316b7b304_0_35"/>
          <p:cNvGrpSpPr/>
          <p:nvPr/>
        </p:nvGrpSpPr>
        <p:grpSpPr>
          <a:xfrm>
            <a:off x="925438" y="1765813"/>
            <a:ext cx="4635599" cy="1467651"/>
            <a:chOff x="925438" y="1765813"/>
            <a:chExt cx="4635599" cy="1467651"/>
          </a:xfrm>
        </p:grpSpPr>
        <p:pic>
          <p:nvPicPr>
            <p:cNvPr id="211" name="Google Shape;211;g11316b7b304_0_35"/>
            <p:cNvPicPr preferRelativeResize="0"/>
            <p:nvPr/>
          </p:nvPicPr>
          <p:blipFill rotWithShape="1">
            <a:blip r:embed="rId3">
              <a:alphaModFix/>
            </a:blip>
            <a:srcRect b="0" l="0" r="0" t="0"/>
            <a:stretch/>
          </p:blipFill>
          <p:spPr>
            <a:xfrm>
              <a:off x="925438" y="1765813"/>
              <a:ext cx="1467651" cy="1467651"/>
            </a:xfrm>
            <a:prstGeom prst="rect">
              <a:avLst/>
            </a:prstGeom>
            <a:noFill/>
            <a:ln>
              <a:noFill/>
            </a:ln>
          </p:spPr>
        </p:pic>
        <p:sp>
          <p:nvSpPr>
            <p:cNvPr id="212" name="Google Shape;212;g11316b7b304_0_35"/>
            <p:cNvSpPr txBox="1"/>
            <p:nvPr/>
          </p:nvSpPr>
          <p:spPr>
            <a:xfrm>
              <a:off x="2866137" y="2309237"/>
              <a:ext cx="2694900" cy="407100"/>
            </a:xfrm>
            <a:prstGeom prst="rect">
              <a:avLst/>
            </a:prstGeom>
            <a:noFill/>
            <a:ln>
              <a:noFill/>
            </a:ln>
          </p:spPr>
          <p:txBody>
            <a:bodyPr anchorCtr="0" anchor="t" bIns="45700" lIns="91425" spcFirstLastPara="1" rIns="91425" wrap="square" tIns="45700">
              <a:spAutoFit/>
            </a:bodyPr>
            <a:lstStyle/>
            <a:p>
              <a:pPr indent="0" lvl="0" marL="0" marR="0" rtl="0" algn="l">
                <a:lnSpc>
                  <a:spcPct val="93000"/>
                </a:lnSpc>
                <a:spcBef>
                  <a:spcPts val="0"/>
                </a:spcBef>
                <a:spcAft>
                  <a:spcPts val="0"/>
                </a:spcAft>
                <a:buClr>
                  <a:srgbClr val="000000"/>
                </a:buClr>
                <a:buSzPts val="1800"/>
                <a:buFont typeface="Times New Roman"/>
                <a:buNone/>
              </a:pPr>
              <a:r>
                <a:rPr b="1" i="0" lang="fr-FR" sz="2200" u="none" cap="none" strike="noStrike">
                  <a:solidFill>
                    <a:srgbClr val="085160"/>
                  </a:solidFill>
                  <a:latin typeface="Century Gothic"/>
                  <a:ea typeface="Century Gothic"/>
                  <a:cs typeface="Century Gothic"/>
                  <a:sym typeface="Century Gothic"/>
                </a:rPr>
                <a:t>Balle lancée</a:t>
              </a:r>
              <a:endParaRPr b="1" i="0" sz="2200" u="none" cap="none" strike="noStrike">
                <a:solidFill>
                  <a:srgbClr val="085160"/>
                </a:solidFill>
                <a:latin typeface="Century Gothic"/>
                <a:ea typeface="Century Gothic"/>
                <a:cs typeface="Century Gothic"/>
                <a:sym typeface="Century Gothic"/>
              </a:endParaRPr>
            </a:p>
          </p:txBody>
        </p:sp>
      </p:grpSp>
      <p:cxnSp>
        <p:nvCxnSpPr>
          <p:cNvPr id="213" name="Google Shape;213;g11316b7b304_0_35"/>
          <p:cNvCxnSpPr/>
          <p:nvPr/>
        </p:nvCxnSpPr>
        <p:spPr>
          <a:xfrm flipH="1" rot="10800000">
            <a:off x="413350" y="3503250"/>
            <a:ext cx="11303700" cy="29100"/>
          </a:xfrm>
          <a:prstGeom prst="straightConnector1">
            <a:avLst/>
          </a:prstGeom>
          <a:noFill/>
          <a:ln cap="flat" cmpd="sng" w="28575">
            <a:solidFill>
              <a:schemeClr val="dk2"/>
            </a:solidFill>
            <a:prstDash val="solid"/>
            <a:round/>
            <a:headEnd len="sm" w="sm" type="none"/>
            <a:tailEnd len="sm" w="sm" type="none"/>
          </a:ln>
        </p:spPr>
      </p:cxnSp>
      <p:grpSp>
        <p:nvGrpSpPr>
          <p:cNvPr id="214" name="Google Shape;214;g11316b7b304_0_35"/>
          <p:cNvGrpSpPr/>
          <p:nvPr/>
        </p:nvGrpSpPr>
        <p:grpSpPr>
          <a:xfrm>
            <a:off x="925425" y="3799900"/>
            <a:ext cx="4635600" cy="1467651"/>
            <a:chOff x="925425" y="3799900"/>
            <a:chExt cx="4635600" cy="1467651"/>
          </a:xfrm>
        </p:grpSpPr>
        <p:pic>
          <p:nvPicPr>
            <p:cNvPr id="215" name="Google Shape;215;g11316b7b304_0_35"/>
            <p:cNvPicPr preferRelativeResize="0"/>
            <p:nvPr/>
          </p:nvPicPr>
          <p:blipFill rotWithShape="1">
            <a:blip r:embed="rId4">
              <a:alphaModFix/>
            </a:blip>
            <a:srcRect b="0" l="0" r="0" t="0"/>
            <a:stretch/>
          </p:blipFill>
          <p:spPr>
            <a:xfrm>
              <a:off x="925425" y="3799900"/>
              <a:ext cx="1467651" cy="1467651"/>
            </a:xfrm>
            <a:prstGeom prst="rect">
              <a:avLst/>
            </a:prstGeom>
            <a:noFill/>
            <a:ln>
              <a:noFill/>
            </a:ln>
          </p:spPr>
        </p:pic>
        <p:sp>
          <p:nvSpPr>
            <p:cNvPr id="216" name="Google Shape;216;g11316b7b304_0_35"/>
            <p:cNvSpPr txBox="1"/>
            <p:nvPr/>
          </p:nvSpPr>
          <p:spPr>
            <a:xfrm>
              <a:off x="2866125" y="4343338"/>
              <a:ext cx="2694900" cy="407100"/>
            </a:xfrm>
            <a:prstGeom prst="rect">
              <a:avLst/>
            </a:prstGeom>
            <a:noFill/>
            <a:ln>
              <a:noFill/>
            </a:ln>
          </p:spPr>
          <p:txBody>
            <a:bodyPr anchorCtr="0" anchor="t" bIns="45700" lIns="91425" spcFirstLastPara="1" rIns="91425" wrap="square" tIns="45700">
              <a:spAutoFit/>
            </a:bodyPr>
            <a:lstStyle/>
            <a:p>
              <a:pPr indent="0" lvl="0" marL="0" marR="0" rtl="0" algn="l">
                <a:lnSpc>
                  <a:spcPct val="93000"/>
                </a:lnSpc>
                <a:spcBef>
                  <a:spcPts val="0"/>
                </a:spcBef>
                <a:spcAft>
                  <a:spcPts val="0"/>
                </a:spcAft>
                <a:buClr>
                  <a:srgbClr val="000000"/>
                </a:buClr>
                <a:buSzPts val="1800"/>
                <a:buFont typeface="Times New Roman"/>
                <a:buNone/>
              </a:pPr>
              <a:r>
                <a:rPr b="1" i="0" lang="fr-FR" sz="2200" u="none" cap="none" strike="noStrike">
                  <a:solidFill>
                    <a:srgbClr val="085160"/>
                  </a:solidFill>
                  <a:latin typeface="Century Gothic"/>
                  <a:ea typeface="Century Gothic"/>
                  <a:cs typeface="Century Gothic"/>
                  <a:sym typeface="Century Gothic"/>
                </a:rPr>
                <a:t>Explosion de TNT</a:t>
              </a:r>
              <a:endParaRPr b="1" i="0" sz="2200" u="none" cap="none" strike="noStrike">
                <a:solidFill>
                  <a:srgbClr val="085160"/>
                </a:solidFill>
                <a:latin typeface="Century Gothic"/>
                <a:ea typeface="Century Gothic"/>
                <a:cs typeface="Century Gothic"/>
                <a:sym typeface="Century Gothic"/>
              </a:endParaRPr>
            </a:p>
          </p:txBody>
        </p:sp>
      </p:grpSp>
      <p:grpSp>
        <p:nvGrpSpPr>
          <p:cNvPr id="217" name="Google Shape;217;g11316b7b304_0_35"/>
          <p:cNvGrpSpPr/>
          <p:nvPr/>
        </p:nvGrpSpPr>
        <p:grpSpPr>
          <a:xfrm>
            <a:off x="6386400" y="3799924"/>
            <a:ext cx="4880152" cy="1467651"/>
            <a:chOff x="6386400" y="3799924"/>
            <a:chExt cx="4880152" cy="1467651"/>
          </a:xfrm>
        </p:grpSpPr>
        <p:pic>
          <p:nvPicPr>
            <p:cNvPr id="218" name="Google Shape;218;g11316b7b304_0_35"/>
            <p:cNvPicPr preferRelativeResize="0"/>
            <p:nvPr/>
          </p:nvPicPr>
          <p:blipFill rotWithShape="1">
            <a:blip r:embed="rId5">
              <a:alphaModFix/>
            </a:blip>
            <a:srcRect b="0" l="0" r="0" t="0"/>
            <a:stretch/>
          </p:blipFill>
          <p:spPr>
            <a:xfrm>
              <a:off x="9798901" y="3799924"/>
              <a:ext cx="1467651" cy="1467651"/>
            </a:xfrm>
            <a:prstGeom prst="rect">
              <a:avLst/>
            </a:prstGeom>
            <a:noFill/>
            <a:ln>
              <a:noFill/>
            </a:ln>
          </p:spPr>
        </p:pic>
        <p:sp>
          <p:nvSpPr>
            <p:cNvPr id="219" name="Google Shape;219;g11316b7b304_0_35"/>
            <p:cNvSpPr txBox="1"/>
            <p:nvPr/>
          </p:nvSpPr>
          <p:spPr>
            <a:xfrm>
              <a:off x="6386400" y="4330188"/>
              <a:ext cx="2867400" cy="407100"/>
            </a:xfrm>
            <a:prstGeom prst="rect">
              <a:avLst/>
            </a:prstGeom>
            <a:noFill/>
            <a:ln>
              <a:noFill/>
            </a:ln>
          </p:spPr>
          <p:txBody>
            <a:bodyPr anchorCtr="0" anchor="t" bIns="45700" lIns="91425" spcFirstLastPara="1" rIns="91425" wrap="square" tIns="45700">
              <a:spAutoFit/>
            </a:bodyPr>
            <a:lstStyle/>
            <a:p>
              <a:pPr indent="0" lvl="0" marL="0" marR="0" rtl="0" algn="r">
                <a:lnSpc>
                  <a:spcPct val="93000"/>
                </a:lnSpc>
                <a:spcBef>
                  <a:spcPts val="0"/>
                </a:spcBef>
                <a:spcAft>
                  <a:spcPts val="0"/>
                </a:spcAft>
                <a:buClr>
                  <a:srgbClr val="000000"/>
                </a:buClr>
                <a:buSzPts val="1800"/>
                <a:buFont typeface="Times New Roman"/>
                <a:buNone/>
              </a:pPr>
              <a:r>
                <a:rPr b="1" i="0" lang="fr-FR" sz="2200" u="none" cap="none" strike="noStrike">
                  <a:solidFill>
                    <a:srgbClr val="085160"/>
                  </a:solidFill>
                  <a:latin typeface="Century Gothic"/>
                  <a:ea typeface="Century Gothic"/>
                  <a:cs typeface="Century Gothic"/>
                  <a:sym typeface="Century Gothic"/>
                </a:rPr>
                <a:t>Explosion nucléaire</a:t>
              </a:r>
              <a:endParaRPr b="1" i="0" sz="2200" u="none" cap="none" strike="noStrike">
                <a:solidFill>
                  <a:srgbClr val="085160"/>
                </a:solidFill>
                <a:latin typeface="Century Gothic"/>
                <a:ea typeface="Century Gothic"/>
                <a:cs typeface="Century Gothic"/>
                <a:sym typeface="Century Gothic"/>
              </a:endParaRPr>
            </a:p>
          </p:txBody>
        </p:sp>
      </p:grpSp>
      <p:sp>
        <p:nvSpPr>
          <p:cNvPr id="220" name="Google Shape;220;g11316b7b304_0_35"/>
          <p:cNvSpPr/>
          <p:nvPr/>
        </p:nvSpPr>
        <p:spPr>
          <a:xfrm>
            <a:off x="9777625" y="6597325"/>
            <a:ext cx="1926600" cy="2607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85160"/>
              </a:buClr>
              <a:buSzPts val="1100"/>
              <a:buFont typeface="Century Gothic"/>
              <a:buNone/>
            </a:pPr>
            <a:r>
              <a:rPr b="0" i="1" lang="fr-FR" sz="1100" u="none" cap="none" strike="noStrike">
                <a:solidFill>
                  <a:srgbClr val="085160"/>
                </a:solidFill>
                <a:latin typeface="Century Gothic"/>
                <a:ea typeface="Century Gothic"/>
                <a:cs typeface="Century Gothic"/>
                <a:sym typeface="Century Gothic"/>
              </a:rPr>
              <a:t>Icônes : Freepik</a:t>
            </a:r>
            <a:endParaRPr b="0" i="1" sz="1100" u="none" cap="none" strike="noStrike">
              <a:solidFill>
                <a:srgbClr val="085160"/>
              </a:solidFill>
              <a:latin typeface="Century Gothic"/>
              <a:ea typeface="Century Gothic"/>
              <a:cs typeface="Century Gothic"/>
              <a:sym typeface="Century Gothic"/>
            </a:endParaRPr>
          </a:p>
        </p:txBody>
      </p:sp>
      <p:grpSp>
        <p:nvGrpSpPr>
          <p:cNvPr id="221" name="Google Shape;221;g11316b7b304_0_35"/>
          <p:cNvGrpSpPr/>
          <p:nvPr/>
        </p:nvGrpSpPr>
        <p:grpSpPr>
          <a:xfrm>
            <a:off x="7279975" y="1765800"/>
            <a:ext cx="3986600" cy="1467675"/>
            <a:chOff x="7279975" y="1765800"/>
            <a:chExt cx="3986600" cy="1467675"/>
          </a:xfrm>
        </p:grpSpPr>
        <p:sp>
          <p:nvSpPr>
            <p:cNvPr id="222" name="Google Shape;222;g11316b7b304_0_35"/>
            <p:cNvSpPr txBox="1"/>
            <p:nvPr/>
          </p:nvSpPr>
          <p:spPr>
            <a:xfrm>
              <a:off x="7279975" y="2296100"/>
              <a:ext cx="1926600" cy="407100"/>
            </a:xfrm>
            <a:prstGeom prst="rect">
              <a:avLst/>
            </a:prstGeom>
            <a:noFill/>
            <a:ln>
              <a:noFill/>
            </a:ln>
          </p:spPr>
          <p:txBody>
            <a:bodyPr anchorCtr="0" anchor="t" bIns="45700" lIns="91425" spcFirstLastPara="1" rIns="91425" wrap="square" tIns="45700">
              <a:spAutoFit/>
            </a:bodyPr>
            <a:lstStyle/>
            <a:p>
              <a:pPr indent="0" lvl="0" marL="0" marR="0" rtl="0" algn="r">
                <a:lnSpc>
                  <a:spcPct val="93000"/>
                </a:lnSpc>
                <a:spcBef>
                  <a:spcPts val="0"/>
                </a:spcBef>
                <a:spcAft>
                  <a:spcPts val="0"/>
                </a:spcAft>
                <a:buClr>
                  <a:srgbClr val="000000"/>
                </a:buClr>
                <a:buSzPts val="1800"/>
                <a:buFont typeface="Times New Roman"/>
                <a:buNone/>
              </a:pPr>
              <a:r>
                <a:rPr b="1" i="0" lang="fr-FR" sz="2200" u="none" cap="none" strike="noStrike">
                  <a:solidFill>
                    <a:srgbClr val="085160"/>
                  </a:solidFill>
                  <a:latin typeface="Century Gothic"/>
                  <a:ea typeface="Century Gothic"/>
                  <a:cs typeface="Century Gothic"/>
                  <a:sym typeface="Century Gothic"/>
                </a:rPr>
                <a:t>Météorite</a:t>
              </a:r>
              <a:endParaRPr b="1" i="0" sz="2200" u="none" cap="none" strike="noStrike">
                <a:solidFill>
                  <a:srgbClr val="085160"/>
                </a:solidFill>
                <a:latin typeface="Century Gothic"/>
                <a:ea typeface="Century Gothic"/>
                <a:cs typeface="Century Gothic"/>
                <a:sym typeface="Century Gothic"/>
              </a:endParaRPr>
            </a:p>
          </p:txBody>
        </p:sp>
        <p:pic>
          <p:nvPicPr>
            <p:cNvPr id="223" name="Google Shape;223;g11316b7b304_0_35"/>
            <p:cNvPicPr preferRelativeResize="0"/>
            <p:nvPr/>
          </p:nvPicPr>
          <p:blipFill rotWithShape="1">
            <a:blip r:embed="rId6">
              <a:alphaModFix/>
            </a:blip>
            <a:srcRect b="0" l="0" r="0" t="0"/>
            <a:stretch/>
          </p:blipFill>
          <p:spPr>
            <a:xfrm>
              <a:off x="9798900" y="1765800"/>
              <a:ext cx="1467675" cy="1467675"/>
            </a:xfrm>
            <a:prstGeom prst="rect">
              <a:avLst/>
            </a:prstGeom>
            <a:noFill/>
            <a:ln>
              <a:noFill/>
            </a:ln>
          </p:spPr>
        </p:pic>
      </p:grpSp>
      <p:sp>
        <p:nvSpPr>
          <p:cNvPr id="224" name="Google Shape;224;g11316b7b304_0_35"/>
          <p:cNvSpPr/>
          <p:nvPr/>
        </p:nvSpPr>
        <p:spPr>
          <a:xfrm>
            <a:off x="472050" y="5638425"/>
            <a:ext cx="11247900" cy="882000"/>
          </a:xfrm>
          <a:prstGeom prst="rect">
            <a:avLst/>
          </a:prstGeom>
          <a:solidFill>
            <a:srgbClr val="005262"/>
          </a:solidFill>
          <a:ln>
            <a:noFill/>
          </a:ln>
        </p:spPr>
        <p:txBody>
          <a:bodyPr anchorCtr="0" anchor="t" bIns="45700" lIns="91425" spcFirstLastPara="1" rIns="91425" wrap="square" tIns="45700">
            <a:noAutofit/>
          </a:bodyPr>
          <a:lstStyle/>
          <a:p>
            <a:pPr indent="0" lvl="0" marL="0" marR="0" rtl="0" algn="ctr">
              <a:lnSpc>
                <a:spcPct val="100000"/>
              </a:lnSpc>
              <a:spcBef>
                <a:spcPts val="50"/>
              </a:spcBef>
              <a:spcAft>
                <a:spcPts val="0"/>
              </a:spcAft>
              <a:buClr>
                <a:srgbClr val="F6AB38"/>
              </a:buClr>
              <a:buSzPts val="2400"/>
              <a:buFont typeface="Century Gothic"/>
              <a:buNone/>
            </a:pPr>
            <a:r>
              <a:t/>
            </a:r>
            <a:endParaRPr b="1" i="0" sz="140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50"/>
              </a:spcBef>
              <a:spcAft>
                <a:spcPts val="0"/>
              </a:spcAft>
              <a:buClr>
                <a:srgbClr val="F6AB38"/>
              </a:buClr>
              <a:buSzPts val="2400"/>
              <a:buFont typeface="Century Gothic"/>
              <a:buNone/>
            </a:pPr>
            <a:r>
              <a:rPr b="1" i="0" lang="fr-FR" sz="2500" u="none" cap="none" strike="noStrike">
                <a:solidFill>
                  <a:schemeClr val="lt1"/>
                </a:solidFill>
                <a:latin typeface="Century Gothic"/>
                <a:ea typeface="Century Gothic"/>
                <a:cs typeface="Century Gothic"/>
                <a:sym typeface="Century Gothic"/>
              </a:rPr>
              <a:t>Consommation d’énergie = Vitesse à laquelle le monde se transforme</a:t>
            </a:r>
            <a:endParaRPr b="1" i="0" sz="1400" u="none" cap="none" strike="noStrike">
              <a:solidFill>
                <a:schemeClr val="lt1"/>
              </a:solidFill>
              <a:latin typeface="Century Gothic"/>
              <a:ea typeface="Century Gothic"/>
              <a:cs typeface="Century Gothic"/>
              <a:sym typeface="Century Gothic"/>
            </a:endParaRPr>
          </a:p>
        </p:txBody>
      </p:sp>
      <p:sp>
        <p:nvSpPr>
          <p:cNvPr id="225" name="Google Shape;225;g11316b7b304_0_35"/>
          <p:cNvSpPr txBox="1"/>
          <p:nvPr>
            <p:ph type="title"/>
          </p:nvPr>
        </p:nvSpPr>
        <p:spPr>
          <a:xfrm>
            <a:off x="2027548" y="0"/>
            <a:ext cx="8028900" cy="980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fr-FR"/>
              <a:t>L’énergie mesure les transformations du monde</a:t>
            </a:r>
            <a:endParaRPr/>
          </a:p>
        </p:txBody>
      </p:sp>
      <p:pic>
        <p:nvPicPr>
          <p:cNvPr descr="Une image contenant dessin&#10;&#10;Description générée automatiquement" id="226" name="Google Shape;226;g11316b7b304_0_35"/>
          <p:cNvPicPr preferRelativeResize="0"/>
          <p:nvPr/>
        </p:nvPicPr>
        <p:blipFill rotWithShape="1">
          <a:blip r:embed="rId7">
            <a:alphaModFix/>
          </a:blip>
          <a:srcRect b="0" l="0" r="0" t="0"/>
          <a:stretch/>
        </p:blipFill>
        <p:spPr>
          <a:xfrm>
            <a:off x="-1104800" y="180476"/>
            <a:ext cx="800252" cy="80025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4" name="Shape 1994"/>
        <p:cNvGrpSpPr/>
        <p:nvPr/>
      </p:nvGrpSpPr>
      <p:grpSpPr>
        <a:xfrm>
          <a:off x="0" y="0"/>
          <a:ext cx="0" cy="0"/>
          <a:chOff x="0" y="0"/>
          <a:chExt cx="0" cy="0"/>
        </a:xfrm>
      </p:grpSpPr>
      <p:pic>
        <p:nvPicPr>
          <p:cNvPr descr="Une image contenant dessin&#10;&#10;Description générée automatiquement" id="1995" name="Google Shape;1995;g11e4e645a3c_0_119"/>
          <p:cNvPicPr preferRelativeResize="0"/>
          <p:nvPr/>
        </p:nvPicPr>
        <p:blipFill rotWithShape="1">
          <a:blip r:embed="rId3">
            <a:alphaModFix/>
          </a:blip>
          <a:srcRect b="0" l="0" r="0" t="0"/>
          <a:stretch/>
        </p:blipFill>
        <p:spPr>
          <a:xfrm>
            <a:off x="-1104800" y="180476"/>
            <a:ext cx="800252" cy="800252"/>
          </a:xfrm>
          <a:prstGeom prst="rect">
            <a:avLst/>
          </a:prstGeom>
          <a:noFill/>
          <a:ln>
            <a:noFill/>
          </a:ln>
        </p:spPr>
      </p:pic>
      <p:grpSp>
        <p:nvGrpSpPr>
          <p:cNvPr id="1996" name="Google Shape;1996;g11e4e645a3c_0_119"/>
          <p:cNvGrpSpPr/>
          <p:nvPr/>
        </p:nvGrpSpPr>
        <p:grpSpPr>
          <a:xfrm>
            <a:off x="9768408" y="-603248"/>
            <a:ext cx="3600000" cy="3600000"/>
            <a:chOff x="9768408" y="-603248"/>
            <a:chExt cx="3600000" cy="3600000"/>
          </a:xfrm>
        </p:grpSpPr>
        <p:sp>
          <p:nvSpPr>
            <p:cNvPr id="1997" name="Google Shape;1997;g11e4e645a3c_0_119"/>
            <p:cNvSpPr/>
            <p:nvPr/>
          </p:nvSpPr>
          <p:spPr>
            <a:xfrm>
              <a:off x="9768408" y="-603248"/>
              <a:ext cx="3600000" cy="3600000"/>
            </a:xfrm>
            <a:prstGeom prst="ellipse">
              <a:avLst/>
            </a:prstGeom>
            <a:solidFill>
              <a:srgbClr val="F6AB38"/>
            </a:solidFill>
            <a:ln cap="flat" cmpd="sng" w="762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998" name="Google Shape;1998;g11e4e645a3c_0_119"/>
            <p:cNvPicPr preferRelativeResize="0"/>
            <p:nvPr/>
          </p:nvPicPr>
          <p:blipFill rotWithShape="1">
            <a:blip r:embed="rId4">
              <a:alphaModFix/>
            </a:blip>
            <a:srcRect b="0" l="0" r="0" t="0"/>
            <a:stretch/>
          </p:blipFill>
          <p:spPr>
            <a:xfrm flipH="1">
              <a:off x="10477126" y="153663"/>
              <a:ext cx="2182550" cy="2054135"/>
            </a:xfrm>
            <a:prstGeom prst="rect">
              <a:avLst/>
            </a:prstGeom>
            <a:noFill/>
            <a:ln>
              <a:noFill/>
            </a:ln>
          </p:spPr>
        </p:pic>
      </p:grpSp>
      <p:sp>
        <p:nvSpPr>
          <p:cNvPr id="1999" name="Google Shape;1999;g11e4e645a3c_0_119"/>
          <p:cNvSpPr txBox="1"/>
          <p:nvPr>
            <p:ph idx="4294967295" type="sldNum"/>
          </p:nvPr>
        </p:nvSpPr>
        <p:spPr>
          <a:xfrm>
            <a:off x="11280576" y="6597352"/>
            <a:ext cx="864000" cy="2607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FFFFFF"/>
              </a:buClr>
              <a:buSzPts val="1400"/>
              <a:buFont typeface="Arial"/>
              <a:buNone/>
            </a:pPr>
            <a:fld id="{00000000-1234-1234-1234-123412341234}" type="slidenum">
              <a:rPr lang="fr-FR"/>
              <a:t>‹#›</a:t>
            </a:fld>
            <a:endParaRPr/>
          </a:p>
        </p:txBody>
      </p:sp>
      <p:sp>
        <p:nvSpPr>
          <p:cNvPr id="2000" name="Google Shape;2000;g11e4e645a3c_0_119"/>
          <p:cNvSpPr/>
          <p:nvPr/>
        </p:nvSpPr>
        <p:spPr>
          <a:xfrm>
            <a:off x="9620800" y="6597325"/>
            <a:ext cx="2083500" cy="2607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85160"/>
              </a:buClr>
              <a:buSzPts val="1100"/>
              <a:buFont typeface="Century Gothic"/>
              <a:buNone/>
            </a:pPr>
            <a:r>
              <a:rPr b="0" i="1" lang="fr-FR" sz="1100" u="none" cap="none" strike="noStrike">
                <a:solidFill>
                  <a:srgbClr val="085160"/>
                </a:solidFill>
                <a:latin typeface="Century Gothic"/>
                <a:ea typeface="Century Gothic"/>
                <a:cs typeface="Century Gothic"/>
                <a:sym typeface="Century Gothic"/>
              </a:rPr>
              <a:t>Icône : Freepik</a:t>
            </a:r>
            <a:endParaRPr b="0" i="1" sz="1100" u="none" cap="none" strike="noStrike">
              <a:solidFill>
                <a:srgbClr val="166478"/>
              </a:solidFill>
              <a:latin typeface="Century Gothic"/>
              <a:ea typeface="Century Gothic"/>
              <a:cs typeface="Century Gothic"/>
              <a:sym typeface="Century Gothic"/>
            </a:endParaRPr>
          </a:p>
        </p:txBody>
      </p:sp>
      <p:sp>
        <p:nvSpPr>
          <p:cNvPr id="2001" name="Google Shape;2001;g11e4e645a3c_0_119"/>
          <p:cNvSpPr txBox="1"/>
          <p:nvPr/>
        </p:nvSpPr>
        <p:spPr>
          <a:xfrm>
            <a:off x="240600" y="1560976"/>
            <a:ext cx="7889100" cy="554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2A6176"/>
              </a:buClr>
              <a:buSzPts val="2400"/>
              <a:buFont typeface="Century Gothic"/>
              <a:buNone/>
            </a:pPr>
            <a:r>
              <a:rPr b="1" i="0" lang="fr-FR" sz="2800" u="none" cap="none" strike="noStrike">
                <a:solidFill>
                  <a:srgbClr val="333333"/>
                </a:solidFill>
                <a:latin typeface="Century Gothic"/>
                <a:ea typeface="Century Gothic"/>
                <a:cs typeface="Century Gothic"/>
                <a:sym typeface="Century Gothic"/>
              </a:rPr>
              <a:t>Que retenir ?</a:t>
            </a:r>
            <a:endParaRPr b="1" i="0" sz="2900" u="none" cap="none" strike="noStrike">
              <a:solidFill>
                <a:srgbClr val="333333"/>
              </a:solidFill>
              <a:latin typeface="Century Gothic"/>
              <a:ea typeface="Century Gothic"/>
              <a:cs typeface="Century Gothic"/>
              <a:sym typeface="Century Gothic"/>
            </a:endParaRPr>
          </a:p>
        </p:txBody>
      </p:sp>
      <p:sp>
        <p:nvSpPr>
          <p:cNvPr id="2002" name="Google Shape;2002;g11e4e645a3c_0_119"/>
          <p:cNvSpPr txBox="1"/>
          <p:nvPr/>
        </p:nvSpPr>
        <p:spPr>
          <a:xfrm>
            <a:off x="240600" y="2461375"/>
            <a:ext cx="11710800" cy="3509400"/>
          </a:xfrm>
          <a:prstGeom prst="rect">
            <a:avLst/>
          </a:prstGeom>
          <a:noFill/>
          <a:ln>
            <a:noFill/>
          </a:ln>
        </p:spPr>
        <p:txBody>
          <a:bodyPr anchorCtr="0" anchor="t" bIns="91425" lIns="91425" spcFirstLastPara="1" rIns="91425" wrap="square" tIns="91425">
            <a:spAutoFit/>
          </a:bodyPr>
          <a:lstStyle/>
          <a:p>
            <a:pPr indent="-381000" lvl="0" marL="457200" marR="0" rtl="0" algn="l">
              <a:lnSpc>
                <a:spcPct val="100000"/>
              </a:lnSpc>
              <a:spcBef>
                <a:spcPts val="0"/>
              </a:spcBef>
              <a:spcAft>
                <a:spcPts val="0"/>
              </a:spcAft>
              <a:buClr>
                <a:srgbClr val="F6AB38"/>
              </a:buClr>
              <a:buSzPts val="2400"/>
              <a:buFont typeface="Century Gothic"/>
              <a:buAutoNum type="arabicPeriod"/>
            </a:pPr>
            <a:r>
              <a:rPr b="1" i="0" lang="fr-FR" sz="2400" u="none" cap="none" strike="noStrike">
                <a:solidFill>
                  <a:srgbClr val="256075"/>
                </a:solidFill>
                <a:latin typeface="Century Gothic"/>
                <a:ea typeface="Century Gothic"/>
                <a:cs typeface="Century Gothic"/>
                <a:sym typeface="Century Gothic"/>
              </a:rPr>
              <a:t>Pour limiter le changement climatique, il faut réduire drastiquement notre empreinte carbone</a:t>
            </a:r>
            <a:endParaRPr b="1" i="0" sz="2400" u="none" cap="none" strike="noStrike">
              <a:solidFill>
                <a:srgbClr val="256075"/>
              </a:solidFill>
              <a:latin typeface="Century Gothic"/>
              <a:ea typeface="Century Gothic"/>
              <a:cs typeface="Century Gothic"/>
              <a:sym typeface="Century Gothic"/>
            </a:endParaRPr>
          </a:p>
          <a:p>
            <a:pPr indent="0" lvl="0" marL="457200" marR="0" rtl="0" algn="l">
              <a:lnSpc>
                <a:spcPct val="100000"/>
              </a:lnSpc>
              <a:spcBef>
                <a:spcPts val="0"/>
              </a:spcBef>
              <a:spcAft>
                <a:spcPts val="0"/>
              </a:spcAft>
              <a:buClr>
                <a:srgbClr val="000000"/>
              </a:buClr>
              <a:buSzPts val="2400"/>
              <a:buFont typeface="Arial"/>
              <a:buNone/>
            </a:pPr>
            <a:r>
              <a:t/>
            </a:r>
            <a:endParaRPr b="1" i="0" sz="2400" u="none" cap="none" strike="noStrike">
              <a:solidFill>
                <a:srgbClr val="256075"/>
              </a:solidFill>
              <a:latin typeface="Century Gothic"/>
              <a:ea typeface="Century Gothic"/>
              <a:cs typeface="Century Gothic"/>
              <a:sym typeface="Century Gothic"/>
            </a:endParaRPr>
          </a:p>
          <a:p>
            <a:pPr indent="-381000" lvl="0" marL="457200" marR="0" rtl="0" algn="l">
              <a:lnSpc>
                <a:spcPct val="100000"/>
              </a:lnSpc>
              <a:spcBef>
                <a:spcPts val="0"/>
              </a:spcBef>
              <a:spcAft>
                <a:spcPts val="0"/>
              </a:spcAft>
              <a:buClr>
                <a:srgbClr val="F6AB38"/>
              </a:buClr>
              <a:buSzPts val="2400"/>
              <a:buFont typeface="Century Gothic"/>
              <a:buAutoNum type="arabicPeriod"/>
            </a:pPr>
            <a:r>
              <a:rPr b="1" i="0" lang="fr-FR" sz="2400" u="none" cap="none" strike="noStrike">
                <a:solidFill>
                  <a:srgbClr val="256075"/>
                </a:solidFill>
                <a:latin typeface="Century Gothic"/>
                <a:ea typeface="Century Gothic"/>
                <a:cs typeface="Century Gothic"/>
                <a:sym typeface="Century Gothic"/>
              </a:rPr>
              <a:t>Il ne sert à rien d’opposer les actions individuelles et les actions collectives</a:t>
            </a:r>
            <a:endParaRPr b="1" i="0" sz="2400" u="none" cap="none" strike="noStrike">
              <a:solidFill>
                <a:srgbClr val="256075"/>
              </a:solidFill>
              <a:latin typeface="Century Gothic"/>
              <a:ea typeface="Century Gothic"/>
              <a:cs typeface="Century Gothic"/>
              <a:sym typeface="Century Gothic"/>
            </a:endParaRPr>
          </a:p>
          <a:p>
            <a:pPr indent="0" lvl="0" marL="457200" marR="0" rtl="0" algn="l">
              <a:lnSpc>
                <a:spcPct val="100000"/>
              </a:lnSpc>
              <a:spcBef>
                <a:spcPts val="0"/>
              </a:spcBef>
              <a:spcAft>
                <a:spcPts val="0"/>
              </a:spcAft>
              <a:buClr>
                <a:srgbClr val="000000"/>
              </a:buClr>
              <a:buSzPts val="2400"/>
              <a:buFont typeface="Arial"/>
              <a:buNone/>
            </a:pPr>
            <a:r>
              <a:t/>
            </a:r>
            <a:endParaRPr b="1" i="0" sz="2400" u="none" cap="none" strike="noStrike">
              <a:solidFill>
                <a:srgbClr val="256075"/>
              </a:solidFill>
              <a:latin typeface="Century Gothic"/>
              <a:ea typeface="Century Gothic"/>
              <a:cs typeface="Century Gothic"/>
              <a:sym typeface="Century Gothic"/>
            </a:endParaRPr>
          </a:p>
          <a:p>
            <a:pPr indent="-381000" lvl="0" marL="457200" marR="0" rtl="0" algn="l">
              <a:lnSpc>
                <a:spcPct val="100000"/>
              </a:lnSpc>
              <a:spcBef>
                <a:spcPts val="0"/>
              </a:spcBef>
              <a:spcAft>
                <a:spcPts val="0"/>
              </a:spcAft>
              <a:buClr>
                <a:srgbClr val="F6AB38"/>
              </a:buClr>
              <a:buSzPts val="2400"/>
              <a:buFont typeface="Century Gothic"/>
              <a:buAutoNum type="arabicPeriod"/>
            </a:pPr>
            <a:r>
              <a:rPr b="1" i="0" lang="fr-FR" sz="2400" u="none" cap="none" strike="noStrike">
                <a:solidFill>
                  <a:srgbClr val="256075"/>
                </a:solidFill>
                <a:latin typeface="Century Gothic"/>
                <a:ea typeface="Century Gothic"/>
                <a:cs typeface="Century Gothic"/>
                <a:sym typeface="Century Gothic"/>
              </a:rPr>
              <a:t>Dans les actions individuelles, il faut privilégier les actions de sobriété</a:t>
            </a:r>
            <a:endParaRPr b="1" i="0" sz="2400" u="none" cap="none" strike="noStrike">
              <a:solidFill>
                <a:srgbClr val="256075"/>
              </a:solidFill>
              <a:latin typeface="Century Gothic"/>
              <a:ea typeface="Century Gothic"/>
              <a:cs typeface="Century Gothic"/>
              <a:sym typeface="Century Gothic"/>
            </a:endParaRPr>
          </a:p>
          <a:p>
            <a:pPr indent="0" lvl="0" marL="457200" marR="0" rtl="0" algn="l">
              <a:lnSpc>
                <a:spcPct val="100000"/>
              </a:lnSpc>
              <a:spcBef>
                <a:spcPts val="0"/>
              </a:spcBef>
              <a:spcAft>
                <a:spcPts val="0"/>
              </a:spcAft>
              <a:buClr>
                <a:srgbClr val="000000"/>
              </a:buClr>
              <a:buSzPts val="2400"/>
              <a:buFont typeface="Arial"/>
              <a:buNone/>
            </a:pPr>
            <a:r>
              <a:t/>
            </a:r>
            <a:endParaRPr b="1" i="0" sz="2400" u="none" cap="none" strike="noStrike">
              <a:solidFill>
                <a:srgbClr val="256075"/>
              </a:solidFill>
              <a:latin typeface="Century Gothic"/>
              <a:ea typeface="Century Gothic"/>
              <a:cs typeface="Century Gothic"/>
              <a:sym typeface="Century Gothic"/>
            </a:endParaRPr>
          </a:p>
          <a:p>
            <a:pPr indent="-381000" lvl="0" marL="457200" marR="0" rtl="0" algn="l">
              <a:lnSpc>
                <a:spcPct val="100000"/>
              </a:lnSpc>
              <a:spcBef>
                <a:spcPts val="0"/>
              </a:spcBef>
              <a:spcAft>
                <a:spcPts val="0"/>
              </a:spcAft>
              <a:buClr>
                <a:srgbClr val="F6AB38"/>
              </a:buClr>
              <a:buSzPts val="2400"/>
              <a:buFont typeface="Century Gothic"/>
              <a:buAutoNum type="arabicPeriod"/>
            </a:pPr>
            <a:r>
              <a:rPr b="1" i="0" lang="fr-FR" sz="2400" u="none" cap="none" strike="noStrike">
                <a:solidFill>
                  <a:srgbClr val="256075"/>
                </a:solidFill>
                <a:latin typeface="Century Gothic"/>
                <a:ea typeface="Century Gothic"/>
                <a:cs typeface="Century Gothic"/>
                <a:sym typeface="Century Gothic"/>
              </a:rPr>
              <a:t>Vous pouvez vous engager dans des actions collectives, au sein ou hors de votre établissement</a:t>
            </a:r>
            <a:endParaRPr b="1" i="0" sz="2400" u="none" cap="none" strike="noStrike">
              <a:solidFill>
                <a:srgbClr val="256075"/>
              </a:solidFill>
              <a:latin typeface="Century Gothic"/>
              <a:ea typeface="Century Gothic"/>
              <a:cs typeface="Century Gothic"/>
              <a:sym typeface="Century Gothic"/>
            </a:endParaRPr>
          </a:p>
        </p:txBody>
      </p:sp>
      <p:sp>
        <p:nvSpPr>
          <p:cNvPr id="2003" name="Google Shape;2003;g11e4e645a3c_0_119"/>
          <p:cNvSpPr/>
          <p:nvPr/>
        </p:nvSpPr>
        <p:spPr>
          <a:xfrm>
            <a:off x="3187475" y="548675"/>
            <a:ext cx="6509400" cy="10800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chemeClr val="dk1"/>
              </a:buClr>
              <a:buSzPts val="4000"/>
              <a:buFont typeface="Arial"/>
              <a:buNone/>
            </a:pPr>
            <a:r>
              <a:rPr b="1" i="0" lang="fr-FR" sz="4000" u="none" cap="none" strike="noStrike">
                <a:solidFill>
                  <a:srgbClr val="2A6176"/>
                </a:solidFill>
                <a:latin typeface="Century Gothic"/>
                <a:ea typeface="Century Gothic"/>
                <a:cs typeface="Century Gothic"/>
                <a:sym typeface="Century Gothic"/>
              </a:rPr>
              <a:t>Partie 4 : Passer à l’Action</a:t>
            </a:r>
            <a:endParaRPr b="0" i="0" sz="1400" u="none" cap="none" strike="noStrike">
              <a:solidFill>
                <a:srgbClr val="000000"/>
              </a:solidFill>
              <a:latin typeface="Arial"/>
              <a:ea typeface="Arial"/>
              <a:cs typeface="Arial"/>
              <a:sym typeface="Arial"/>
            </a:endParaRPr>
          </a:p>
        </p:txBody>
      </p:sp>
      <p:sp>
        <p:nvSpPr>
          <p:cNvPr id="2004" name="Google Shape;2004;g11e4e645a3c_0_119"/>
          <p:cNvSpPr/>
          <p:nvPr/>
        </p:nvSpPr>
        <p:spPr>
          <a:xfrm>
            <a:off x="-168700" y="962675"/>
            <a:ext cx="3029100" cy="252000"/>
          </a:xfrm>
          <a:prstGeom prst="rect">
            <a:avLst/>
          </a:prstGeom>
          <a:solidFill>
            <a:srgbClr val="F6AB3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2009" name="Shape 2009"/>
        <p:cNvGrpSpPr/>
        <p:nvPr/>
      </p:nvGrpSpPr>
      <p:grpSpPr>
        <a:xfrm>
          <a:off x="0" y="0"/>
          <a:ext cx="0" cy="0"/>
          <a:chOff x="0" y="0"/>
          <a:chExt cx="0" cy="0"/>
        </a:xfrm>
      </p:grpSpPr>
      <p:sp>
        <p:nvSpPr>
          <p:cNvPr id="2010" name="Google Shape;2010;g12acfa75d4b_1_28"/>
          <p:cNvSpPr txBox="1"/>
          <p:nvPr>
            <p:ph idx="12" type="sldNum"/>
          </p:nvPr>
        </p:nvSpPr>
        <p:spPr>
          <a:xfrm>
            <a:off x="11280576" y="6597352"/>
            <a:ext cx="864000" cy="2607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fr-FR"/>
              <a:t>‹#›</a:t>
            </a:fld>
            <a:endParaRPr/>
          </a:p>
        </p:txBody>
      </p:sp>
      <p:sp>
        <p:nvSpPr>
          <p:cNvPr id="2011" name="Google Shape;2011;g12acfa75d4b_1_28"/>
          <p:cNvSpPr txBox="1"/>
          <p:nvPr>
            <p:ph type="title"/>
          </p:nvPr>
        </p:nvSpPr>
        <p:spPr>
          <a:xfrm>
            <a:off x="2027550" y="0"/>
            <a:ext cx="8274900" cy="9807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1"/>
              </a:buClr>
              <a:buSzPts val="1400"/>
              <a:buFont typeface="Arial"/>
              <a:buNone/>
            </a:pPr>
            <a:r>
              <a:rPr lang="fr-FR"/>
              <a:t>Conclusion : l’important, c’est d’y trouver son compte ! </a:t>
            </a:r>
            <a:endParaRPr/>
          </a:p>
        </p:txBody>
      </p:sp>
      <p:pic>
        <p:nvPicPr>
          <p:cNvPr id="2012" name="Google Shape;2012;g12acfa75d4b_1_28"/>
          <p:cNvPicPr preferRelativeResize="0"/>
          <p:nvPr/>
        </p:nvPicPr>
        <p:blipFill rotWithShape="1">
          <a:blip r:embed="rId3">
            <a:alphaModFix/>
          </a:blip>
          <a:srcRect b="476" l="0" r="0" t="0"/>
          <a:stretch/>
        </p:blipFill>
        <p:spPr>
          <a:xfrm>
            <a:off x="247225" y="996075"/>
            <a:ext cx="3901449" cy="2598199"/>
          </a:xfrm>
          <a:prstGeom prst="rect">
            <a:avLst/>
          </a:prstGeom>
          <a:noFill/>
          <a:ln>
            <a:noFill/>
          </a:ln>
        </p:spPr>
      </p:pic>
      <p:pic>
        <p:nvPicPr>
          <p:cNvPr id="2013" name="Google Shape;2013;g12acfa75d4b_1_28"/>
          <p:cNvPicPr preferRelativeResize="0"/>
          <p:nvPr/>
        </p:nvPicPr>
        <p:blipFill rotWithShape="1">
          <a:blip r:embed="rId4">
            <a:alphaModFix/>
          </a:blip>
          <a:srcRect b="11201" l="0" r="0" t="1208"/>
          <a:stretch/>
        </p:blipFill>
        <p:spPr>
          <a:xfrm>
            <a:off x="4160100" y="996075"/>
            <a:ext cx="3834749" cy="2598200"/>
          </a:xfrm>
          <a:prstGeom prst="rect">
            <a:avLst/>
          </a:prstGeom>
          <a:noFill/>
          <a:ln>
            <a:noFill/>
          </a:ln>
        </p:spPr>
      </p:pic>
      <p:pic>
        <p:nvPicPr>
          <p:cNvPr id="2014" name="Google Shape;2014;g12acfa75d4b_1_28"/>
          <p:cNvPicPr preferRelativeResize="0"/>
          <p:nvPr/>
        </p:nvPicPr>
        <p:blipFill rotWithShape="1">
          <a:blip r:embed="rId5">
            <a:alphaModFix/>
          </a:blip>
          <a:srcRect b="0" l="0" r="0" t="0"/>
          <a:stretch/>
        </p:blipFill>
        <p:spPr>
          <a:xfrm>
            <a:off x="8006277" y="996080"/>
            <a:ext cx="3901439" cy="2598193"/>
          </a:xfrm>
          <a:prstGeom prst="rect">
            <a:avLst/>
          </a:prstGeom>
          <a:noFill/>
          <a:ln>
            <a:noFill/>
          </a:ln>
        </p:spPr>
      </p:pic>
      <p:pic>
        <p:nvPicPr>
          <p:cNvPr descr="Une image contenant écureuil, animal, extérieur, mammifère&#10;&#10;Description générée automatiquement" id="2015" name="Google Shape;2015;g12acfa75d4b_1_28"/>
          <p:cNvPicPr preferRelativeResize="0"/>
          <p:nvPr/>
        </p:nvPicPr>
        <p:blipFill rotWithShape="1">
          <a:blip r:embed="rId6">
            <a:alphaModFix/>
          </a:blip>
          <a:srcRect b="0" l="0" r="4305" t="0"/>
          <a:stretch/>
        </p:blipFill>
        <p:spPr>
          <a:xfrm>
            <a:off x="247225" y="3609650"/>
            <a:ext cx="3901450" cy="2717974"/>
          </a:xfrm>
          <a:prstGeom prst="rect">
            <a:avLst/>
          </a:prstGeom>
          <a:noFill/>
          <a:ln>
            <a:noFill/>
          </a:ln>
        </p:spPr>
      </p:pic>
      <p:pic>
        <p:nvPicPr>
          <p:cNvPr descr="Résultat de recherche d'images pour &quot;diy&quot;" id="2016" name="Google Shape;2016;g12acfa75d4b_1_28"/>
          <p:cNvPicPr preferRelativeResize="0"/>
          <p:nvPr/>
        </p:nvPicPr>
        <p:blipFill rotWithShape="1">
          <a:blip r:embed="rId7">
            <a:alphaModFix/>
          </a:blip>
          <a:srcRect b="754" l="0" r="4988" t="0"/>
          <a:stretch/>
        </p:blipFill>
        <p:spPr>
          <a:xfrm>
            <a:off x="4160100" y="3609650"/>
            <a:ext cx="3834750" cy="2717976"/>
          </a:xfrm>
          <a:prstGeom prst="rect">
            <a:avLst/>
          </a:prstGeom>
          <a:noFill/>
          <a:ln>
            <a:noFill/>
          </a:ln>
        </p:spPr>
      </p:pic>
      <p:pic>
        <p:nvPicPr>
          <p:cNvPr id="2017" name="Google Shape;2017;g12acfa75d4b_1_28"/>
          <p:cNvPicPr preferRelativeResize="0"/>
          <p:nvPr/>
        </p:nvPicPr>
        <p:blipFill rotWithShape="1">
          <a:blip r:embed="rId8">
            <a:alphaModFix/>
          </a:blip>
          <a:srcRect b="0" l="5329" r="0" t="0"/>
          <a:stretch/>
        </p:blipFill>
        <p:spPr>
          <a:xfrm>
            <a:off x="8006275" y="3609650"/>
            <a:ext cx="3901450" cy="2717975"/>
          </a:xfrm>
          <a:prstGeom prst="rect">
            <a:avLst/>
          </a:prstGeom>
          <a:noFill/>
          <a:ln>
            <a:noFill/>
          </a:ln>
        </p:spPr>
      </p:pic>
      <p:sp>
        <p:nvSpPr>
          <p:cNvPr id="2018" name="Google Shape;2018;g12acfa75d4b_1_28"/>
          <p:cNvSpPr/>
          <p:nvPr/>
        </p:nvSpPr>
        <p:spPr>
          <a:xfrm>
            <a:off x="0" y="6597325"/>
            <a:ext cx="2219100" cy="260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85160"/>
              </a:buClr>
              <a:buSzPts val="1100"/>
              <a:buFont typeface="Century Gothic"/>
              <a:buNone/>
            </a:pPr>
            <a:r>
              <a:rPr b="0" i="1" lang="fr-FR" sz="1100" u="none" cap="none" strike="noStrike">
                <a:solidFill>
                  <a:srgbClr val="085160"/>
                </a:solidFill>
                <a:latin typeface="Century Gothic"/>
                <a:ea typeface="Century Gothic"/>
                <a:cs typeface="Century Gothic"/>
                <a:sym typeface="Century Gothic"/>
              </a:rPr>
              <a:t>Images : Maxpixel</a:t>
            </a:r>
            <a:endParaRPr b="0" i="1" sz="1100" u="none" cap="none" strike="noStrike">
              <a:solidFill>
                <a:srgbClr val="085160"/>
              </a:solidFill>
              <a:latin typeface="Century Gothic"/>
              <a:ea typeface="Century Gothic"/>
              <a:cs typeface="Century Gothic"/>
              <a:sym typeface="Century Gothic"/>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g1221e43c5aa_1_85"/>
          <p:cNvSpPr txBox="1"/>
          <p:nvPr>
            <p:ph idx="12" type="sldNum"/>
          </p:nvPr>
        </p:nvSpPr>
        <p:spPr>
          <a:xfrm>
            <a:off x="11280576" y="6597352"/>
            <a:ext cx="864000" cy="2607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FFFFFF"/>
              </a:buClr>
              <a:buSzPts val="1400"/>
              <a:buFont typeface="Arial"/>
              <a:buNone/>
            </a:pPr>
            <a:fld id="{00000000-1234-1234-1234-123412341234}" type="slidenum">
              <a:rPr b="1" i="0" lang="fr-FR" sz="1400" u="none" cap="none" strike="noStrike">
                <a:solidFill>
                  <a:srgbClr val="FFFFFF"/>
                </a:solidFill>
                <a:latin typeface="Arial"/>
                <a:ea typeface="Arial"/>
                <a:cs typeface="Arial"/>
                <a:sym typeface="Arial"/>
              </a:rPr>
              <a:t>‹#›</a:t>
            </a:fld>
            <a:endParaRPr b="1" i="0" sz="1400" u="none" cap="none" strike="noStrike">
              <a:solidFill>
                <a:srgbClr val="FFFFFF"/>
              </a:solidFill>
              <a:latin typeface="Arial"/>
              <a:ea typeface="Arial"/>
              <a:cs typeface="Arial"/>
              <a:sym typeface="Arial"/>
            </a:endParaRPr>
          </a:p>
        </p:txBody>
      </p:sp>
      <p:sp>
        <p:nvSpPr>
          <p:cNvPr id="233" name="Google Shape;233;g1221e43c5aa_1_85"/>
          <p:cNvSpPr txBox="1"/>
          <p:nvPr/>
        </p:nvSpPr>
        <p:spPr>
          <a:xfrm>
            <a:off x="368988" y="941950"/>
            <a:ext cx="5328600" cy="554100"/>
          </a:xfrm>
          <a:prstGeom prst="rect">
            <a:avLst/>
          </a:prstGeom>
          <a:solidFill>
            <a:srgbClr val="F6AB38"/>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400"/>
              <a:buFont typeface="Arial"/>
              <a:buNone/>
            </a:pPr>
            <a:r>
              <a:rPr b="1" i="0" lang="fr-FR" sz="2400" u="none" cap="none" strike="noStrike">
                <a:solidFill>
                  <a:schemeClr val="lt1"/>
                </a:solidFill>
                <a:latin typeface="Century Gothic"/>
                <a:ea typeface="Century Gothic"/>
                <a:cs typeface="Century Gothic"/>
                <a:sym typeface="Century Gothic"/>
              </a:rPr>
              <a:t>Ressources renouvelables</a:t>
            </a:r>
            <a:endParaRPr b="1" i="0" sz="1400" u="none" cap="none" strike="noStrike">
              <a:solidFill>
                <a:schemeClr val="lt1"/>
              </a:solidFill>
              <a:latin typeface="Arial"/>
              <a:ea typeface="Arial"/>
              <a:cs typeface="Arial"/>
              <a:sym typeface="Arial"/>
            </a:endParaRPr>
          </a:p>
        </p:txBody>
      </p:sp>
      <p:sp>
        <p:nvSpPr>
          <p:cNvPr id="234" name="Google Shape;234;g1221e43c5aa_1_85"/>
          <p:cNvSpPr txBox="1"/>
          <p:nvPr/>
        </p:nvSpPr>
        <p:spPr>
          <a:xfrm>
            <a:off x="6386400" y="941950"/>
            <a:ext cx="5328600" cy="554100"/>
          </a:xfrm>
          <a:prstGeom prst="rect">
            <a:avLst/>
          </a:prstGeom>
          <a:solidFill>
            <a:srgbClr val="F6AB38"/>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400"/>
              <a:buFont typeface="Arial"/>
              <a:buNone/>
            </a:pPr>
            <a:r>
              <a:rPr b="1" i="0" lang="fr-FR" sz="2400" u="none" cap="none" strike="noStrike">
                <a:solidFill>
                  <a:schemeClr val="lt1"/>
                </a:solidFill>
                <a:latin typeface="Century Gothic"/>
                <a:ea typeface="Century Gothic"/>
                <a:cs typeface="Century Gothic"/>
                <a:sym typeface="Century Gothic"/>
              </a:rPr>
              <a:t>Ressources non renouvelables</a:t>
            </a:r>
            <a:endParaRPr b="1" i="0" sz="1400" u="none" cap="none" strike="noStrike">
              <a:solidFill>
                <a:schemeClr val="lt1"/>
              </a:solidFill>
              <a:latin typeface="Arial"/>
              <a:ea typeface="Arial"/>
              <a:cs typeface="Arial"/>
              <a:sym typeface="Arial"/>
            </a:endParaRPr>
          </a:p>
        </p:txBody>
      </p:sp>
      <p:sp>
        <p:nvSpPr>
          <p:cNvPr id="235" name="Google Shape;235;g1221e43c5aa_1_85"/>
          <p:cNvSpPr/>
          <p:nvPr/>
        </p:nvSpPr>
        <p:spPr>
          <a:xfrm>
            <a:off x="9777625" y="6597325"/>
            <a:ext cx="1926600" cy="2607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85160"/>
              </a:buClr>
              <a:buSzPts val="1100"/>
              <a:buFont typeface="Century Gothic"/>
              <a:buNone/>
            </a:pPr>
            <a:r>
              <a:rPr b="0" i="1" lang="fr-FR" sz="1100" u="none" cap="none" strike="noStrike">
                <a:solidFill>
                  <a:srgbClr val="085160"/>
                </a:solidFill>
                <a:latin typeface="Century Gothic"/>
                <a:ea typeface="Century Gothic"/>
                <a:cs typeface="Century Gothic"/>
                <a:sym typeface="Century Gothic"/>
              </a:rPr>
              <a:t>Icônes : Freepik</a:t>
            </a:r>
            <a:endParaRPr b="0" i="1" sz="1100" u="none" cap="none" strike="noStrike">
              <a:solidFill>
                <a:srgbClr val="085160"/>
              </a:solidFill>
              <a:latin typeface="Century Gothic"/>
              <a:ea typeface="Century Gothic"/>
              <a:cs typeface="Century Gothic"/>
              <a:sym typeface="Century Gothic"/>
            </a:endParaRPr>
          </a:p>
        </p:txBody>
      </p:sp>
      <p:grpSp>
        <p:nvGrpSpPr>
          <p:cNvPr id="236" name="Google Shape;236;g1221e43c5aa_1_85"/>
          <p:cNvGrpSpPr/>
          <p:nvPr/>
        </p:nvGrpSpPr>
        <p:grpSpPr>
          <a:xfrm>
            <a:off x="6025250" y="1917200"/>
            <a:ext cx="1784700" cy="2276125"/>
            <a:chOff x="6025250" y="1917200"/>
            <a:chExt cx="1784700" cy="2276125"/>
          </a:xfrm>
        </p:grpSpPr>
        <p:grpSp>
          <p:nvGrpSpPr>
            <p:cNvPr id="237" name="Google Shape;237;g1221e43c5aa_1_85"/>
            <p:cNvGrpSpPr/>
            <p:nvPr/>
          </p:nvGrpSpPr>
          <p:grpSpPr>
            <a:xfrm>
              <a:off x="6025250" y="3171225"/>
              <a:ext cx="1784700" cy="1022100"/>
              <a:chOff x="6096000" y="3171325"/>
              <a:chExt cx="1784700" cy="1022100"/>
            </a:xfrm>
          </p:grpSpPr>
          <p:cxnSp>
            <p:nvCxnSpPr>
              <p:cNvPr id="238" name="Google Shape;238;g1221e43c5aa_1_85"/>
              <p:cNvCxnSpPr/>
              <p:nvPr/>
            </p:nvCxnSpPr>
            <p:spPr>
              <a:xfrm flipH="1" rot="10800000">
                <a:off x="6987150" y="3171325"/>
                <a:ext cx="2400" cy="643500"/>
              </a:xfrm>
              <a:prstGeom prst="straightConnector1">
                <a:avLst/>
              </a:prstGeom>
              <a:noFill/>
              <a:ln cap="flat" cmpd="sng" w="19050">
                <a:solidFill>
                  <a:schemeClr val="dk1"/>
                </a:solidFill>
                <a:prstDash val="solid"/>
                <a:round/>
                <a:headEnd len="sm" w="sm" type="none"/>
                <a:tailEnd len="med" w="med" type="oval"/>
              </a:ln>
            </p:spPr>
          </p:cxnSp>
          <p:sp>
            <p:nvSpPr>
              <p:cNvPr id="239" name="Google Shape;239;g1221e43c5aa_1_85"/>
              <p:cNvSpPr txBox="1"/>
              <p:nvPr/>
            </p:nvSpPr>
            <p:spPr>
              <a:xfrm>
                <a:off x="6096000" y="3814825"/>
                <a:ext cx="1784700" cy="378600"/>
              </a:xfrm>
              <a:prstGeom prst="rect">
                <a:avLst/>
              </a:prstGeom>
              <a:noFill/>
              <a:ln>
                <a:noFill/>
              </a:ln>
            </p:spPr>
            <p:txBody>
              <a:bodyPr anchorCtr="0" anchor="t" bIns="45700" lIns="91425" spcFirstLastPara="1" rIns="91425" wrap="square" tIns="45700">
                <a:spAutoFit/>
              </a:bodyPr>
              <a:lstStyle/>
              <a:p>
                <a:pPr indent="0" lvl="0" marL="0" marR="0" rtl="0" algn="ctr">
                  <a:lnSpc>
                    <a:spcPct val="93000"/>
                  </a:lnSpc>
                  <a:spcBef>
                    <a:spcPts val="0"/>
                  </a:spcBef>
                  <a:spcAft>
                    <a:spcPts val="0"/>
                  </a:spcAft>
                  <a:buClr>
                    <a:srgbClr val="000000"/>
                  </a:buClr>
                  <a:buSzPts val="1800"/>
                  <a:buFont typeface="Times New Roman"/>
                  <a:buNone/>
                </a:pPr>
                <a:r>
                  <a:rPr b="1" i="0" lang="fr-FR" sz="2000" u="none" cap="none" strike="noStrike">
                    <a:solidFill>
                      <a:schemeClr val="dk1"/>
                    </a:solidFill>
                    <a:latin typeface="Century Gothic"/>
                    <a:ea typeface="Century Gothic"/>
                    <a:cs typeface="Century Gothic"/>
                    <a:sym typeface="Century Gothic"/>
                  </a:rPr>
                  <a:t>Gaz naturel</a:t>
                </a:r>
                <a:endParaRPr b="1" i="0" sz="1600" u="none" cap="none" strike="noStrike">
                  <a:solidFill>
                    <a:schemeClr val="dk1"/>
                  </a:solidFill>
                  <a:latin typeface="Century Gothic"/>
                  <a:ea typeface="Century Gothic"/>
                  <a:cs typeface="Century Gothic"/>
                  <a:sym typeface="Century Gothic"/>
                </a:endParaRPr>
              </a:p>
            </p:txBody>
          </p:sp>
        </p:grpSp>
        <p:grpSp>
          <p:nvGrpSpPr>
            <p:cNvPr id="240" name="Google Shape;240;g1221e43c5aa_1_85"/>
            <p:cNvGrpSpPr/>
            <p:nvPr/>
          </p:nvGrpSpPr>
          <p:grpSpPr>
            <a:xfrm>
              <a:off x="6377596" y="1917200"/>
              <a:ext cx="1080000" cy="1080000"/>
              <a:chOff x="13941246" y="4060625"/>
              <a:chExt cx="1080000" cy="1080000"/>
            </a:xfrm>
          </p:grpSpPr>
          <p:sp>
            <p:nvSpPr>
              <p:cNvPr id="241" name="Google Shape;241;g1221e43c5aa_1_85"/>
              <p:cNvSpPr/>
              <p:nvPr/>
            </p:nvSpPr>
            <p:spPr>
              <a:xfrm>
                <a:off x="13941246" y="4060625"/>
                <a:ext cx="1080000" cy="1080000"/>
              </a:xfrm>
              <a:prstGeom prst="ellipse">
                <a:avLst/>
              </a:prstGeom>
              <a:solidFill>
                <a:srgbClr val="F4CCC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242" name="Google Shape;242;g1221e43c5aa_1_85"/>
              <p:cNvPicPr preferRelativeResize="0"/>
              <p:nvPr/>
            </p:nvPicPr>
            <p:blipFill rotWithShape="1">
              <a:blip r:embed="rId3">
                <a:alphaModFix/>
              </a:blip>
              <a:srcRect b="0" l="0" r="0" t="0"/>
              <a:stretch/>
            </p:blipFill>
            <p:spPr>
              <a:xfrm>
                <a:off x="14081125" y="4200500"/>
                <a:ext cx="800250" cy="800250"/>
              </a:xfrm>
              <a:prstGeom prst="rect">
                <a:avLst/>
              </a:prstGeom>
              <a:noFill/>
              <a:ln>
                <a:noFill/>
              </a:ln>
            </p:spPr>
          </p:pic>
        </p:grpSp>
      </p:grpSp>
      <p:grpSp>
        <p:nvGrpSpPr>
          <p:cNvPr id="243" name="Google Shape;243;g1221e43c5aa_1_85"/>
          <p:cNvGrpSpPr/>
          <p:nvPr/>
        </p:nvGrpSpPr>
        <p:grpSpPr>
          <a:xfrm>
            <a:off x="7289150" y="1917200"/>
            <a:ext cx="2126100" cy="3151725"/>
            <a:chOff x="7289150" y="1917200"/>
            <a:chExt cx="2126100" cy="3151725"/>
          </a:xfrm>
        </p:grpSpPr>
        <p:grpSp>
          <p:nvGrpSpPr>
            <p:cNvPr id="244" name="Google Shape;244;g1221e43c5aa_1_85"/>
            <p:cNvGrpSpPr/>
            <p:nvPr/>
          </p:nvGrpSpPr>
          <p:grpSpPr>
            <a:xfrm>
              <a:off x="7289150" y="3171525"/>
              <a:ext cx="2126100" cy="1897400"/>
              <a:chOff x="7362375" y="3171525"/>
              <a:chExt cx="2126100" cy="1897400"/>
            </a:xfrm>
          </p:grpSpPr>
          <p:sp>
            <p:nvSpPr>
              <p:cNvPr id="245" name="Google Shape;245;g1221e43c5aa_1_85"/>
              <p:cNvSpPr txBox="1"/>
              <p:nvPr/>
            </p:nvSpPr>
            <p:spPr>
              <a:xfrm>
                <a:off x="7362375" y="4690325"/>
                <a:ext cx="2126100" cy="378600"/>
              </a:xfrm>
              <a:prstGeom prst="rect">
                <a:avLst/>
              </a:prstGeom>
              <a:noFill/>
              <a:ln>
                <a:noFill/>
              </a:ln>
            </p:spPr>
            <p:txBody>
              <a:bodyPr anchorCtr="0" anchor="t" bIns="45700" lIns="91425" spcFirstLastPara="1" rIns="91425" wrap="square" tIns="45700">
                <a:spAutoFit/>
              </a:bodyPr>
              <a:lstStyle/>
              <a:p>
                <a:pPr indent="0" lvl="0" marL="0" marR="0" rtl="0" algn="ctr">
                  <a:lnSpc>
                    <a:spcPct val="93000"/>
                  </a:lnSpc>
                  <a:spcBef>
                    <a:spcPts val="0"/>
                  </a:spcBef>
                  <a:spcAft>
                    <a:spcPts val="0"/>
                  </a:spcAft>
                  <a:buClr>
                    <a:srgbClr val="000000"/>
                  </a:buClr>
                  <a:buSzPts val="1800"/>
                  <a:buFont typeface="Times New Roman"/>
                  <a:buNone/>
                </a:pPr>
                <a:r>
                  <a:rPr b="1" i="0" lang="fr-FR" sz="2000" u="none" cap="none" strike="noStrike">
                    <a:solidFill>
                      <a:schemeClr val="dk1"/>
                    </a:solidFill>
                    <a:latin typeface="Century Gothic"/>
                    <a:ea typeface="Century Gothic"/>
                    <a:cs typeface="Century Gothic"/>
                    <a:sym typeface="Century Gothic"/>
                  </a:rPr>
                  <a:t>Charbon</a:t>
                </a:r>
                <a:endParaRPr b="1" i="0" sz="1600" u="none" cap="none" strike="noStrike">
                  <a:solidFill>
                    <a:schemeClr val="dk1"/>
                  </a:solidFill>
                  <a:latin typeface="Century Gothic"/>
                  <a:ea typeface="Century Gothic"/>
                  <a:cs typeface="Century Gothic"/>
                  <a:sym typeface="Century Gothic"/>
                </a:endParaRPr>
              </a:p>
            </p:txBody>
          </p:sp>
          <p:cxnSp>
            <p:nvCxnSpPr>
              <p:cNvPr id="246" name="Google Shape;246;g1221e43c5aa_1_85"/>
              <p:cNvCxnSpPr/>
              <p:nvPr/>
            </p:nvCxnSpPr>
            <p:spPr>
              <a:xfrm rot="10800000">
                <a:off x="8416475" y="3171525"/>
                <a:ext cx="9000" cy="1518900"/>
              </a:xfrm>
              <a:prstGeom prst="straightConnector1">
                <a:avLst/>
              </a:prstGeom>
              <a:noFill/>
              <a:ln cap="flat" cmpd="sng" w="19050">
                <a:solidFill>
                  <a:schemeClr val="dk1"/>
                </a:solidFill>
                <a:prstDash val="solid"/>
                <a:round/>
                <a:headEnd len="sm" w="sm" type="none"/>
                <a:tailEnd len="med" w="med" type="oval"/>
              </a:ln>
            </p:spPr>
          </p:cxnSp>
        </p:grpSp>
        <p:grpSp>
          <p:nvGrpSpPr>
            <p:cNvPr id="247" name="Google Shape;247;g1221e43c5aa_1_85"/>
            <p:cNvGrpSpPr/>
            <p:nvPr/>
          </p:nvGrpSpPr>
          <p:grpSpPr>
            <a:xfrm>
              <a:off x="7812209" y="1917200"/>
              <a:ext cx="1080000" cy="1080000"/>
              <a:chOff x="13941246" y="2646050"/>
              <a:chExt cx="1080000" cy="1080000"/>
            </a:xfrm>
          </p:grpSpPr>
          <p:sp>
            <p:nvSpPr>
              <p:cNvPr id="248" name="Google Shape;248;g1221e43c5aa_1_85"/>
              <p:cNvSpPr/>
              <p:nvPr/>
            </p:nvSpPr>
            <p:spPr>
              <a:xfrm>
                <a:off x="13941246" y="2646050"/>
                <a:ext cx="1080000" cy="1080000"/>
              </a:xfrm>
              <a:prstGeom prst="ellipse">
                <a:avLst/>
              </a:prstGeom>
              <a:solidFill>
                <a:srgbClr val="A79B7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249" name="Google Shape;249;g1221e43c5aa_1_85"/>
              <p:cNvPicPr preferRelativeResize="0"/>
              <p:nvPr/>
            </p:nvPicPr>
            <p:blipFill rotWithShape="1">
              <a:blip r:embed="rId4">
                <a:alphaModFix/>
              </a:blip>
              <a:srcRect b="0" l="0" r="0" t="0"/>
              <a:stretch/>
            </p:blipFill>
            <p:spPr>
              <a:xfrm>
                <a:off x="14081125" y="2785925"/>
                <a:ext cx="800250" cy="800250"/>
              </a:xfrm>
              <a:prstGeom prst="rect">
                <a:avLst/>
              </a:prstGeom>
              <a:noFill/>
              <a:ln>
                <a:noFill/>
              </a:ln>
            </p:spPr>
          </p:pic>
        </p:grpSp>
      </p:grpSp>
      <p:sp>
        <p:nvSpPr>
          <p:cNvPr id="250" name="Google Shape;250;g1221e43c5aa_1_85"/>
          <p:cNvSpPr/>
          <p:nvPr/>
        </p:nvSpPr>
        <p:spPr>
          <a:xfrm>
            <a:off x="6386400" y="1517325"/>
            <a:ext cx="4008300" cy="378600"/>
          </a:xfrm>
          <a:prstGeom prst="roundRect">
            <a:avLst>
              <a:gd fmla="val 23449" name="adj"/>
            </a:avLst>
          </a:prstGeom>
          <a:solidFill>
            <a:srgbClr val="D8D8D8"/>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600"/>
              <a:buFont typeface="Century Gothic"/>
              <a:buNone/>
            </a:pPr>
            <a:r>
              <a:rPr b="1" i="0" lang="fr-FR" sz="1700" u="none" cap="none" strike="noStrike">
                <a:solidFill>
                  <a:schemeClr val="dk1"/>
                </a:solidFill>
                <a:latin typeface="Century Gothic"/>
                <a:ea typeface="Century Gothic"/>
                <a:cs typeface="Century Gothic"/>
                <a:sym typeface="Century Gothic"/>
              </a:rPr>
              <a:t>Sources d’énergie fossiles</a:t>
            </a:r>
            <a:endParaRPr b="0" i="0" sz="1500" u="none" cap="none" strike="noStrike">
              <a:solidFill>
                <a:schemeClr val="dk1"/>
              </a:solidFill>
              <a:latin typeface="Arial"/>
              <a:ea typeface="Arial"/>
              <a:cs typeface="Arial"/>
              <a:sym typeface="Arial"/>
            </a:endParaRPr>
          </a:p>
        </p:txBody>
      </p:sp>
      <p:grpSp>
        <p:nvGrpSpPr>
          <p:cNvPr id="251" name="Google Shape;251;g1221e43c5aa_1_85"/>
          <p:cNvGrpSpPr/>
          <p:nvPr/>
        </p:nvGrpSpPr>
        <p:grpSpPr>
          <a:xfrm>
            <a:off x="8910500" y="1917200"/>
            <a:ext cx="1784700" cy="2276125"/>
            <a:chOff x="8910500" y="1917200"/>
            <a:chExt cx="1784700" cy="2276125"/>
          </a:xfrm>
        </p:grpSpPr>
        <p:grpSp>
          <p:nvGrpSpPr>
            <p:cNvPr id="252" name="Google Shape;252;g1221e43c5aa_1_85"/>
            <p:cNvGrpSpPr/>
            <p:nvPr/>
          </p:nvGrpSpPr>
          <p:grpSpPr>
            <a:xfrm>
              <a:off x="8910500" y="3171225"/>
              <a:ext cx="1784700" cy="1022100"/>
              <a:chOff x="8961250" y="3171425"/>
              <a:chExt cx="1784700" cy="1022100"/>
            </a:xfrm>
          </p:grpSpPr>
          <p:cxnSp>
            <p:nvCxnSpPr>
              <p:cNvPr id="253" name="Google Shape;253;g1221e43c5aa_1_85"/>
              <p:cNvCxnSpPr/>
              <p:nvPr/>
            </p:nvCxnSpPr>
            <p:spPr>
              <a:xfrm flipH="1" rot="10800000">
                <a:off x="9852400" y="3171425"/>
                <a:ext cx="2400" cy="643500"/>
              </a:xfrm>
              <a:prstGeom prst="straightConnector1">
                <a:avLst/>
              </a:prstGeom>
              <a:noFill/>
              <a:ln cap="flat" cmpd="sng" w="19050">
                <a:solidFill>
                  <a:schemeClr val="dk1"/>
                </a:solidFill>
                <a:prstDash val="solid"/>
                <a:round/>
                <a:headEnd len="sm" w="sm" type="none"/>
                <a:tailEnd len="med" w="med" type="oval"/>
              </a:ln>
            </p:spPr>
          </p:cxnSp>
          <p:sp>
            <p:nvSpPr>
              <p:cNvPr id="254" name="Google Shape;254;g1221e43c5aa_1_85"/>
              <p:cNvSpPr txBox="1"/>
              <p:nvPr/>
            </p:nvSpPr>
            <p:spPr>
              <a:xfrm>
                <a:off x="8961250" y="3814925"/>
                <a:ext cx="1784700" cy="378600"/>
              </a:xfrm>
              <a:prstGeom prst="rect">
                <a:avLst/>
              </a:prstGeom>
              <a:noFill/>
              <a:ln>
                <a:noFill/>
              </a:ln>
            </p:spPr>
            <p:txBody>
              <a:bodyPr anchorCtr="0" anchor="t" bIns="45700" lIns="91425" spcFirstLastPara="1" rIns="91425" wrap="square" tIns="45700">
                <a:spAutoFit/>
              </a:bodyPr>
              <a:lstStyle/>
              <a:p>
                <a:pPr indent="0" lvl="0" marL="0" marR="0" rtl="0" algn="ctr">
                  <a:lnSpc>
                    <a:spcPct val="93000"/>
                  </a:lnSpc>
                  <a:spcBef>
                    <a:spcPts val="0"/>
                  </a:spcBef>
                  <a:spcAft>
                    <a:spcPts val="0"/>
                  </a:spcAft>
                  <a:buClr>
                    <a:srgbClr val="000000"/>
                  </a:buClr>
                  <a:buSzPts val="1800"/>
                  <a:buFont typeface="Times New Roman"/>
                  <a:buNone/>
                </a:pPr>
                <a:r>
                  <a:rPr b="1" i="0" lang="fr-FR" sz="2000" u="none" cap="none" strike="noStrike">
                    <a:solidFill>
                      <a:schemeClr val="dk1"/>
                    </a:solidFill>
                    <a:latin typeface="Century Gothic"/>
                    <a:ea typeface="Century Gothic"/>
                    <a:cs typeface="Century Gothic"/>
                    <a:sym typeface="Century Gothic"/>
                  </a:rPr>
                  <a:t>Pétrole</a:t>
                </a:r>
                <a:endParaRPr b="1" i="0" sz="1600" u="none" cap="none" strike="noStrike">
                  <a:solidFill>
                    <a:schemeClr val="dk1"/>
                  </a:solidFill>
                  <a:latin typeface="Century Gothic"/>
                  <a:ea typeface="Century Gothic"/>
                  <a:cs typeface="Century Gothic"/>
                  <a:sym typeface="Century Gothic"/>
                </a:endParaRPr>
              </a:p>
            </p:txBody>
          </p:sp>
        </p:grpSp>
        <p:grpSp>
          <p:nvGrpSpPr>
            <p:cNvPr id="255" name="Google Shape;255;g1221e43c5aa_1_85"/>
            <p:cNvGrpSpPr/>
            <p:nvPr/>
          </p:nvGrpSpPr>
          <p:grpSpPr>
            <a:xfrm>
              <a:off x="9262846" y="1917200"/>
              <a:ext cx="1080000" cy="1080000"/>
              <a:chOff x="9661721" y="909150"/>
              <a:chExt cx="1080000" cy="1080000"/>
            </a:xfrm>
          </p:grpSpPr>
          <p:sp>
            <p:nvSpPr>
              <p:cNvPr id="256" name="Google Shape;256;g1221e43c5aa_1_85"/>
              <p:cNvSpPr/>
              <p:nvPr/>
            </p:nvSpPr>
            <p:spPr>
              <a:xfrm>
                <a:off x="9661721" y="909150"/>
                <a:ext cx="1080000" cy="1080000"/>
              </a:xfrm>
              <a:prstGeom prst="ellipse">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257" name="Google Shape;257;g1221e43c5aa_1_85"/>
              <p:cNvPicPr preferRelativeResize="0"/>
              <p:nvPr/>
            </p:nvPicPr>
            <p:blipFill rotWithShape="1">
              <a:blip r:embed="rId5">
                <a:alphaModFix/>
              </a:blip>
              <a:srcRect b="0" l="0" r="0" t="0"/>
              <a:stretch/>
            </p:blipFill>
            <p:spPr>
              <a:xfrm>
                <a:off x="9801600" y="1049025"/>
                <a:ext cx="800250" cy="800250"/>
              </a:xfrm>
              <a:prstGeom prst="rect">
                <a:avLst/>
              </a:prstGeom>
              <a:noFill/>
              <a:ln>
                <a:noFill/>
              </a:ln>
            </p:spPr>
          </p:pic>
        </p:grpSp>
      </p:grpSp>
      <p:grpSp>
        <p:nvGrpSpPr>
          <p:cNvPr id="258" name="Google Shape;258;g1221e43c5aa_1_85"/>
          <p:cNvGrpSpPr/>
          <p:nvPr/>
        </p:nvGrpSpPr>
        <p:grpSpPr>
          <a:xfrm>
            <a:off x="10332750" y="1917200"/>
            <a:ext cx="1784700" cy="3151725"/>
            <a:chOff x="10332750" y="1917200"/>
            <a:chExt cx="1784700" cy="3151725"/>
          </a:xfrm>
        </p:grpSpPr>
        <p:grpSp>
          <p:nvGrpSpPr>
            <p:cNvPr id="259" name="Google Shape;259;g1221e43c5aa_1_85"/>
            <p:cNvGrpSpPr/>
            <p:nvPr/>
          </p:nvGrpSpPr>
          <p:grpSpPr>
            <a:xfrm>
              <a:off x="10332750" y="3171525"/>
              <a:ext cx="1784700" cy="1897400"/>
              <a:chOff x="10393875" y="3171525"/>
              <a:chExt cx="1784700" cy="1897400"/>
            </a:xfrm>
          </p:grpSpPr>
          <p:cxnSp>
            <p:nvCxnSpPr>
              <p:cNvPr id="260" name="Google Shape;260;g1221e43c5aa_1_85"/>
              <p:cNvCxnSpPr/>
              <p:nvPr/>
            </p:nvCxnSpPr>
            <p:spPr>
              <a:xfrm rot="10800000">
                <a:off x="11281725" y="3171525"/>
                <a:ext cx="9000" cy="1518900"/>
              </a:xfrm>
              <a:prstGeom prst="straightConnector1">
                <a:avLst/>
              </a:prstGeom>
              <a:noFill/>
              <a:ln cap="flat" cmpd="sng" w="19050">
                <a:solidFill>
                  <a:schemeClr val="dk1"/>
                </a:solidFill>
                <a:prstDash val="solid"/>
                <a:round/>
                <a:headEnd len="sm" w="sm" type="none"/>
                <a:tailEnd len="med" w="med" type="oval"/>
              </a:ln>
            </p:spPr>
          </p:cxnSp>
          <p:sp>
            <p:nvSpPr>
              <p:cNvPr id="261" name="Google Shape;261;g1221e43c5aa_1_85"/>
              <p:cNvSpPr txBox="1"/>
              <p:nvPr/>
            </p:nvSpPr>
            <p:spPr>
              <a:xfrm>
                <a:off x="10393875" y="4690325"/>
                <a:ext cx="1784700" cy="378600"/>
              </a:xfrm>
              <a:prstGeom prst="rect">
                <a:avLst/>
              </a:prstGeom>
              <a:noFill/>
              <a:ln>
                <a:noFill/>
              </a:ln>
            </p:spPr>
            <p:txBody>
              <a:bodyPr anchorCtr="0" anchor="t" bIns="45700" lIns="91425" spcFirstLastPara="1" rIns="91425" wrap="square" tIns="45700">
                <a:spAutoFit/>
              </a:bodyPr>
              <a:lstStyle/>
              <a:p>
                <a:pPr indent="0" lvl="0" marL="0" marR="0" rtl="0" algn="ctr">
                  <a:lnSpc>
                    <a:spcPct val="93000"/>
                  </a:lnSpc>
                  <a:spcBef>
                    <a:spcPts val="0"/>
                  </a:spcBef>
                  <a:spcAft>
                    <a:spcPts val="0"/>
                  </a:spcAft>
                  <a:buClr>
                    <a:srgbClr val="000000"/>
                  </a:buClr>
                  <a:buSzPts val="1800"/>
                  <a:buFont typeface="Times New Roman"/>
                  <a:buNone/>
                </a:pPr>
                <a:r>
                  <a:rPr b="1" i="0" lang="fr-FR" sz="2000" u="none" cap="none" strike="noStrike">
                    <a:solidFill>
                      <a:srgbClr val="F6AB38"/>
                    </a:solidFill>
                    <a:latin typeface="Century Gothic"/>
                    <a:ea typeface="Century Gothic"/>
                    <a:cs typeface="Century Gothic"/>
                    <a:sym typeface="Century Gothic"/>
                  </a:rPr>
                  <a:t>Uranium</a:t>
                </a:r>
                <a:endParaRPr b="1" i="0" sz="1600" u="none" cap="none" strike="noStrike">
                  <a:solidFill>
                    <a:srgbClr val="F6AB38"/>
                  </a:solidFill>
                  <a:latin typeface="Century Gothic"/>
                  <a:ea typeface="Century Gothic"/>
                  <a:cs typeface="Century Gothic"/>
                  <a:sym typeface="Century Gothic"/>
                </a:endParaRPr>
              </a:p>
            </p:txBody>
          </p:sp>
        </p:grpSp>
        <p:grpSp>
          <p:nvGrpSpPr>
            <p:cNvPr id="262" name="Google Shape;262;g1221e43c5aa_1_85"/>
            <p:cNvGrpSpPr/>
            <p:nvPr/>
          </p:nvGrpSpPr>
          <p:grpSpPr>
            <a:xfrm>
              <a:off x="10685096" y="1917200"/>
              <a:ext cx="1080000" cy="1080000"/>
              <a:chOff x="13941246" y="5475200"/>
              <a:chExt cx="1080000" cy="1080000"/>
            </a:xfrm>
          </p:grpSpPr>
          <p:sp>
            <p:nvSpPr>
              <p:cNvPr id="263" name="Google Shape;263;g1221e43c5aa_1_85"/>
              <p:cNvSpPr/>
              <p:nvPr/>
            </p:nvSpPr>
            <p:spPr>
              <a:xfrm>
                <a:off x="13941246" y="5475200"/>
                <a:ext cx="1080000" cy="1080000"/>
              </a:xfrm>
              <a:prstGeom prst="ellipse">
                <a:avLst/>
              </a:prstGeom>
              <a:solidFill>
                <a:srgbClr val="D5A6B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264" name="Google Shape;264;g1221e43c5aa_1_85"/>
              <p:cNvPicPr preferRelativeResize="0"/>
              <p:nvPr/>
            </p:nvPicPr>
            <p:blipFill rotWithShape="1">
              <a:blip r:embed="rId6">
                <a:alphaModFix/>
              </a:blip>
              <a:srcRect b="0" l="0" r="0" t="0"/>
              <a:stretch/>
            </p:blipFill>
            <p:spPr>
              <a:xfrm>
                <a:off x="14081118" y="5615075"/>
                <a:ext cx="800250" cy="800250"/>
              </a:xfrm>
              <a:prstGeom prst="rect">
                <a:avLst/>
              </a:prstGeom>
              <a:noFill/>
              <a:ln>
                <a:noFill/>
              </a:ln>
            </p:spPr>
          </p:pic>
        </p:grpSp>
      </p:grpSp>
      <p:grpSp>
        <p:nvGrpSpPr>
          <p:cNvPr id="265" name="Google Shape;265;g1221e43c5aa_1_85"/>
          <p:cNvGrpSpPr/>
          <p:nvPr/>
        </p:nvGrpSpPr>
        <p:grpSpPr>
          <a:xfrm>
            <a:off x="4393450" y="1917200"/>
            <a:ext cx="1784700" cy="3151625"/>
            <a:chOff x="4393450" y="1917200"/>
            <a:chExt cx="1784700" cy="3151625"/>
          </a:xfrm>
        </p:grpSpPr>
        <p:grpSp>
          <p:nvGrpSpPr>
            <p:cNvPr id="266" name="Google Shape;266;g1221e43c5aa_1_85"/>
            <p:cNvGrpSpPr/>
            <p:nvPr/>
          </p:nvGrpSpPr>
          <p:grpSpPr>
            <a:xfrm>
              <a:off x="4393450" y="3171625"/>
              <a:ext cx="1784700" cy="1897200"/>
              <a:chOff x="4354350" y="3171525"/>
              <a:chExt cx="1784700" cy="1897200"/>
            </a:xfrm>
          </p:grpSpPr>
          <p:sp>
            <p:nvSpPr>
              <p:cNvPr id="267" name="Google Shape;267;g1221e43c5aa_1_85"/>
              <p:cNvSpPr txBox="1"/>
              <p:nvPr/>
            </p:nvSpPr>
            <p:spPr>
              <a:xfrm>
                <a:off x="4354350" y="4690125"/>
                <a:ext cx="1784700" cy="378600"/>
              </a:xfrm>
              <a:prstGeom prst="rect">
                <a:avLst/>
              </a:prstGeom>
              <a:noFill/>
              <a:ln>
                <a:noFill/>
              </a:ln>
            </p:spPr>
            <p:txBody>
              <a:bodyPr anchorCtr="0" anchor="t" bIns="45700" lIns="91425" spcFirstLastPara="1" rIns="91425" wrap="square" tIns="45700">
                <a:spAutoFit/>
              </a:bodyPr>
              <a:lstStyle/>
              <a:p>
                <a:pPr indent="0" lvl="0" marL="0" marR="0" rtl="0" algn="ctr">
                  <a:lnSpc>
                    <a:spcPct val="93000"/>
                  </a:lnSpc>
                  <a:spcBef>
                    <a:spcPts val="0"/>
                  </a:spcBef>
                  <a:spcAft>
                    <a:spcPts val="0"/>
                  </a:spcAft>
                  <a:buClr>
                    <a:srgbClr val="000000"/>
                  </a:buClr>
                  <a:buSzPts val="1800"/>
                  <a:buFont typeface="Times New Roman"/>
                  <a:buNone/>
                </a:pPr>
                <a:r>
                  <a:rPr b="1" i="0" lang="fr-FR" sz="2000" u="none" cap="none" strike="noStrike">
                    <a:solidFill>
                      <a:srgbClr val="005262"/>
                    </a:solidFill>
                    <a:latin typeface="Century Gothic"/>
                    <a:ea typeface="Century Gothic"/>
                    <a:cs typeface="Century Gothic"/>
                    <a:sym typeface="Century Gothic"/>
                  </a:rPr>
                  <a:t>Biomasse</a:t>
                </a:r>
                <a:endParaRPr b="1" i="0" sz="1600" u="none" cap="none" strike="noStrike">
                  <a:solidFill>
                    <a:srgbClr val="005262"/>
                  </a:solidFill>
                  <a:latin typeface="Century Gothic"/>
                  <a:ea typeface="Century Gothic"/>
                  <a:cs typeface="Century Gothic"/>
                  <a:sym typeface="Century Gothic"/>
                </a:endParaRPr>
              </a:p>
            </p:txBody>
          </p:sp>
          <p:cxnSp>
            <p:nvCxnSpPr>
              <p:cNvPr id="268" name="Google Shape;268;g1221e43c5aa_1_85"/>
              <p:cNvCxnSpPr/>
              <p:nvPr/>
            </p:nvCxnSpPr>
            <p:spPr>
              <a:xfrm rot="10800000">
                <a:off x="5239200" y="3171525"/>
                <a:ext cx="9000" cy="1518900"/>
              </a:xfrm>
              <a:prstGeom prst="straightConnector1">
                <a:avLst/>
              </a:prstGeom>
              <a:noFill/>
              <a:ln cap="flat" cmpd="sng" w="19050">
                <a:solidFill>
                  <a:schemeClr val="dk1"/>
                </a:solidFill>
                <a:prstDash val="solid"/>
                <a:round/>
                <a:headEnd len="sm" w="sm" type="none"/>
                <a:tailEnd len="med" w="med" type="oval"/>
              </a:ln>
            </p:spPr>
          </p:cxnSp>
        </p:grpSp>
        <p:grpSp>
          <p:nvGrpSpPr>
            <p:cNvPr id="269" name="Google Shape;269;g1221e43c5aa_1_85"/>
            <p:cNvGrpSpPr/>
            <p:nvPr/>
          </p:nvGrpSpPr>
          <p:grpSpPr>
            <a:xfrm>
              <a:off x="4745796" y="1917200"/>
              <a:ext cx="1080000" cy="1080000"/>
              <a:chOff x="12526621" y="6789075"/>
              <a:chExt cx="1080000" cy="1080000"/>
            </a:xfrm>
          </p:grpSpPr>
          <p:sp>
            <p:nvSpPr>
              <p:cNvPr id="270" name="Google Shape;270;g1221e43c5aa_1_85"/>
              <p:cNvSpPr/>
              <p:nvPr/>
            </p:nvSpPr>
            <p:spPr>
              <a:xfrm>
                <a:off x="12526621" y="6789075"/>
                <a:ext cx="1080000" cy="1080000"/>
              </a:xfrm>
              <a:prstGeom prst="ellipse">
                <a:avLst/>
              </a:prstGeom>
              <a:solidFill>
                <a:srgbClr val="B6D7A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271" name="Google Shape;271;g1221e43c5aa_1_85"/>
              <p:cNvPicPr preferRelativeResize="0"/>
              <p:nvPr/>
            </p:nvPicPr>
            <p:blipFill rotWithShape="1">
              <a:blip r:embed="rId7">
                <a:alphaModFix/>
              </a:blip>
              <a:srcRect b="0" l="0" r="0" t="0"/>
              <a:stretch/>
            </p:blipFill>
            <p:spPr>
              <a:xfrm>
                <a:off x="12666500" y="6928950"/>
                <a:ext cx="800250" cy="800250"/>
              </a:xfrm>
              <a:prstGeom prst="rect">
                <a:avLst/>
              </a:prstGeom>
              <a:noFill/>
              <a:ln>
                <a:noFill/>
              </a:ln>
            </p:spPr>
          </p:pic>
        </p:grpSp>
      </p:grpSp>
      <p:grpSp>
        <p:nvGrpSpPr>
          <p:cNvPr id="272" name="Google Shape;272;g1221e43c5aa_1_85"/>
          <p:cNvGrpSpPr/>
          <p:nvPr/>
        </p:nvGrpSpPr>
        <p:grpSpPr>
          <a:xfrm>
            <a:off x="3267200" y="1917200"/>
            <a:ext cx="1784700" cy="2276075"/>
            <a:chOff x="3267200" y="1917200"/>
            <a:chExt cx="1784700" cy="2276075"/>
          </a:xfrm>
        </p:grpSpPr>
        <p:grpSp>
          <p:nvGrpSpPr>
            <p:cNvPr id="273" name="Google Shape;273;g1221e43c5aa_1_85"/>
            <p:cNvGrpSpPr/>
            <p:nvPr/>
          </p:nvGrpSpPr>
          <p:grpSpPr>
            <a:xfrm>
              <a:off x="3267200" y="3171275"/>
              <a:ext cx="1784700" cy="1022000"/>
              <a:chOff x="2894575" y="3171525"/>
              <a:chExt cx="1784700" cy="1022000"/>
            </a:xfrm>
          </p:grpSpPr>
          <p:cxnSp>
            <p:nvCxnSpPr>
              <p:cNvPr id="274" name="Google Shape;274;g1221e43c5aa_1_85"/>
              <p:cNvCxnSpPr/>
              <p:nvPr/>
            </p:nvCxnSpPr>
            <p:spPr>
              <a:xfrm flipH="1" rot="10800000">
                <a:off x="3787225" y="3171525"/>
                <a:ext cx="2400" cy="643500"/>
              </a:xfrm>
              <a:prstGeom prst="straightConnector1">
                <a:avLst/>
              </a:prstGeom>
              <a:noFill/>
              <a:ln cap="flat" cmpd="sng" w="19050">
                <a:solidFill>
                  <a:schemeClr val="dk1"/>
                </a:solidFill>
                <a:prstDash val="solid"/>
                <a:round/>
                <a:headEnd len="sm" w="sm" type="none"/>
                <a:tailEnd len="med" w="med" type="oval"/>
              </a:ln>
            </p:spPr>
          </p:cxnSp>
          <p:sp>
            <p:nvSpPr>
              <p:cNvPr id="275" name="Google Shape;275;g1221e43c5aa_1_85"/>
              <p:cNvSpPr txBox="1"/>
              <p:nvPr/>
            </p:nvSpPr>
            <p:spPr>
              <a:xfrm>
                <a:off x="2894575" y="3814925"/>
                <a:ext cx="1784700" cy="378600"/>
              </a:xfrm>
              <a:prstGeom prst="rect">
                <a:avLst/>
              </a:prstGeom>
              <a:noFill/>
              <a:ln>
                <a:noFill/>
              </a:ln>
            </p:spPr>
            <p:txBody>
              <a:bodyPr anchorCtr="0" anchor="t" bIns="45700" lIns="91425" spcFirstLastPara="1" rIns="91425" wrap="square" tIns="45700">
                <a:spAutoFit/>
              </a:bodyPr>
              <a:lstStyle/>
              <a:p>
                <a:pPr indent="0" lvl="0" marL="0" marR="0" rtl="0" algn="ctr">
                  <a:lnSpc>
                    <a:spcPct val="93000"/>
                  </a:lnSpc>
                  <a:spcBef>
                    <a:spcPts val="0"/>
                  </a:spcBef>
                  <a:spcAft>
                    <a:spcPts val="0"/>
                  </a:spcAft>
                  <a:buClr>
                    <a:srgbClr val="000000"/>
                  </a:buClr>
                  <a:buSzPts val="1800"/>
                  <a:buFont typeface="Times New Roman"/>
                  <a:buNone/>
                </a:pPr>
                <a:r>
                  <a:rPr b="1" i="0" lang="fr-FR" sz="2000" u="none" cap="none" strike="noStrike">
                    <a:solidFill>
                      <a:srgbClr val="005262"/>
                    </a:solidFill>
                    <a:latin typeface="Century Gothic"/>
                    <a:ea typeface="Century Gothic"/>
                    <a:cs typeface="Century Gothic"/>
                    <a:sym typeface="Century Gothic"/>
                  </a:rPr>
                  <a:t>Géothermie</a:t>
                </a:r>
                <a:endParaRPr b="1" i="0" sz="1600" u="none" cap="none" strike="noStrike">
                  <a:solidFill>
                    <a:srgbClr val="005262"/>
                  </a:solidFill>
                  <a:latin typeface="Century Gothic"/>
                  <a:ea typeface="Century Gothic"/>
                  <a:cs typeface="Century Gothic"/>
                  <a:sym typeface="Century Gothic"/>
                </a:endParaRPr>
              </a:p>
            </p:txBody>
          </p:sp>
        </p:grpSp>
        <p:grpSp>
          <p:nvGrpSpPr>
            <p:cNvPr id="276" name="Google Shape;276;g1221e43c5aa_1_85"/>
            <p:cNvGrpSpPr/>
            <p:nvPr/>
          </p:nvGrpSpPr>
          <p:grpSpPr>
            <a:xfrm>
              <a:off x="3619546" y="1917200"/>
              <a:ext cx="1080000" cy="1080000"/>
              <a:chOff x="4770171" y="1930775"/>
              <a:chExt cx="1080000" cy="1080000"/>
            </a:xfrm>
          </p:grpSpPr>
          <p:sp>
            <p:nvSpPr>
              <p:cNvPr id="277" name="Google Shape;277;g1221e43c5aa_1_85"/>
              <p:cNvSpPr/>
              <p:nvPr/>
            </p:nvSpPr>
            <p:spPr>
              <a:xfrm>
                <a:off x="4770171" y="1930775"/>
                <a:ext cx="1080000" cy="1080000"/>
              </a:xfrm>
              <a:prstGeom prst="ellipse">
                <a:avLst/>
              </a:prstGeom>
              <a:solidFill>
                <a:srgbClr val="FFD48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278" name="Google Shape;278;g1221e43c5aa_1_85"/>
              <p:cNvPicPr preferRelativeResize="0"/>
              <p:nvPr/>
            </p:nvPicPr>
            <p:blipFill rotWithShape="1">
              <a:blip r:embed="rId8">
                <a:alphaModFix/>
              </a:blip>
              <a:srcRect b="0" l="0" r="0" t="0"/>
              <a:stretch/>
            </p:blipFill>
            <p:spPr>
              <a:xfrm>
                <a:off x="4935175" y="2095775"/>
                <a:ext cx="750001" cy="750001"/>
              </a:xfrm>
              <a:prstGeom prst="rect">
                <a:avLst/>
              </a:prstGeom>
              <a:noFill/>
              <a:ln>
                <a:noFill/>
              </a:ln>
            </p:spPr>
          </p:pic>
        </p:grpSp>
      </p:grpSp>
      <p:grpSp>
        <p:nvGrpSpPr>
          <p:cNvPr id="279" name="Google Shape;279;g1221e43c5aa_1_85"/>
          <p:cNvGrpSpPr/>
          <p:nvPr/>
        </p:nvGrpSpPr>
        <p:grpSpPr>
          <a:xfrm>
            <a:off x="38300" y="1917200"/>
            <a:ext cx="1485000" cy="3151925"/>
            <a:chOff x="38300" y="1917200"/>
            <a:chExt cx="1485000" cy="3151925"/>
          </a:xfrm>
        </p:grpSpPr>
        <p:grpSp>
          <p:nvGrpSpPr>
            <p:cNvPr id="280" name="Google Shape;280;g1221e43c5aa_1_85"/>
            <p:cNvGrpSpPr/>
            <p:nvPr/>
          </p:nvGrpSpPr>
          <p:grpSpPr>
            <a:xfrm>
              <a:off x="240796" y="1917200"/>
              <a:ext cx="1080000" cy="1080000"/>
              <a:chOff x="12673471" y="679000"/>
              <a:chExt cx="1080000" cy="1080000"/>
            </a:xfrm>
          </p:grpSpPr>
          <p:sp>
            <p:nvSpPr>
              <p:cNvPr id="281" name="Google Shape;281;g1221e43c5aa_1_85"/>
              <p:cNvSpPr/>
              <p:nvPr/>
            </p:nvSpPr>
            <p:spPr>
              <a:xfrm>
                <a:off x="12673471" y="679000"/>
                <a:ext cx="1080000" cy="1080000"/>
              </a:xfrm>
              <a:prstGeom prst="ellipse">
                <a:avLst/>
              </a:prstGeom>
              <a:solidFill>
                <a:srgbClr val="C9DAF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282" name="Google Shape;282;g1221e43c5aa_1_85"/>
              <p:cNvPicPr preferRelativeResize="0"/>
              <p:nvPr/>
            </p:nvPicPr>
            <p:blipFill rotWithShape="1">
              <a:blip r:embed="rId9">
                <a:alphaModFix/>
              </a:blip>
              <a:srcRect b="0" l="0" r="0" t="0"/>
              <a:stretch/>
            </p:blipFill>
            <p:spPr>
              <a:xfrm>
                <a:off x="12813350" y="818875"/>
                <a:ext cx="800250" cy="800250"/>
              </a:xfrm>
              <a:prstGeom prst="rect">
                <a:avLst/>
              </a:prstGeom>
              <a:noFill/>
              <a:ln>
                <a:noFill/>
              </a:ln>
            </p:spPr>
          </p:pic>
        </p:grpSp>
        <p:grpSp>
          <p:nvGrpSpPr>
            <p:cNvPr id="283" name="Google Shape;283;g1221e43c5aa_1_85"/>
            <p:cNvGrpSpPr/>
            <p:nvPr/>
          </p:nvGrpSpPr>
          <p:grpSpPr>
            <a:xfrm>
              <a:off x="38300" y="3171625"/>
              <a:ext cx="1485000" cy="1897500"/>
              <a:chOff x="4504200" y="3171525"/>
              <a:chExt cx="1485000" cy="1897500"/>
            </a:xfrm>
          </p:grpSpPr>
          <p:sp>
            <p:nvSpPr>
              <p:cNvPr id="284" name="Google Shape;284;g1221e43c5aa_1_85"/>
              <p:cNvSpPr txBox="1"/>
              <p:nvPr/>
            </p:nvSpPr>
            <p:spPr>
              <a:xfrm>
                <a:off x="4504200" y="4690425"/>
                <a:ext cx="1485000" cy="378600"/>
              </a:xfrm>
              <a:prstGeom prst="rect">
                <a:avLst/>
              </a:prstGeom>
              <a:noFill/>
              <a:ln>
                <a:noFill/>
              </a:ln>
            </p:spPr>
            <p:txBody>
              <a:bodyPr anchorCtr="0" anchor="t" bIns="45700" lIns="91425" spcFirstLastPara="1" rIns="91425" wrap="square" tIns="45700">
                <a:spAutoFit/>
              </a:bodyPr>
              <a:lstStyle/>
              <a:p>
                <a:pPr indent="0" lvl="0" marL="0" marR="0" rtl="0" algn="ctr">
                  <a:lnSpc>
                    <a:spcPct val="93000"/>
                  </a:lnSpc>
                  <a:spcBef>
                    <a:spcPts val="0"/>
                  </a:spcBef>
                  <a:spcAft>
                    <a:spcPts val="0"/>
                  </a:spcAft>
                  <a:buClr>
                    <a:srgbClr val="000000"/>
                  </a:buClr>
                  <a:buSzPts val="1800"/>
                  <a:buFont typeface="Times New Roman"/>
                  <a:buNone/>
                </a:pPr>
                <a:r>
                  <a:rPr b="1" i="0" lang="fr-FR" sz="2000" u="none" cap="none" strike="noStrike">
                    <a:solidFill>
                      <a:srgbClr val="005262"/>
                    </a:solidFill>
                    <a:latin typeface="Century Gothic"/>
                    <a:ea typeface="Century Gothic"/>
                    <a:cs typeface="Century Gothic"/>
                    <a:sym typeface="Century Gothic"/>
                  </a:rPr>
                  <a:t>Eau</a:t>
                </a:r>
                <a:endParaRPr b="1" i="0" sz="1600" u="none" cap="none" strike="noStrike">
                  <a:solidFill>
                    <a:srgbClr val="005262"/>
                  </a:solidFill>
                  <a:latin typeface="Century Gothic"/>
                  <a:ea typeface="Century Gothic"/>
                  <a:cs typeface="Century Gothic"/>
                  <a:sym typeface="Century Gothic"/>
                </a:endParaRPr>
              </a:p>
            </p:txBody>
          </p:sp>
          <p:cxnSp>
            <p:nvCxnSpPr>
              <p:cNvPr id="285" name="Google Shape;285;g1221e43c5aa_1_85"/>
              <p:cNvCxnSpPr/>
              <p:nvPr/>
            </p:nvCxnSpPr>
            <p:spPr>
              <a:xfrm rot="10800000">
                <a:off x="5242200" y="3171525"/>
                <a:ext cx="9000" cy="1518900"/>
              </a:xfrm>
              <a:prstGeom prst="straightConnector1">
                <a:avLst/>
              </a:prstGeom>
              <a:noFill/>
              <a:ln cap="flat" cmpd="sng" w="19050">
                <a:solidFill>
                  <a:schemeClr val="dk1"/>
                </a:solidFill>
                <a:prstDash val="solid"/>
                <a:round/>
                <a:headEnd len="sm" w="sm" type="none"/>
                <a:tailEnd len="med" w="med" type="oval"/>
              </a:ln>
            </p:spPr>
          </p:cxnSp>
        </p:grpSp>
      </p:grpSp>
      <p:grpSp>
        <p:nvGrpSpPr>
          <p:cNvPr id="286" name="Google Shape;286;g1221e43c5aa_1_85"/>
          <p:cNvGrpSpPr/>
          <p:nvPr/>
        </p:nvGrpSpPr>
        <p:grpSpPr>
          <a:xfrm>
            <a:off x="2140950" y="1917200"/>
            <a:ext cx="1784700" cy="3151625"/>
            <a:chOff x="2140950" y="1917200"/>
            <a:chExt cx="1784700" cy="3151625"/>
          </a:xfrm>
        </p:grpSpPr>
        <p:grpSp>
          <p:nvGrpSpPr>
            <p:cNvPr id="287" name="Google Shape;287;g1221e43c5aa_1_85"/>
            <p:cNvGrpSpPr/>
            <p:nvPr/>
          </p:nvGrpSpPr>
          <p:grpSpPr>
            <a:xfrm>
              <a:off x="2493309" y="1917200"/>
              <a:ext cx="1080000" cy="1080000"/>
              <a:chOff x="3382159" y="2611650"/>
              <a:chExt cx="1080000" cy="1080000"/>
            </a:xfrm>
          </p:grpSpPr>
          <p:sp>
            <p:nvSpPr>
              <p:cNvPr id="288" name="Google Shape;288;g1221e43c5aa_1_85"/>
              <p:cNvSpPr/>
              <p:nvPr/>
            </p:nvSpPr>
            <p:spPr>
              <a:xfrm>
                <a:off x="3382159" y="2611650"/>
                <a:ext cx="1080000" cy="1080000"/>
              </a:xfrm>
              <a:prstGeom prst="ellipse">
                <a:avLst/>
              </a:prstGeom>
              <a:solidFill>
                <a:srgbClr val="43434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289" name="Google Shape;289;g1221e43c5aa_1_85"/>
              <p:cNvPicPr preferRelativeResize="0"/>
              <p:nvPr/>
            </p:nvPicPr>
            <p:blipFill rotWithShape="1">
              <a:blip r:embed="rId10">
                <a:alphaModFix/>
              </a:blip>
              <a:srcRect b="0" l="0" r="0" t="0"/>
              <a:stretch/>
            </p:blipFill>
            <p:spPr>
              <a:xfrm>
                <a:off x="3530525" y="2751525"/>
                <a:ext cx="800225" cy="800225"/>
              </a:xfrm>
              <a:prstGeom prst="rect">
                <a:avLst/>
              </a:prstGeom>
              <a:noFill/>
              <a:ln>
                <a:noFill/>
              </a:ln>
            </p:spPr>
          </p:pic>
        </p:grpSp>
        <p:grpSp>
          <p:nvGrpSpPr>
            <p:cNvPr id="290" name="Google Shape;290;g1221e43c5aa_1_85"/>
            <p:cNvGrpSpPr/>
            <p:nvPr/>
          </p:nvGrpSpPr>
          <p:grpSpPr>
            <a:xfrm>
              <a:off x="2140950" y="3171625"/>
              <a:ext cx="1784700" cy="1897200"/>
              <a:chOff x="4354350" y="3171525"/>
              <a:chExt cx="1784700" cy="1897200"/>
            </a:xfrm>
          </p:grpSpPr>
          <p:sp>
            <p:nvSpPr>
              <p:cNvPr id="291" name="Google Shape;291;g1221e43c5aa_1_85"/>
              <p:cNvSpPr txBox="1"/>
              <p:nvPr/>
            </p:nvSpPr>
            <p:spPr>
              <a:xfrm>
                <a:off x="4354350" y="4690125"/>
                <a:ext cx="1784700" cy="378600"/>
              </a:xfrm>
              <a:prstGeom prst="rect">
                <a:avLst/>
              </a:prstGeom>
              <a:noFill/>
              <a:ln>
                <a:noFill/>
              </a:ln>
            </p:spPr>
            <p:txBody>
              <a:bodyPr anchorCtr="0" anchor="t" bIns="45700" lIns="91425" spcFirstLastPara="1" rIns="91425" wrap="square" tIns="45700">
                <a:spAutoFit/>
              </a:bodyPr>
              <a:lstStyle/>
              <a:p>
                <a:pPr indent="0" lvl="0" marL="0" marR="0" rtl="0" algn="ctr">
                  <a:lnSpc>
                    <a:spcPct val="93000"/>
                  </a:lnSpc>
                  <a:spcBef>
                    <a:spcPts val="0"/>
                  </a:spcBef>
                  <a:spcAft>
                    <a:spcPts val="0"/>
                  </a:spcAft>
                  <a:buClr>
                    <a:srgbClr val="000000"/>
                  </a:buClr>
                  <a:buSzPts val="1800"/>
                  <a:buFont typeface="Times New Roman"/>
                  <a:buNone/>
                </a:pPr>
                <a:r>
                  <a:rPr b="1" i="0" lang="fr-FR" sz="2000" u="none" cap="none" strike="noStrike">
                    <a:solidFill>
                      <a:srgbClr val="005262"/>
                    </a:solidFill>
                    <a:latin typeface="Century Gothic"/>
                    <a:ea typeface="Century Gothic"/>
                    <a:cs typeface="Century Gothic"/>
                    <a:sym typeface="Century Gothic"/>
                  </a:rPr>
                  <a:t>Vent</a:t>
                </a:r>
                <a:endParaRPr b="1" i="0" sz="1600" u="none" cap="none" strike="noStrike">
                  <a:solidFill>
                    <a:srgbClr val="005262"/>
                  </a:solidFill>
                  <a:latin typeface="Century Gothic"/>
                  <a:ea typeface="Century Gothic"/>
                  <a:cs typeface="Century Gothic"/>
                  <a:sym typeface="Century Gothic"/>
                </a:endParaRPr>
              </a:p>
            </p:txBody>
          </p:sp>
          <p:cxnSp>
            <p:nvCxnSpPr>
              <p:cNvPr id="292" name="Google Shape;292;g1221e43c5aa_1_85"/>
              <p:cNvCxnSpPr/>
              <p:nvPr/>
            </p:nvCxnSpPr>
            <p:spPr>
              <a:xfrm rot="10800000">
                <a:off x="5239200" y="3171525"/>
                <a:ext cx="9000" cy="1518900"/>
              </a:xfrm>
              <a:prstGeom prst="straightConnector1">
                <a:avLst/>
              </a:prstGeom>
              <a:noFill/>
              <a:ln cap="flat" cmpd="sng" w="19050">
                <a:solidFill>
                  <a:schemeClr val="dk1"/>
                </a:solidFill>
                <a:prstDash val="solid"/>
                <a:round/>
                <a:headEnd len="sm" w="sm" type="none"/>
                <a:tailEnd len="med" w="med" type="oval"/>
              </a:ln>
            </p:spPr>
          </p:cxnSp>
        </p:grpSp>
      </p:grpSp>
      <p:grpSp>
        <p:nvGrpSpPr>
          <p:cNvPr id="293" name="Google Shape;293;g1221e43c5aa_1_85"/>
          <p:cNvGrpSpPr/>
          <p:nvPr/>
        </p:nvGrpSpPr>
        <p:grpSpPr>
          <a:xfrm>
            <a:off x="1014700" y="1917188"/>
            <a:ext cx="1784700" cy="2562287"/>
            <a:chOff x="1014700" y="1917188"/>
            <a:chExt cx="1784700" cy="2562287"/>
          </a:xfrm>
        </p:grpSpPr>
        <p:grpSp>
          <p:nvGrpSpPr>
            <p:cNvPr id="294" name="Google Shape;294;g1221e43c5aa_1_85"/>
            <p:cNvGrpSpPr/>
            <p:nvPr/>
          </p:nvGrpSpPr>
          <p:grpSpPr>
            <a:xfrm>
              <a:off x="1367059" y="1917188"/>
              <a:ext cx="1080000" cy="1080000"/>
              <a:chOff x="12519909" y="2560038"/>
              <a:chExt cx="1080000" cy="1080000"/>
            </a:xfrm>
          </p:grpSpPr>
          <p:sp>
            <p:nvSpPr>
              <p:cNvPr id="295" name="Google Shape;295;g1221e43c5aa_1_85"/>
              <p:cNvSpPr/>
              <p:nvPr/>
            </p:nvSpPr>
            <p:spPr>
              <a:xfrm>
                <a:off x="12519909" y="2560038"/>
                <a:ext cx="1080000" cy="1080000"/>
              </a:xfrm>
              <a:prstGeom prst="ellipse">
                <a:avLst/>
              </a:prstGeom>
              <a:solidFill>
                <a:srgbClr val="FFE59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296" name="Google Shape;296;g1221e43c5aa_1_85"/>
              <p:cNvPicPr preferRelativeResize="0"/>
              <p:nvPr/>
            </p:nvPicPr>
            <p:blipFill rotWithShape="1">
              <a:blip r:embed="rId11">
                <a:alphaModFix/>
              </a:blip>
              <a:srcRect b="0" l="0" r="0" t="0"/>
              <a:stretch/>
            </p:blipFill>
            <p:spPr>
              <a:xfrm>
                <a:off x="12659788" y="2699925"/>
                <a:ext cx="800250" cy="800250"/>
              </a:xfrm>
              <a:prstGeom prst="rect">
                <a:avLst/>
              </a:prstGeom>
              <a:noFill/>
              <a:ln>
                <a:noFill/>
              </a:ln>
            </p:spPr>
          </p:pic>
        </p:grpSp>
        <p:grpSp>
          <p:nvGrpSpPr>
            <p:cNvPr id="297" name="Google Shape;297;g1221e43c5aa_1_85"/>
            <p:cNvGrpSpPr/>
            <p:nvPr/>
          </p:nvGrpSpPr>
          <p:grpSpPr>
            <a:xfrm>
              <a:off x="1014700" y="3171275"/>
              <a:ext cx="1784700" cy="1308200"/>
              <a:chOff x="2894575" y="3171525"/>
              <a:chExt cx="1784700" cy="1308200"/>
            </a:xfrm>
          </p:grpSpPr>
          <p:cxnSp>
            <p:nvCxnSpPr>
              <p:cNvPr id="298" name="Google Shape;298;g1221e43c5aa_1_85"/>
              <p:cNvCxnSpPr/>
              <p:nvPr/>
            </p:nvCxnSpPr>
            <p:spPr>
              <a:xfrm flipH="1" rot="10800000">
                <a:off x="3787225" y="3171525"/>
                <a:ext cx="2400" cy="643500"/>
              </a:xfrm>
              <a:prstGeom prst="straightConnector1">
                <a:avLst/>
              </a:prstGeom>
              <a:noFill/>
              <a:ln cap="flat" cmpd="sng" w="19050">
                <a:solidFill>
                  <a:schemeClr val="dk1"/>
                </a:solidFill>
                <a:prstDash val="solid"/>
                <a:round/>
                <a:headEnd len="sm" w="sm" type="none"/>
                <a:tailEnd len="med" w="med" type="oval"/>
              </a:ln>
            </p:spPr>
          </p:cxnSp>
          <p:sp>
            <p:nvSpPr>
              <p:cNvPr id="299" name="Google Shape;299;g1221e43c5aa_1_85"/>
              <p:cNvSpPr txBox="1"/>
              <p:nvPr/>
            </p:nvSpPr>
            <p:spPr>
              <a:xfrm>
                <a:off x="2894575" y="3814925"/>
                <a:ext cx="1784700" cy="664800"/>
              </a:xfrm>
              <a:prstGeom prst="rect">
                <a:avLst/>
              </a:prstGeom>
              <a:noFill/>
              <a:ln>
                <a:noFill/>
              </a:ln>
            </p:spPr>
            <p:txBody>
              <a:bodyPr anchorCtr="0" anchor="t" bIns="45700" lIns="91425" spcFirstLastPara="1" rIns="91425" wrap="square" tIns="45700">
                <a:spAutoFit/>
              </a:bodyPr>
              <a:lstStyle/>
              <a:p>
                <a:pPr indent="0" lvl="0" marL="0" marR="0" rtl="0" algn="ctr">
                  <a:lnSpc>
                    <a:spcPct val="93000"/>
                  </a:lnSpc>
                  <a:spcBef>
                    <a:spcPts val="0"/>
                  </a:spcBef>
                  <a:spcAft>
                    <a:spcPts val="0"/>
                  </a:spcAft>
                  <a:buClr>
                    <a:srgbClr val="000000"/>
                  </a:buClr>
                  <a:buSzPts val="1800"/>
                  <a:buFont typeface="Times New Roman"/>
                  <a:buNone/>
                </a:pPr>
                <a:r>
                  <a:rPr b="1" i="0" lang="fr-FR" sz="2000" u="none" cap="none" strike="noStrike">
                    <a:solidFill>
                      <a:srgbClr val="005262"/>
                    </a:solidFill>
                    <a:latin typeface="Century Gothic"/>
                    <a:ea typeface="Century Gothic"/>
                    <a:cs typeface="Century Gothic"/>
                    <a:sym typeface="Century Gothic"/>
                  </a:rPr>
                  <a:t>Rayons du Soleil</a:t>
                </a:r>
                <a:endParaRPr b="1" i="0" sz="1600" u="none" cap="none" strike="noStrike">
                  <a:solidFill>
                    <a:srgbClr val="005262"/>
                  </a:solidFill>
                  <a:latin typeface="Century Gothic"/>
                  <a:ea typeface="Century Gothic"/>
                  <a:cs typeface="Century Gothic"/>
                  <a:sym typeface="Century Gothic"/>
                </a:endParaRPr>
              </a:p>
            </p:txBody>
          </p:sp>
        </p:grpSp>
      </p:grpSp>
      <p:sp>
        <p:nvSpPr>
          <p:cNvPr id="300" name="Google Shape;300;g1221e43c5aa_1_85"/>
          <p:cNvSpPr/>
          <p:nvPr/>
        </p:nvSpPr>
        <p:spPr>
          <a:xfrm>
            <a:off x="472050" y="5638425"/>
            <a:ext cx="11247900" cy="882000"/>
          </a:xfrm>
          <a:prstGeom prst="rect">
            <a:avLst/>
          </a:prstGeom>
          <a:solidFill>
            <a:srgbClr val="005262"/>
          </a:solidFill>
          <a:ln>
            <a:noFill/>
          </a:ln>
        </p:spPr>
        <p:txBody>
          <a:bodyPr anchorCtr="0" anchor="t" bIns="45700" lIns="91425" spcFirstLastPara="1" rIns="91425" wrap="square" tIns="45700">
            <a:noAutofit/>
          </a:bodyPr>
          <a:lstStyle/>
          <a:p>
            <a:pPr indent="0" lvl="0" marL="179999" marR="0" rtl="0" algn="ctr">
              <a:lnSpc>
                <a:spcPct val="100000"/>
              </a:lnSpc>
              <a:spcBef>
                <a:spcPts val="50"/>
              </a:spcBef>
              <a:spcAft>
                <a:spcPts val="0"/>
              </a:spcAft>
              <a:buClr>
                <a:srgbClr val="F6AB38"/>
              </a:buClr>
              <a:buSzPts val="2400"/>
              <a:buFont typeface="Century Gothic"/>
              <a:buNone/>
            </a:pPr>
            <a:r>
              <a:t/>
            </a:r>
            <a:endParaRPr b="1" i="0" sz="1400" u="none" cap="none" strike="noStrike">
              <a:solidFill>
                <a:schemeClr val="lt1"/>
              </a:solidFill>
              <a:latin typeface="Century Gothic"/>
              <a:ea typeface="Century Gothic"/>
              <a:cs typeface="Century Gothic"/>
              <a:sym typeface="Century Gothic"/>
            </a:endParaRPr>
          </a:p>
          <a:p>
            <a:pPr indent="0" lvl="0" marL="179999" marR="0" rtl="0" algn="ctr">
              <a:lnSpc>
                <a:spcPct val="100000"/>
              </a:lnSpc>
              <a:spcBef>
                <a:spcPts val="50"/>
              </a:spcBef>
              <a:spcAft>
                <a:spcPts val="0"/>
              </a:spcAft>
              <a:buClr>
                <a:srgbClr val="F6AB38"/>
              </a:buClr>
              <a:buSzPts val="2400"/>
              <a:buFont typeface="Century Gothic"/>
              <a:buNone/>
            </a:pPr>
            <a:r>
              <a:rPr b="1" i="0" lang="fr-FR" sz="2500" u="none" cap="none" strike="noStrike">
                <a:solidFill>
                  <a:schemeClr val="lt1"/>
                </a:solidFill>
                <a:latin typeface="Century Gothic"/>
                <a:ea typeface="Century Gothic"/>
                <a:cs typeface="Century Gothic"/>
                <a:sym typeface="Century Gothic"/>
              </a:rPr>
              <a:t>Les sources d’énergie primaires sont présentes dans la nature</a:t>
            </a:r>
            <a:endParaRPr b="1" i="0" sz="1400" u="none" cap="none" strike="noStrike">
              <a:solidFill>
                <a:schemeClr val="lt1"/>
              </a:solidFill>
              <a:latin typeface="Century Gothic"/>
              <a:ea typeface="Century Gothic"/>
              <a:cs typeface="Century Gothic"/>
              <a:sym typeface="Century Gothic"/>
            </a:endParaRPr>
          </a:p>
        </p:txBody>
      </p:sp>
      <p:sp>
        <p:nvSpPr>
          <p:cNvPr id="301" name="Google Shape;301;g1221e43c5aa_1_85"/>
          <p:cNvSpPr txBox="1"/>
          <p:nvPr>
            <p:ph type="title"/>
          </p:nvPr>
        </p:nvSpPr>
        <p:spPr>
          <a:xfrm>
            <a:off x="2027548" y="0"/>
            <a:ext cx="8028900" cy="980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fr-FR"/>
              <a:t>Les différentes sources d’énergie</a:t>
            </a:r>
            <a:endParaRPr/>
          </a:p>
        </p:txBody>
      </p:sp>
      <p:pic>
        <p:nvPicPr>
          <p:cNvPr descr="Une image contenant dessin&#10;&#10;Description générée automatiquement" id="302" name="Google Shape;302;g1221e43c5aa_1_85"/>
          <p:cNvPicPr preferRelativeResize="0"/>
          <p:nvPr/>
        </p:nvPicPr>
        <p:blipFill rotWithShape="1">
          <a:blip r:embed="rId12">
            <a:alphaModFix/>
          </a:blip>
          <a:srcRect b="0" l="0" r="0" t="0"/>
          <a:stretch/>
        </p:blipFill>
        <p:spPr>
          <a:xfrm>
            <a:off x="-1104800" y="180476"/>
            <a:ext cx="800252" cy="80025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g1221e43c5aa_0_6"/>
          <p:cNvSpPr txBox="1"/>
          <p:nvPr>
            <p:ph idx="12" type="sldNum"/>
          </p:nvPr>
        </p:nvSpPr>
        <p:spPr>
          <a:xfrm>
            <a:off x="11280576" y="6597352"/>
            <a:ext cx="864000" cy="2607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fr-FR"/>
              <a:t>‹#›</a:t>
            </a:fld>
            <a:endParaRPr/>
          </a:p>
        </p:txBody>
      </p:sp>
      <p:sp>
        <p:nvSpPr>
          <p:cNvPr id="309" name="Google Shape;309;g1221e43c5aa_0_6"/>
          <p:cNvSpPr txBox="1"/>
          <p:nvPr>
            <p:ph idx="1" type="body"/>
          </p:nvPr>
        </p:nvSpPr>
        <p:spPr>
          <a:xfrm>
            <a:off x="815113" y="1112825"/>
            <a:ext cx="10561800" cy="8022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480"/>
              </a:spcBef>
              <a:spcAft>
                <a:spcPts val="0"/>
              </a:spcAft>
              <a:buSzPts val="2400"/>
              <a:buNone/>
            </a:pPr>
            <a:r>
              <a:rPr b="0" lang="fr-FR" sz="2200">
                <a:solidFill>
                  <a:srgbClr val="005262"/>
                </a:solidFill>
              </a:rPr>
              <a:t>L’électricité présente dans la nature n’est pas exploitable en tant que source d’énergie. </a:t>
            </a:r>
            <a:r>
              <a:rPr lang="fr-FR" sz="2200">
                <a:solidFill>
                  <a:srgbClr val="005262"/>
                </a:solidFill>
              </a:rPr>
              <a:t>Il est donc nécessaire de la produire</a:t>
            </a:r>
            <a:r>
              <a:rPr b="0" lang="fr-FR" sz="2200">
                <a:solidFill>
                  <a:srgbClr val="005262"/>
                </a:solidFill>
              </a:rPr>
              <a:t>.</a:t>
            </a:r>
            <a:endParaRPr b="0" sz="2200">
              <a:solidFill>
                <a:srgbClr val="005262"/>
              </a:solidFill>
            </a:endParaRPr>
          </a:p>
        </p:txBody>
      </p:sp>
      <p:grpSp>
        <p:nvGrpSpPr>
          <p:cNvPr id="310" name="Google Shape;310;g1221e43c5aa_0_6"/>
          <p:cNvGrpSpPr/>
          <p:nvPr/>
        </p:nvGrpSpPr>
        <p:grpSpPr>
          <a:xfrm>
            <a:off x="2027559" y="3104150"/>
            <a:ext cx="1080000" cy="1080000"/>
            <a:chOff x="5556009" y="4311050"/>
            <a:chExt cx="1080000" cy="1080000"/>
          </a:xfrm>
        </p:grpSpPr>
        <p:sp>
          <p:nvSpPr>
            <p:cNvPr id="311" name="Google Shape;311;g1221e43c5aa_0_6"/>
            <p:cNvSpPr/>
            <p:nvPr/>
          </p:nvSpPr>
          <p:spPr>
            <a:xfrm>
              <a:off x="5556009" y="4311050"/>
              <a:ext cx="1080000" cy="1080000"/>
            </a:xfrm>
            <a:prstGeom prst="ellipse">
              <a:avLst/>
            </a:prstGeom>
            <a:solidFill>
              <a:srgbClr val="A79B7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312" name="Google Shape;312;g1221e43c5aa_0_6"/>
            <p:cNvPicPr preferRelativeResize="0"/>
            <p:nvPr/>
          </p:nvPicPr>
          <p:blipFill rotWithShape="1">
            <a:blip r:embed="rId3">
              <a:alphaModFix/>
            </a:blip>
            <a:srcRect b="0" l="0" r="0" t="0"/>
            <a:stretch/>
          </p:blipFill>
          <p:spPr>
            <a:xfrm>
              <a:off x="5695888" y="4450925"/>
              <a:ext cx="800250" cy="800250"/>
            </a:xfrm>
            <a:prstGeom prst="rect">
              <a:avLst/>
            </a:prstGeom>
            <a:noFill/>
            <a:ln>
              <a:noFill/>
            </a:ln>
          </p:spPr>
        </p:pic>
      </p:grpSp>
      <p:grpSp>
        <p:nvGrpSpPr>
          <p:cNvPr id="313" name="Google Shape;313;g1221e43c5aa_0_6"/>
          <p:cNvGrpSpPr/>
          <p:nvPr/>
        </p:nvGrpSpPr>
        <p:grpSpPr>
          <a:xfrm>
            <a:off x="2926571" y="4311150"/>
            <a:ext cx="1080000" cy="1080000"/>
            <a:chOff x="13941246" y="5475200"/>
            <a:chExt cx="1080000" cy="1080000"/>
          </a:xfrm>
        </p:grpSpPr>
        <p:sp>
          <p:nvSpPr>
            <p:cNvPr id="314" name="Google Shape;314;g1221e43c5aa_0_6"/>
            <p:cNvSpPr/>
            <p:nvPr/>
          </p:nvSpPr>
          <p:spPr>
            <a:xfrm>
              <a:off x="13941246" y="5475200"/>
              <a:ext cx="1080000" cy="1080000"/>
            </a:xfrm>
            <a:prstGeom prst="ellipse">
              <a:avLst/>
            </a:prstGeom>
            <a:solidFill>
              <a:srgbClr val="D5A6B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315" name="Google Shape;315;g1221e43c5aa_0_6"/>
            <p:cNvPicPr preferRelativeResize="0"/>
            <p:nvPr/>
          </p:nvPicPr>
          <p:blipFill rotWithShape="1">
            <a:blip r:embed="rId4">
              <a:alphaModFix/>
            </a:blip>
            <a:srcRect b="0" l="0" r="0" t="0"/>
            <a:stretch/>
          </p:blipFill>
          <p:spPr>
            <a:xfrm>
              <a:off x="14081118" y="5615075"/>
              <a:ext cx="800250" cy="800250"/>
            </a:xfrm>
            <a:prstGeom prst="rect">
              <a:avLst/>
            </a:prstGeom>
            <a:noFill/>
            <a:ln>
              <a:noFill/>
            </a:ln>
          </p:spPr>
        </p:pic>
      </p:grpSp>
      <p:grpSp>
        <p:nvGrpSpPr>
          <p:cNvPr id="316" name="Google Shape;316;g1221e43c5aa_0_6"/>
          <p:cNvGrpSpPr/>
          <p:nvPr/>
        </p:nvGrpSpPr>
        <p:grpSpPr>
          <a:xfrm>
            <a:off x="2926584" y="1897150"/>
            <a:ext cx="1080000" cy="1080000"/>
            <a:chOff x="3382159" y="2611650"/>
            <a:chExt cx="1080000" cy="1080000"/>
          </a:xfrm>
        </p:grpSpPr>
        <p:sp>
          <p:nvSpPr>
            <p:cNvPr id="317" name="Google Shape;317;g1221e43c5aa_0_6"/>
            <p:cNvSpPr/>
            <p:nvPr/>
          </p:nvSpPr>
          <p:spPr>
            <a:xfrm>
              <a:off x="3382159" y="2611650"/>
              <a:ext cx="1080000" cy="1080000"/>
            </a:xfrm>
            <a:prstGeom prst="ellipse">
              <a:avLst/>
            </a:prstGeom>
            <a:solidFill>
              <a:srgbClr val="43434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318" name="Google Shape;318;g1221e43c5aa_0_6"/>
            <p:cNvPicPr preferRelativeResize="0"/>
            <p:nvPr/>
          </p:nvPicPr>
          <p:blipFill rotWithShape="1">
            <a:blip r:embed="rId5">
              <a:alphaModFix/>
            </a:blip>
            <a:srcRect b="0" l="0" r="0" t="0"/>
            <a:stretch/>
          </p:blipFill>
          <p:spPr>
            <a:xfrm>
              <a:off x="3530525" y="2751525"/>
              <a:ext cx="800225" cy="800225"/>
            </a:xfrm>
            <a:prstGeom prst="rect">
              <a:avLst/>
            </a:prstGeom>
            <a:noFill/>
            <a:ln>
              <a:noFill/>
            </a:ln>
          </p:spPr>
        </p:pic>
      </p:grpSp>
      <p:sp>
        <p:nvSpPr>
          <p:cNvPr id="319" name="Google Shape;319;g1221e43c5aa_0_6"/>
          <p:cNvSpPr/>
          <p:nvPr/>
        </p:nvSpPr>
        <p:spPr>
          <a:xfrm>
            <a:off x="9777625" y="6597325"/>
            <a:ext cx="1926600" cy="2607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85160"/>
              </a:buClr>
              <a:buSzPts val="1100"/>
              <a:buFont typeface="Century Gothic"/>
              <a:buNone/>
            </a:pPr>
            <a:r>
              <a:rPr b="0" i="1" lang="fr-FR" sz="1100" u="none" cap="none" strike="noStrike">
                <a:solidFill>
                  <a:srgbClr val="085160"/>
                </a:solidFill>
                <a:latin typeface="Century Gothic"/>
                <a:ea typeface="Century Gothic"/>
                <a:cs typeface="Century Gothic"/>
                <a:sym typeface="Century Gothic"/>
              </a:rPr>
              <a:t>Icônes : Freepik</a:t>
            </a:r>
            <a:endParaRPr b="0" i="1" sz="1100" u="none" cap="none" strike="noStrike">
              <a:solidFill>
                <a:srgbClr val="085160"/>
              </a:solidFill>
              <a:latin typeface="Century Gothic"/>
              <a:ea typeface="Century Gothic"/>
              <a:cs typeface="Century Gothic"/>
              <a:sym typeface="Century Gothic"/>
            </a:endParaRPr>
          </a:p>
        </p:txBody>
      </p:sp>
      <p:pic>
        <p:nvPicPr>
          <p:cNvPr id="320" name="Google Shape;320;g1221e43c5aa_0_6"/>
          <p:cNvPicPr preferRelativeResize="0"/>
          <p:nvPr/>
        </p:nvPicPr>
        <p:blipFill rotWithShape="1">
          <a:blip r:embed="rId6">
            <a:alphaModFix/>
          </a:blip>
          <a:srcRect b="0" l="0" r="0" t="0"/>
          <a:stretch/>
        </p:blipFill>
        <p:spPr>
          <a:xfrm>
            <a:off x="5439588" y="2987737"/>
            <a:ext cx="1312826" cy="1312826"/>
          </a:xfrm>
          <a:prstGeom prst="rect">
            <a:avLst/>
          </a:prstGeom>
          <a:noFill/>
          <a:ln>
            <a:noFill/>
          </a:ln>
        </p:spPr>
      </p:pic>
      <p:pic>
        <p:nvPicPr>
          <p:cNvPr id="321" name="Google Shape;321;g1221e43c5aa_0_6"/>
          <p:cNvPicPr preferRelativeResize="0"/>
          <p:nvPr/>
        </p:nvPicPr>
        <p:blipFill rotWithShape="1">
          <a:blip r:embed="rId7">
            <a:alphaModFix/>
          </a:blip>
          <a:srcRect b="0" l="0" r="0" t="0"/>
          <a:stretch/>
        </p:blipFill>
        <p:spPr>
          <a:xfrm flipH="1">
            <a:off x="8293325" y="2047151"/>
            <a:ext cx="780000" cy="779974"/>
          </a:xfrm>
          <a:prstGeom prst="rect">
            <a:avLst/>
          </a:prstGeom>
          <a:noFill/>
          <a:ln>
            <a:noFill/>
          </a:ln>
        </p:spPr>
      </p:pic>
      <p:pic>
        <p:nvPicPr>
          <p:cNvPr id="322" name="Google Shape;322;g1221e43c5aa_0_6"/>
          <p:cNvPicPr preferRelativeResize="0"/>
          <p:nvPr/>
        </p:nvPicPr>
        <p:blipFill rotWithShape="1">
          <a:blip r:embed="rId8">
            <a:alphaModFix/>
          </a:blip>
          <a:srcRect b="0" l="0" r="0" t="0"/>
          <a:stretch/>
        </p:blipFill>
        <p:spPr>
          <a:xfrm>
            <a:off x="8293325" y="4461175"/>
            <a:ext cx="780000" cy="780000"/>
          </a:xfrm>
          <a:prstGeom prst="rect">
            <a:avLst/>
          </a:prstGeom>
          <a:noFill/>
          <a:ln>
            <a:noFill/>
          </a:ln>
        </p:spPr>
      </p:pic>
      <p:cxnSp>
        <p:nvCxnSpPr>
          <p:cNvPr id="323" name="Google Shape;323;g1221e43c5aa_0_6"/>
          <p:cNvCxnSpPr/>
          <p:nvPr/>
        </p:nvCxnSpPr>
        <p:spPr>
          <a:xfrm>
            <a:off x="3437400" y="3643557"/>
            <a:ext cx="2002200" cy="1200"/>
          </a:xfrm>
          <a:prstGeom prst="straightConnector1">
            <a:avLst/>
          </a:prstGeom>
          <a:noFill/>
          <a:ln cap="flat" cmpd="sng" w="38100">
            <a:solidFill>
              <a:schemeClr val="dk2"/>
            </a:solidFill>
            <a:prstDash val="solid"/>
            <a:round/>
            <a:headEnd len="sm" w="sm" type="none"/>
            <a:tailEnd len="med" w="med" type="triangle"/>
          </a:ln>
        </p:spPr>
      </p:cxnSp>
      <p:cxnSp>
        <p:nvCxnSpPr>
          <p:cNvPr id="324" name="Google Shape;324;g1221e43c5aa_0_6"/>
          <p:cNvCxnSpPr/>
          <p:nvPr/>
        </p:nvCxnSpPr>
        <p:spPr>
          <a:xfrm>
            <a:off x="4103438" y="2459638"/>
            <a:ext cx="1438500" cy="657600"/>
          </a:xfrm>
          <a:prstGeom prst="straightConnector1">
            <a:avLst/>
          </a:prstGeom>
          <a:noFill/>
          <a:ln cap="flat" cmpd="sng" w="38100">
            <a:solidFill>
              <a:schemeClr val="dk2"/>
            </a:solidFill>
            <a:prstDash val="solid"/>
            <a:round/>
            <a:headEnd len="sm" w="sm" type="none"/>
            <a:tailEnd len="med" w="med" type="triangle"/>
          </a:ln>
        </p:spPr>
      </p:cxnSp>
      <p:cxnSp>
        <p:nvCxnSpPr>
          <p:cNvPr id="325" name="Google Shape;325;g1221e43c5aa_0_6"/>
          <p:cNvCxnSpPr/>
          <p:nvPr/>
        </p:nvCxnSpPr>
        <p:spPr>
          <a:xfrm flipH="1" rot="10800000">
            <a:off x="4103438" y="4191113"/>
            <a:ext cx="1415400" cy="674700"/>
          </a:xfrm>
          <a:prstGeom prst="straightConnector1">
            <a:avLst/>
          </a:prstGeom>
          <a:noFill/>
          <a:ln cap="flat" cmpd="sng" w="38100">
            <a:solidFill>
              <a:schemeClr val="dk2"/>
            </a:solidFill>
            <a:prstDash val="solid"/>
            <a:round/>
            <a:headEnd len="sm" w="sm" type="none"/>
            <a:tailEnd len="med" w="med" type="triangle"/>
          </a:ln>
        </p:spPr>
      </p:cxnSp>
      <p:cxnSp>
        <p:nvCxnSpPr>
          <p:cNvPr id="326" name="Google Shape;326;g1221e43c5aa_0_6"/>
          <p:cNvCxnSpPr/>
          <p:nvPr/>
        </p:nvCxnSpPr>
        <p:spPr>
          <a:xfrm>
            <a:off x="6752425" y="3643545"/>
            <a:ext cx="2002200" cy="1200"/>
          </a:xfrm>
          <a:prstGeom prst="straightConnector1">
            <a:avLst/>
          </a:prstGeom>
          <a:noFill/>
          <a:ln cap="flat" cmpd="sng" w="38100">
            <a:solidFill>
              <a:schemeClr val="dk2"/>
            </a:solidFill>
            <a:prstDash val="solid"/>
            <a:round/>
            <a:headEnd len="sm" w="sm" type="none"/>
            <a:tailEnd len="med" w="med" type="triangle"/>
          </a:ln>
        </p:spPr>
      </p:cxnSp>
      <p:cxnSp>
        <p:nvCxnSpPr>
          <p:cNvPr id="327" name="Google Shape;327;g1221e43c5aa_0_6"/>
          <p:cNvCxnSpPr/>
          <p:nvPr/>
        </p:nvCxnSpPr>
        <p:spPr>
          <a:xfrm>
            <a:off x="6680388" y="4209163"/>
            <a:ext cx="1438500" cy="657600"/>
          </a:xfrm>
          <a:prstGeom prst="straightConnector1">
            <a:avLst/>
          </a:prstGeom>
          <a:noFill/>
          <a:ln cap="flat" cmpd="sng" w="38100">
            <a:solidFill>
              <a:schemeClr val="dk2"/>
            </a:solidFill>
            <a:prstDash val="solid"/>
            <a:round/>
            <a:headEnd len="sm" w="sm" type="none"/>
            <a:tailEnd len="med" w="med" type="triangle"/>
          </a:ln>
        </p:spPr>
      </p:cxnSp>
      <p:cxnSp>
        <p:nvCxnSpPr>
          <p:cNvPr id="328" name="Google Shape;328;g1221e43c5aa_0_6"/>
          <p:cNvCxnSpPr/>
          <p:nvPr/>
        </p:nvCxnSpPr>
        <p:spPr>
          <a:xfrm flipH="1" rot="10800000">
            <a:off x="6691938" y="2470738"/>
            <a:ext cx="1413000" cy="608400"/>
          </a:xfrm>
          <a:prstGeom prst="straightConnector1">
            <a:avLst/>
          </a:prstGeom>
          <a:noFill/>
          <a:ln cap="flat" cmpd="sng" w="38100">
            <a:solidFill>
              <a:schemeClr val="dk2"/>
            </a:solidFill>
            <a:prstDash val="solid"/>
            <a:round/>
            <a:headEnd len="sm" w="sm" type="none"/>
            <a:tailEnd len="med" w="med" type="triangle"/>
          </a:ln>
        </p:spPr>
      </p:cxnSp>
      <p:pic>
        <p:nvPicPr>
          <p:cNvPr id="329" name="Google Shape;329;g1221e43c5aa_0_6"/>
          <p:cNvPicPr preferRelativeResize="0"/>
          <p:nvPr/>
        </p:nvPicPr>
        <p:blipFill rotWithShape="1">
          <a:blip r:embed="rId9">
            <a:alphaModFix/>
          </a:blip>
          <a:srcRect b="0" l="0" r="0" t="0"/>
          <a:stretch/>
        </p:blipFill>
        <p:spPr>
          <a:xfrm>
            <a:off x="8997618" y="3254132"/>
            <a:ext cx="780000" cy="780000"/>
          </a:xfrm>
          <a:prstGeom prst="rect">
            <a:avLst/>
          </a:prstGeom>
          <a:noFill/>
          <a:ln>
            <a:noFill/>
          </a:ln>
        </p:spPr>
      </p:pic>
      <p:sp>
        <p:nvSpPr>
          <p:cNvPr id="330" name="Google Shape;330;g1221e43c5aa_0_6"/>
          <p:cNvSpPr/>
          <p:nvPr/>
        </p:nvSpPr>
        <p:spPr>
          <a:xfrm>
            <a:off x="472050" y="5638425"/>
            <a:ext cx="11247900" cy="882000"/>
          </a:xfrm>
          <a:prstGeom prst="rect">
            <a:avLst/>
          </a:prstGeom>
          <a:solidFill>
            <a:srgbClr val="005262"/>
          </a:solidFill>
          <a:ln>
            <a:noFill/>
          </a:ln>
        </p:spPr>
        <p:txBody>
          <a:bodyPr anchorCtr="0" anchor="t" bIns="45700" lIns="91425" spcFirstLastPara="1" rIns="91425" wrap="square" tIns="45700">
            <a:noAutofit/>
          </a:bodyPr>
          <a:lstStyle/>
          <a:p>
            <a:pPr indent="0" lvl="0" marL="179999" marR="0" rtl="0" algn="ctr">
              <a:lnSpc>
                <a:spcPct val="100000"/>
              </a:lnSpc>
              <a:spcBef>
                <a:spcPts val="50"/>
              </a:spcBef>
              <a:spcAft>
                <a:spcPts val="0"/>
              </a:spcAft>
              <a:buClr>
                <a:srgbClr val="F6AB38"/>
              </a:buClr>
              <a:buSzPts val="2400"/>
              <a:buFont typeface="Century Gothic"/>
              <a:buNone/>
            </a:pPr>
            <a:r>
              <a:t/>
            </a:r>
            <a:endParaRPr b="1" i="0" sz="1400" u="none" cap="none" strike="noStrike">
              <a:solidFill>
                <a:schemeClr val="lt1"/>
              </a:solidFill>
              <a:latin typeface="Century Gothic"/>
              <a:ea typeface="Century Gothic"/>
              <a:cs typeface="Century Gothic"/>
              <a:sym typeface="Century Gothic"/>
            </a:endParaRPr>
          </a:p>
          <a:p>
            <a:pPr indent="0" lvl="0" marL="179999" marR="0" rtl="0" algn="ctr">
              <a:lnSpc>
                <a:spcPct val="100000"/>
              </a:lnSpc>
              <a:spcBef>
                <a:spcPts val="50"/>
              </a:spcBef>
              <a:spcAft>
                <a:spcPts val="0"/>
              </a:spcAft>
              <a:buClr>
                <a:srgbClr val="F6AB38"/>
              </a:buClr>
              <a:buSzPts val="2400"/>
              <a:buFont typeface="Century Gothic"/>
              <a:buNone/>
            </a:pPr>
            <a:r>
              <a:rPr b="1" i="0" lang="fr-FR" sz="2500" u="none" cap="none" strike="noStrike">
                <a:solidFill>
                  <a:schemeClr val="lt1"/>
                </a:solidFill>
                <a:latin typeface="Century Gothic"/>
                <a:ea typeface="Century Gothic"/>
                <a:cs typeface="Century Gothic"/>
                <a:sym typeface="Century Gothic"/>
              </a:rPr>
              <a:t>L’électricité permet de transporter l’énergie</a:t>
            </a:r>
            <a:endParaRPr b="1" i="0" sz="1400" u="none" cap="none" strike="noStrike">
              <a:solidFill>
                <a:schemeClr val="lt1"/>
              </a:solidFill>
              <a:latin typeface="Century Gothic"/>
              <a:ea typeface="Century Gothic"/>
              <a:cs typeface="Century Gothic"/>
              <a:sym typeface="Century Gothic"/>
            </a:endParaRPr>
          </a:p>
        </p:txBody>
      </p:sp>
      <p:sp>
        <p:nvSpPr>
          <p:cNvPr id="331" name="Google Shape;331;g1221e43c5aa_0_6"/>
          <p:cNvSpPr txBox="1"/>
          <p:nvPr>
            <p:ph type="title"/>
          </p:nvPr>
        </p:nvSpPr>
        <p:spPr>
          <a:xfrm>
            <a:off x="2027548" y="0"/>
            <a:ext cx="8028900" cy="980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fr-FR"/>
              <a:t>Et l’électricité dans tout ça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1_Thèm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2016-01-26T14:37:38Z</dcterms:created>
  <dc:creator>A01272</dc:creator>
</cp:coreProperties>
</file>