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embeddedFontLst>
    <p:embeddedFont>
      <p:font typeface="Corbel"/>
      <p:regular r:id="rId29"/>
      <p:bold r:id="rId30"/>
      <p:italic r:id="rId31"/>
      <p:boldItalic r:id="rId32"/>
    </p:embeddedFont>
    <p:embeddedFont>
      <p:font typeface="Bebas Neue"/>
      <p:regular r:id="rId33"/>
    </p:embeddedFont>
    <p:embeddedFont>
      <p:font typeface="Comfortaa"/>
      <p:regular r:id="rId34"/>
      <p:bold r:id="rId35"/>
    </p:embeddedFont>
    <p:embeddedFont>
      <p:font typeface="Century Gothic"/>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j4AyemCLy+Gm4s2nLgeVGpZyIX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448A65-2E8D-4EED-87B0-79D5F35ED4F8}">
  <a:tblStyle styleId="{25448A65-2E8D-4EED-87B0-79D5F35ED4F8}"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orbel-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rbel-italic.fntdata"/><Relationship Id="rId30" Type="http://schemas.openxmlformats.org/officeDocument/2006/relationships/font" Target="fonts/Corbel-bold.fntdata"/><Relationship Id="rId11" Type="http://schemas.openxmlformats.org/officeDocument/2006/relationships/slide" Target="slides/slide5.xml"/><Relationship Id="rId33" Type="http://schemas.openxmlformats.org/officeDocument/2006/relationships/font" Target="fonts/BebasNeue-regular.fntdata"/><Relationship Id="rId10" Type="http://schemas.openxmlformats.org/officeDocument/2006/relationships/slide" Target="slides/slide4.xml"/><Relationship Id="rId32" Type="http://schemas.openxmlformats.org/officeDocument/2006/relationships/font" Target="fonts/Corbel-boldItalic.fntdata"/><Relationship Id="rId13" Type="http://schemas.openxmlformats.org/officeDocument/2006/relationships/slide" Target="slides/slide7.xml"/><Relationship Id="rId35" Type="http://schemas.openxmlformats.org/officeDocument/2006/relationships/font" Target="fonts/Comfortaa-bold.fntdata"/><Relationship Id="rId12" Type="http://schemas.openxmlformats.org/officeDocument/2006/relationships/slide" Target="slides/slide6.xml"/><Relationship Id="rId34" Type="http://schemas.openxmlformats.org/officeDocument/2006/relationships/font" Target="fonts/Comfortaa-regular.fntdata"/><Relationship Id="rId15" Type="http://schemas.openxmlformats.org/officeDocument/2006/relationships/slide" Target="slides/slide9.xml"/><Relationship Id="rId37" Type="http://schemas.openxmlformats.org/officeDocument/2006/relationships/font" Target="fonts/CenturyGothic-bold.fntdata"/><Relationship Id="rId14" Type="http://schemas.openxmlformats.org/officeDocument/2006/relationships/slide" Target="slides/slide8.xml"/><Relationship Id="rId36" Type="http://schemas.openxmlformats.org/officeDocument/2006/relationships/font" Target="fonts/CenturyGothic-regular.fntdata"/><Relationship Id="rId17" Type="http://schemas.openxmlformats.org/officeDocument/2006/relationships/slide" Target="slides/slide11.xml"/><Relationship Id="rId39" Type="http://schemas.openxmlformats.org/officeDocument/2006/relationships/font" Target="fonts/CenturyGothic-boldItalic.fntdata"/><Relationship Id="rId16" Type="http://schemas.openxmlformats.org/officeDocument/2006/relationships/slide" Target="slides/slide10.xml"/><Relationship Id="rId38" Type="http://schemas.openxmlformats.org/officeDocument/2006/relationships/font" Target="fonts/CenturyGothic-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info/strategy/priorities-2019-2024/european-green-deal_fr" TargetMode="External"/><Relationship Id="rId3" Type="http://schemas.openxmlformats.org/officeDocument/2006/relationships/hyperlink" Target="https://fr.wikipedia.org/wiki/Commission_europ%C3%A9enn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65" name="Google Shape;16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ne nous reste que quelques années pour agir, mais nous devons continuer de réduire nos émissions au long terme, c’est pourquoi il est important de développer une stratégie de transition. La comptabilité arbone permet d’évaluer les émissions, et ainsi les premiers impacts du changement climatique. Il est cependant nécessaire d’aller plus loin pour déclencher réellement la transition vers une faible teneur en carbone : les organisations doivent mettre en place des plans d’action et les appliquer au cours du temps.</a:t>
            </a:r>
            <a:endParaRPr sz="1300">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atteindre une transition bas carbone, il est important de se concentrer pour savoir quelle est notre tâche. Ce n’est pas notre travail de définir des objectifs, les objectifs sont définis par les experts du climat du GIEC et les efforts sont partagés entre tous les pays et les secteurs d’activité de la COP ou d’autres institutions comme l’Agence internationale de l’énergie (AIE). Nous devons nous focaliser sur comment réduire efficacement nos émissions, sur les changements que nous pouvons appliquer dans nos sociétés. </a:t>
            </a:r>
            <a:endParaRPr sz="1300">
              <a:latin typeface="Corbel"/>
              <a:ea typeface="Corbel"/>
              <a:cs typeface="Corbel"/>
              <a:sym typeface="Corbel"/>
            </a:endParaRPr>
          </a:p>
        </p:txBody>
      </p:sp>
      <p:sp>
        <p:nvSpPr>
          <p:cNvPr id="438" name="Google Shape;438;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Comme nous l’avons dit précédemment, en 2021, nous avons des objectifs internationaux et un accord international appelé l’Accord de Paris. Il ne s’agit pas d’un engagement contraignant et il n’y a pas de sanction si les pays n’atteignent pas leurs objectifs nationaux, mais cela constitue un premier pas vers l’établissement d’une transition bas carbone.</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De nombreux pays s’acquittent de leur engagement envers l’Accord de Paris en spécifiant des objectifs nationaux et des lois nationales, par exemple des objectifs de secteur pour certains domaines. </a:t>
            </a:r>
            <a:endParaRPr sz="1300">
              <a:latin typeface="Corbel"/>
              <a:ea typeface="Corbel"/>
              <a:cs typeface="Corbel"/>
              <a:sym typeface="Corbel"/>
            </a:endParaRPr>
          </a:p>
        </p:txBody>
      </p:sp>
      <p:sp>
        <p:nvSpPr>
          <p:cNvPr id="460" name="Google Shape;46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e2858c0e62_0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Voici l’exemple de la France et de sa Stratégie Nationale Bas-Carbone. Nous pouvons voir que de nombreux efforts sont réalisés pour atteindre notre objectif de neutralité carbone.</a:t>
            </a:r>
            <a:endParaRPr sz="1300">
              <a:latin typeface="Corbel"/>
              <a:ea typeface="Corbel"/>
              <a:cs typeface="Corbel"/>
              <a:sym typeface="Corbel"/>
            </a:endParaRPr>
          </a:p>
        </p:txBody>
      </p:sp>
      <p:sp>
        <p:nvSpPr>
          <p:cNvPr id="467" name="Google Shape;467;ge2858c0e62_0_198:notes"/>
          <p:cNvSpPr/>
          <p:nvPr>
            <p:ph idx="2" type="sldImg"/>
          </p:nvPr>
        </p:nvSpPr>
        <p:spPr>
          <a:xfrm>
            <a:off x="2051050" y="36513"/>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e56234d3cc_1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a:solidFill>
                  <a:schemeClr val="dk1"/>
                </a:solidFill>
                <a:latin typeface="Corbel"/>
                <a:ea typeface="Corbel"/>
                <a:cs typeface="Corbel"/>
                <a:sym typeface="Corbel"/>
              </a:rPr>
              <a:t>Il est important de définir une stratégie et de concevoir des plans d’action mais, ce qui compte, ce sont les mesures qui sont prises. En France, nous ne suivons pas nos objectifs et nous devons faire plus d’efforts.</a:t>
            </a:r>
            <a:endParaRPr>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sz="1200">
              <a:latin typeface="Corbel"/>
              <a:ea typeface="Corbel"/>
              <a:cs typeface="Corbel"/>
              <a:sym typeface="Corbel"/>
            </a:endParaRPr>
          </a:p>
        </p:txBody>
      </p:sp>
      <p:sp>
        <p:nvSpPr>
          <p:cNvPr id="498" name="Google Shape;498;ge56234d3cc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est important de prendre des mesures à tous les niveaux et notamment au niveau local. En effet, le changement climatique a déjà de grandes conséquences pour les communautés locales, de par l’augmentation des catastrophes naturelles ou par la réduction des ressources naturelles. Pour de nombreux territoires, ils ne doivent pas seulement réfléchir à comment réduire leurs émissions, mais également à s’adapter maintenant au changement climatique et anticiper les risques futurs.</a:t>
            </a:r>
            <a:endParaRPr sz="1300">
              <a:latin typeface="Corbel"/>
              <a:ea typeface="Corbel"/>
              <a:cs typeface="Corbel"/>
              <a:sym typeface="Corbel"/>
            </a:endParaRPr>
          </a:p>
        </p:txBody>
      </p:sp>
      <p:sp>
        <p:nvSpPr>
          <p:cNvPr id="516" name="Google Shape;51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e15bedc67d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ge15bedc67d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4" name="Google Shape;57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Pour maintenir le changement climatique en dessous de 2 °C, nous devons apporter des changements drastiques dans nos sociétés, des changements drastiques qui peuvent sembler impensables mais qui sont nécessaires. Bien au-delà de nos actions individuelles, il est grand temps de s’organiser collectivement et de trouver des alternatives pour créer une nouvelle société.</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Sur cette diapositive, vous pouvez voir plusieurs propositions émanant d’une société française de conseil qui a essayé d’établir une feuille de route pour que la France soit en adéquation avec la trajectoire de 1,5 °C. Si rien n’est fait dans les prochaines années, ces mêmes mesures seront vite nécessaires pour rester en dessous de 2 °C.</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br>
              <a:rPr lang="fr-FR">
                <a:solidFill>
                  <a:schemeClr val="dk1"/>
                </a:solidFill>
              </a:rPr>
            </a:br>
            <a:endParaRPr sz="1200">
              <a:latin typeface="Corbel"/>
              <a:ea typeface="Corbel"/>
              <a:cs typeface="Corbel"/>
              <a:sym typeface="Corbel"/>
            </a:endParaRPr>
          </a:p>
        </p:txBody>
      </p:sp>
      <p:sp>
        <p:nvSpPr>
          <p:cNvPr id="581" name="Google Shape;58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9" name="Google Shape;59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Heureusement, réduire nos émissions de GES et créer une nouvelle société ne veut pas seulement dire des efforts et des contraintes. Au contraire, c’est une occasion d’améliorer la qualité de l’ensemble de nos vies. Il ne s’agit pas seulement d’éviter des degrés supplémentaires, mais c’est aussi un réel projet social qu’il faut encore bâtir ! Bien évidemment, décarboniser un monde n’est pas quelque chose qui peut se faire du jour au lendemain, il faut du temps pour tout, mais en changeant notre point de départ, beaucoup de nouvelles perspectives s’offrent à nous.</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Voici quelques uns des avantages qui sont en adéquation avec la réduction de nos émissions de GES :</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Une alimentation de meilleure qualité et d’autres moyens de déplacement représentent un impact positif pour notre santé.</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La transition énergétique signifie également réduire la quantité de déchets à la source, et mettre en œuvre des mesures adaptées de chauffage et d’isolation dans nos maisons signifie plus de confort dans nos vies quotidiennes et des économies certaines sur nos factures.</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Réduire notre dépendance par rapport aux énergies fossiles est également une manière de gagner notre indépendance vis-à-vis des pays fabricants et de construire un monde moins conflictuel.</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Pour finir, la transition qui se déroule dans les secteurs en évolution est également la création d’un grand nombre de postes de travail qui ne peuvent pas être délocalisés et qui ont une forte valeur ajoutée.</a:t>
            </a:r>
            <a:endParaRPr sz="1200">
              <a:solidFill>
                <a:schemeClr val="dk1"/>
              </a:solidFill>
              <a:latin typeface="Corbel"/>
              <a:ea typeface="Corbel"/>
              <a:cs typeface="Corbel"/>
              <a:sym typeface="Corbel"/>
            </a:endParaRPr>
          </a:p>
          <a:p>
            <a:pPr indent="0" lvl="0" marL="45720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Vous voyez, moins de CO2 n’implique pas un retour au Moyen-Âge, dormir sur le sol éclairés par des bougies, mais c’est au contraire un mode de vie plus confortable, moins de conflits, plus d’égalité, une meilleure santé, plus de solidarité... C’est un rêve qui devient réalité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Messages clés :</a:t>
            </a:r>
            <a:endParaRPr b="1" sz="1200" u="sng">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Moins de CO2 ne signifie pas une vie gâchée ni que vous devrez revenir à la bougie. Au contraire, cela signifie une vie plus confortable, une meilleure santé, plus de solidarité, une meilleure alimentation, un monde en paix, etc.</a:t>
            </a:r>
            <a:endParaRPr sz="1300">
              <a:solidFill>
                <a:schemeClr val="dk1"/>
              </a:solidFill>
              <a:latin typeface="Corbel"/>
              <a:ea typeface="Corbel"/>
              <a:cs typeface="Corbel"/>
              <a:sym typeface="Corbel"/>
            </a:endParaRPr>
          </a:p>
          <a:p>
            <a:pPr indent="-228600" lvl="0" marL="457200" rtl="0" algn="l">
              <a:lnSpc>
                <a:spcPct val="100000"/>
              </a:lnSpc>
              <a:spcBef>
                <a:spcPts val="0"/>
              </a:spcBef>
              <a:spcAft>
                <a:spcPts val="0"/>
              </a:spcAft>
              <a:buSzPts val="1100"/>
              <a:buNone/>
            </a:pPr>
            <a:r>
              <a:t/>
            </a:r>
            <a:endParaRPr sz="1200">
              <a:latin typeface="Corbel"/>
              <a:ea typeface="Corbel"/>
              <a:cs typeface="Corbel"/>
              <a:sym typeface="Corbel"/>
            </a:endParaRPr>
          </a:p>
        </p:txBody>
      </p:sp>
      <p:sp>
        <p:nvSpPr>
          <p:cNvPr id="600" name="Google Shape;600;p2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4" name="Google Shape;61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5" name="Google Shape;62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sz="1000">
              <a:latin typeface="Arial"/>
              <a:ea typeface="Arial"/>
              <a:cs typeface="Arial"/>
              <a:sym typeface="Arial"/>
            </a:endParaRPr>
          </a:p>
        </p:txBody>
      </p:sp>
      <p:sp>
        <p:nvSpPr>
          <p:cNvPr id="626" name="Google Shape;626;p2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00a58da07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100a58da07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e15bedc67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e15bedc67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FR"/>
              <a:t>Please refer to the facilitator handbook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e31195bba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e31195bba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La CCNUCC (Convention-cadre des Nations unies sur les changements climatiques) est entrée en vigueur le 21 mars 1994. Aujourd’hui, ses membres sont quasiment universels. Les 197 pays ayant ratifié la convention sont appelés des Parties de la Convention. La prévention d’une interférence humaine « dangereuse » avec le système climatique est le principal objectif de la CCNUCC.</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b="1" lang="fr-FR" sz="1200">
                <a:solidFill>
                  <a:schemeClr val="dk1"/>
                </a:solidFill>
                <a:latin typeface="Corbel"/>
                <a:ea typeface="Corbel"/>
                <a:cs typeface="Corbel"/>
                <a:sym typeface="Corbel"/>
              </a:rPr>
              <a:t>Qu’est-ce que la COP ?</a:t>
            </a:r>
            <a:endParaRPr b="1"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La COP est l’organisme suprême de prise de décision de la Convention. Tous les États qui sont des Parties de la Convention sont représentés à la COP, au sein duquel ils étudient la mise en œuvre de la Convention et tout autre outil juridique que la COP adopte, et durant lequel ils prennent les décisions nécessaires pour promouvoir la mise en œuvre effective de la Convention, notamment les dispositions institutionnelles et administratives.</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Les Accords de Paris cherchent à accélérer et à intensifier les mesures et l’investissement nécessaire pour un futur durable à faibles émissions de carbone. Son objectif central est de renforcer la réponse mondiale face à la menace du changement climatique en maintenant l’augmentation de la température inférieure à 2 degrés Celsius au-dessus des niveaux pré-industriels et en poursuivant les efforts pour limiter l’augmentation de la température au-dessus de 1,5 degré Celsius. L’Accord vise également à renforcer la capacité des pays à gérer les impacts de changement climatique.</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sz="1300">
              <a:latin typeface="Corbel"/>
              <a:ea typeface="Corbel"/>
              <a:cs typeface="Corbel"/>
              <a:sym typeface="Corbe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Les experts sur le climat ont estimé les résultats futurs à partir de quatre scénarios hypothétiques (Representative Concentration Pathways, RCP) en fonction de l’évolution des émissions de gaz à effet de serre.</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Trois des quatre trajectoires analysées par l’IPCC conduisent en 2100 à une augmentation de la température de plus de 2 degrés par rapport à la période pré-industrielle (1850). Le scénario le plus optimiste est le seul dans lequel l’augmentation ne dépasse pas 2 °C.</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b="1" lang="fr-FR" sz="1200">
                <a:solidFill>
                  <a:schemeClr val="dk1"/>
                </a:solidFill>
                <a:latin typeface="Corbel"/>
                <a:ea typeface="Corbel"/>
                <a:cs typeface="Corbel"/>
                <a:sym typeface="Corbel"/>
              </a:rPr>
              <a:t>Avec la trajectoire la plus pessimiste </a:t>
            </a:r>
            <a:r>
              <a:rPr lang="fr-FR" sz="1200">
                <a:solidFill>
                  <a:schemeClr val="dk1"/>
                </a:solidFill>
                <a:latin typeface="Corbel"/>
                <a:ea typeface="Corbel"/>
                <a:cs typeface="Corbel"/>
                <a:sym typeface="Corbel"/>
              </a:rPr>
              <a:t>(celle qui se réalisera si nous n’intervenons pas pour protéger le climat en limitant nos émissions de gaz à effet de serre), </a:t>
            </a:r>
            <a:r>
              <a:rPr b="1" lang="fr-FR" sz="1200">
                <a:solidFill>
                  <a:schemeClr val="dk1"/>
                </a:solidFill>
                <a:latin typeface="Corbel"/>
                <a:ea typeface="Corbel"/>
                <a:cs typeface="Corbel"/>
                <a:sym typeface="Corbel"/>
              </a:rPr>
              <a:t>les températures peuvent atteindre 5,5 °C.</a:t>
            </a:r>
            <a:endParaRPr sz="1200">
              <a:solidFill>
                <a:schemeClr val="dk1"/>
              </a:solidFill>
              <a:latin typeface="Corbel"/>
              <a:ea typeface="Corbel"/>
              <a:cs typeface="Corbel"/>
              <a:sym typeface="Corbel"/>
            </a:endParaRPr>
          </a:p>
          <a:p>
            <a:pPr indent="0" lvl="0" marL="158750" rtl="0" algn="l">
              <a:spcBef>
                <a:spcPts val="0"/>
              </a:spcBef>
              <a:spcAft>
                <a:spcPts val="0"/>
              </a:spcAft>
              <a:buClr>
                <a:schemeClr val="dk1"/>
              </a:buClr>
              <a:buSzPts val="1100"/>
              <a:buFont typeface="Arial"/>
              <a:buNone/>
            </a:pPr>
            <a:r>
              <a:t/>
            </a:r>
            <a:endParaRPr sz="1200">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Explications :</a:t>
            </a:r>
            <a:endParaRPr b="1" sz="1200" u="sng">
              <a:solidFill>
                <a:schemeClr val="dk1"/>
              </a:solidFill>
              <a:latin typeface="Corbel"/>
              <a:ea typeface="Corbel"/>
              <a:cs typeface="Corbel"/>
              <a:sym typeface="Corbel"/>
            </a:endParaRPr>
          </a:p>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En effet, si nous définissons une limite de 2 °C à ne pas dépasser, nous avons toujours quelques années pour équilibrer nos émissions (car pour l’instant elles augmentent toujours). Et environ 50 ans pour complètement arrêter les émissions de gaz à effet de serre.</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Avec l’Accord de Paris, tous les États se sont mis d’accord pour la première fois sur la nécessité de limiter le changement climatique à 2 °C par rapport à la période pré-industrielle.</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Avant l’Accord de Paris, les Nations Unies ont essayé d’atteindre un consensus avec tous les États en imposant des « quotas » d’émissions qui ne doivent pas être dépassés pour chaque pays. Avec ce système, aucun accord n’a été atteint en 20 ans de négociation. </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Avec l’Accord de Paris, chaque État a publié une feuille de route (ses CDN, contributions déterminées au niveau national) et ses engagements pour limiter les émissions de GES. De plus, tous les États ont signé un texte certifiant qu’ils limiteraient le réchauffement climatique à 2 °C avant 2100. Si nous résumons tout, nous arrivons à une trajectoire entre 2,3 °C et 3,5 °C. L’objectif essentiel des prochaines négociations, qui ont lieu tous les ans, sera de renforcer les engagements des États pour que cette trajectoire soit alignée à la cible de 2 °C. Cela prouve également que nous devons rester mobilisés et que la problématique du climat n’a pas disparu avec l’Accord de Paris.</a:t>
            </a:r>
            <a:endParaRPr sz="1200">
              <a:solidFill>
                <a:schemeClr val="dk1"/>
              </a:solidFill>
              <a:latin typeface="Corbel"/>
              <a:ea typeface="Corbel"/>
              <a:cs typeface="Corbel"/>
              <a:sym typeface="Corbel"/>
            </a:endParaRPr>
          </a:p>
          <a:p>
            <a:pPr indent="-304800" lvl="0" marL="457200" rtl="0" algn="l">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Comme nous l’avons vu dans le ppt précédent, définir un objectif inférieur à 2 °C est une manière de simplifier le problème, nous pouvons penser que nous avons désormais un objectif clair, mais nous avons toujours une grande variété de mesures à prendre pour atteindre la neutralité carbone. </a:t>
            </a:r>
            <a:endParaRPr sz="13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 </a:t>
            </a:r>
            <a:endParaRPr b="1" sz="1200" u="sng">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b="1" lang="fr-FR" sz="1200" u="sng">
                <a:solidFill>
                  <a:schemeClr val="dk1"/>
                </a:solidFill>
                <a:latin typeface="Corbel"/>
                <a:ea typeface="Corbel"/>
                <a:cs typeface="Corbel"/>
                <a:sym typeface="Corbel"/>
              </a:rPr>
              <a:t>Key messages :</a:t>
            </a:r>
            <a:endParaRPr b="1" sz="1200" u="sng">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1.The Paris agreement is indeed historic. It was about time after 21 years of negotiations... But that doesn't mean that the climate has been saved yet...</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2.It highlights a new mechanism: NDCs (Nationally Determined Contributions), or voluntary "national contributions" to GHG reduction.</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3.The "climateactiontracker" tool gives a temperature rise of around 2.8°C following the compilation of pledges from each State. Countries must be even more ambitious.</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4.There is still no supra-national body allowing sanctions in case of non-compliance with commitments. The post-Kyoto Protocol analysis bears witness to this failure...</a:t>
            </a:r>
            <a:endParaRPr sz="1200">
              <a:solidFill>
                <a:schemeClr val="dk1"/>
              </a:solidFill>
              <a:latin typeface="Corbel"/>
              <a:ea typeface="Corbel"/>
              <a:cs typeface="Corbel"/>
              <a:sym typeface="Corbel"/>
            </a:endParaRPr>
          </a:p>
        </p:txBody>
      </p:sp>
      <p:sp>
        <p:nvSpPr>
          <p:cNvPr id="305" name="Google Shape;305;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fr-FR"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55d21dc1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e55d21dc1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FR">
                <a:solidFill>
                  <a:schemeClr val="dk1"/>
                </a:solidFill>
                <a:latin typeface="Corbel"/>
                <a:ea typeface="Corbel"/>
                <a:cs typeface="Corbel"/>
                <a:sym typeface="Corbel"/>
              </a:rPr>
              <a:t>Le </a:t>
            </a:r>
            <a:r>
              <a:rPr b="1" lang="fr-FR" u="sng">
                <a:solidFill>
                  <a:srgbClr val="1155CC"/>
                </a:solidFill>
                <a:latin typeface="Corbel"/>
                <a:ea typeface="Corbel"/>
                <a:cs typeface="Corbel"/>
                <a:sym typeface="Corbel"/>
                <a:hlinkClick r:id="rId2">
                  <a:extLst>
                    <a:ext uri="{A12FA001-AC4F-418D-AE19-62706E023703}">
                      <ahyp:hlinkClr val="tx"/>
                    </a:ext>
                  </a:extLst>
                </a:hlinkClick>
              </a:rPr>
              <a:t>Pacte vert pour l’Europe</a:t>
            </a:r>
            <a:r>
              <a:rPr lang="fr-FR">
                <a:solidFill>
                  <a:schemeClr val="dk1"/>
                </a:solidFill>
                <a:latin typeface="Corbel"/>
                <a:ea typeface="Corbel"/>
                <a:cs typeface="Corbel"/>
                <a:sym typeface="Corbel"/>
              </a:rPr>
              <a:t> est un ensemble d’initiatives politiques de la </a:t>
            </a:r>
            <a:r>
              <a:rPr lang="fr-FR">
                <a:solidFill>
                  <a:schemeClr val="dk1"/>
                </a:solidFill>
                <a:uFill>
                  <a:noFill/>
                </a:uFill>
                <a:latin typeface="Corbel"/>
                <a:ea typeface="Corbel"/>
                <a:cs typeface="Corbel"/>
                <a:sym typeface="Corbel"/>
                <a:hlinkClick r:id="rId3">
                  <a:extLst>
                    <a:ext uri="{A12FA001-AC4F-418D-AE19-62706E023703}">
                      <ahyp:hlinkClr val="tx"/>
                    </a:ext>
                  </a:extLst>
                </a:hlinkClick>
              </a:rPr>
              <a:t>Commission européen</a:t>
            </a:r>
            <a:r>
              <a:rPr lang="fr-FR">
                <a:solidFill>
                  <a:schemeClr val="dk1"/>
                </a:solidFill>
                <a:latin typeface="Corbel"/>
                <a:ea typeface="Corbel"/>
                <a:cs typeface="Corbel"/>
                <a:sym typeface="Corbel"/>
              </a:rPr>
              <a:t>ne avec pour objectif général d’atteindre la neutralité climatique pour l’Europe en 2050.</a:t>
            </a:r>
            <a:br>
              <a:rPr lang="fr-FR">
                <a:solidFill>
                  <a:schemeClr val="dk1"/>
                </a:solidFill>
                <a:latin typeface="Corbel"/>
                <a:ea typeface="Corbel"/>
                <a:cs typeface="Corbel"/>
                <a:sym typeface="Corbel"/>
              </a:rPr>
            </a:br>
            <a:br>
              <a:rPr lang="fr-FR">
                <a:solidFill>
                  <a:schemeClr val="dk1"/>
                </a:solidFill>
                <a:latin typeface="Corbel"/>
                <a:ea typeface="Corbel"/>
                <a:cs typeface="Corbel"/>
                <a:sym typeface="Corbel"/>
              </a:rPr>
            </a:br>
            <a:r>
              <a:rPr lang="fr-FR">
                <a:solidFill>
                  <a:schemeClr val="dk1"/>
                </a:solidFill>
                <a:latin typeface="Corbel"/>
                <a:ea typeface="Corbel"/>
                <a:cs typeface="Corbel"/>
                <a:sym typeface="Corbel"/>
              </a:rPr>
              <a:t>Le changement climatique et la dégradation de l’environnement sont une menace existentielle pour l’Europe et le monde. Pour atteindre ses défis, le Pacte vert pour l’Europe</a:t>
            </a:r>
            <a:r>
              <a:rPr b="1" lang="fr-FR">
                <a:solidFill>
                  <a:schemeClr val="dk1"/>
                </a:solidFill>
                <a:latin typeface="Corbel"/>
                <a:ea typeface="Corbel"/>
                <a:cs typeface="Corbel"/>
                <a:sym typeface="Corbel"/>
              </a:rPr>
              <a:t> </a:t>
            </a:r>
            <a:r>
              <a:rPr lang="fr-FR">
                <a:solidFill>
                  <a:schemeClr val="dk1"/>
                </a:solidFill>
                <a:latin typeface="Corbel"/>
                <a:ea typeface="Corbel"/>
                <a:cs typeface="Corbel"/>
                <a:sym typeface="Corbel"/>
              </a:rPr>
              <a:t>souhaite transformer l’UE en une économie moderne, compétitive et économe en ressource, garantissant ainsi :</a:t>
            </a:r>
            <a:endParaRPr>
              <a:solidFill>
                <a:schemeClr val="dk1"/>
              </a:solidFill>
              <a:latin typeface="Corbel"/>
              <a:ea typeface="Corbel"/>
              <a:cs typeface="Corbel"/>
              <a:sym typeface="Corbel"/>
            </a:endParaRPr>
          </a:p>
          <a:p>
            <a:pPr indent="-298450" lvl="0" marL="457200" rtl="0" algn="l">
              <a:lnSpc>
                <a:spcPct val="115000"/>
              </a:lnSpc>
              <a:spcBef>
                <a:spcPts val="1200"/>
              </a:spcBef>
              <a:spcAft>
                <a:spcPts val="0"/>
              </a:spcAft>
              <a:buClr>
                <a:schemeClr val="dk1"/>
              </a:buClr>
              <a:buSzPts val="1100"/>
              <a:buFont typeface="Corbel"/>
              <a:buChar char="●"/>
            </a:pPr>
            <a:r>
              <a:rPr lang="fr-FR">
                <a:solidFill>
                  <a:schemeClr val="dk1"/>
                </a:solidFill>
                <a:latin typeface="Corbel"/>
                <a:ea typeface="Corbel"/>
                <a:cs typeface="Corbel"/>
                <a:sym typeface="Corbel"/>
              </a:rPr>
              <a:t>aucune émission nette de gaz à effet de serre d’ici 2050</a:t>
            </a:r>
            <a:endParaRPr>
              <a:solidFill>
                <a:schemeClr val="dk1"/>
              </a:solidFill>
              <a:latin typeface="Corbel"/>
              <a:ea typeface="Corbel"/>
              <a:cs typeface="Corbel"/>
              <a:sym typeface="Corbel"/>
            </a:endParaRPr>
          </a:p>
          <a:p>
            <a:pPr indent="-298450" lvl="0" marL="457200" rtl="0" algn="l">
              <a:lnSpc>
                <a:spcPct val="115000"/>
              </a:lnSpc>
              <a:spcBef>
                <a:spcPts val="0"/>
              </a:spcBef>
              <a:spcAft>
                <a:spcPts val="0"/>
              </a:spcAft>
              <a:buClr>
                <a:schemeClr val="dk1"/>
              </a:buClr>
              <a:buSzPts val="1100"/>
              <a:buFont typeface="Corbel"/>
              <a:buChar char="●"/>
            </a:pPr>
            <a:r>
              <a:rPr lang="fr-FR">
                <a:solidFill>
                  <a:schemeClr val="dk1"/>
                </a:solidFill>
                <a:latin typeface="Corbel"/>
                <a:ea typeface="Corbel"/>
                <a:cs typeface="Corbel"/>
                <a:sym typeface="Corbel"/>
              </a:rPr>
              <a:t>une croissance économique découplée de l’utilisation de ressources</a:t>
            </a:r>
            <a:endParaRPr>
              <a:solidFill>
                <a:schemeClr val="dk1"/>
              </a:solidFill>
              <a:latin typeface="Corbel"/>
              <a:ea typeface="Corbel"/>
              <a:cs typeface="Corbel"/>
              <a:sym typeface="Corbel"/>
            </a:endParaRPr>
          </a:p>
          <a:p>
            <a:pPr indent="-298450" lvl="0" marL="457200" rtl="0" algn="l">
              <a:lnSpc>
                <a:spcPct val="115000"/>
              </a:lnSpc>
              <a:spcBef>
                <a:spcPts val="0"/>
              </a:spcBef>
              <a:spcAft>
                <a:spcPts val="0"/>
              </a:spcAft>
              <a:buClr>
                <a:schemeClr val="dk1"/>
              </a:buClr>
              <a:buSzPts val="1100"/>
              <a:buFont typeface="Corbel"/>
              <a:buChar char="●"/>
            </a:pPr>
            <a:r>
              <a:rPr lang="fr-FR">
                <a:solidFill>
                  <a:schemeClr val="dk1"/>
                </a:solidFill>
                <a:latin typeface="Corbel"/>
                <a:ea typeface="Corbel"/>
                <a:cs typeface="Corbel"/>
                <a:sym typeface="Corbel"/>
              </a:rPr>
              <a:t>aucune personne ni aucun lieu n'est laissé pour compte</a:t>
            </a:r>
            <a:endParaRPr sz="1000">
              <a:solidFill>
                <a:srgbClr val="202122"/>
              </a:solidFill>
              <a:highlight>
                <a:srgbClr val="FFFFFF"/>
              </a:highlight>
              <a:latin typeface="Corbel"/>
              <a:ea typeface="Corbel"/>
              <a:cs typeface="Corbel"/>
              <a:sym typeface="Corbel"/>
            </a:endParaRPr>
          </a:p>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e2858c0e6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n’est pas simple de savoir combien de GES nous pouvons émettre avant d’atteindre un 2</a:t>
            </a:r>
            <a:r>
              <a:rPr baseline="30000" lang="fr-FR" sz="1200">
                <a:solidFill>
                  <a:schemeClr val="dk1"/>
                </a:solidFill>
                <a:latin typeface="Corbel"/>
                <a:ea typeface="Corbel"/>
                <a:cs typeface="Corbel"/>
                <a:sym typeface="Corbel"/>
              </a:rPr>
              <a:t>e</a:t>
            </a:r>
            <a:r>
              <a:rPr lang="fr-FR" sz="1200">
                <a:solidFill>
                  <a:schemeClr val="dk1"/>
                </a:solidFill>
                <a:latin typeface="Corbel"/>
                <a:ea typeface="Corbel"/>
                <a:cs typeface="Corbel"/>
                <a:sym typeface="Corbel"/>
              </a:rPr>
              <a:t> réchauffement mondial, mais les experts sur le climat ont estimé en 2018 que cette limite serait atteinte si nous émettons 1170GtCO</a:t>
            </a:r>
            <a:r>
              <a:rPr baseline="-25000" lang="fr-FR" sz="1200">
                <a:solidFill>
                  <a:schemeClr val="dk1"/>
                </a:solidFill>
                <a:latin typeface="Corbel"/>
                <a:ea typeface="Corbel"/>
                <a:cs typeface="Corbel"/>
                <a:sym typeface="Corbel"/>
              </a:rPr>
              <a:t>2 </a:t>
            </a:r>
            <a:r>
              <a:rPr lang="fr-FR" sz="1200">
                <a:solidFill>
                  <a:schemeClr val="dk1"/>
                </a:solidFill>
                <a:latin typeface="Corbel"/>
                <a:ea typeface="Corbel"/>
                <a:cs typeface="Corbel"/>
                <a:sym typeface="Corbel"/>
              </a:rPr>
              <a:t>de plus et 420GtCO</a:t>
            </a:r>
            <a:r>
              <a:rPr baseline="-25000" lang="fr-FR" sz="1200">
                <a:solidFill>
                  <a:schemeClr val="dk1"/>
                </a:solidFill>
                <a:latin typeface="Corbel"/>
                <a:ea typeface="Corbel"/>
                <a:cs typeface="Corbel"/>
                <a:sym typeface="Corbel"/>
              </a:rPr>
              <a:t>2</a:t>
            </a:r>
            <a:r>
              <a:rPr lang="fr-FR" sz="1200">
                <a:solidFill>
                  <a:schemeClr val="dk1"/>
                </a:solidFill>
                <a:latin typeface="Corbel"/>
                <a:ea typeface="Corbel"/>
                <a:cs typeface="Corbel"/>
                <a:sym typeface="Corbel"/>
              </a:rPr>
              <a:t> pour une augmentation de 1,5 °C. Au niveau actuel d’émission : 50GtCO</a:t>
            </a:r>
            <a:r>
              <a:rPr baseline="-25000" lang="fr-FR" sz="1200">
                <a:solidFill>
                  <a:schemeClr val="dk1"/>
                </a:solidFill>
                <a:latin typeface="Corbel"/>
                <a:ea typeface="Corbel"/>
                <a:cs typeface="Corbel"/>
                <a:sym typeface="Corbel"/>
              </a:rPr>
              <a:t>2</a:t>
            </a:r>
            <a:r>
              <a:rPr lang="fr-FR" sz="1200">
                <a:solidFill>
                  <a:schemeClr val="dk1"/>
                </a:solidFill>
                <a:latin typeface="Corbel"/>
                <a:ea typeface="Corbel"/>
                <a:cs typeface="Corbel"/>
                <a:sym typeface="Corbel"/>
              </a:rPr>
              <a:t>/ et nous avons seulement quelques années pour prendre des mesures.</a:t>
            </a:r>
            <a:endParaRPr sz="1200">
              <a:solidFill>
                <a:schemeClr val="dk1"/>
              </a:solidFill>
              <a:latin typeface="Corbel"/>
              <a:ea typeface="Corbel"/>
              <a:cs typeface="Corbel"/>
              <a:sym typeface="Corbel"/>
            </a:endParaRPr>
          </a:p>
          <a:p>
            <a:pPr indent="0" lvl="0" marL="0" rtl="0" algn="l">
              <a:lnSpc>
                <a:spcPct val="100000"/>
              </a:lnSpc>
              <a:spcBef>
                <a:spcPts val="0"/>
              </a:spcBef>
              <a:spcAft>
                <a:spcPts val="0"/>
              </a:spcAft>
              <a:buSzPts val="1100"/>
              <a:buNone/>
            </a:pPr>
            <a:r>
              <a:t/>
            </a:r>
            <a:endParaRPr sz="1200">
              <a:latin typeface="Corbel"/>
              <a:ea typeface="Corbel"/>
              <a:cs typeface="Corbel"/>
              <a:sym typeface="Corbel"/>
            </a:endParaRPr>
          </a:p>
        </p:txBody>
      </p:sp>
      <p:sp>
        <p:nvSpPr>
          <p:cNvPr id="324" name="Google Shape;324;ge2858c0e6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e2858c0e62_0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Il y a et il y aura de moins en moins de carburants fossiles car ils ne sont pas renouvelables. Mais avons déjà découvert suffisamment de gaz, de pétrole et de charbon pour nous faire largement dépasser le réchauffement de + 2 °C. La question n’est donc pas de savoir si nous allons manquer d’énergies fossiles ou non, mais si nous allons être capables d’arrêter de brûler des énergies fossiles suffisamment vite pour limiter le réchauffement mondial et ses conséquences ?</a:t>
            </a:r>
            <a:endParaRPr sz="1300">
              <a:latin typeface="Corbel"/>
              <a:ea typeface="Corbel"/>
              <a:cs typeface="Corbel"/>
              <a:sym typeface="Corbel"/>
            </a:endParaRPr>
          </a:p>
        </p:txBody>
      </p:sp>
      <p:sp>
        <p:nvSpPr>
          <p:cNvPr id="362" name="Google Shape;362;ge2858c0e62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e5c92afe2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Nous savons que nous devons réduire de beaucoup nos émissions de GES pour maintenir le réchauffement climatique en dessous de 2 °C. Nous pouvons prendre de nombreuses mesures individuellement mais puisque nous devons changer notre société dans son ensemble, nous devons agir collectivement à différents niveaux, nous devons repenser nos organisations locales et nationales et changer la manière dont nous produisons et consommons au niveau des entreprises. Maintenant que vous en savez plus sur ce projet, vous avez la possibilité de sensibiliser autour de vous et d’impliquer d’autres personnes pour réduire massivement nos émissions !</a:t>
            </a:r>
            <a:endParaRPr sz="1300">
              <a:latin typeface="Corbel"/>
              <a:ea typeface="Corbel"/>
              <a:cs typeface="Corbel"/>
              <a:sym typeface="Corbel"/>
            </a:endParaRPr>
          </a:p>
        </p:txBody>
      </p:sp>
      <p:sp>
        <p:nvSpPr>
          <p:cNvPr id="408" name="Google Shape;408;ge5c92afe2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lide layout">
  <p:cSld name="Section Break Slide layout">
    <p:spTree>
      <p:nvGrpSpPr>
        <p:cNvPr id="11" name="Shape 11"/>
        <p:cNvGrpSpPr/>
        <p:nvPr/>
      </p:nvGrpSpPr>
      <p:grpSpPr>
        <a:xfrm>
          <a:off x="0" y="0"/>
          <a:ext cx="0" cy="0"/>
          <a:chOff x="0" y="0"/>
          <a:chExt cx="0" cy="0"/>
        </a:xfrm>
      </p:grpSpPr>
      <p:pic>
        <p:nvPicPr>
          <p:cNvPr id="12" name="Google Shape;12;p37"/>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0" name="Shape 70"/>
        <p:cNvGrpSpPr/>
        <p:nvPr/>
      </p:nvGrpSpPr>
      <p:grpSpPr>
        <a:xfrm>
          <a:off x="0" y="0"/>
          <a:ext cx="0" cy="0"/>
          <a:chOff x="0" y="0"/>
          <a:chExt cx="0" cy="0"/>
        </a:xfrm>
      </p:grpSpPr>
      <p:sp>
        <p:nvSpPr>
          <p:cNvPr id="71" name="Google Shape;71;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6"/>
          <p:cNvSpPr/>
          <p:nvPr>
            <p:ph idx="2" type="pic"/>
          </p:nvPr>
        </p:nvSpPr>
        <p:spPr>
          <a:xfrm>
            <a:off x="5183188" y="987425"/>
            <a:ext cx="6172200" cy="4873625"/>
          </a:xfrm>
          <a:prstGeom prst="rect">
            <a:avLst/>
          </a:prstGeom>
          <a:noFill/>
          <a:ln>
            <a:noFill/>
          </a:ln>
        </p:spPr>
      </p:sp>
      <p:sp>
        <p:nvSpPr>
          <p:cNvPr id="73" name="Google Shape;73;p4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77" name="Google Shape;77;p46"/>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8" name="Shape 78"/>
        <p:cNvGrpSpPr/>
        <p:nvPr/>
      </p:nvGrpSpPr>
      <p:grpSpPr>
        <a:xfrm>
          <a:off x="0" y="0"/>
          <a:ext cx="0" cy="0"/>
          <a:chOff x="0" y="0"/>
          <a:chExt cx="0" cy="0"/>
        </a:xfrm>
      </p:grpSpPr>
      <p:sp>
        <p:nvSpPr>
          <p:cNvPr id="79" name="Google Shape;79;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7"/>
          <p:cNvSpPr txBox="1"/>
          <p:nvPr>
            <p:ph idx="1" type="body"/>
          </p:nvPr>
        </p:nvSpPr>
        <p:spPr>
          <a:xfrm rot="5400000">
            <a:off x="4091992" y="-1428167"/>
            <a:ext cx="4008016"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7"/>
          <p:cNvSpPr txBox="1"/>
          <p:nvPr>
            <p:ph idx="12" type="sldNum"/>
          </p:nvPr>
        </p:nvSpPr>
        <p:spPr>
          <a:xfrm>
            <a:off x="8610600" y="6356350"/>
            <a:ext cx="191078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84" name="Google Shape;84;p47"/>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5" name="Shape 85"/>
        <p:cNvGrpSpPr/>
        <p:nvPr/>
      </p:nvGrpSpPr>
      <p:grpSpPr>
        <a:xfrm>
          <a:off x="0" y="0"/>
          <a:ext cx="0" cy="0"/>
          <a:chOff x="0" y="0"/>
          <a:chExt cx="0" cy="0"/>
        </a:xfrm>
      </p:grpSpPr>
      <p:sp>
        <p:nvSpPr>
          <p:cNvPr id="86" name="Google Shape;86;p4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4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48"/>
          <p:cNvSpPr txBox="1"/>
          <p:nvPr>
            <p:ph idx="12" type="sldNum"/>
          </p:nvPr>
        </p:nvSpPr>
        <p:spPr>
          <a:xfrm>
            <a:off x="8610600" y="6356350"/>
            <a:ext cx="200338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91" name="Google Shape;91;p48"/>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92" name="Shape 92"/>
        <p:cNvGrpSpPr/>
        <p:nvPr/>
      </p:nvGrpSpPr>
      <p:grpSpPr>
        <a:xfrm>
          <a:off x="0" y="0"/>
          <a:ext cx="0" cy="0"/>
          <a:chOff x="0" y="0"/>
          <a:chExt cx="0" cy="0"/>
        </a:xfrm>
      </p:grpSpPr>
      <p:sp>
        <p:nvSpPr>
          <p:cNvPr id="93" name="Google Shape;93;p49"/>
          <p:cNvSpPr txBox="1"/>
          <p:nvPr>
            <p:ph idx="1" type="body"/>
          </p:nvPr>
        </p:nvSpPr>
        <p:spPr>
          <a:xfrm>
            <a:off x="323529" y="123478"/>
            <a:ext cx="11573197" cy="724247"/>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424242"/>
              </a:buClr>
              <a:buSzPts val="5400"/>
              <a:buNone/>
              <a:defRPr b="0" sz="5400">
                <a:solidFill>
                  <a:srgbClr val="424242"/>
                </a:solidFill>
                <a:latin typeface="Corbel"/>
                <a:ea typeface="Corbel"/>
                <a:cs typeface="Corbel"/>
                <a:sym typeface="Corbe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49"/>
          <p:cNvSpPr/>
          <p:nvPr/>
        </p:nvSpPr>
        <p:spPr>
          <a:xfrm>
            <a:off x="354010" y="1131591"/>
            <a:ext cx="3560767" cy="5402561"/>
          </a:xfrm>
          <a:prstGeom prst="roundRect">
            <a:avLst>
              <a:gd fmla="val 3968"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5" name="Google Shape;95;p49"/>
          <p:cNvSpPr/>
          <p:nvPr/>
        </p:nvSpPr>
        <p:spPr>
          <a:xfrm>
            <a:off x="531933" y="1347500"/>
            <a:ext cx="153868" cy="5015200"/>
          </a:xfrm>
          <a:prstGeom prst="roundRect">
            <a:avLst>
              <a:gd fmla="val 50000" name="adj"/>
            </a:avLst>
          </a:prstGeom>
          <a:solidFill>
            <a:schemeClr val="lt1">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chemeClr val="lt1"/>
              </a:solidFill>
              <a:latin typeface="Corbel"/>
              <a:ea typeface="Corbel"/>
              <a:cs typeface="Corbel"/>
              <a:sym typeface="Corbel"/>
            </a:endParaRPr>
          </a:p>
        </p:txBody>
      </p:sp>
      <p:sp>
        <p:nvSpPr>
          <p:cNvPr id="96" name="Google Shape;96;p49"/>
          <p:cNvSpPr/>
          <p:nvPr/>
        </p:nvSpPr>
        <p:spPr>
          <a:xfrm rot="5400000">
            <a:off x="3057177" y="1276653"/>
            <a:ext cx="685849" cy="685148"/>
          </a:xfrm>
          <a:prstGeom prst="halfFrame">
            <a:avLst>
              <a:gd fmla="val 23728" name="adj1"/>
              <a:gd fmla="val 24642" name="adj2"/>
            </a:avLst>
          </a:prstGeom>
          <a:solidFill>
            <a:schemeClr val="lt1">
              <a:alpha val="2117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1"/>
              <a:buFont typeface="Arial"/>
              <a:buNone/>
            </a:pPr>
            <a:r>
              <a:t/>
            </a:r>
            <a:endParaRPr b="0" i="0" sz="1351" u="none" cap="none" strike="noStrike">
              <a:solidFill>
                <a:srgbClr val="424242"/>
              </a:solidFill>
              <a:latin typeface="Corbel"/>
              <a:ea typeface="Corbel"/>
              <a:cs typeface="Corbel"/>
              <a:sym typeface="Corbel"/>
            </a:endParaRPr>
          </a:p>
        </p:txBody>
      </p:sp>
      <p:sp>
        <p:nvSpPr>
          <p:cNvPr id="97" name="Google Shape;97;p49"/>
          <p:cNvSpPr txBox="1"/>
          <p:nvPr/>
        </p:nvSpPr>
        <p:spPr>
          <a:xfrm>
            <a:off x="711704" y="1637214"/>
            <a:ext cx="2232248" cy="52322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Resize without losing quality</a:t>
            </a:r>
            <a:endParaRPr b="1" i="0" sz="1400" u="none" cap="none" strike="noStrike">
              <a:solidFill>
                <a:schemeClr val="lt1"/>
              </a:solidFill>
              <a:latin typeface="Arial"/>
              <a:ea typeface="Arial"/>
              <a:cs typeface="Arial"/>
              <a:sym typeface="Arial"/>
            </a:endParaRPr>
          </a:p>
        </p:txBody>
      </p:sp>
      <p:sp>
        <p:nvSpPr>
          <p:cNvPr id="98" name="Google Shape;98;p49"/>
          <p:cNvSpPr txBox="1"/>
          <p:nvPr/>
        </p:nvSpPr>
        <p:spPr>
          <a:xfrm>
            <a:off x="711704" y="2127463"/>
            <a:ext cx="2232248" cy="7386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You can Change Fill Color &amp;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Arial"/>
                <a:ea typeface="Arial"/>
                <a:cs typeface="Arial"/>
                <a:sym typeface="Arial"/>
              </a:rPr>
              <a:t>Line Color</a:t>
            </a:r>
            <a:endParaRPr b="1" i="0" sz="1400" u="none" cap="none" strike="noStrike">
              <a:solidFill>
                <a:schemeClr val="lt1"/>
              </a:solidFill>
              <a:latin typeface="Arial"/>
              <a:ea typeface="Arial"/>
              <a:cs typeface="Arial"/>
              <a:sym typeface="Arial"/>
            </a:endParaRPr>
          </a:p>
        </p:txBody>
      </p:sp>
      <p:sp>
        <p:nvSpPr>
          <p:cNvPr id="99" name="Google Shape;99;p49"/>
          <p:cNvSpPr txBox="1"/>
          <p:nvPr/>
        </p:nvSpPr>
        <p:spPr>
          <a:xfrm>
            <a:off x="721229" y="5808438"/>
            <a:ext cx="2232000" cy="307777"/>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Arial"/>
                <a:ea typeface="Arial"/>
                <a:cs typeface="Arial"/>
                <a:sym typeface="Arial"/>
              </a:rPr>
              <a:t>www.allppt.com</a:t>
            </a:r>
            <a:endParaRPr b="0" i="0" sz="1400" u="none" cap="none" strike="noStrike">
              <a:solidFill>
                <a:schemeClr val="lt1"/>
              </a:solidFill>
              <a:latin typeface="Arial"/>
              <a:ea typeface="Arial"/>
              <a:cs typeface="Arial"/>
              <a:sym typeface="Arial"/>
            </a:endParaRPr>
          </a:p>
        </p:txBody>
      </p:sp>
      <p:sp>
        <p:nvSpPr>
          <p:cNvPr id="100" name="Google Shape;100;p49"/>
          <p:cNvSpPr txBox="1"/>
          <p:nvPr/>
        </p:nvSpPr>
        <p:spPr>
          <a:xfrm>
            <a:off x="721229" y="4450324"/>
            <a:ext cx="2717296" cy="138499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FREE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i="0" lang="fr-FR" sz="2800" u="none" cap="none" strike="noStrike">
                <a:solidFill>
                  <a:schemeClr val="lt1"/>
                </a:solidFill>
                <a:latin typeface="Corbel"/>
                <a:ea typeface="Corbel"/>
                <a:cs typeface="Corbel"/>
                <a:sym typeface="Corbel"/>
              </a:rPr>
              <a:t>PPT TEMPLATES</a:t>
            </a:r>
            <a:endParaRPr b="0" i="0" sz="1400" u="none" cap="none" strike="noStrike">
              <a:solidFill>
                <a:srgbClr val="000000"/>
              </a:solidFill>
              <a:latin typeface="Arial"/>
              <a:ea typeface="Arial"/>
              <a:cs typeface="Arial"/>
              <a:sym typeface="Arial"/>
            </a:endParaRPr>
          </a:p>
        </p:txBody>
      </p:sp>
      <p:pic>
        <p:nvPicPr>
          <p:cNvPr id="101" name="Google Shape;101;p49"/>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10" name="Shape 110"/>
        <p:cNvGrpSpPr/>
        <p:nvPr/>
      </p:nvGrpSpPr>
      <p:grpSpPr>
        <a:xfrm>
          <a:off x="0" y="0"/>
          <a:ext cx="0" cy="0"/>
          <a:chOff x="0" y="0"/>
          <a:chExt cx="0" cy="0"/>
        </a:xfrm>
      </p:grpSpPr>
      <p:sp>
        <p:nvSpPr>
          <p:cNvPr id="111" name="Google Shape;111;p26"/>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15" name="Shape 115"/>
        <p:cNvGrpSpPr/>
        <p:nvPr/>
      </p:nvGrpSpPr>
      <p:grpSpPr>
        <a:xfrm>
          <a:off x="0" y="0"/>
          <a:ext cx="0" cy="0"/>
          <a:chOff x="0" y="0"/>
          <a:chExt cx="0" cy="0"/>
        </a:xfrm>
      </p:grpSpPr>
      <p:sp>
        <p:nvSpPr>
          <p:cNvPr id="116" name="Google Shape;116;p27"/>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SzPts val="1400"/>
              <a:buNone/>
              <a:defRPr b="1" i="0" sz="2400" u="none" cap="none" strike="noStrike">
                <a:solidFill>
                  <a:schemeClr val="dk1"/>
                </a:solidFill>
                <a:latin typeface="Century Gothic"/>
                <a:ea typeface="Century Gothic"/>
                <a:cs typeface="Century Gothic"/>
                <a:sym typeface="Century Gothic"/>
              </a:defRPr>
            </a:lvl1pPr>
            <a:lvl2pPr lvl="1"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2pPr>
            <a:lvl3pPr lvl="2"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3pPr>
            <a:lvl4pPr lvl="3"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4pPr>
            <a:lvl5pPr lvl="4"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5pPr>
            <a:lvl6pPr lvl="5"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6pPr>
            <a:lvl7pPr lvl="6"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7pPr>
            <a:lvl8pPr lvl="7"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8pPr>
            <a:lvl9pPr lvl="8" marR="0" algn="l">
              <a:lnSpc>
                <a:spcPct val="100000"/>
              </a:lnSpc>
              <a:spcBef>
                <a:spcPts val="0"/>
              </a:spcBef>
              <a:spcAft>
                <a:spcPts val="0"/>
              </a:spcAft>
              <a:buSzPts val="1400"/>
              <a:buNone/>
              <a:defRPr b="1" i="0" sz="3200" u="none" cap="none" strike="noStrike">
                <a:solidFill>
                  <a:srgbClr val="085160"/>
                </a:solidFill>
                <a:latin typeface="Arial"/>
                <a:ea typeface="Arial"/>
                <a:cs typeface="Arial"/>
                <a:sym typeface="Arial"/>
              </a:defRPr>
            </a:lvl9pPr>
          </a:lstStyle>
          <a:p/>
        </p:txBody>
      </p:sp>
      <p:sp>
        <p:nvSpPr>
          <p:cNvPr id="117" name="Google Shape;117;p27"/>
          <p:cNvSpPr txBox="1"/>
          <p:nvPr>
            <p:ph idx="1" type="body"/>
          </p:nvPr>
        </p:nvSpPr>
        <p:spPr>
          <a:xfrm>
            <a:off x="555594" y="1773000"/>
            <a:ext cx="10972800" cy="4857403"/>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480"/>
              </a:spcBef>
              <a:spcAft>
                <a:spcPts val="0"/>
              </a:spcAft>
              <a:buClr>
                <a:srgbClr val="F79124"/>
              </a:buClr>
              <a:buSzPts val="2400"/>
              <a:buFont typeface="Arial"/>
              <a:buNone/>
              <a:defRPr b="1" i="0" sz="2000" u="none" cap="none" strike="noStrike">
                <a:solidFill>
                  <a:schemeClr val="dk1"/>
                </a:solidFill>
                <a:latin typeface="Century Gothic"/>
                <a:ea typeface="Century Gothic"/>
                <a:cs typeface="Century Gothic"/>
                <a:sym typeface="Century Gothic"/>
              </a:defRPr>
            </a:lvl1pPr>
            <a:lvl2pPr indent="-381000" lvl="1" marL="914400" marR="0" algn="l">
              <a:lnSpc>
                <a:spcPct val="90000"/>
              </a:lnSpc>
              <a:spcBef>
                <a:spcPts val="480"/>
              </a:spcBef>
              <a:spcAft>
                <a:spcPts val="0"/>
              </a:spcAft>
              <a:buClr>
                <a:schemeClr val="dk1"/>
              </a:buClr>
              <a:buSzPts val="2400"/>
              <a:buFont typeface="Arial"/>
              <a:buChar char="•"/>
              <a:defRPr b="0" i="0" sz="2400" u="none" cap="none" strike="noStrike">
                <a:solidFill>
                  <a:schemeClr val="dk1"/>
                </a:solidFill>
                <a:latin typeface="Century Gothic"/>
                <a:ea typeface="Century Gothic"/>
                <a:cs typeface="Century Gothic"/>
                <a:sym typeface="Century Gothic"/>
              </a:defRPr>
            </a:lvl2pPr>
            <a:lvl3pPr indent="-355600" lvl="2" marL="1371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3pPr>
            <a:lvl4pPr indent="-342900" lvl="3" marL="1828800" marR="0" algn="l">
              <a:lnSpc>
                <a:spcPct val="90000"/>
              </a:lnSpc>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30200" lvl="4" marL="2286000" marR="0" algn="l">
              <a:lnSpc>
                <a:spcPct val="90000"/>
              </a:lnSpc>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5pPr>
            <a:lvl6pPr indent="-355600" lvl="5" marL="27432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18" name="Shape 118"/>
        <p:cNvGrpSpPr/>
        <p:nvPr/>
      </p:nvGrpSpPr>
      <p:grpSpPr>
        <a:xfrm>
          <a:off x="0" y="0"/>
          <a:ext cx="0" cy="0"/>
          <a:chOff x="0" y="0"/>
          <a:chExt cx="0" cy="0"/>
        </a:xfrm>
      </p:grpSpPr>
      <p:sp>
        <p:nvSpPr>
          <p:cNvPr id="119" name="Google Shape;119;p28"/>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8"/>
          <p:cNvSpPr txBox="1"/>
          <p:nvPr>
            <p:ph idx="1" type="body"/>
          </p:nvPr>
        </p:nvSpPr>
        <p:spPr>
          <a:xfrm>
            <a:off x="838200" y="3250387"/>
            <a:ext cx="5181600" cy="27463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8"/>
          <p:cNvSpPr txBox="1"/>
          <p:nvPr>
            <p:ph idx="2" type="body"/>
          </p:nvPr>
        </p:nvSpPr>
        <p:spPr>
          <a:xfrm>
            <a:off x="6172200" y="3250387"/>
            <a:ext cx="5181600" cy="274637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25" name="Shape 125"/>
        <p:cNvGrpSpPr/>
        <p:nvPr/>
      </p:nvGrpSpPr>
      <p:grpSpPr>
        <a:xfrm>
          <a:off x="0" y="0"/>
          <a:ext cx="0" cy="0"/>
          <a:chOff x="0" y="0"/>
          <a:chExt cx="0" cy="0"/>
        </a:xfrm>
      </p:grpSpPr>
      <p:sp>
        <p:nvSpPr>
          <p:cNvPr id="126" name="Google Shape;126;p29"/>
          <p:cNvSpPr txBox="1"/>
          <p:nvPr>
            <p:ph type="title"/>
          </p:nvPr>
        </p:nvSpPr>
        <p:spPr>
          <a:xfrm>
            <a:off x="838200" y="1605516"/>
            <a:ext cx="10515600" cy="100068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29"/>
          <p:cNvSpPr txBox="1"/>
          <p:nvPr>
            <p:ph idx="1" type="body"/>
          </p:nvPr>
        </p:nvSpPr>
        <p:spPr>
          <a:xfrm>
            <a:off x="838200" y="2696665"/>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8" name="Google Shape;128;p29"/>
          <p:cNvSpPr txBox="1"/>
          <p:nvPr>
            <p:ph idx="2" type="body"/>
          </p:nvPr>
        </p:nvSpPr>
        <p:spPr>
          <a:xfrm>
            <a:off x="838200" y="3621494"/>
            <a:ext cx="5157787" cy="2533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9"/>
          <p:cNvSpPr txBox="1"/>
          <p:nvPr>
            <p:ph idx="3" type="body"/>
          </p:nvPr>
        </p:nvSpPr>
        <p:spPr>
          <a:xfrm>
            <a:off x="6170612" y="2696665"/>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0" name="Google Shape;130;p29"/>
          <p:cNvSpPr txBox="1"/>
          <p:nvPr>
            <p:ph idx="4" type="body"/>
          </p:nvPr>
        </p:nvSpPr>
        <p:spPr>
          <a:xfrm>
            <a:off x="6170612" y="3621494"/>
            <a:ext cx="5183188" cy="2533021"/>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34" name="Shape 134"/>
        <p:cNvGrpSpPr/>
        <p:nvPr/>
      </p:nvGrpSpPr>
      <p:grpSpPr>
        <a:xfrm>
          <a:off x="0" y="0"/>
          <a:ext cx="0" cy="0"/>
          <a:chOff x="0" y="0"/>
          <a:chExt cx="0" cy="0"/>
        </a:xfrm>
      </p:grpSpPr>
      <p:sp>
        <p:nvSpPr>
          <p:cNvPr id="135" name="Google Shape;135;p30"/>
          <p:cNvSpPr txBox="1"/>
          <p:nvPr>
            <p:ph type="title"/>
          </p:nvPr>
        </p:nvSpPr>
        <p:spPr>
          <a:xfrm>
            <a:off x="839800" y="2039061"/>
            <a:ext cx="3932100" cy="579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30"/>
          <p:cNvSpPr txBox="1"/>
          <p:nvPr>
            <p:ph idx="1" type="body"/>
          </p:nvPr>
        </p:nvSpPr>
        <p:spPr>
          <a:xfrm>
            <a:off x="5183188" y="1912936"/>
            <a:ext cx="6172200" cy="3948114"/>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7" name="Google Shape;137;p30"/>
          <p:cNvSpPr txBox="1"/>
          <p:nvPr>
            <p:ph idx="2" type="body"/>
          </p:nvPr>
        </p:nvSpPr>
        <p:spPr>
          <a:xfrm>
            <a:off x="839788" y="2690036"/>
            <a:ext cx="3932237" cy="317895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8" name="Google Shape;13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41" name="Shape 141"/>
        <p:cNvGrpSpPr/>
        <p:nvPr/>
      </p:nvGrpSpPr>
      <p:grpSpPr>
        <a:xfrm>
          <a:off x="0" y="0"/>
          <a:ext cx="0" cy="0"/>
          <a:chOff x="0" y="0"/>
          <a:chExt cx="0" cy="0"/>
        </a:xfrm>
      </p:grpSpPr>
      <p:sp>
        <p:nvSpPr>
          <p:cNvPr id="142" name="Google Shape;142;p31"/>
          <p:cNvSpPr txBox="1"/>
          <p:nvPr>
            <p:ph type="title"/>
          </p:nvPr>
        </p:nvSpPr>
        <p:spPr>
          <a:xfrm>
            <a:off x="838200" y="1786269"/>
            <a:ext cx="3932237" cy="675167"/>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31"/>
          <p:cNvSpPr/>
          <p:nvPr>
            <p:ph idx="2" type="pic"/>
          </p:nvPr>
        </p:nvSpPr>
        <p:spPr>
          <a:xfrm>
            <a:off x="5183188" y="1786270"/>
            <a:ext cx="6172200" cy="4074780"/>
          </a:xfrm>
          <a:prstGeom prst="rect">
            <a:avLst/>
          </a:prstGeom>
          <a:noFill/>
          <a:ln>
            <a:noFill/>
          </a:ln>
        </p:spPr>
      </p:sp>
      <p:sp>
        <p:nvSpPr>
          <p:cNvPr id="144" name="Google Shape;144;p31"/>
          <p:cNvSpPr txBox="1"/>
          <p:nvPr>
            <p:ph idx="1" type="body"/>
          </p:nvPr>
        </p:nvSpPr>
        <p:spPr>
          <a:xfrm>
            <a:off x="839788" y="2636874"/>
            <a:ext cx="3932237" cy="323211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5" name="Google Shape;14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N°de page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13" name="Shape 13"/>
        <p:cNvGrpSpPr/>
        <p:nvPr/>
      </p:nvGrpSpPr>
      <p:grpSpPr>
        <a:xfrm>
          <a:off x="0" y="0"/>
          <a:ext cx="0" cy="0"/>
          <a:chOff x="0" y="0"/>
          <a:chExt cx="0" cy="0"/>
        </a:xfrm>
      </p:grpSpPr>
      <p:sp>
        <p:nvSpPr>
          <p:cNvPr id="14" name="Google Shape;14;p38"/>
          <p:cNvSpPr/>
          <p:nvPr/>
        </p:nvSpPr>
        <p:spPr>
          <a:xfrm>
            <a:off x="5706238" y="477342"/>
            <a:ext cx="6485762" cy="21948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 name="Google Shape;15;p38"/>
          <p:cNvSpPr/>
          <p:nvPr>
            <p:ph idx="2" type="pic"/>
          </p:nvPr>
        </p:nvSpPr>
        <p:spPr>
          <a:xfrm>
            <a:off x="1868938" y="1889760"/>
            <a:ext cx="3277824" cy="4968240"/>
          </a:xfrm>
          <a:prstGeom prst="rect">
            <a:avLst/>
          </a:prstGeom>
          <a:solidFill>
            <a:srgbClr val="F2F2F2"/>
          </a:solidFill>
          <a:ln>
            <a:noFill/>
          </a:ln>
        </p:spPr>
      </p:sp>
      <p:sp>
        <p:nvSpPr>
          <p:cNvPr id="16" name="Google Shape;16;p38"/>
          <p:cNvSpPr/>
          <p:nvPr/>
        </p:nvSpPr>
        <p:spPr>
          <a:xfrm>
            <a:off x="0" y="0"/>
            <a:ext cx="391886"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 name="Google Shape;17;p38"/>
          <p:cNvSpPr/>
          <p:nvPr>
            <p:ph idx="3" type="pic"/>
          </p:nvPr>
        </p:nvSpPr>
        <p:spPr>
          <a:xfrm>
            <a:off x="7777707" y="-1"/>
            <a:ext cx="3277824" cy="3648891"/>
          </a:xfrm>
          <a:prstGeom prst="rect">
            <a:avLst/>
          </a:prstGeom>
          <a:solidFill>
            <a:srgbClr val="F2F2F2"/>
          </a:solidFill>
          <a:ln>
            <a:noFill/>
          </a:ln>
        </p:spPr>
      </p:sp>
      <p:pic>
        <p:nvPicPr>
          <p:cNvPr id="18" name="Google Shape;18;p38"/>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48" name="Shape 148"/>
        <p:cNvGrpSpPr/>
        <p:nvPr/>
      </p:nvGrpSpPr>
      <p:grpSpPr>
        <a:xfrm>
          <a:off x="0" y="0"/>
          <a:ext cx="0" cy="0"/>
          <a:chOff x="0" y="0"/>
          <a:chExt cx="0" cy="0"/>
        </a:xfrm>
      </p:grpSpPr>
      <p:sp>
        <p:nvSpPr>
          <p:cNvPr id="149" name="Google Shape;149;p32"/>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2"/>
          <p:cNvSpPr txBox="1"/>
          <p:nvPr>
            <p:ph idx="1" type="body"/>
          </p:nvPr>
        </p:nvSpPr>
        <p:spPr>
          <a:xfrm rot="5400000">
            <a:off x="4580629" y="-616920"/>
            <a:ext cx="3030743"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54" name="Shape 154"/>
        <p:cNvGrpSpPr/>
        <p:nvPr/>
      </p:nvGrpSpPr>
      <p:grpSpPr>
        <a:xfrm>
          <a:off x="0" y="0"/>
          <a:ext cx="0" cy="0"/>
          <a:chOff x="0" y="0"/>
          <a:chExt cx="0" cy="0"/>
        </a:xfrm>
      </p:grpSpPr>
      <p:sp>
        <p:nvSpPr>
          <p:cNvPr id="155" name="Google Shape;155;p33"/>
          <p:cNvSpPr txBox="1"/>
          <p:nvPr>
            <p:ph type="title"/>
          </p:nvPr>
        </p:nvSpPr>
        <p:spPr>
          <a:xfrm rot="5400000">
            <a:off x="7812105" y="2635268"/>
            <a:ext cx="4454490" cy="26289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33"/>
          <p:cNvSpPr txBox="1"/>
          <p:nvPr>
            <p:ph idx="1" type="body"/>
          </p:nvPr>
        </p:nvSpPr>
        <p:spPr>
          <a:xfrm rot="5400000">
            <a:off x="2478106" y="82568"/>
            <a:ext cx="4454489"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Bebas Neue"/>
                <a:ea typeface="Bebas Neue"/>
                <a:cs typeface="Bebas Neue"/>
                <a:sym typeface="Bebas Neue"/>
              </a:defRPr>
            </a:lvl9pPr>
          </a:lstStyle>
          <a:p>
            <a:pPr indent="0" lvl="0" marL="0" rtl="0" algn="r">
              <a:spcBef>
                <a:spcPts val="0"/>
              </a:spcBef>
              <a:spcAft>
                <a:spcPts val="0"/>
              </a:spcAft>
              <a:buNone/>
            </a:pPr>
            <a:r>
              <a:rPr lang="fr-FR"/>
              <a:t>N° de page</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60" name="Shape 160"/>
        <p:cNvGrpSpPr/>
        <p:nvPr/>
      </p:nvGrpSpPr>
      <p:grpSpPr>
        <a:xfrm>
          <a:off x="0" y="0"/>
          <a:ext cx="0" cy="0"/>
          <a:chOff x="0" y="0"/>
          <a:chExt cx="0" cy="0"/>
        </a:xfrm>
      </p:grpSpPr>
      <p:sp>
        <p:nvSpPr>
          <p:cNvPr id="161" name="Google Shape;161;p34"/>
          <p:cNvSpPr txBox="1"/>
          <p:nvPr>
            <p:ph idx="12" type="sldNum"/>
          </p:nvPr>
        </p:nvSpPr>
        <p:spPr>
          <a:xfrm>
            <a:off x="8737600" y="6381329"/>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rgbClr val="3056A3"/>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162" name="Shape 16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9" name="Shape 19"/>
        <p:cNvGrpSpPr/>
        <p:nvPr/>
      </p:nvGrpSpPr>
      <p:grpSpPr>
        <a:xfrm>
          <a:off x="0" y="0"/>
          <a:ext cx="0" cy="0"/>
          <a:chOff x="0" y="0"/>
          <a:chExt cx="0" cy="0"/>
        </a:xfrm>
      </p:grpSpPr>
      <p:sp>
        <p:nvSpPr>
          <p:cNvPr id="20" name="Google Shape;2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23" name="Google Shape;23;p39"/>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 name="Shape 24"/>
        <p:cNvGrpSpPr/>
        <p:nvPr/>
      </p:nvGrpSpPr>
      <p:grpSpPr>
        <a:xfrm>
          <a:off x="0" y="0"/>
          <a:ext cx="0" cy="0"/>
          <a:chOff x="0" y="0"/>
          <a:chExt cx="0" cy="0"/>
        </a:xfrm>
      </p:grpSpPr>
      <p:sp>
        <p:nvSpPr>
          <p:cNvPr id="25" name="Google Shape;25;p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0"/>
          <p:cNvSpPr txBox="1"/>
          <p:nvPr>
            <p:ph idx="12" type="sldNum"/>
          </p:nvPr>
        </p:nvSpPr>
        <p:spPr>
          <a:xfrm>
            <a:off x="861060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0" name="Google Shape;30;p40"/>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1" name="Shape 31"/>
        <p:cNvGrpSpPr/>
        <p:nvPr/>
      </p:nvGrpSpPr>
      <p:grpSpPr>
        <a:xfrm>
          <a:off x="0" y="0"/>
          <a:ext cx="0" cy="0"/>
          <a:chOff x="0" y="0"/>
          <a:chExt cx="0" cy="0"/>
        </a:xfrm>
      </p:grpSpPr>
      <p:sp>
        <p:nvSpPr>
          <p:cNvPr id="32" name="Google Shape;32;p4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A8A8A"/>
              </a:buClr>
              <a:buSzPts val="2400"/>
              <a:buNone/>
              <a:defRPr sz="2400">
                <a:solidFill>
                  <a:srgbClr val="8A8A8A"/>
                </a:solidFill>
              </a:defRPr>
            </a:lvl1pPr>
            <a:lvl2pPr indent="-228600" lvl="1" marL="914400" algn="l">
              <a:lnSpc>
                <a:spcPct val="90000"/>
              </a:lnSpc>
              <a:spcBef>
                <a:spcPts val="500"/>
              </a:spcBef>
              <a:spcAft>
                <a:spcPts val="0"/>
              </a:spcAft>
              <a:buClr>
                <a:srgbClr val="8A8A8A"/>
              </a:buClr>
              <a:buSzPts val="2000"/>
              <a:buNone/>
              <a:defRPr sz="2000">
                <a:solidFill>
                  <a:srgbClr val="8A8A8A"/>
                </a:solidFill>
              </a:defRPr>
            </a:lvl2pPr>
            <a:lvl3pPr indent="-228600" lvl="2" marL="1371600" algn="l">
              <a:lnSpc>
                <a:spcPct val="90000"/>
              </a:lnSpc>
              <a:spcBef>
                <a:spcPts val="500"/>
              </a:spcBef>
              <a:spcAft>
                <a:spcPts val="0"/>
              </a:spcAft>
              <a:buClr>
                <a:srgbClr val="8A8A8A"/>
              </a:buClr>
              <a:buSzPts val="1800"/>
              <a:buNone/>
              <a:defRPr sz="1800">
                <a:solidFill>
                  <a:srgbClr val="8A8A8A"/>
                </a:solidFill>
              </a:defRPr>
            </a:lvl3pPr>
            <a:lvl4pPr indent="-228600" lvl="3" marL="1828800" algn="l">
              <a:lnSpc>
                <a:spcPct val="90000"/>
              </a:lnSpc>
              <a:spcBef>
                <a:spcPts val="500"/>
              </a:spcBef>
              <a:spcAft>
                <a:spcPts val="0"/>
              </a:spcAft>
              <a:buClr>
                <a:srgbClr val="8A8A8A"/>
              </a:buClr>
              <a:buSzPts val="1600"/>
              <a:buNone/>
              <a:defRPr sz="1600">
                <a:solidFill>
                  <a:srgbClr val="8A8A8A"/>
                </a:solidFill>
              </a:defRPr>
            </a:lvl4pPr>
            <a:lvl5pPr indent="-228600" lvl="4" marL="2286000" algn="l">
              <a:lnSpc>
                <a:spcPct val="90000"/>
              </a:lnSpc>
              <a:spcBef>
                <a:spcPts val="500"/>
              </a:spcBef>
              <a:spcAft>
                <a:spcPts val="0"/>
              </a:spcAft>
              <a:buClr>
                <a:srgbClr val="8A8A8A"/>
              </a:buClr>
              <a:buSzPts val="1600"/>
              <a:buNone/>
              <a:defRPr sz="1600">
                <a:solidFill>
                  <a:srgbClr val="8A8A8A"/>
                </a:solidFill>
              </a:defRPr>
            </a:lvl5pPr>
            <a:lvl6pPr indent="-228600" lvl="5" marL="2743200" algn="l">
              <a:lnSpc>
                <a:spcPct val="90000"/>
              </a:lnSpc>
              <a:spcBef>
                <a:spcPts val="500"/>
              </a:spcBef>
              <a:spcAft>
                <a:spcPts val="0"/>
              </a:spcAft>
              <a:buClr>
                <a:srgbClr val="8A8A8A"/>
              </a:buClr>
              <a:buSzPts val="1600"/>
              <a:buNone/>
              <a:defRPr sz="1600">
                <a:solidFill>
                  <a:srgbClr val="8A8A8A"/>
                </a:solidFill>
              </a:defRPr>
            </a:lvl6pPr>
            <a:lvl7pPr indent="-228600" lvl="6" marL="3200400" algn="l">
              <a:lnSpc>
                <a:spcPct val="90000"/>
              </a:lnSpc>
              <a:spcBef>
                <a:spcPts val="500"/>
              </a:spcBef>
              <a:spcAft>
                <a:spcPts val="0"/>
              </a:spcAft>
              <a:buClr>
                <a:srgbClr val="8A8A8A"/>
              </a:buClr>
              <a:buSzPts val="1600"/>
              <a:buNone/>
              <a:defRPr sz="1600">
                <a:solidFill>
                  <a:srgbClr val="8A8A8A"/>
                </a:solidFill>
              </a:defRPr>
            </a:lvl7pPr>
            <a:lvl8pPr indent="-228600" lvl="7" marL="3657600" algn="l">
              <a:lnSpc>
                <a:spcPct val="90000"/>
              </a:lnSpc>
              <a:spcBef>
                <a:spcPts val="500"/>
              </a:spcBef>
              <a:spcAft>
                <a:spcPts val="0"/>
              </a:spcAft>
              <a:buClr>
                <a:srgbClr val="8A8A8A"/>
              </a:buClr>
              <a:buSzPts val="1600"/>
              <a:buNone/>
              <a:defRPr sz="1600">
                <a:solidFill>
                  <a:srgbClr val="8A8A8A"/>
                </a:solidFill>
              </a:defRPr>
            </a:lvl8pPr>
            <a:lvl9pPr indent="-228600" lvl="8" marL="4114800" algn="l">
              <a:lnSpc>
                <a:spcPct val="90000"/>
              </a:lnSpc>
              <a:spcBef>
                <a:spcPts val="500"/>
              </a:spcBef>
              <a:spcAft>
                <a:spcPts val="0"/>
              </a:spcAft>
              <a:buClr>
                <a:srgbClr val="8A8A8A"/>
              </a:buClr>
              <a:buSzPts val="1600"/>
              <a:buNone/>
              <a:defRPr sz="1600">
                <a:solidFill>
                  <a:srgbClr val="8A8A8A"/>
                </a:solidFill>
              </a:defRPr>
            </a:lvl9pPr>
          </a:lstStyle>
          <a:p/>
        </p:txBody>
      </p:sp>
      <p:sp>
        <p:nvSpPr>
          <p:cNvPr id="34" name="Google Shape;3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37" name="Google Shape;37;p41"/>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2"/>
          <p:cNvSpPr txBox="1"/>
          <p:nvPr>
            <p:ph idx="12" type="sldNum"/>
          </p:nvPr>
        </p:nvSpPr>
        <p:spPr>
          <a:xfrm>
            <a:off x="8610600" y="6356350"/>
            <a:ext cx="198023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45" name="Google Shape;45;p42"/>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6" name="Shape 46"/>
        <p:cNvGrpSpPr/>
        <p:nvPr/>
      </p:nvGrpSpPr>
      <p:grpSpPr>
        <a:xfrm>
          <a:off x="0" y="0"/>
          <a:ext cx="0" cy="0"/>
          <a:chOff x="0" y="0"/>
          <a:chExt cx="0" cy="0"/>
        </a:xfrm>
      </p:grpSpPr>
      <p:sp>
        <p:nvSpPr>
          <p:cNvPr id="47" name="Google Shape;47;p4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4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3"/>
          <p:cNvSpPr txBox="1"/>
          <p:nvPr>
            <p:ph idx="12" type="sldNum"/>
          </p:nvPr>
        </p:nvSpPr>
        <p:spPr>
          <a:xfrm>
            <a:off x="8610600" y="6356350"/>
            <a:ext cx="2072833"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55" name="Google Shape;55;p43"/>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6" name="Shape 56"/>
        <p:cNvGrpSpPr/>
        <p:nvPr/>
      </p:nvGrpSpPr>
      <p:grpSpPr>
        <a:xfrm>
          <a:off x="0" y="0"/>
          <a:ext cx="0" cy="0"/>
          <a:chOff x="0" y="0"/>
          <a:chExt cx="0" cy="0"/>
        </a:xfrm>
      </p:grpSpPr>
      <p:sp>
        <p:nvSpPr>
          <p:cNvPr id="57" name="Google Shape;57;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4"/>
          <p:cNvSpPr txBox="1"/>
          <p:nvPr>
            <p:ph idx="12" type="sldNum"/>
          </p:nvPr>
        </p:nvSpPr>
        <p:spPr>
          <a:xfrm>
            <a:off x="8610600" y="6356350"/>
            <a:ext cx="206125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61" name="Google Shape;61;p44"/>
          <p:cNvPicPr preferRelativeResize="0"/>
          <p:nvPr/>
        </p:nvPicPr>
        <p:blipFill rotWithShape="1">
          <a:blip r:embed="rId2">
            <a:alphaModFix/>
          </a:blip>
          <a:srcRect b="0" l="0" r="0" t="0"/>
          <a:stretch/>
        </p:blipFill>
        <p:spPr>
          <a:xfrm>
            <a:off x="10843372" y="6001473"/>
            <a:ext cx="1020116" cy="5313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2" name="Shape 62"/>
        <p:cNvGrpSpPr/>
        <p:nvPr/>
      </p:nvGrpSpPr>
      <p:grpSpPr>
        <a:xfrm>
          <a:off x="0" y="0"/>
          <a:ext cx="0" cy="0"/>
          <a:chOff x="0" y="0"/>
          <a:chExt cx="0" cy="0"/>
        </a:xfrm>
      </p:grpSpPr>
      <p:sp>
        <p:nvSpPr>
          <p:cNvPr id="63" name="Google Shape;63;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4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pic>
        <p:nvPicPr>
          <p:cNvPr id="69" name="Google Shape;69;p45"/>
          <p:cNvPicPr preferRelativeResize="0"/>
          <p:nvPr/>
        </p:nvPicPr>
        <p:blipFill rotWithShape="1">
          <a:blip r:embed="rId2">
            <a:alphaModFix/>
          </a:blip>
          <a:srcRect b="0" l="0" r="0" t="0"/>
          <a:stretch/>
        </p:blipFill>
        <p:spPr>
          <a:xfrm>
            <a:off x="10843372" y="325136"/>
            <a:ext cx="1020116" cy="5313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image" Target="../media/image2.png"/><Relationship Id="rId2" Type="http://schemas.openxmlformats.org/officeDocument/2006/relationships/image" Target="../media/image8.png"/><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8" name="Google Shape;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9" name="Google Shape;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A8A8A"/>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0" name="Google Shape;1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A8A8A"/>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24"/>
          <p:cNvSpPr txBox="1"/>
          <p:nvPr>
            <p:ph type="title"/>
          </p:nvPr>
        </p:nvSpPr>
        <p:spPr>
          <a:xfrm>
            <a:off x="838200" y="1708850"/>
            <a:ext cx="10515600" cy="1325563"/>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chemeClr val="dk1"/>
              </a:buClr>
              <a:buSzPts val="4400"/>
              <a:buFont typeface="Bebas Neue"/>
              <a:buNone/>
              <a:defRPr b="0" i="0" sz="4400" u="none" cap="none" strike="noStrike">
                <a:solidFill>
                  <a:schemeClr val="dk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24"/>
          <p:cNvSpPr txBox="1"/>
          <p:nvPr>
            <p:ph idx="1" type="body"/>
          </p:nvPr>
        </p:nvSpPr>
        <p:spPr>
          <a:xfrm>
            <a:off x="838200" y="3125508"/>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Comfortaa"/>
              <a:buChar char="•"/>
              <a:defRPr b="0" i="0" sz="2400" u="none" cap="none" strike="noStrike">
                <a:solidFill>
                  <a:schemeClr val="dk1"/>
                </a:solidFill>
                <a:latin typeface="Comfortaa"/>
                <a:ea typeface="Comfortaa"/>
                <a:cs typeface="Comfortaa"/>
                <a:sym typeface="Comfortaa"/>
              </a:defRPr>
            </a:lvl1pPr>
            <a:lvl2pPr indent="-355600" lvl="1" marL="914400" marR="0" rtl="0" algn="l">
              <a:lnSpc>
                <a:spcPct val="90000"/>
              </a:lnSpc>
              <a:spcBef>
                <a:spcPts val="500"/>
              </a:spcBef>
              <a:spcAft>
                <a:spcPts val="0"/>
              </a:spcAft>
              <a:buClr>
                <a:schemeClr val="dk1"/>
              </a:buClr>
              <a:buSzPts val="2000"/>
              <a:buFont typeface="Comfortaa"/>
              <a:buChar char="•"/>
              <a:defRPr b="0" i="0" sz="2000" u="none" cap="none" strike="noStrike">
                <a:solidFill>
                  <a:schemeClr val="dk1"/>
                </a:solidFill>
                <a:latin typeface="Comfortaa"/>
                <a:ea typeface="Comfortaa"/>
                <a:cs typeface="Comfortaa"/>
                <a:sym typeface="Comfortaa"/>
              </a:defRPr>
            </a:lvl2pPr>
            <a:lvl3pPr indent="-342900" lvl="2" marL="1371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3pPr>
            <a:lvl4pPr indent="-330200" lvl="3" marL="1828800" marR="0" rtl="0" algn="l">
              <a:lnSpc>
                <a:spcPct val="90000"/>
              </a:lnSpc>
              <a:spcBef>
                <a:spcPts val="500"/>
              </a:spcBef>
              <a:spcAft>
                <a:spcPts val="0"/>
              </a:spcAft>
              <a:buClr>
                <a:schemeClr val="dk1"/>
              </a:buClr>
              <a:buSzPts val="1600"/>
              <a:buFont typeface="Comfortaa"/>
              <a:buChar char="•"/>
              <a:defRPr b="0" i="0" sz="1600" u="none" cap="none" strike="noStrike">
                <a:solidFill>
                  <a:schemeClr val="dk1"/>
                </a:solidFill>
                <a:latin typeface="Comfortaa"/>
                <a:ea typeface="Comfortaa"/>
                <a:cs typeface="Comfortaa"/>
                <a:sym typeface="Comfortaa"/>
              </a:defRPr>
            </a:lvl4pPr>
            <a:lvl5pPr indent="-317500" lvl="4" marL="2286000" marR="0" rtl="0" algn="l">
              <a:lnSpc>
                <a:spcPct val="90000"/>
              </a:lnSpc>
              <a:spcBef>
                <a:spcPts val="500"/>
              </a:spcBef>
              <a:spcAft>
                <a:spcPts val="0"/>
              </a:spcAft>
              <a:buClr>
                <a:schemeClr val="dk1"/>
              </a:buClr>
              <a:buSzPts val="1400"/>
              <a:buFont typeface="Comfortaa"/>
              <a:buChar char="•"/>
              <a:defRPr b="0" i="0" sz="1400" u="none" cap="none" strike="noStrike">
                <a:solidFill>
                  <a:schemeClr val="dk1"/>
                </a:solidFill>
                <a:latin typeface="Comfortaa"/>
                <a:ea typeface="Comfortaa"/>
                <a:cs typeface="Comfortaa"/>
                <a:sym typeface="Comfortaa"/>
              </a:defRPr>
            </a:lvl5pPr>
            <a:lvl6pPr indent="-342900" lvl="5" marL="27432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6pPr>
            <a:lvl7pPr indent="-342900" lvl="6" marL="32004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7pPr>
            <a:lvl8pPr indent="-342900" lvl="7" marL="36576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8pPr>
            <a:lvl9pPr indent="-342900" lvl="8" marL="4114800" marR="0" rtl="0" algn="l">
              <a:lnSpc>
                <a:spcPct val="90000"/>
              </a:lnSpc>
              <a:spcBef>
                <a:spcPts val="500"/>
              </a:spcBef>
              <a:spcAft>
                <a:spcPts val="0"/>
              </a:spcAft>
              <a:buClr>
                <a:schemeClr val="dk1"/>
              </a:buClr>
              <a:buSzPts val="1800"/>
              <a:buFont typeface="Comfortaa"/>
              <a:buChar char="•"/>
              <a:defRPr b="0" i="0" sz="1800" u="none" cap="none" strike="noStrike">
                <a:solidFill>
                  <a:schemeClr val="dk1"/>
                </a:solidFill>
                <a:latin typeface="Comfortaa"/>
                <a:ea typeface="Comfortaa"/>
                <a:cs typeface="Comfortaa"/>
                <a:sym typeface="Comfortaa"/>
              </a:defRPr>
            </a:lvl9pPr>
          </a:lstStyle>
          <a:p/>
        </p:txBody>
      </p:sp>
      <p:sp>
        <p:nvSpPr>
          <p:cNvPr id="105" name="Google Shape;10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6" name="Google Shape;10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7" name="Google Shape;10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pic>
        <p:nvPicPr>
          <p:cNvPr id="108" name="Google Shape;108;p24"/>
          <p:cNvPicPr preferRelativeResize="0"/>
          <p:nvPr/>
        </p:nvPicPr>
        <p:blipFill rotWithShape="1">
          <a:blip r:embed="rId1">
            <a:alphaModFix/>
          </a:blip>
          <a:srcRect b="0" l="0" r="0" t="0"/>
          <a:stretch/>
        </p:blipFill>
        <p:spPr>
          <a:xfrm>
            <a:off x="10843372" y="325136"/>
            <a:ext cx="1020115" cy="531390"/>
          </a:xfrm>
          <a:prstGeom prst="rect">
            <a:avLst/>
          </a:prstGeom>
          <a:noFill/>
          <a:ln>
            <a:noFill/>
          </a:ln>
        </p:spPr>
      </p:pic>
      <p:pic>
        <p:nvPicPr>
          <p:cNvPr id="109" name="Google Shape;109;p24"/>
          <p:cNvPicPr preferRelativeResize="0"/>
          <p:nvPr/>
        </p:nvPicPr>
        <p:blipFill rotWithShape="1">
          <a:blip r:embed="rId2">
            <a:alphaModFix/>
          </a:blip>
          <a:srcRect b="0" l="0" r="0" t="0"/>
          <a:stretch/>
        </p:blipFill>
        <p:spPr>
          <a:xfrm>
            <a:off x="-266379" y="-72638"/>
            <a:ext cx="2542831" cy="1653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jp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hyperlink" Target="https://www.bilans-ges.ademe.fr/docutheque/docs/GUIDE%20PLAN%20D'ACTION.pdf" TargetMode="Externa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31.png"/><Relationship Id="rId5" Type="http://schemas.openxmlformats.org/officeDocument/2006/relationships/image" Target="../media/image29.jpg"/><Relationship Id="rId6"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32.jpg"/><Relationship Id="rId4" Type="http://schemas.openxmlformats.org/officeDocument/2006/relationships/image" Target="../media/image34.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37.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0" Type="http://schemas.openxmlformats.org/officeDocument/2006/relationships/image" Target="../media/image45.png"/><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38.png"/><Relationship Id="rId9" Type="http://schemas.openxmlformats.org/officeDocument/2006/relationships/image" Target="../media/image51.png"/><Relationship Id="rId5" Type="http://schemas.openxmlformats.org/officeDocument/2006/relationships/image" Target="../media/image39.png"/><Relationship Id="rId6" Type="http://schemas.openxmlformats.org/officeDocument/2006/relationships/image" Target="../media/image13.png"/><Relationship Id="rId7" Type="http://schemas.openxmlformats.org/officeDocument/2006/relationships/image" Target="../media/image40.png"/><Relationship Id="rId8"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13.png"/><Relationship Id="rId5" Type="http://schemas.openxmlformats.org/officeDocument/2006/relationships/image" Target="../media/image42.png"/><Relationship Id="rId6" Type="http://schemas.openxmlformats.org/officeDocument/2006/relationships/image" Target="../media/image47.png"/><Relationship Id="rId7"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48.png"/><Relationship Id="rId4" Type="http://schemas.openxmlformats.org/officeDocument/2006/relationships/image" Target="../media/image13.png"/><Relationship Id="rId5" Type="http://schemas.openxmlformats.org/officeDocument/2006/relationships/image" Target="../media/image46.png"/><Relationship Id="rId6" Type="http://schemas.openxmlformats.org/officeDocument/2006/relationships/image" Target="../media/image49.png"/><Relationship Id="rId7"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50.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unfccc.int/timeline/" TargetMode="External"/><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9.png"/><Relationship Id="rId7"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18.png"/><Relationship Id="rId8"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5"/>
          <p:cNvSpPr/>
          <p:nvPr/>
        </p:nvSpPr>
        <p:spPr>
          <a:xfrm>
            <a:off x="4648578" y="1412386"/>
            <a:ext cx="2841256" cy="2841256"/>
          </a:xfrm>
          <a:prstGeom prst="blockArc">
            <a:avLst>
              <a:gd fmla="val 794951" name="adj1"/>
              <a:gd fmla="val 10121114" name="adj2"/>
              <a:gd fmla="val 2388" name="adj3"/>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68" name="Google Shape;168;p35"/>
          <p:cNvSpPr/>
          <p:nvPr/>
        </p:nvSpPr>
        <p:spPr>
          <a:xfrm>
            <a:off x="1" y="4107393"/>
            <a:ext cx="12192000" cy="181816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169" name="Google Shape;169;p35"/>
          <p:cNvSpPr txBox="1"/>
          <p:nvPr/>
        </p:nvSpPr>
        <p:spPr>
          <a:xfrm>
            <a:off x="1" y="4404100"/>
            <a:ext cx="12192000" cy="830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fr-FR" sz="4800" u="none" cap="none" strike="noStrike">
                <a:solidFill>
                  <a:srgbClr val="FFFFFF"/>
                </a:solidFill>
                <a:latin typeface="Corbel"/>
                <a:ea typeface="Corbel"/>
                <a:cs typeface="Corbel"/>
                <a:sym typeface="Corbel"/>
              </a:rPr>
              <a:t>Phase 5 : Faire passer le message </a:t>
            </a:r>
            <a:endParaRPr/>
          </a:p>
        </p:txBody>
      </p:sp>
      <p:sp>
        <p:nvSpPr>
          <p:cNvPr id="170" name="Google Shape;170;p35"/>
          <p:cNvSpPr txBox="1"/>
          <p:nvPr/>
        </p:nvSpPr>
        <p:spPr>
          <a:xfrm>
            <a:off x="-1" y="5109148"/>
            <a:ext cx="12191853" cy="37965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Corbel"/>
              <a:ea typeface="Corbel"/>
              <a:cs typeface="Corbel"/>
              <a:sym typeface="Corbel"/>
            </a:endParaRPr>
          </a:p>
        </p:txBody>
      </p:sp>
      <p:grpSp>
        <p:nvGrpSpPr>
          <p:cNvPr id="171" name="Google Shape;171;p35"/>
          <p:cNvGrpSpPr/>
          <p:nvPr/>
        </p:nvGrpSpPr>
        <p:grpSpPr>
          <a:xfrm>
            <a:off x="4960005" y="1723814"/>
            <a:ext cx="2218401" cy="2218401"/>
            <a:chOff x="4547049" y="1897856"/>
            <a:chExt cx="3071634" cy="3071634"/>
          </a:xfrm>
        </p:grpSpPr>
        <p:sp>
          <p:nvSpPr>
            <p:cNvPr id="172" name="Google Shape;172;p35"/>
            <p:cNvSpPr/>
            <p:nvPr/>
          </p:nvSpPr>
          <p:spPr>
            <a:xfrm>
              <a:off x="4547049" y="1897856"/>
              <a:ext cx="3071634" cy="3071634"/>
            </a:xfrm>
            <a:custGeom>
              <a:rect b="b" l="l" r="r" t="t"/>
              <a:pathLst>
                <a:path extrusionOk="0" h="3057525" w="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73" name="Google Shape;173;p35"/>
            <p:cNvSpPr/>
            <p:nvPr/>
          </p:nvSpPr>
          <p:spPr>
            <a:xfrm>
              <a:off x="4574848" y="1907000"/>
              <a:ext cx="3028217" cy="2962327"/>
            </a:xfrm>
            <a:custGeom>
              <a:rect b="b" l="l" r="r" t="t"/>
              <a:pathLst>
                <a:path extrusionOk="0" h="2962327" w="302821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sp>
        <p:nvSpPr>
          <p:cNvPr id="174" name="Google Shape;174;p35"/>
          <p:cNvSpPr/>
          <p:nvPr/>
        </p:nvSpPr>
        <p:spPr>
          <a:xfrm rot="-634690">
            <a:off x="4402904" y="2531493"/>
            <a:ext cx="489707" cy="585571"/>
          </a:xfrm>
          <a:custGeom>
            <a:rect b="b" l="l" r="r" t="t"/>
            <a:pathLst>
              <a:path extrusionOk="0" h="676134" w="565444">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175" name="Google Shape;175;p35"/>
          <p:cNvGrpSpPr/>
          <p:nvPr/>
        </p:nvGrpSpPr>
        <p:grpSpPr>
          <a:xfrm rot="1052635">
            <a:off x="7017236" y="2078906"/>
            <a:ext cx="1338434" cy="1227345"/>
            <a:chOff x="5655092" y="376887"/>
            <a:chExt cx="4490688" cy="4117968"/>
          </a:xfrm>
        </p:grpSpPr>
        <p:sp>
          <p:nvSpPr>
            <p:cNvPr id="176" name="Google Shape;176;p35"/>
            <p:cNvSpPr/>
            <p:nvPr/>
          </p:nvSpPr>
          <p:spPr>
            <a:xfrm>
              <a:off x="5655092" y="385052"/>
              <a:ext cx="4490688" cy="4109803"/>
            </a:xfrm>
            <a:custGeom>
              <a:rect b="b" l="l" r="r" t="t"/>
              <a:pathLst>
                <a:path extrusionOk="0" h="4109802" w="4490688">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77" name="Google Shape;177;p35"/>
            <p:cNvSpPr/>
            <p:nvPr/>
          </p:nvSpPr>
          <p:spPr>
            <a:xfrm>
              <a:off x="7600719" y="376887"/>
              <a:ext cx="2435227" cy="2185460"/>
            </a:xfrm>
            <a:custGeom>
              <a:rect b="b" l="l" r="r" t="t"/>
              <a:pathLst>
                <a:path extrusionOk="0" h="2185459" w="2435226">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78" name="Google Shape;178;p35"/>
            <p:cNvSpPr/>
            <p:nvPr/>
          </p:nvSpPr>
          <p:spPr>
            <a:xfrm>
              <a:off x="5750459" y="1472498"/>
              <a:ext cx="1612132" cy="1458865"/>
            </a:xfrm>
            <a:custGeom>
              <a:rect b="b" l="l" r="r" t="t"/>
              <a:pathLst>
                <a:path extrusionOk="0" h="1458865" w="1612131">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79" name="Google Shape;179;p35"/>
          <p:cNvGrpSpPr/>
          <p:nvPr/>
        </p:nvGrpSpPr>
        <p:grpSpPr>
          <a:xfrm rot="1151421">
            <a:off x="6155444" y="1329364"/>
            <a:ext cx="811322" cy="566443"/>
            <a:chOff x="5679779" y="1344421"/>
            <a:chExt cx="994669" cy="694451"/>
          </a:xfrm>
        </p:grpSpPr>
        <p:sp>
          <p:nvSpPr>
            <p:cNvPr id="180" name="Google Shape;180;p35"/>
            <p:cNvSpPr/>
            <p:nvPr/>
          </p:nvSpPr>
          <p:spPr>
            <a:xfrm rot="739920">
              <a:off x="6440960" y="1354067"/>
              <a:ext cx="163273" cy="675158"/>
            </a:xfrm>
            <a:custGeom>
              <a:rect b="b" l="l" r="r" t="t"/>
              <a:pathLst>
                <a:path extrusionOk="0" h="1457325" w="352425">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1" name="Google Shape;181;p35"/>
            <p:cNvSpPr/>
            <p:nvPr/>
          </p:nvSpPr>
          <p:spPr>
            <a:xfrm rot="186138">
              <a:off x="6177380" y="1465249"/>
              <a:ext cx="189750" cy="529535"/>
            </a:xfrm>
            <a:custGeom>
              <a:rect b="b" l="l" r="r" t="t"/>
              <a:pathLst>
                <a:path extrusionOk="0" h="1143000" w="409575">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2" name="Google Shape;182;p35"/>
            <p:cNvSpPr/>
            <p:nvPr/>
          </p:nvSpPr>
          <p:spPr>
            <a:xfrm rot="-419470">
              <a:off x="5712813" y="1452010"/>
              <a:ext cx="216227" cy="556013"/>
            </a:xfrm>
            <a:custGeom>
              <a:rect b="b" l="l" r="r" t="t"/>
              <a:pathLst>
                <a:path extrusionOk="0" h="1200150" w="466725">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3" name="Google Shape;183;p35"/>
            <p:cNvSpPr/>
            <p:nvPr/>
          </p:nvSpPr>
          <p:spPr>
            <a:xfrm>
              <a:off x="5975196" y="1441944"/>
              <a:ext cx="158861" cy="551600"/>
            </a:xfrm>
            <a:custGeom>
              <a:rect b="b" l="l" r="r" t="t"/>
              <a:pathLst>
                <a:path extrusionOk="0" h="1190625" w="34290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84" name="Google Shape;184;p35"/>
          <p:cNvGrpSpPr/>
          <p:nvPr/>
        </p:nvGrpSpPr>
        <p:grpSpPr>
          <a:xfrm rot="2779377">
            <a:off x="6882919" y="1481878"/>
            <a:ext cx="612565" cy="807484"/>
            <a:chOff x="5733204" y="4148522"/>
            <a:chExt cx="1306402" cy="1722100"/>
          </a:xfrm>
        </p:grpSpPr>
        <p:grpSp>
          <p:nvGrpSpPr>
            <p:cNvPr id="185" name="Google Shape;185;p35"/>
            <p:cNvGrpSpPr/>
            <p:nvPr/>
          </p:nvGrpSpPr>
          <p:grpSpPr>
            <a:xfrm>
              <a:off x="5733204" y="4148522"/>
              <a:ext cx="1306402" cy="1722100"/>
              <a:chOff x="2445111" y="599435"/>
              <a:chExt cx="5312311" cy="7002691"/>
            </a:xfrm>
          </p:grpSpPr>
          <p:sp>
            <p:nvSpPr>
              <p:cNvPr id="186" name="Google Shape;186;p35"/>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7" name="Google Shape;187;p35"/>
              <p:cNvSpPr/>
              <p:nvPr/>
            </p:nvSpPr>
            <p:spPr>
              <a:xfrm>
                <a:off x="2473235" y="4334670"/>
                <a:ext cx="1615901" cy="31589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88" name="Google Shape;188;p35"/>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89" name="Google Shape;189;p35"/>
            <p:cNvGrpSpPr/>
            <p:nvPr/>
          </p:nvGrpSpPr>
          <p:grpSpPr>
            <a:xfrm>
              <a:off x="5960899" y="4970731"/>
              <a:ext cx="821311" cy="845919"/>
              <a:chOff x="954383" y="599435"/>
              <a:chExt cx="6803039" cy="7006874"/>
            </a:xfrm>
          </p:grpSpPr>
          <p:sp>
            <p:nvSpPr>
              <p:cNvPr id="190" name="Google Shape;190;p35"/>
              <p:cNvSpPr/>
              <p:nvPr/>
            </p:nvSpPr>
            <p:spPr>
              <a:xfrm>
                <a:off x="2445111" y="599435"/>
                <a:ext cx="3497902" cy="6838182"/>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1" name="Google Shape;191;p35"/>
              <p:cNvSpPr/>
              <p:nvPr/>
            </p:nvSpPr>
            <p:spPr>
              <a:xfrm>
                <a:off x="954383" y="4447323"/>
                <a:ext cx="1615901" cy="3158986"/>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2" name="Google Shape;192;p35"/>
              <p:cNvSpPr/>
              <p:nvPr/>
            </p:nvSpPr>
            <p:spPr>
              <a:xfrm>
                <a:off x="5693427" y="3567142"/>
                <a:ext cx="2063995" cy="4034984"/>
              </a:xfrm>
              <a:custGeom>
                <a:rect b="b" l="l" r="r" t="t"/>
                <a:pathLst>
                  <a:path extrusionOk="0" h="803153" w="410833">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grpSp>
        <p:nvGrpSpPr>
          <p:cNvPr id="193" name="Google Shape;193;p35"/>
          <p:cNvGrpSpPr/>
          <p:nvPr/>
        </p:nvGrpSpPr>
        <p:grpSpPr>
          <a:xfrm rot="-3294498">
            <a:off x="4593929" y="2076986"/>
            <a:ext cx="889290" cy="318443"/>
            <a:chOff x="2751274" y="4274125"/>
            <a:chExt cx="1502839" cy="538144"/>
          </a:xfrm>
        </p:grpSpPr>
        <p:sp>
          <p:nvSpPr>
            <p:cNvPr id="194" name="Google Shape;194;p35"/>
            <p:cNvSpPr/>
            <p:nvPr/>
          </p:nvSpPr>
          <p:spPr>
            <a:xfrm>
              <a:off x="2751274" y="4567310"/>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5" name="Google Shape;195;p35"/>
            <p:cNvSpPr/>
            <p:nvPr/>
          </p:nvSpPr>
          <p:spPr>
            <a:xfrm>
              <a:off x="3010694" y="4274125"/>
              <a:ext cx="592070" cy="490966"/>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6" name="Google Shape;196;p35"/>
            <p:cNvSpPr/>
            <p:nvPr/>
          </p:nvSpPr>
          <p:spPr>
            <a:xfrm>
              <a:off x="3593508" y="4427305"/>
              <a:ext cx="369266" cy="306207"/>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197" name="Google Shape;197;p35"/>
            <p:cNvSpPr/>
            <p:nvPr/>
          </p:nvSpPr>
          <p:spPr>
            <a:xfrm>
              <a:off x="3958709" y="4512144"/>
              <a:ext cx="295404" cy="244959"/>
            </a:xfrm>
            <a:custGeom>
              <a:rect b="b" l="l" r="r" t="t"/>
              <a:pathLst>
                <a:path extrusionOk="0" h="794837" w="958519">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grpSp>
        <p:nvGrpSpPr>
          <p:cNvPr id="198" name="Google Shape;198;p35"/>
          <p:cNvGrpSpPr/>
          <p:nvPr/>
        </p:nvGrpSpPr>
        <p:grpSpPr>
          <a:xfrm rot="-983725">
            <a:off x="5299953" y="1440426"/>
            <a:ext cx="822437" cy="417980"/>
            <a:chOff x="1786971" y="4942919"/>
            <a:chExt cx="2041538" cy="1037553"/>
          </a:xfrm>
        </p:grpSpPr>
        <p:sp>
          <p:nvSpPr>
            <p:cNvPr id="199" name="Google Shape;199;p35"/>
            <p:cNvSpPr/>
            <p:nvPr/>
          </p:nvSpPr>
          <p:spPr>
            <a:xfrm>
              <a:off x="1886713" y="4942919"/>
              <a:ext cx="1842053" cy="62168"/>
            </a:xfrm>
            <a:prstGeom prst="roundRect">
              <a:avLst>
                <a:gd fmla="val 50000"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00" name="Google Shape;200;p35"/>
            <p:cNvSpPr/>
            <p:nvPr/>
          </p:nvSpPr>
          <p:spPr>
            <a:xfrm>
              <a:off x="1786971" y="5005087"/>
              <a:ext cx="2041538" cy="972483"/>
            </a:xfrm>
            <a:prstGeom prst="trapezoid">
              <a:avLst>
                <a:gd fmla="val 15411" name="adj"/>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01" name="Google Shape;201;p35"/>
            <p:cNvSpPr/>
            <p:nvPr/>
          </p:nvSpPr>
          <p:spPr>
            <a:xfrm>
              <a:off x="1950379" y="5043805"/>
              <a:ext cx="1714722" cy="187750"/>
            </a:xfrm>
            <a:prstGeom prst="trapezoid">
              <a:avLst>
                <a:gd fmla="val 25000" name="adj"/>
              </a:avLst>
            </a:prstGeom>
            <a:solidFill>
              <a:srgbClr val="5757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02" name="Google Shape;202;p35"/>
            <p:cNvGrpSpPr/>
            <p:nvPr/>
          </p:nvGrpSpPr>
          <p:grpSpPr>
            <a:xfrm>
              <a:off x="2260924" y="5043805"/>
              <a:ext cx="1107473" cy="187751"/>
              <a:chOff x="7962899" y="2433000"/>
              <a:chExt cx="2294160" cy="371747"/>
            </a:xfrm>
          </p:grpSpPr>
          <p:grpSp>
            <p:nvGrpSpPr>
              <p:cNvPr id="203" name="Google Shape;203;p35"/>
              <p:cNvGrpSpPr/>
              <p:nvPr/>
            </p:nvGrpSpPr>
            <p:grpSpPr>
              <a:xfrm>
                <a:off x="7962899" y="2433000"/>
                <a:ext cx="344267" cy="371747"/>
                <a:chOff x="6383215" y="2833551"/>
                <a:chExt cx="240196" cy="371747"/>
              </a:xfrm>
            </p:grpSpPr>
            <p:sp>
              <p:nvSpPr>
                <p:cNvPr id="204" name="Google Shape;204;p35"/>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05" name="Google Shape;205;p35"/>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06" name="Google Shape;206;p35"/>
                <p:cNvSpPr/>
                <p:nvPr/>
              </p:nvSpPr>
              <p:spPr>
                <a:xfrm>
                  <a:off x="6383215" y="2936632"/>
                  <a:ext cx="240196" cy="93782"/>
                </a:xfrm>
                <a:prstGeom prst="trapezoid">
                  <a:avLst>
                    <a:gd fmla="val 74687"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07" name="Google Shape;207;p35"/>
              <p:cNvGrpSpPr/>
              <p:nvPr/>
            </p:nvGrpSpPr>
            <p:grpSpPr>
              <a:xfrm>
                <a:off x="8933083" y="2433000"/>
                <a:ext cx="344267" cy="371747"/>
                <a:chOff x="6383215" y="2833551"/>
                <a:chExt cx="240196" cy="371747"/>
              </a:xfrm>
            </p:grpSpPr>
            <p:sp>
              <p:nvSpPr>
                <p:cNvPr id="208" name="Google Shape;208;p35"/>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09" name="Google Shape;209;p35"/>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0" name="Google Shape;210;p35"/>
                <p:cNvSpPr/>
                <p:nvPr/>
              </p:nvSpPr>
              <p:spPr>
                <a:xfrm>
                  <a:off x="6383215" y="2936632"/>
                  <a:ext cx="240196" cy="93782"/>
                </a:xfrm>
                <a:prstGeom prst="trapezoid">
                  <a:avLst>
                    <a:gd fmla="val 67722"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11" name="Google Shape;211;p35"/>
              <p:cNvGrpSpPr/>
              <p:nvPr/>
            </p:nvGrpSpPr>
            <p:grpSpPr>
              <a:xfrm>
                <a:off x="9912792" y="2433000"/>
                <a:ext cx="344267" cy="371747"/>
                <a:chOff x="6383215" y="2833551"/>
                <a:chExt cx="240196" cy="371747"/>
              </a:xfrm>
            </p:grpSpPr>
            <p:sp>
              <p:nvSpPr>
                <p:cNvPr id="212" name="Google Shape;212;p35"/>
                <p:cNvSpPr/>
                <p:nvPr/>
              </p:nvSpPr>
              <p:spPr>
                <a:xfrm>
                  <a:off x="6427177" y="2833551"/>
                  <a:ext cx="152272" cy="103080"/>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3" name="Google Shape;213;p35"/>
                <p:cNvSpPr/>
                <p:nvPr/>
              </p:nvSpPr>
              <p:spPr>
                <a:xfrm>
                  <a:off x="6383215" y="3030414"/>
                  <a:ext cx="240196" cy="174884"/>
                </a:xfrm>
                <a:prstGeom prst="rect">
                  <a:avLst/>
                </a:prstGeom>
                <a:solidFill>
                  <a:srgbClr val="FCD79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4" name="Google Shape;214;p35"/>
                <p:cNvSpPr/>
                <p:nvPr/>
              </p:nvSpPr>
              <p:spPr>
                <a:xfrm>
                  <a:off x="6383215" y="2936632"/>
                  <a:ext cx="240196" cy="93782"/>
                </a:xfrm>
                <a:prstGeom prst="trapezoid">
                  <a:avLst>
                    <a:gd fmla="val 71204" name="adj"/>
                  </a:avLst>
                </a:prstGeom>
                <a:solidFill>
                  <a:srgbClr val="FAC4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sp>
          <p:nvSpPr>
            <p:cNvPr id="215" name="Google Shape;215;p35"/>
            <p:cNvSpPr/>
            <p:nvPr/>
          </p:nvSpPr>
          <p:spPr>
            <a:xfrm>
              <a:off x="1842501"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6" name="Google Shape;216;p35"/>
            <p:cNvSpPr/>
            <p:nvPr/>
          </p:nvSpPr>
          <p:spPr>
            <a:xfrm>
              <a:off x="2313764"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7" name="Google Shape;217;p35"/>
            <p:cNvSpPr/>
            <p:nvPr/>
          </p:nvSpPr>
          <p:spPr>
            <a:xfrm>
              <a:off x="2785027"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18" name="Google Shape;218;p35"/>
            <p:cNvSpPr/>
            <p:nvPr/>
          </p:nvSpPr>
          <p:spPr>
            <a:xfrm>
              <a:off x="3256290" y="5231555"/>
              <a:ext cx="527872" cy="746014"/>
            </a:xfrm>
            <a:prstGeom prst="trapezoid">
              <a:avLst>
                <a:gd fmla="val 21325" name="adj"/>
              </a:avLst>
            </a:prstGeom>
            <a:solidFill>
              <a:srgbClr val="8EF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nvGrpSpPr>
            <p:cNvPr id="219" name="Google Shape;219;p35"/>
            <p:cNvGrpSpPr/>
            <p:nvPr/>
          </p:nvGrpSpPr>
          <p:grpSpPr>
            <a:xfrm>
              <a:off x="1962670" y="5271362"/>
              <a:ext cx="302363" cy="682663"/>
              <a:chOff x="7384246" y="2899703"/>
              <a:chExt cx="626352" cy="1351672"/>
            </a:xfrm>
          </p:grpSpPr>
          <p:sp>
            <p:nvSpPr>
              <p:cNvPr id="220" name="Google Shape;220;p35"/>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1" name="Google Shape;221;p35"/>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2" name="Google Shape;222;p35"/>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3" name="Google Shape;223;p35"/>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4" name="Google Shape;224;p35"/>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5" name="Google Shape;225;p35"/>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6" name="Google Shape;226;p35"/>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7" name="Google Shape;227;p35"/>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8" name="Google Shape;228;p35"/>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29" name="Google Shape;229;p35"/>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0" name="Google Shape;230;p35"/>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31" name="Google Shape;231;p35"/>
            <p:cNvGrpSpPr/>
            <p:nvPr/>
          </p:nvGrpSpPr>
          <p:grpSpPr>
            <a:xfrm>
              <a:off x="2430707" y="5271362"/>
              <a:ext cx="302363" cy="682663"/>
              <a:chOff x="7384246" y="2899703"/>
              <a:chExt cx="626352" cy="1351672"/>
            </a:xfrm>
          </p:grpSpPr>
          <p:sp>
            <p:nvSpPr>
              <p:cNvPr id="232" name="Google Shape;232;p35"/>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3" name="Google Shape;233;p35"/>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4" name="Google Shape;234;p35"/>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5" name="Google Shape;235;p35"/>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6" name="Google Shape;236;p35"/>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7" name="Google Shape;237;p35"/>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8" name="Google Shape;238;p35"/>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39" name="Google Shape;239;p35"/>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0" name="Google Shape;240;p35"/>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1" name="Google Shape;241;p35"/>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2" name="Google Shape;242;p35"/>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43" name="Google Shape;243;p35"/>
            <p:cNvGrpSpPr/>
            <p:nvPr/>
          </p:nvGrpSpPr>
          <p:grpSpPr>
            <a:xfrm>
              <a:off x="2898745" y="5271362"/>
              <a:ext cx="302363" cy="682663"/>
              <a:chOff x="7384246" y="2899703"/>
              <a:chExt cx="626352" cy="1351672"/>
            </a:xfrm>
          </p:grpSpPr>
          <p:sp>
            <p:nvSpPr>
              <p:cNvPr id="244" name="Google Shape;244;p35"/>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5" name="Google Shape;245;p35"/>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6" name="Google Shape;246;p35"/>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7" name="Google Shape;247;p35"/>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8" name="Google Shape;248;p35"/>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49" name="Google Shape;249;p35"/>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0" name="Google Shape;250;p35"/>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1" name="Google Shape;251;p35"/>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2" name="Google Shape;252;p35"/>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3" name="Google Shape;253;p35"/>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4" name="Google Shape;254;p35"/>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nvGrpSpPr>
            <p:cNvPr id="255" name="Google Shape;255;p35"/>
            <p:cNvGrpSpPr/>
            <p:nvPr/>
          </p:nvGrpSpPr>
          <p:grpSpPr>
            <a:xfrm>
              <a:off x="3366783" y="5271362"/>
              <a:ext cx="302363" cy="682663"/>
              <a:chOff x="7384246" y="2899703"/>
              <a:chExt cx="626352" cy="1351672"/>
            </a:xfrm>
          </p:grpSpPr>
          <p:sp>
            <p:nvSpPr>
              <p:cNvPr id="256" name="Google Shape;256;p35"/>
              <p:cNvSpPr/>
              <p:nvPr/>
            </p:nvSpPr>
            <p:spPr>
              <a:xfrm>
                <a:off x="7400629" y="2939722"/>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7" name="Google Shape;257;p35"/>
              <p:cNvSpPr/>
              <p:nvPr/>
            </p:nvSpPr>
            <p:spPr>
              <a:xfrm>
                <a:off x="747971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8" name="Google Shape;258;p35"/>
              <p:cNvSpPr/>
              <p:nvPr/>
            </p:nvSpPr>
            <p:spPr>
              <a:xfrm>
                <a:off x="7589172" y="3070274"/>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59" name="Google Shape;259;p35"/>
              <p:cNvSpPr/>
              <p:nvPr/>
            </p:nvSpPr>
            <p:spPr>
              <a:xfrm>
                <a:off x="7771871" y="336042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0" name="Google Shape;260;p35"/>
              <p:cNvSpPr/>
              <p:nvPr/>
            </p:nvSpPr>
            <p:spPr>
              <a:xfrm>
                <a:off x="7902462" y="320802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1" name="Google Shape;261;p35"/>
              <p:cNvSpPr/>
              <p:nvPr/>
            </p:nvSpPr>
            <p:spPr>
              <a:xfrm>
                <a:off x="7830766" y="37332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2" name="Google Shape;262;p35"/>
              <p:cNvSpPr/>
              <p:nvPr/>
            </p:nvSpPr>
            <p:spPr>
              <a:xfrm>
                <a:off x="7673413" y="3573780"/>
                <a:ext cx="27432" cy="64008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3" name="Google Shape;263;p35"/>
              <p:cNvSpPr/>
              <p:nvPr/>
            </p:nvSpPr>
            <p:spPr>
              <a:xfrm>
                <a:off x="7548206" y="3756660"/>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4" name="Google Shape;264;p35"/>
              <p:cNvSpPr/>
              <p:nvPr/>
            </p:nvSpPr>
            <p:spPr>
              <a:xfrm>
                <a:off x="7384246" y="3865978"/>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5" name="Google Shape;265;p35"/>
              <p:cNvSpPr/>
              <p:nvPr/>
            </p:nvSpPr>
            <p:spPr>
              <a:xfrm>
                <a:off x="7830765" y="2899703"/>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266" name="Google Shape;266;p35"/>
              <p:cNvSpPr/>
              <p:nvPr/>
            </p:nvSpPr>
            <p:spPr>
              <a:xfrm>
                <a:off x="7983166" y="3885615"/>
                <a:ext cx="27432" cy="365760"/>
              </a:xfrm>
              <a:prstGeom prst="roundRect">
                <a:avLst>
                  <a:gd fmla="val 50000" name="adj"/>
                </a:avLst>
              </a:prstGeom>
              <a:solidFill>
                <a:srgbClr val="55E97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pic>
          <p:nvPicPr>
            <p:cNvPr id="267" name="Google Shape;267;p35"/>
            <p:cNvPicPr preferRelativeResize="0"/>
            <p:nvPr/>
          </p:nvPicPr>
          <p:blipFill rotWithShape="1">
            <a:blip r:embed="rId3">
              <a:alphaModFix/>
            </a:blip>
            <a:srcRect b="0" l="0" r="0" t="0"/>
            <a:stretch/>
          </p:blipFill>
          <p:spPr>
            <a:xfrm>
              <a:off x="1843781" y="5671824"/>
              <a:ext cx="1940381" cy="308648"/>
            </a:xfrm>
            <a:prstGeom prst="rect">
              <a:avLst/>
            </a:prstGeom>
            <a:noFill/>
            <a:ln>
              <a:noFill/>
            </a:ln>
          </p:spPr>
        </p:pic>
      </p:grpSp>
      <p:grpSp>
        <p:nvGrpSpPr>
          <p:cNvPr id="268" name="Google Shape;268;p35"/>
          <p:cNvGrpSpPr/>
          <p:nvPr/>
        </p:nvGrpSpPr>
        <p:grpSpPr>
          <a:xfrm>
            <a:off x="4658362" y="1417977"/>
            <a:ext cx="450484" cy="450484"/>
            <a:chOff x="4266660" y="45289"/>
            <a:chExt cx="768290" cy="768290"/>
          </a:xfrm>
        </p:grpSpPr>
        <p:sp>
          <p:nvSpPr>
            <p:cNvPr id="269" name="Google Shape;269;p35"/>
            <p:cNvSpPr/>
            <p:nvPr/>
          </p:nvSpPr>
          <p:spPr>
            <a:xfrm>
              <a:off x="4266660" y="45289"/>
              <a:ext cx="768290" cy="768290"/>
            </a:xfrm>
            <a:custGeom>
              <a:rect b="b" l="l" r="r" t="t"/>
              <a:pathLst>
                <a:path extrusionOk="0" h="768290" w="76829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sp>
          <p:nvSpPr>
            <p:cNvPr id="270" name="Google Shape;270;p35"/>
            <p:cNvSpPr/>
            <p:nvPr/>
          </p:nvSpPr>
          <p:spPr>
            <a:xfrm>
              <a:off x="4418684" y="198118"/>
              <a:ext cx="460974" cy="460974"/>
            </a:xfrm>
            <a:custGeom>
              <a:rect b="b" l="l" r="r" t="t"/>
              <a:pathLst>
                <a:path extrusionOk="0" h="460974" w="460974">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12121"/>
                </a:solidFill>
                <a:latin typeface="Corbel"/>
                <a:ea typeface="Corbel"/>
                <a:cs typeface="Corbel"/>
                <a:sym typeface="Corbel"/>
              </a:endParaRPr>
            </a:p>
          </p:txBody>
        </p:sp>
      </p:grpSp>
      <p:pic>
        <p:nvPicPr>
          <p:cNvPr id="271" name="Google Shape;271;p35"/>
          <p:cNvPicPr preferRelativeResize="0"/>
          <p:nvPr/>
        </p:nvPicPr>
        <p:blipFill rotWithShape="1">
          <a:blip r:embed="rId4">
            <a:alphaModFix/>
          </a:blip>
          <a:srcRect b="0" l="0" r="0" t="0"/>
          <a:stretch/>
        </p:blipFill>
        <p:spPr>
          <a:xfrm>
            <a:off x="5306301" y="2429164"/>
            <a:ext cx="1613872" cy="840686"/>
          </a:xfrm>
          <a:prstGeom prst="rect">
            <a:avLst/>
          </a:prstGeom>
          <a:noFill/>
          <a:ln>
            <a:noFill/>
          </a:ln>
        </p:spPr>
      </p:pic>
      <p:pic>
        <p:nvPicPr>
          <p:cNvPr id="272" name="Google Shape;272;p35"/>
          <p:cNvPicPr preferRelativeResize="0"/>
          <p:nvPr/>
        </p:nvPicPr>
        <p:blipFill rotWithShape="1">
          <a:blip r:embed="rId5">
            <a:alphaModFix/>
          </a:blip>
          <a:srcRect b="0" l="0" r="0" t="0"/>
          <a:stretch/>
        </p:blipFill>
        <p:spPr>
          <a:xfrm>
            <a:off x="-14514" y="14888"/>
            <a:ext cx="2307771" cy="473777"/>
          </a:xfrm>
          <a:prstGeom prst="rect">
            <a:avLst/>
          </a:prstGeom>
          <a:noFill/>
          <a:ln>
            <a:noFill/>
          </a:ln>
        </p:spPr>
      </p:pic>
      <p:pic>
        <p:nvPicPr>
          <p:cNvPr id="273" name="Google Shape;273;p35"/>
          <p:cNvPicPr preferRelativeResize="0"/>
          <p:nvPr/>
        </p:nvPicPr>
        <p:blipFill rotWithShape="1">
          <a:blip r:embed="rId6">
            <a:alphaModFix/>
          </a:blip>
          <a:srcRect b="0" l="0" r="0" t="0"/>
          <a:stretch/>
        </p:blipFill>
        <p:spPr>
          <a:xfrm>
            <a:off x="1035749" y="4601977"/>
            <a:ext cx="677178" cy="633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De la comptabilité </a:t>
            </a:r>
            <a:r>
              <a:rPr lang="fr-FR">
                <a:solidFill>
                  <a:schemeClr val="dk2"/>
                </a:solidFill>
                <a:latin typeface="Corbel"/>
                <a:ea typeface="Corbel"/>
                <a:cs typeface="Corbel"/>
                <a:sym typeface="Corbel"/>
              </a:rPr>
              <a:t>carbone à la stratégie bas carbone</a:t>
            </a:r>
            <a:endParaRPr/>
          </a:p>
        </p:txBody>
      </p:sp>
      <p:grpSp>
        <p:nvGrpSpPr>
          <p:cNvPr id="423" name="Google Shape;423;p6"/>
          <p:cNvGrpSpPr/>
          <p:nvPr/>
        </p:nvGrpSpPr>
        <p:grpSpPr>
          <a:xfrm>
            <a:off x="1153745" y="2211985"/>
            <a:ext cx="9370201" cy="888692"/>
            <a:chOff x="768000" y="2277000"/>
            <a:chExt cx="9370201" cy="888692"/>
          </a:xfrm>
        </p:grpSpPr>
        <p:sp>
          <p:nvSpPr>
            <p:cNvPr id="424" name="Google Shape;424;p6"/>
            <p:cNvSpPr/>
            <p:nvPr/>
          </p:nvSpPr>
          <p:spPr>
            <a:xfrm>
              <a:off x="768000" y="2277000"/>
              <a:ext cx="1561180" cy="864000"/>
            </a:xfrm>
            <a:prstGeom prst="roundRect">
              <a:avLst>
                <a:gd fmla="val 16667" name="adj"/>
              </a:avLst>
            </a:prstGeom>
            <a:solidFill>
              <a:srgbClr val="8296B0"/>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Évaluation d</a:t>
              </a:r>
              <a:r>
                <a:rPr lang="fr-FR">
                  <a:solidFill>
                    <a:schemeClr val="lt1"/>
                  </a:solidFill>
                  <a:latin typeface="Corbel"/>
                  <a:ea typeface="Corbel"/>
                  <a:cs typeface="Corbel"/>
                  <a:sym typeface="Corbel"/>
                </a:rPr>
                <a:t>es émissions</a:t>
              </a:r>
              <a:r>
                <a:rPr b="0" i="0" lang="fr-FR" sz="1400" u="none" cap="none" strike="noStrike">
                  <a:solidFill>
                    <a:schemeClr val="lt1"/>
                  </a:solidFill>
                  <a:latin typeface="Corbel"/>
                  <a:ea typeface="Corbel"/>
                  <a:cs typeface="Corbel"/>
                  <a:sym typeface="Corbel"/>
                </a:rPr>
                <a:t> carbone</a:t>
              </a:r>
              <a:endParaRPr/>
            </a:p>
          </p:txBody>
        </p:sp>
        <p:sp>
          <p:nvSpPr>
            <p:cNvPr id="425" name="Google Shape;425;p6"/>
            <p:cNvSpPr/>
            <p:nvPr/>
          </p:nvSpPr>
          <p:spPr>
            <a:xfrm>
              <a:off x="2866201" y="2277000"/>
              <a:ext cx="2088000" cy="864000"/>
            </a:xfrm>
            <a:prstGeom prst="roundRect">
              <a:avLst>
                <a:gd fmla="val 16667" name="adj"/>
              </a:avLst>
            </a:prstGeom>
            <a:solidFill>
              <a:srgbClr val="ACB8CA"/>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Élaborer un plan d’action, des mesures et des réductions</a:t>
              </a:r>
              <a:endParaRPr/>
            </a:p>
          </p:txBody>
        </p:sp>
        <p:sp>
          <p:nvSpPr>
            <p:cNvPr id="426" name="Google Shape;426;p6"/>
            <p:cNvSpPr/>
            <p:nvPr/>
          </p:nvSpPr>
          <p:spPr>
            <a:xfrm>
              <a:off x="5458201" y="2277000"/>
              <a:ext cx="2088000" cy="864000"/>
            </a:xfrm>
            <a:prstGeom prst="roundRect">
              <a:avLst>
                <a:gd fmla="val 16667" name="adj"/>
              </a:avLst>
            </a:prstGeom>
            <a:solidFill>
              <a:srgbClr val="ACB8CA"/>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Surveillance du plan d’action et mise à jour de l’évaluation du carbone</a:t>
              </a:r>
              <a:endParaRPr/>
            </a:p>
          </p:txBody>
        </p:sp>
        <p:cxnSp>
          <p:nvCxnSpPr>
            <p:cNvPr id="427" name="Google Shape;427;p6"/>
            <p:cNvCxnSpPr/>
            <p:nvPr/>
          </p:nvCxnSpPr>
          <p:spPr>
            <a:xfrm>
              <a:off x="7546201" y="2709000"/>
              <a:ext cx="504000" cy="0"/>
            </a:xfrm>
            <a:prstGeom prst="straightConnector1">
              <a:avLst/>
            </a:prstGeom>
            <a:noFill/>
            <a:ln cap="flat" cmpd="sng" w="28575">
              <a:solidFill>
                <a:srgbClr val="5597D3"/>
              </a:solidFill>
              <a:prstDash val="solid"/>
              <a:round/>
              <a:headEnd len="sm" w="sm" type="none"/>
              <a:tailEnd len="med" w="med" type="triangle"/>
            </a:ln>
          </p:spPr>
        </p:cxnSp>
        <p:cxnSp>
          <p:nvCxnSpPr>
            <p:cNvPr id="428" name="Google Shape;428;p6"/>
            <p:cNvCxnSpPr/>
            <p:nvPr/>
          </p:nvCxnSpPr>
          <p:spPr>
            <a:xfrm>
              <a:off x="2329180" y="2709000"/>
              <a:ext cx="504000" cy="0"/>
            </a:xfrm>
            <a:prstGeom prst="straightConnector1">
              <a:avLst/>
            </a:prstGeom>
            <a:noFill/>
            <a:ln cap="flat" cmpd="sng" w="28575">
              <a:solidFill>
                <a:srgbClr val="5597D3"/>
              </a:solidFill>
              <a:prstDash val="solid"/>
              <a:round/>
              <a:headEnd len="sm" w="sm" type="none"/>
              <a:tailEnd len="med" w="med" type="triangle"/>
            </a:ln>
          </p:spPr>
        </p:cxnSp>
        <p:cxnSp>
          <p:nvCxnSpPr>
            <p:cNvPr id="429" name="Google Shape;429;p6"/>
            <p:cNvCxnSpPr/>
            <p:nvPr/>
          </p:nvCxnSpPr>
          <p:spPr>
            <a:xfrm>
              <a:off x="4954201" y="2709000"/>
              <a:ext cx="504000" cy="0"/>
            </a:xfrm>
            <a:prstGeom prst="straightConnector1">
              <a:avLst/>
            </a:prstGeom>
            <a:noFill/>
            <a:ln cap="flat" cmpd="sng" w="28575">
              <a:solidFill>
                <a:srgbClr val="5597D3"/>
              </a:solidFill>
              <a:prstDash val="solid"/>
              <a:round/>
              <a:headEnd len="sm" w="sm" type="none"/>
              <a:tailEnd len="med" w="med" type="triangle"/>
            </a:ln>
          </p:spPr>
        </p:cxnSp>
        <p:sp>
          <p:nvSpPr>
            <p:cNvPr id="430" name="Google Shape;430;p6"/>
            <p:cNvSpPr/>
            <p:nvPr/>
          </p:nvSpPr>
          <p:spPr>
            <a:xfrm>
              <a:off x="8050201" y="2301692"/>
              <a:ext cx="2088000" cy="864000"/>
            </a:xfrm>
            <a:prstGeom prst="roundRect">
              <a:avLst>
                <a:gd fmla="val 16667" name="adj"/>
              </a:avLst>
            </a:prstGeom>
            <a:solidFill>
              <a:srgbClr val="ACB8CA"/>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orbel"/>
                  <a:ea typeface="Corbel"/>
                  <a:cs typeface="Corbel"/>
                  <a:sym typeface="Corbel"/>
                </a:rPr>
                <a:t>Établir une stratégie de transition</a:t>
              </a:r>
              <a:endParaRPr/>
            </a:p>
          </p:txBody>
        </p:sp>
      </p:grpSp>
      <p:sp>
        <p:nvSpPr>
          <p:cNvPr id="431" name="Google Shape;431;p6"/>
          <p:cNvSpPr txBox="1"/>
          <p:nvPr/>
        </p:nvSpPr>
        <p:spPr>
          <a:xfrm>
            <a:off x="912000" y="3664657"/>
            <a:ext cx="10832394" cy="218764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Le </a:t>
            </a:r>
            <a:r>
              <a:rPr b="1" i="0" lang="fr-FR" sz="1800" u="none" cap="none" strike="noStrike">
                <a:solidFill>
                  <a:srgbClr val="C55A11"/>
                </a:solidFill>
                <a:latin typeface="Corbel"/>
                <a:ea typeface="Corbel"/>
                <a:cs typeface="Corbel"/>
                <a:sym typeface="Corbel"/>
              </a:rPr>
              <a:t>plan d’action</a:t>
            </a:r>
            <a:r>
              <a:rPr b="0" i="0" lang="fr-FR" sz="1800" u="none" cap="none" strike="noStrike">
                <a:solidFill>
                  <a:srgbClr val="000000"/>
                </a:solidFill>
                <a:latin typeface="Corbel"/>
                <a:ea typeface="Corbel"/>
                <a:cs typeface="Corbel"/>
                <a:sym typeface="Corbel"/>
              </a:rPr>
              <a:t> comprend toutes les </a:t>
            </a:r>
            <a:r>
              <a:rPr b="1" i="0" lang="fr-FR" sz="1800" u="none" cap="none" strike="noStrike">
                <a:solidFill>
                  <a:srgbClr val="C55A11"/>
                </a:solidFill>
                <a:latin typeface="Corbel"/>
                <a:ea typeface="Corbel"/>
                <a:cs typeface="Corbel"/>
                <a:sym typeface="Corbel"/>
              </a:rPr>
              <a:t>mesures pour réduire les émissions de GES </a:t>
            </a:r>
            <a:r>
              <a:rPr b="0" i="0" lang="fr-FR" sz="1800" u="none" cap="none" strike="noStrike">
                <a:solidFill>
                  <a:srgbClr val="000000"/>
                </a:solidFill>
                <a:latin typeface="Corbel"/>
                <a:ea typeface="Corbel"/>
                <a:cs typeface="Corbel"/>
                <a:sym typeface="Corbel"/>
              </a:rPr>
              <a:t>produites par les activités de l’organisation.*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1" i="0" lang="fr-FR" sz="1800" u="none" cap="none" strike="noStrike">
                <a:solidFill>
                  <a:srgbClr val="C55A11"/>
                </a:solidFill>
                <a:latin typeface="Corbel"/>
                <a:ea typeface="Corbel"/>
                <a:cs typeface="Corbel"/>
                <a:sym typeface="Corbel"/>
              </a:rPr>
              <a:t>La stratégie</a:t>
            </a:r>
            <a:r>
              <a:rPr b="0" i="0" lang="fr-FR" sz="1800" u="none" cap="none" strike="noStrike">
                <a:solidFill>
                  <a:srgbClr val="000000"/>
                </a:solidFill>
                <a:latin typeface="Corbel"/>
                <a:ea typeface="Corbel"/>
                <a:cs typeface="Corbel"/>
                <a:sym typeface="Corbel"/>
              </a:rPr>
              <a:t> définit </a:t>
            </a:r>
            <a:r>
              <a:rPr b="1" i="0" lang="fr-FR" sz="1800" u="none" cap="none" strike="noStrike">
                <a:solidFill>
                  <a:srgbClr val="C55A11"/>
                </a:solidFill>
                <a:latin typeface="Corbel"/>
                <a:ea typeface="Corbel"/>
                <a:cs typeface="Corbel"/>
                <a:sym typeface="Corbel"/>
              </a:rPr>
              <a:t>un parcours à moyen et/ou long terme</a:t>
            </a:r>
            <a:r>
              <a:rPr b="0" i="0" lang="fr-FR" sz="1800" u="none" cap="none" strike="noStrike">
                <a:solidFill>
                  <a:srgbClr val="000000"/>
                </a:solidFill>
                <a:latin typeface="Corbel"/>
                <a:ea typeface="Corbel"/>
                <a:cs typeface="Corbel"/>
                <a:sym typeface="Corbel"/>
              </a:rPr>
              <a:t> pour atteindre les objectifs définis par l’organisation.</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En incluant les émissions de carbone dans sa stratégie, l’organisation peut </a:t>
            </a:r>
            <a:r>
              <a:rPr b="1" i="0" lang="fr-FR" sz="1800" u="none" cap="none" strike="noStrike">
                <a:solidFill>
                  <a:srgbClr val="000000"/>
                </a:solidFill>
                <a:latin typeface="Corbel"/>
                <a:ea typeface="Corbel"/>
                <a:cs typeface="Corbel"/>
                <a:sym typeface="Corbel"/>
              </a:rPr>
              <a:t>mobiliser des ressources </a:t>
            </a:r>
            <a:r>
              <a:rPr b="0" i="0" lang="fr-FR" sz="1800" u="none" cap="none" strike="noStrike">
                <a:solidFill>
                  <a:srgbClr val="000000"/>
                </a:solidFill>
                <a:latin typeface="Corbel"/>
                <a:ea typeface="Corbel"/>
                <a:cs typeface="Corbel"/>
                <a:sym typeface="Corbel"/>
              </a:rPr>
              <a:t>et poursuivre </a:t>
            </a:r>
            <a:r>
              <a:rPr b="1" i="0" lang="fr-FR" sz="1800" u="none" cap="none" strike="noStrike">
                <a:solidFill>
                  <a:srgbClr val="000000"/>
                </a:solidFill>
                <a:latin typeface="Corbel"/>
                <a:ea typeface="Corbel"/>
                <a:cs typeface="Corbel"/>
                <a:sym typeface="Corbel"/>
              </a:rPr>
              <a:t>une action à long terme</a:t>
            </a:r>
            <a:r>
              <a:rPr b="0" i="0" lang="fr-FR" sz="1800" u="none" cap="none" strike="noStrike">
                <a:solidFill>
                  <a:srgbClr val="000000"/>
                </a:solidFill>
                <a:latin typeface="Corbel"/>
                <a:ea typeface="Corbel"/>
                <a:cs typeface="Corbel"/>
                <a:sym typeface="Corbel"/>
              </a:rPr>
              <a:t>.</a:t>
            </a:r>
            <a:endParaRPr/>
          </a:p>
        </p:txBody>
      </p:sp>
      <p:sp>
        <p:nvSpPr>
          <p:cNvPr id="432" name="Google Shape;432;p6"/>
          <p:cNvSpPr txBox="1"/>
          <p:nvPr/>
        </p:nvSpPr>
        <p:spPr>
          <a:xfrm>
            <a:off x="768000" y="6165000"/>
            <a:ext cx="8784000"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fr-FR" sz="1200" u="none" cap="none" strike="noStrike">
                <a:solidFill>
                  <a:srgbClr val="000000"/>
                </a:solidFill>
                <a:latin typeface="Corbel"/>
                <a:ea typeface="Corbel"/>
                <a:cs typeface="Corbel"/>
                <a:sym typeface="Corbel"/>
              </a:rPr>
              <a:t>Source : </a:t>
            </a:r>
            <a:r>
              <a:rPr b="0" i="0" lang="fr-FR" sz="1200" u="sng" cap="none" strike="noStrike">
                <a:solidFill>
                  <a:srgbClr val="000000"/>
                </a:solidFill>
                <a:latin typeface="Corbel"/>
                <a:ea typeface="Corbel"/>
                <a:cs typeface="Corbel"/>
                <a:sym typeface="Corbel"/>
                <a:hlinkClick r:id="rId3">
                  <a:extLst>
                    <a:ext uri="{A12FA001-AC4F-418D-AE19-62706E023703}">
                      <ahyp:hlinkClr val="tx"/>
                    </a:ext>
                  </a:extLst>
                </a:hlinkClick>
              </a:rPr>
              <a:t>https://www.bilans-ges.ademe.fr/docutheque/docs/GUIDE%20PLAN%20D'ACTION.pdf</a:t>
            </a:r>
            <a:endParaRPr/>
          </a:p>
        </p:txBody>
      </p:sp>
      <p:sp>
        <p:nvSpPr>
          <p:cNvPr id="433" name="Google Shape;433;p6"/>
          <p:cNvSpPr/>
          <p:nvPr/>
        </p:nvSpPr>
        <p:spPr>
          <a:xfrm>
            <a:off x="2985375" y="1911940"/>
            <a:ext cx="7704000" cy="1440000"/>
          </a:xfrm>
          <a:prstGeom prst="rect">
            <a:avLst/>
          </a:prstGeom>
          <a:noFill/>
          <a:ln cap="flat" cmpd="sng" w="28575">
            <a:solidFill>
              <a:srgbClr val="C55A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pic>
        <p:nvPicPr>
          <p:cNvPr id="434" name="Google Shape;434;p6"/>
          <p:cNvPicPr preferRelativeResize="0"/>
          <p:nvPr/>
        </p:nvPicPr>
        <p:blipFill rotWithShape="1">
          <a:blip r:embed="rId4">
            <a:alphaModFix/>
          </a:blip>
          <a:srcRect b="0" l="0" r="0" t="0"/>
          <a:stretch/>
        </p:blipFill>
        <p:spPr>
          <a:xfrm>
            <a:off x="10937275" y="5376550"/>
            <a:ext cx="1181100" cy="135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2"/>
          <p:cNvSpPr txBox="1"/>
          <p:nvPr>
            <p:ph type="title"/>
          </p:nvPr>
        </p:nvSpPr>
        <p:spPr>
          <a:xfrm>
            <a:off x="768000" y="786172"/>
            <a:ext cx="9579158"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Qu’est-ce que la transition bas carbone ?</a:t>
            </a:r>
            <a:endParaRPr/>
          </a:p>
        </p:txBody>
      </p:sp>
      <p:grpSp>
        <p:nvGrpSpPr>
          <p:cNvPr id="441" name="Google Shape;441;p12"/>
          <p:cNvGrpSpPr/>
          <p:nvPr/>
        </p:nvGrpSpPr>
        <p:grpSpPr>
          <a:xfrm>
            <a:off x="2856000" y="2277000"/>
            <a:ext cx="6322303" cy="3832248"/>
            <a:chOff x="2993043" y="1915484"/>
            <a:chExt cx="6322303" cy="3832248"/>
          </a:xfrm>
        </p:grpSpPr>
        <p:sp>
          <p:nvSpPr>
            <p:cNvPr id="442" name="Google Shape;442;p12"/>
            <p:cNvSpPr/>
            <p:nvPr/>
          </p:nvSpPr>
          <p:spPr>
            <a:xfrm>
              <a:off x="3063527" y="1915484"/>
              <a:ext cx="2158601" cy="379920"/>
            </a:xfrm>
            <a:prstGeom prst="roundRect">
              <a:avLst>
                <a:gd fmla="val 16667" name="adj"/>
              </a:avLst>
            </a:prstGeom>
            <a:solidFill>
              <a:srgbClr val="938953"/>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fr-FR" sz="1400" u="none" cap="none" strike="noStrike">
                  <a:solidFill>
                    <a:srgbClr val="FFFFFF"/>
                  </a:solidFill>
                  <a:latin typeface="Corbel"/>
                  <a:ea typeface="Corbel"/>
                  <a:cs typeface="Corbel"/>
                  <a:sym typeface="Corbel"/>
                </a:rPr>
                <a:t>Rapports </a:t>
              </a:r>
              <a:r>
                <a:rPr lang="fr-FR">
                  <a:solidFill>
                    <a:srgbClr val="FFFFFF"/>
                  </a:solidFill>
                  <a:latin typeface="Corbel"/>
                  <a:ea typeface="Corbel"/>
                  <a:cs typeface="Corbel"/>
                  <a:sym typeface="Corbel"/>
                </a:rPr>
                <a:t>du GIEC</a:t>
              </a:r>
              <a:endParaRPr/>
            </a:p>
          </p:txBody>
        </p:sp>
        <p:sp>
          <p:nvSpPr>
            <p:cNvPr id="443" name="Google Shape;443;p12"/>
            <p:cNvSpPr/>
            <p:nvPr/>
          </p:nvSpPr>
          <p:spPr>
            <a:xfrm>
              <a:off x="5357776" y="2732329"/>
              <a:ext cx="2574287" cy="620461"/>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Émissions GES au cours du temps</a:t>
              </a:r>
              <a:endParaRPr/>
            </a:p>
          </p:txBody>
        </p:sp>
        <p:sp>
          <p:nvSpPr>
            <p:cNvPr id="444" name="Google Shape;444;p12"/>
            <p:cNvSpPr/>
            <p:nvPr/>
          </p:nvSpPr>
          <p:spPr>
            <a:xfrm>
              <a:off x="2993043" y="3614753"/>
              <a:ext cx="2158601" cy="623672"/>
            </a:xfrm>
            <a:prstGeom prst="roundRect">
              <a:avLst>
                <a:gd fmla="val 16667" name="adj"/>
              </a:avLst>
            </a:prstGeom>
            <a:solidFill>
              <a:srgbClr val="938953"/>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Impact de l’activité humaine</a:t>
              </a:r>
              <a:endParaRPr/>
            </a:p>
          </p:txBody>
        </p:sp>
        <p:sp>
          <p:nvSpPr>
            <p:cNvPr id="445" name="Google Shape;445;p12"/>
            <p:cNvSpPr/>
            <p:nvPr/>
          </p:nvSpPr>
          <p:spPr>
            <a:xfrm>
              <a:off x="8067711" y="2729119"/>
              <a:ext cx="1165735" cy="623671"/>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fr-FR" sz="1400" u="none" cap="none" strike="noStrike">
                  <a:solidFill>
                    <a:srgbClr val="FFFFFF"/>
                  </a:solidFill>
                  <a:latin typeface="Corbel"/>
                  <a:ea typeface="Corbel"/>
                  <a:cs typeface="Corbel"/>
                  <a:sym typeface="Corbel"/>
                </a:rPr>
                <a:t>Bilan carbone</a:t>
              </a:r>
              <a:endParaRPr/>
            </a:p>
          </p:txBody>
        </p:sp>
        <p:sp>
          <p:nvSpPr>
            <p:cNvPr id="446" name="Google Shape;446;p12"/>
            <p:cNvSpPr/>
            <p:nvPr/>
          </p:nvSpPr>
          <p:spPr>
            <a:xfrm>
              <a:off x="5357776" y="3786506"/>
              <a:ext cx="1534098" cy="552061"/>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Répartition par secteur d’activité</a:t>
              </a:r>
              <a:endParaRPr/>
            </a:p>
          </p:txBody>
        </p:sp>
        <p:sp>
          <p:nvSpPr>
            <p:cNvPr id="447" name="Google Shape;447;p12"/>
            <p:cNvSpPr/>
            <p:nvPr/>
          </p:nvSpPr>
          <p:spPr>
            <a:xfrm>
              <a:off x="7012973" y="3786506"/>
              <a:ext cx="2302373" cy="552061"/>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orbel"/>
                  <a:ea typeface="Corbel"/>
                  <a:cs typeface="Corbel"/>
                  <a:sym typeface="Corbel"/>
                </a:rPr>
                <a:t>Accords et engagements internationaux</a:t>
              </a:r>
              <a:endParaRPr/>
            </a:p>
          </p:txBody>
        </p:sp>
        <p:sp>
          <p:nvSpPr>
            <p:cNvPr id="448" name="Google Shape;448;p12"/>
            <p:cNvSpPr/>
            <p:nvPr/>
          </p:nvSpPr>
          <p:spPr>
            <a:xfrm>
              <a:off x="5448000" y="1917000"/>
              <a:ext cx="2179704" cy="378404"/>
            </a:xfrm>
            <a:prstGeom prst="rect">
              <a:avLst/>
            </a:prstGeom>
            <a:solidFill>
              <a:srgbClr val="D9959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Arial"/>
                <a:buNone/>
              </a:pPr>
              <a:r>
                <a:rPr b="0" i="0" lang="fr-FR" sz="1400" u="none" cap="none" strike="noStrike">
                  <a:solidFill>
                    <a:srgbClr val="FFFFFF"/>
                  </a:solidFill>
                  <a:latin typeface="Corbel"/>
                  <a:ea typeface="Corbel"/>
                  <a:cs typeface="Corbel"/>
                  <a:sym typeface="Corbel"/>
                </a:rPr>
                <a:t>Limites mondiales</a:t>
              </a:r>
              <a:endParaRPr/>
            </a:p>
          </p:txBody>
        </p:sp>
        <p:sp>
          <p:nvSpPr>
            <p:cNvPr id="449" name="Google Shape;449;p12"/>
            <p:cNvSpPr/>
            <p:nvPr/>
          </p:nvSpPr>
          <p:spPr>
            <a:xfrm rot="5400000">
              <a:off x="3559362" y="2903082"/>
              <a:ext cx="1104600" cy="45719"/>
            </a:xfrm>
            <a:prstGeom prst="rightArrow">
              <a:avLst>
                <a:gd fmla="val 50000" name="adj1"/>
                <a:gd fmla="val 50000" name="adj2"/>
              </a:avLst>
            </a:prstGeom>
            <a:solidFill>
              <a:schemeClr val="accent1"/>
            </a:solidFill>
            <a:ln cap="flat" cmpd="sng" w="25400">
              <a:solidFill>
                <a:srgbClr val="575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450" name="Google Shape;450;p12"/>
            <p:cNvSpPr/>
            <p:nvPr/>
          </p:nvSpPr>
          <p:spPr>
            <a:xfrm flipH="1" rot="-8190055">
              <a:off x="4027309" y="4647669"/>
              <a:ext cx="830493" cy="62650"/>
            </a:xfrm>
            <a:prstGeom prst="rightArrow">
              <a:avLst>
                <a:gd fmla="val 50000" name="adj1"/>
                <a:gd fmla="val 50000" name="adj2"/>
              </a:avLst>
            </a:prstGeom>
            <a:solidFill>
              <a:srgbClr val="575756"/>
            </a:solidFill>
            <a:ln cap="flat" cmpd="sng" w="25400">
              <a:solidFill>
                <a:srgbClr val="575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orbel"/>
                <a:ea typeface="Corbel"/>
                <a:cs typeface="Corbel"/>
                <a:sym typeface="Corbel"/>
              </a:endParaRPr>
            </a:p>
          </p:txBody>
        </p:sp>
        <p:sp>
          <p:nvSpPr>
            <p:cNvPr id="451" name="Google Shape;451;p12"/>
            <p:cNvSpPr/>
            <p:nvPr/>
          </p:nvSpPr>
          <p:spPr>
            <a:xfrm>
              <a:off x="4419148" y="5124060"/>
              <a:ext cx="4177480" cy="623672"/>
            </a:xfrm>
            <a:prstGeom prst="roundRect">
              <a:avLst>
                <a:gd fmla="val 16667" name="adj"/>
              </a:avLst>
            </a:prstGeom>
            <a:solidFill>
              <a:srgbClr val="EA5B0C"/>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fr-FR" sz="2400" u="none" cap="none" strike="noStrike">
                  <a:solidFill>
                    <a:srgbClr val="FFFFFF"/>
                  </a:solidFill>
                  <a:latin typeface="Corbel"/>
                  <a:ea typeface="Corbel"/>
                  <a:cs typeface="Corbel"/>
                  <a:sym typeface="Corbel"/>
                </a:rPr>
                <a:t>Transition </a:t>
              </a:r>
              <a:r>
                <a:rPr b="1" lang="fr-FR" sz="2400">
                  <a:solidFill>
                    <a:srgbClr val="FFFFFF"/>
                  </a:solidFill>
                  <a:latin typeface="Corbel"/>
                  <a:ea typeface="Corbel"/>
                  <a:cs typeface="Corbel"/>
                  <a:sym typeface="Corbel"/>
                </a:rPr>
                <a:t>bas</a:t>
              </a:r>
              <a:r>
                <a:rPr b="1" i="0" lang="fr-FR" sz="2400" u="none" cap="none" strike="noStrike">
                  <a:solidFill>
                    <a:srgbClr val="FFFFFF"/>
                  </a:solidFill>
                  <a:latin typeface="Corbel"/>
                  <a:ea typeface="Corbel"/>
                  <a:cs typeface="Corbel"/>
                  <a:sym typeface="Corbel"/>
                </a:rPr>
                <a:t> carbone</a:t>
              </a:r>
              <a:endParaRPr/>
            </a:p>
          </p:txBody>
        </p:sp>
        <p:cxnSp>
          <p:nvCxnSpPr>
            <p:cNvPr id="452" name="Google Shape;452;p12"/>
            <p:cNvCxnSpPr/>
            <p:nvPr/>
          </p:nvCxnSpPr>
          <p:spPr>
            <a:xfrm>
              <a:off x="6122461" y="4370439"/>
              <a:ext cx="0" cy="576448"/>
            </a:xfrm>
            <a:prstGeom prst="straightConnector1">
              <a:avLst/>
            </a:prstGeom>
            <a:noFill/>
            <a:ln cap="flat" cmpd="sng" w="9525">
              <a:solidFill>
                <a:srgbClr val="575756"/>
              </a:solidFill>
              <a:prstDash val="dash"/>
              <a:round/>
              <a:headEnd len="sm" w="sm" type="none"/>
              <a:tailEnd len="med" w="med" type="triangle"/>
            </a:ln>
          </p:spPr>
        </p:cxnSp>
        <p:cxnSp>
          <p:nvCxnSpPr>
            <p:cNvPr id="453" name="Google Shape;453;p12"/>
            <p:cNvCxnSpPr/>
            <p:nvPr/>
          </p:nvCxnSpPr>
          <p:spPr>
            <a:xfrm flipH="1">
              <a:off x="7627704" y="4390770"/>
              <a:ext cx="536455" cy="556117"/>
            </a:xfrm>
            <a:prstGeom prst="straightConnector1">
              <a:avLst/>
            </a:prstGeom>
            <a:noFill/>
            <a:ln cap="flat" cmpd="sng" w="9525">
              <a:solidFill>
                <a:srgbClr val="575756"/>
              </a:solidFill>
              <a:prstDash val="dash"/>
              <a:round/>
              <a:headEnd len="sm" w="sm" type="none"/>
              <a:tailEnd len="med" w="med" type="triangle"/>
            </a:ln>
          </p:spPr>
        </p:cxnSp>
      </p:grpSp>
      <p:pic>
        <p:nvPicPr>
          <p:cNvPr id="454" name="Google Shape;454;p12"/>
          <p:cNvPicPr preferRelativeResize="0"/>
          <p:nvPr/>
        </p:nvPicPr>
        <p:blipFill rotWithShape="1">
          <a:blip r:embed="rId3">
            <a:alphaModFix/>
          </a:blip>
          <a:srcRect b="0" l="0" r="0" t="0"/>
          <a:stretch/>
        </p:blipFill>
        <p:spPr>
          <a:xfrm>
            <a:off x="11007925" y="5566900"/>
            <a:ext cx="1190625" cy="1228725"/>
          </a:xfrm>
          <a:prstGeom prst="rect">
            <a:avLst/>
          </a:prstGeom>
          <a:noFill/>
          <a:ln>
            <a:noFill/>
          </a:ln>
        </p:spPr>
      </p:pic>
      <p:pic>
        <p:nvPicPr>
          <p:cNvPr id="455" name="Google Shape;455;p12"/>
          <p:cNvPicPr preferRelativeResize="0"/>
          <p:nvPr/>
        </p:nvPicPr>
        <p:blipFill rotWithShape="1">
          <a:blip r:embed="rId4">
            <a:alphaModFix/>
          </a:blip>
          <a:srcRect b="0" l="0" r="0" t="0"/>
          <a:stretch/>
        </p:blipFill>
        <p:spPr>
          <a:xfrm>
            <a:off x="6225115" y="4700750"/>
            <a:ext cx="521125" cy="521125"/>
          </a:xfrm>
          <a:prstGeom prst="rect">
            <a:avLst/>
          </a:prstGeom>
          <a:noFill/>
          <a:ln>
            <a:noFill/>
          </a:ln>
        </p:spPr>
      </p:pic>
      <p:pic>
        <p:nvPicPr>
          <p:cNvPr id="456" name="Google Shape;456;p12"/>
          <p:cNvPicPr preferRelativeResize="0"/>
          <p:nvPr/>
        </p:nvPicPr>
        <p:blipFill rotWithShape="1">
          <a:blip r:embed="rId5">
            <a:alphaModFix/>
          </a:blip>
          <a:srcRect b="0" l="0" r="0" t="0"/>
          <a:stretch/>
        </p:blipFill>
        <p:spPr>
          <a:xfrm>
            <a:off x="1836650" y="2661895"/>
            <a:ext cx="1713825" cy="935751"/>
          </a:xfrm>
          <a:prstGeom prst="rect">
            <a:avLst/>
          </a:prstGeom>
          <a:noFill/>
          <a:ln>
            <a:noFill/>
          </a:ln>
        </p:spPr>
      </p:pic>
      <p:pic>
        <p:nvPicPr>
          <p:cNvPr id="457" name="Google Shape;457;p12"/>
          <p:cNvPicPr preferRelativeResize="0"/>
          <p:nvPr/>
        </p:nvPicPr>
        <p:blipFill rotWithShape="1">
          <a:blip r:embed="rId6">
            <a:alphaModFix/>
          </a:blip>
          <a:srcRect b="0" l="0" r="0" t="0"/>
          <a:stretch/>
        </p:blipFill>
        <p:spPr>
          <a:xfrm>
            <a:off x="8657172" y="4699405"/>
            <a:ext cx="521125" cy="5238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9"/>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Objectifs climatiques nationaux et internationaux</a:t>
            </a:r>
            <a:endParaRPr/>
          </a:p>
        </p:txBody>
      </p:sp>
      <p:sp>
        <p:nvSpPr>
          <p:cNvPr id="463" name="Google Shape;463;p9"/>
          <p:cNvSpPr txBox="1"/>
          <p:nvPr>
            <p:ph idx="1" type="body"/>
          </p:nvPr>
        </p:nvSpPr>
        <p:spPr>
          <a:xfrm>
            <a:off x="480000" y="1766900"/>
            <a:ext cx="10972800" cy="4857403"/>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480"/>
              </a:spcBef>
              <a:spcAft>
                <a:spcPts val="0"/>
              </a:spcAft>
              <a:buSzPts val="2400"/>
              <a:buFont typeface="Arial"/>
              <a:buChar char="•"/>
            </a:pPr>
            <a:r>
              <a:rPr lang="fr-FR">
                <a:latin typeface="Corbel"/>
                <a:ea typeface="Corbel"/>
                <a:cs typeface="Corbel"/>
                <a:sym typeface="Corbel"/>
              </a:rPr>
              <a:t>Objectifs internationaux</a:t>
            </a:r>
            <a:endParaRPr/>
          </a:p>
          <a:p>
            <a:pPr indent="-342900" lvl="1" marL="1028700" rtl="0" algn="l">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Convention-cadre des Nations Unies sur l’Accord de Paris contre le changement climatique</a:t>
            </a:r>
            <a:endParaRPr/>
          </a:p>
          <a:p>
            <a:pPr indent="-342900" lvl="1" marL="1028700" rtl="0" algn="l">
              <a:lnSpc>
                <a:spcPct val="90000"/>
              </a:lnSpc>
              <a:spcBef>
                <a:spcPts val="480"/>
              </a:spcBef>
              <a:spcAft>
                <a:spcPts val="0"/>
              </a:spcAft>
              <a:buClr>
                <a:srgbClr val="666666"/>
              </a:buClr>
              <a:buSzPts val="2400"/>
              <a:buFont typeface="Arial"/>
              <a:buChar char="•"/>
            </a:pPr>
            <a:r>
              <a:rPr b="0" i="0" lang="fr-FR" sz="1800" u="none" cap="none" strike="noStrike">
                <a:solidFill>
                  <a:srgbClr val="666666"/>
                </a:solidFill>
                <a:latin typeface="Corbel"/>
                <a:ea typeface="Corbel"/>
                <a:cs typeface="Corbel"/>
                <a:sym typeface="Corbel"/>
              </a:rPr>
              <a:t>Objectifs : « Maintenir </a:t>
            </a:r>
            <a:r>
              <a:rPr lang="fr-FR" sz="1800">
                <a:solidFill>
                  <a:srgbClr val="666666"/>
                </a:solidFill>
                <a:latin typeface="Corbel"/>
                <a:ea typeface="Corbel"/>
                <a:cs typeface="Corbel"/>
                <a:sym typeface="Corbel"/>
              </a:rPr>
              <a:t>l’augmentation de la température moyenne mondiale à moins de 2 °C au-dessus des niveaux pré-industriels et poursuivre les efforts pour limiter l’augmentation de la température à 1,5 °C au-dessus des niveaux pré-industriels »</a:t>
            </a:r>
            <a:endParaRPr/>
          </a:p>
          <a:p>
            <a:pPr indent="-342900" lvl="1" marL="1028700" rtl="0" algn="l">
              <a:lnSpc>
                <a:spcPct val="90000"/>
              </a:lnSpc>
              <a:spcBef>
                <a:spcPts val="480"/>
              </a:spcBef>
              <a:spcAft>
                <a:spcPts val="0"/>
              </a:spcAft>
              <a:buClr>
                <a:srgbClr val="666666"/>
              </a:buClr>
              <a:buSzPts val="2400"/>
              <a:buFont typeface="Arial"/>
              <a:buChar char="•"/>
            </a:pPr>
            <a:r>
              <a:rPr i="1" lang="fr-FR" sz="1800">
                <a:solidFill>
                  <a:srgbClr val="666666"/>
                </a:solidFill>
                <a:latin typeface="Corbel"/>
                <a:ea typeface="Corbel"/>
                <a:cs typeface="Corbel"/>
                <a:sym typeface="Corbel"/>
              </a:rPr>
              <a:t>Aucun engagement contraignant</a:t>
            </a:r>
            <a:endParaRPr/>
          </a:p>
          <a:p>
            <a:pPr indent="0" lvl="1" marL="685800" rtl="0" algn="l">
              <a:lnSpc>
                <a:spcPct val="90000"/>
              </a:lnSpc>
              <a:spcBef>
                <a:spcPts val="480"/>
              </a:spcBef>
              <a:spcAft>
                <a:spcPts val="0"/>
              </a:spcAft>
              <a:buSzPts val="2400"/>
              <a:buNone/>
            </a:pPr>
            <a:r>
              <a:t/>
            </a:r>
            <a:endParaRPr sz="1800">
              <a:latin typeface="Corbel"/>
              <a:ea typeface="Corbel"/>
              <a:cs typeface="Corbel"/>
              <a:sym typeface="Corbel"/>
            </a:endParaRPr>
          </a:p>
          <a:p>
            <a:pPr indent="-342900" lvl="0" marL="571500" rtl="0" algn="l">
              <a:lnSpc>
                <a:spcPct val="90000"/>
              </a:lnSpc>
              <a:spcBef>
                <a:spcPts val="480"/>
              </a:spcBef>
              <a:spcAft>
                <a:spcPts val="0"/>
              </a:spcAft>
              <a:buSzPts val="2400"/>
              <a:buFont typeface="Arial"/>
              <a:buChar char="•"/>
            </a:pPr>
            <a:r>
              <a:rPr lang="fr-FR">
                <a:latin typeface="Corbel"/>
                <a:ea typeface="Corbel"/>
                <a:cs typeface="Corbel"/>
                <a:sym typeface="Corbel"/>
              </a:rPr>
              <a:t>Objectifs nationaux</a:t>
            </a:r>
            <a:endParaRPr/>
          </a:p>
          <a:p>
            <a:pPr indent="-342900" lvl="1" marL="1028700" rtl="0" algn="l">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Engagement à poursuivre des objectifs nationaux</a:t>
            </a:r>
            <a:endParaRPr/>
          </a:p>
          <a:p>
            <a:pPr indent="-342900" lvl="1" marL="1028700" rtl="0" algn="l">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Bilan carbone national, par exemple la Stratégie Nationale Bas-Carbone en France</a:t>
            </a:r>
            <a:endParaRPr/>
          </a:p>
          <a:p>
            <a:pPr indent="-342900" lvl="1" marL="1028700" rtl="0" algn="l">
              <a:lnSpc>
                <a:spcPct val="90000"/>
              </a:lnSpc>
              <a:spcBef>
                <a:spcPts val="480"/>
              </a:spcBef>
              <a:spcAft>
                <a:spcPts val="0"/>
              </a:spcAft>
              <a:buClr>
                <a:srgbClr val="666666"/>
              </a:buClr>
              <a:buSzPts val="2400"/>
              <a:buFont typeface="Arial"/>
              <a:buChar char="•"/>
            </a:pPr>
            <a:r>
              <a:rPr lang="fr-FR" sz="1800">
                <a:solidFill>
                  <a:srgbClr val="666666"/>
                </a:solidFill>
                <a:latin typeface="Corbel"/>
                <a:ea typeface="Corbel"/>
                <a:cs typeface="Corbel"/>
                <a:sym typeface="Corbel"/>
              </a:rPr>
              <a:t>Trajectoires nationales par secteur d’activité</a:t>
            </a:r>
            <a:endParaRPr/>
          </a:p>
        </p:txBody>
      </p:sp>
      <p:pic>
        <p:nvPicPr>
          <p:cNvPr id="464" name="Google Shape;464;p9"/>
          <p:cNvPicPr preferRelativeResize="0"/>
          <p:nvPr/>
        </p:nvPicPr>
        <p:blipFill rotWithShape="1">
          <a:blip r:embed="rId3">
            <a:alphaModFix/>
          </a:blip>
          <a:srcRect b="0" l="0" r="0" t="0"/>
          <a:stretch/>
        </p:blipFill>
        <p:spPr>
          <a:xfrm>
            <a:off x="10815025" y="5198700"/>
            <a:ext cx="1181100" cy="1352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e2858c0e62_0_198"/>
          <p:cNvSpPr/>
          <p:nvPr/>
        </p:nvSpPr>
        <p:spPr>
          <a:xfrm>
            <a:off x="24574" y="3116415"/>
            <a:ext cx="5387100" cy="3547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rgbClr val="000000"/>
              </a:solidFill>
              <a:latin typeface="Corbel"/>
              <a:ea typeface="Corbel"/>
              <a:cs typeface="Corbel"/>
              <a:sym typeface="Corbel"/>
            </a:endParaRPr>
          </a:p>
        </p:txBody>
      </p:sp>
      <p:sp>
        <p:nvSpPr>
          <p:cNvPr id="470" name="Google Shape;470;ge2858c0e62_0_198"/>
          <p:cNvSpPr/>
          <p:nvPr/>
        </p:nvSpPr>
        <p:spPr>
          <a:xfrm>
            <a:off x="4810030" y="3474243"/>
            <a:ext cx="1992473" cy="643305"/>
          </a:xfrm>
          <a:custGeom>
            <a:rect b="b" l="l" r="r" t="t"/>
            <a:pathLst>
              <a:path extrusionOk="0" h="846454" w="1815465">
                <a:moveTo>
                  <a:pt x="53293" y="776853"/>
                </a:moveTo>
                <a:lnTo>
                  <a:pt x="0" y="843320"/>
                </a:lnTo>
                <a:lnTo>
                  <a:pt x="85149" y="846073"/>
                </a:lnTo>
                <a:lnTo>
                  <a:pt x="76311" y="826869"/>
                </a:lnTo>
                <a:lnTo>
                  <a:pt x="62327" y="826869"/>
                </a:lnTo>
                <a:lnTo>
                  <a:pt x="53036" y="806679"/>
                </a:lnTo>
                <a:lnTo>
                  <a:pt x="64575" y="801369"/>
                </a:lnTo>
                <a:lnTo>
                  <a:pt x="53293" y="776853"/>
                </a:lnTo>
                <a:close/>
              </a:path>
              <a:path extrusionOk="0" h="846454" w="1815465">
                <a:moveTo>
                  <a:pt x="64575" y="801369"/>
                </a:moveTo>
                <a:lnTo>
                  <a:pt x="53036" y="806679"/>
                </a:lnTo>
                <a:lnTo>
                  <a:pt x="62327" y="826869"/>
                </a:lnTo>
                <a:lnTo>
                  <a:pt x="73867" y="821558"/>
                </a:lnTo>
                <a:lnTo>
                  <a:pt x="64575" y="801369"/>
                </a:lnTo>
                <a:close/>
              </a:path>
              <a:path extrusionOk="0" h="846454" w="1815465">
                <a:moveTo>
                  <a:pt x="73867" y="821558"/>
                </a:moveTo>
                <a:lnTo>
                  <a:pt x="62327" y="826869"/>
                </a:lnTo>
                <a:lnTo>
                  <a:pt x="76311" y="826869"/>
                </a:lnTo>
                <a:lnTo>
                  <a:pt x="73867" y="821558"/>
                </a:lnTo>
                <a:close/>
              </a:path>
              <a:path extrusionOk="0" h="846454" w="1815465">
                <a:moveTo>
                  <a:pt x="1805858" y="0"/>
                </a:moveTo>
                <a:lnTo>
                  <a:pt x="64575" y="801369"/>
                </a:lnTo>
                <a:lnTo>
                  <a:pt x="73867" y="821558"/>
                </a:lnTo>
                <a:lnTo>
                  <a:pt x="1815150" y="20189"/>
                </a:lnTo>
                <a:lnTo>
                  <a:pt x="180585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471" name="Google Shape;471;ge2858c0e62_0_198"/>
          <p:cNvSpPr/>
          <p:nvPr/>
        </p:nvSpPr>
        <p:spPr>
          <a:xfrm>
            <a:off x="5247873" y="5112047"/>
            <a:ext cx="1908445" cy="552348"/>
          </a:xfrm>
          <a:custGeom>
            <a:rect b="b" l="l" r="r" t="t"/>
            <a:pathLst>
              <a:path extrusionOk="0" h="843279" w="1517650">
                <a:moveTo>
                  <a:pt x="48352" y="772815"/>
                </a:moveTo>
                <a:lnTo>
                  <a:pt x="0" y="842958"/>
                </a:lnTo>
                <a:lnTo>
                  <a:pt x="85126" y="839553"/>
                </a:lnTo>
                <a:lnTo>
                  <a:pt x="75479" y="822045"/>
                </a:lnTo>
                <a:lnTo>
                  <a:pt x="60979" y="822045"/>
                </a:lnTo>
                <a:lnTo>
                  <a:pt x="50253" y="802580"/>
                </a:lnTo>
                <a:lnTo>
                  <a:pt x="61376" y="796451"/>
                </a:lnTo>
                <a:lnTo>
                  <a:pt x="48352" y="772815"/>
                </a:lnTo>
                <a:close/>
              </a:path>
              <a:path extrusionOk="0" h="843279" w="1517650">
                <a:moveTo>
                  <a:pt x="61376" y="796451"/>
                </a:moveTo>
                <a:lnTo>
                  <a:pt x="50253" y="802580"/>
                </a:lnTo>
                <a:lnTo>
                  <a:pt x="60979" y="822045"/>
                </a:lnTo>
                <a:lnTo>
                  <a:pt x="72102" y="815916"/>
                </a:lnTo>
                <a:lnTo>
                  <a:pt x="61376" y="796451"/>
                </a:lnTo>
                <a:close/>
              </a:path>
              <a:path extrusionOk="0" h="843279" w="1517650">
                <a:moveTo>
                  <a:pt x="72102" y="815916"/>
                </a:moveTo>
                <a:lnTo>
                  <a:pt x="60979" y="822045"/>
                </a:lnTo>
                <a:lnTo>
                  <a:pt x="75479" y="822045"/>
                </a:lnTo>
                <a:lnTo>
                  <a:pt x="72102" y="815916"/>
                </a:lnTo>
                <a:close/>
              </a:path>
              <a:path extrusionOk="0" h="843279" w="1517650">
                <a:moveTo>
                  <a:pt x="1506805" y="0"/>
                </a:moveTo>
                <a:lnTo>
                  <a:pt x="61376" y="796451"/>
                </a:lnTo>
                <a:lnTo>
                  <a:pt x="72102" y="815916"/>
                </a:lnTo>
                <a:lnTo>
                  <a:pt x="1517530" y="19465"/>
                </a:lnTo>
                <a:lnTo>
                  <a:pt x="1506805"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472" name="Google Shape;472;ge2858c0e62_0_198"/>
          <p:cNvSpPr txBox="1"/>
          <p:nvPr/>
        </p:nvSpPr>
        <p:spPr>
          <a:xfrm>
            <a:off x="3004200" y="1288972"/>
            <a:ext cx="9592500" cy="1695900"/>
          </a:xfrm>
          <a:prstGeom prst="rect">
            <a:avLst/>
          </a:prstGeom>
          <a:noFill/>
          <a:ln>
            <a:noFill/>
          </a:ln>
        </p:spPr>
        <p:txBody>
          <a:bodyPr anchorCtr="0" anchor="t" bIns="0" lIns="0" spcFirstLastPara="1" rIns="0" wrap="square" tIns="28575">
            <a:noAutofit/>
          </a:bodyPr>
          <a:lstStyle/>
          <a:p>
            <a:pPr indent="0" lvl="0" marL="12700" marR="619760" rtl="0" algn="l">
              <a:lnSpc>
                <a:spcPct val="129500"/>
              </a:lnSpc>
              <a:spcBef>
                <a:spcPts val="0"/>
              </a:spcBef>
              <a:spcAft>
                <a:spcPts val="0"/>
              </a:spcAft>
              <a:buClr>
                <a:srgbClr val="000000"/>
              </a:buClr>
              <a:buSzPts val="2000"/>
              <a:buFont typeface="Arial"/>
              <a:buNone/>
            </a:pPr>
            <a:r>
              <a:t/>
            </a:r>
            <a:endParaRPr b="1" i="0" sz="2000" u="none" cap="none" strike="noStrike">
              <a:solidFill>
                <a:srgbClr val="085160"/>
              </a:solidFill>
              <a:latin typeface="Corbel"/>
              <a:ea typeface="Corbel"/>
              <a:cs typeface="Corbel"/>
              <a:sym typeface="Corbel"/>
            </a:endParaRPr>
          </a:p>
          <a:p>
            <a:pPr indent="0" lvl="0" marL="12700" marR="619760" rtl="0" algn="l">
              <a:lnSpc>
                <a:spcPct val="143888"/>
              </a:lnSpc>
              <a:spcBef>
                <a:spcPts val="225"/>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Rapidement après la publication du rapport </a:t>
            </a:r>
            <a:r>
              <a:rPr b="1" lang="fr-FR" sz="1800">
                <a:solidFill>
                  <a:schemeClr val="dk1"/>
                </a:solidFill>
                <a:latin typeface="Corbel"/>
                <a:ea typeface="Corbel"/>
                <a:cs typeface="Corbel"/>
                <a:sym typeface="Corbel"/>
              </a:rPr>
              <a:t>du GIEC</a:t>
            </a:r>
            <a:r>
              <a:rPr b="1" i="0" lang="fr-FR" sz="1800" u="none" cap="none" strike="noStrike">
                <a:solidFill>
                  <a:schemeClr val="dk1"/>
                </a:solidFill>
                <a:latin typeface="Corbel"/>
                <a:ea typeface="Corbel"/>
                <a:cs typeface="Corbel"/>
                <a:sym typeface="Corbel"/>
              </a:rPr>
              <a:t>, le gouvernement français a mis à jour sa </a:t>
            </a:r>
            <a:r>
              <a:rPr b="1" i="0" lang="fr-FR" sz="1800" u="none" cap="none" strike="noStrike">
                <a:solidFill>
                  <a:srgbClr val="C55A11"/>
                </a:solidFill>
                <a:latin typeface="Corbel"/>
                <a:ea typeface="Corbel"/>
                <a:cs typeface="Corbel"/>
                <a:sym typeface="Corbel"/>
              </a:rPr>
              <a:t>Stratégie Nationale Bas-Carbone</a:t>
            </a:r>
            <a:r>
              <a:rPr b="1" i="0" lang="fr-FR" sz="1800" u="none" cap="none" strike="noStrike">
                <a:solidFill>
                  <a:schemeClr val="dk1"/>
                </a:solidFill>
                <a:latin typeface="Corbel"/>
                <a:ea typeface="Corbel"/>
                <a:cs typeface="Corbel"/>
                <a:sym typeface="Corbel"/>
              </a:rPr>
              <a:t>, renforçant ainsi son engagement d’atteindre la</a:t>
            </a:r>
            <a:r>
              <a:rPr b="1" i="0" lang="fr-FR" sz="1800" u="none" cap="none" strike="noStrike">
                <a:solidFill>
                  <a:srgbClr val="C55A11"/>
                </a:solidFill>
                <a:latin typeface="Corbel"/>
                <a:ea typeface="Corbel"/>
                <a:cs typeface="Corbel"/>
                <a:sym typeface="Corbel"/>
              </a:rPr>
              <a:t> neutralité carbone </a:t>
            </a:r>
            <a:r>
              <a:rPr b="1" i="0" lang="fr-FR" sz="1800" u="none" cap="none" strike="noStrike">
                <a:solidFill>
                  <a:schemeClr val="dk1"/>
                </a:solidFill>
                <a:latin typeface="Corbel"/>
                <a:ea typeface="Corbel"/>
                <a:cs typeface="Corbel"/>
                <a:sym typeface="Corbel"/>
              </a:rPr>
              <a:t>d’ici 2050.</a:t>
            </a:r>
            <a:r>
              <a:rPr b="0" i="0" lang="fr-FR" sz="1600" u="none" cap="none" strike="noStrike">
                <a:solidFill>
                  <a:srgbClr val="000000"/>
                </a:solidFill>
                <a:latin typeface="Corbel"/>
                <a:ea typeface="Corbel"/>
                <a:cs typeface="Corbel"/>
                <a:sym typeface="Corbel"/>
              </a:rPr>
              <a:t>			</a:t>
            </a:r>
            <a:endParaRPr/>
          </a:p>
        </p:txBody>
      </p:sp>
      <p:sp>
        <p:nvSpPr>
          <p:cNvPr id="473" name="Google Shape;473;ge2858c0e62_0_198"/>
          <p:cNvSpPr/>
          <p:nvPr/>
        </p:nvSpPr>
        <p:spPr>
          <a:xfrm>
            <a:off x="763301" y="1786711"/>
            <a:ext cx="1406700" cy="1185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474" name="Google Shape;474;ge2858c0e62_0_198"/>
          <p:cNvSpPr txBox="1"/>
          <p:nvPr>
            <p:ph type="title"/>
          </p:nvPr>
        </p:nvSpPr>
        <p:spPr>
          <a:xfrm>
            <a:off x="763301" y="920211"/>
            <a:ext cx="9432000" cy="612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Objectifs climatiques en France - la Stratégie Nationale Bas-Carbone</a:t>
            </a:r>
            <a:endParaRPr/>
          </a:p>
        </p:txBody>
      </p:sp>
      <p:sp>
        <p:nvSpPr>
          <p:cNvPr id="475" name="Google Shape;475;ge2858c0e62_0_198"/>
          <p:cNvSpPr/>
          <p:nvPr/>
        </p:nvSpPr>
        <p:spPr>
          <a:xfrm>
            <a:off x="5011022" y="4314398"/>
            <a:ext cx="1992473" cy="643305"/>
          </a:xfrm>
          <a:custGeom>
            <a:rect b="b" l="l" r="r" t="t"/>
            <a:pathLst>
              <a:path extrusionOk="0" h="846454" w="1815465">
                <a:moveTo>
                  <a:pt x="53293" y="776853"/>
                </a:moveTo>
                <a:lnTo>
                  <a:pt x="0" y="843320"/>
                </a:lnTo>
                <a:lnTo>
                  <a:pt x="85149" y="846073"/>
                </a:lnTo>
                <a:lnTo>
                  <a:pt x="76311" y="826869"/>
                </a:lnTo>
                <a:lnTo>
                  <a:pt x="62327" y="826869"/>
                </a:lnTo>
                <a:lnTo>
                  <a:pt x="53036" y="806679"/>
                </a:lnTo>
                <a:lnTo>
                  <a:pt x="64575" y="801369"/>
                </a:lnTo>
                <a:lnTo>
                  <a:pt x="53293" y="776853"/>
                </a:lnTo>
                <a:close/>
              </a:path>
              <a:path extrusionOk="0" h="846454" w="1815465">
                <a:moveTo>
                  <a:pt x="64575" y="801369"/>
                </a:moveTo>
                <a:lnTo>
                  <a:pt x="53036" y="806679"/>
                </a:lnTo>
                <a:lnTo>
                  <a:pt x="62327" y="826869"/>
                </a:lnTo>
                <a:lnTo>
                  <a:pt x="73867" y="821558"/>
                </a:lnTo>
                <a:lnTo>
                  <a:pt x="64575" y="801369"/>
                </a:lnTo>
                <a:close/>
              </a:path>
              <a:path extrusionOk="0" h="846454" w="1815465">
                <a:moveTo>
                  <a:pt x="73867" y="821558"/>
                </a:moveTo>
                <a:lnTo>
                  <a:pt x="62327" y="826869"/>
                </a:lnTo>
                <a:lnTo>
                  <a:pt x="76311" y="826869"/>
                </a:lnTo>
                <a:lnTo>
                  <a:pt x="73867" y="821558"/>
                </a:lnTo>
                <a:close/>
              </a:path>
              <a:path extrusionOk="0" h="846454" w="1815465">
                <a:moveTo>
                  <a:pt x="1805858" y="0"/>
                </a:moveTo>
                <a:lnTo>
                  <a:pt x="64575" y="801369"/>
                </a:lnTo>
                <a:lnTo>
                  <a:pt x="73867" y="821558"/>
                </a:lnTo>
                <a:lnTo>
                  <a:pt x="1815150" y="20189"/>
                </a:lnTo>
                <a:lnTo>
                  <a:pt x="1805858"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476" name="Google Shape;476;ge2858c0e62_0_198"/>
          <p:cNvSpPr txBox="1"/>
          <p:nvPr/>
        </p:nvSpPr>
        <p:spPr>
          <a:xfrm>
            <a:off x="6777085" y="3232577"/>
            <a:ext cx="2196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Évolution</a:t>
            </a:r>
            <a:endParaRPr/>
          </a:p>
        </p:txBody>
      </p:sp>
      <p:sp>
        <p:nvSpPr>
          <p:cNvPr id="477" name="Google Shape;477;ge2858c0e62_0_198"/>
          <p:cNvSpPr txBox="1"/>
          <p:nvPr/>
        </p:nvSpPr>
        <p:spPr>
          <a:xfrm>
            <a:off x="6926498" y="4074451"/>
            <a:ext cx="42033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Émissions de gaz à effet de serre</a:t>
            </a:r>
            <a:endParaRPr/>
          </a:p>
        </p:txBody>
      </p:sp>
      <p:sp>
        <p:nvSpPr>
          <p:cNvPr id="478" name="Google Shape;478;ge2858c0e62_0_198"/>
          <p:cNvSpPr txBox="1"/>
          <p:nvPr/>
        </p:nvSpPr>
        <p:spPr>
          <a:xfrm>
            <a:off x="7131452" y="4864059"/>
            <a:ext cx="21969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000000"/>
                </a:solidFill>
                <a:latin typeface="Corbel"/>
                <a:ea typeface="Corbel"/>
                <a:cs typeface="Corbel"/>
                <a:sym typeface="Corbel"/>
              </a:rPr>
              <a:t>Piégeage du carbone</a:t>
            </a:r>
            <a:endParaRPr/>
          </a:p>
        </p:txBody>
      </p:sp>
      <p:sp>
        <p:nvSpPr>
          <p:cNvPr id="479" name="Google Shape;479;ge2858c0e62_0_198"/>
          <p:cNvSpPr txBox="1"/>
          <p:nvPr/>
        </p:nvSpPr>
        <p:spPr>
          <a:xfrm>
            <a:off x="306975" y="2971650"/>
            <a:ext cx="4894200" cy="2925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fr-FR" sz="700" u="none" cap="none" strike="noStrike">
                <a:solidFill>
                  <a:srgbClr val="666666"/>
                </a:solidFill>
                <a:latin typeface="Corbel"/>
                <a:ea typeface="Corbel"/>
                <a:cs typeface="Corbel"/>
                <a:sym typeface="Corbel"/>
              </a:rPr>
              <a:t>Image 1 - Émissions et puits de GES en France 2005 – 2050</a:t>
            </a:r>
            <a:endParaRPr/>
          </a:p>
        </p:txBody>
      </p:sp>
      <p:sp>
        <p:nvSpPr>
          <p:cNvPr id="480" name="Google Shape;480;ge2858c0e62_0_198"/>
          <p:cNvSpPr txBox="1"/>
          <p:nvPr/>
        </p:nvSpPr>
        <p:spPr>
          <a:xfrm>
            <a:off x="946475" y="3152700"/>
            <a:ext cx="702900" cy="5232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chemeClr val="dk1"/>
              </a:buClr>
              <a:buSzPts val="1100"/>
              <a:buFont typeface="Arial"/>
              <a:buNone/>
            </a:pPr>
            <a:r>
              <a:rPr b="1" i="0" lang="fr-FR" sz="1000" u="none" cap="none" strike="noStrike">
                <a:solidFill>
                  <a:schemeClr val="dk1"/>
                </a:solidFill>
                <a:latin typeface="Corbel"/>
                <a:ea typeface="Corbel"/>
                <a:cs typeface="Corbel"/>
                <a:sym typeface="Corbel"/>
              </a:rPr>
              <a:t>2017</a:t>
            </a:r>
            <a:br>
              <a:rPr b="0" i="0" lang="fr-FR" sz="400" u="none" cap="none" strike="noStrike">
                <a:solidFill>
                  <a:schemeClr val="dk1"/>
                </a:solidFill>
                <a:latin typeface="Corbel"/>
                <a:ea typeface="Corbel"/>
                <a:cs typeface="Corbel"/>
                <a:sym typeface="Corbel"/>
              </a:rPr>
            </a:br>
            <a:r>
              <a:rPr b="0" i="0" lang="fr-FR" sz="600" u="none" cap="none" strike="noStrike">
                <a:solidFill>
                  <a:schemeClr val="dk1"/>
                </a:solidFill>
                <a:latin typeface="Corbel"/>
                <a:ea typeface="Corbel"/>
                <a:cs typeface="Corbel"/>
                <a:sym typeface="Corbel"/>
              </a:rPr>
              <a:t>Début de la période du scénario</a:t>
            </a:r>
            <a:endParaRPr/>
          </a:p>
        </p:txBody>
      </p:sp>
      <p:sp>
        <p:nvSpPr>
          <p:cNvPr id="481" name="Google Shape;481;ge2858c0e62_0_198"/>
          <p:cNvSpPr txBox="1"/>
          <p:nvPr/>
        </p:nvSpPr>
        <p:spPr>
          <a:xfrm>
            <a:off x="2025025" y="3474250"/>
            <a:ext cx="11376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rPr b="0" i="0" lang="fr-FR" sz="400" u="none" cap="none" strike="noStrike">
                <a:solidFill>
                  <a:schemeClr val="dk1"/>
                </a:solidFill>
                <a:latin typeface="Corbel"/>
                <a:ea typeface="Corbel"/>
                <a:cs typeface="Corbel"/>
                <a:sym typeface="Corbel"/>
              </a:rPr>
              <a:t>Début de la période du scénario</a:t>
            </a:r>
            <a:endParaRPr/>
          </a:p>
        </p:txBody>
      </p:sp>
      <p:sp>
        <p:nvSpPr>
          <p:cNvPr id="482" name="Google Shape;482;ge2858c0e62_0_198"/>
          <p:cNvSpPr txBox="1"/>
          <p:nvPr/>
        </p:nvSpPr>
        <p:spPr>
          <a:xfrm>
            <a:off x="2048825" y="3289650"/>
            <a:ext cx="1137600" cy="6156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1" i="0" lang="fr-FR" sz="1000" u="none" cap="none" strike="noStrike">
                <a:solidFill>
                  <a:schemeClr val="dk1"/>
                </a:solidFill>
                <a:latin typeface="Corbel"/>
                <a:ea typeface="Corbel"/>
                <a:cs typeface="Corbel"/>
                <a:sym typeface="Corbel"/>
              </a:rPr>
              <a:t>2030</a:t>
            </a:r>
            <a:br>
              <a:rPr b="0" i="0" lang="fr-FR" sz="400" u="none" cap="none" strike="noStrike">
                <a:solidFill>
                  <a:schemeClr val="dk1"/>
                </a:solidFill>
                <a:latin typeface="Corbel"/>
                <a:ea typeface="Corbel"/>
                <a:cs typeface="Corbel"/>
                <a:sym typeface="Corbel"/>
              </a:rPr>
            </a:br>
            <a:r>
              <a:rPr b="0" i="0" lang="fr-FR" sz="600" u="none" cap="none" strike="noStrike">
                <a:solidFill>
                  <a:schemeClr val="dk1"/>
                </a:solidFill>
                <a:latin typeface="Corbel"/>
                <a:ea typeface="Corbel"/>
                <a:cs typeface="Corbel"/>
                <a:sym typeface="Corbel"/>
              </a:rPr>
              <a:t>Objectif : réduire de 40 % les GES par rapport aux niveaux de 1990</a:t>
            </a:r>
            <a:endParaRPr/>
          </a:p>
          <a:p>
            <a:pPr indent="0" lvl="0" marL="0" marR="0" rtl="0" algn="r">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Corbel"/>
              <a:ea typeface="Corbel"/>
              <a:cs typeface="Corbel"/>
              <a:sym typeface="Corbel"/>
            </a:endParaRPr>
          </a:p>
        </p:txBody>
      </p:sp>
      <p:sp>
        <p:nvSpPr>
          <p:cNvPr id="483" name="Google Shape;483;ge2858c0e62_0_198"/>
          <p:cNvSpPr txBox="1"/>
          <p:nvPr/>
        </p:nvSpPr>
        <p:spPr>
          <a:xfrm>
            <a:off x="2910850" y="3763825"/>
            <a:ext cx="2517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400"/>
              <a:buFont typeface="Arial"/>
              <a:buNone/>
            </a:pPr>
            <a:r>
              <a:t/>
            </a:r>
            <a:endParaRPr b="0" i="0" sz="400" u="none" cap="none" strike="noStrike">
              <a:solidFill>
                <a:schemeClr val="dk1"/>
              </a:solidFill>
              <a:latin typeface="Corbel"/>
              <a:ea typeface="Corbel"/>
              <a:cs typeface="Corbel"/>
              <a:sym typeface="Corbel"/>
            </a:endParaRPr>
          </a:p>
        </p:txBody>
      </p:sp>
      <p:sp>
        <p:nvSpPr>
          <p:cNvPr id="484" name="Google Shape;484;ge2858c0e62_0_198"/>
          <p:cNvSpPr txBox="1"/>
          <p:nvPr/>
        </p:nvSpPr>
        <p:spPr>
          <a:xfrm>
            <a:off x="4200525" y="4214525"/>
            <a:ext cx="1047300" cy="600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00"/>
              <a:buFont typeface="Arial"/>
              <a:buNone/>
            </a:pPr>
            <a:r>
              <a:rPr b="1" i="0" lang="fr-FR" sz="1000" u="none" cap="none" strike="noStrike">
                <a:solidFill>
                  <a:schemeClr val="dk1"/>
                </a:solidFill>
                <a:latin typeface="Corbel"/>
                <a:ea typeface="Corbel"/>
                <a:cs typeface="Corbel"/>
                <a:sym typeface="Corbel"/>
              </a:rPr>
              <a:t>2050</a:t>
            </a:r>
            <a:br>
              <a:rPr b="0" i="0" lang="fr-FR" sz="900" u="none" cap="none" strike="noStrike">
                <a:solidFill>
                  <a:schemeClr val="dk1"/>
                </a:solidFill>
                <a:latin typeface="Corbel"/>
                <a:ea typeface="Corbel"/>
                <a:cs typeface="Corbel"/>
                <a:sym typeface="Corbel"/>
              </a:rPr>
            </a:br>
            <a:r>
              <a:rPr b="0" i="0" lang="fr-FR" sz="600" u="none" cap="none" strike="noStrike">
                <a:solidFill>
                  <a:schemeClr val="dk1"/>
                </a:solidFill>
                <a:latin typeface="Corbel"/>
                <a:ea typeface="Corbel"/>
                <a:cs typeface="Corbel"/>
                <a:sym typeface="Corbel"/>
              </a:rPr>
              <a:t>Objectif : neutralité carbone</a:t>
            </a:r>
            <a:endParaRPr/>
          </a:p>
          <a:p>
            <a:pPr indent="0" lvl="0" marL="0" marR="0" rtl="0" algn="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orbel"/>
              <a:ea typeface="Corbel"/>
              <a:cs typeface="Corbel"/>
              <a:sym typeface="Corbel"/>
            </a:endParaRPr>
          </a:p>
        </p:txBody>
      </p:sp>
      <p:sp>
        <p:nvSpPr>
          <p:cNvPr id="485" name="Google Shape;485;ge2858c0e62_0_198"/>
          <p:cNvSpPr txBox="1"/>
          <p:nvPr/>
        </p:nvSpPr>
        <p:spPr>
          <a:xfrm>
            <a:off x="24575" y="6381650"/>
            <a:ext cx="5387100" cy="3540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orbel"/>
              <a:ea typeface="Corbel"/>
              <a:cs typeface="Corbel"/>
              <a:sym typeface="Corbel"/>
            </a:endParaRPr>
          </a:p>
        </p:txBody>
      </p:sp>
      <p:sp>
        <p:nvSpPr>
          <p:cNvPr id="486" name="Google Shape;486;ge2858c0e62_0_198"/>
          <p:cNvSpPr txBox="1"/>
          <p:nvPr/>
        </p:nvSpPr>
        <p:spPr>
          <a:xfrm>
            <a:off x="1106225" y="6135350"/>
            <a:ext cx="8844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i="0" lang="fr-FR" sz="400" u="none" cap="none" strike="noStrike">
                <a:solidFill>
                  <a:srgbClr val="666666"/>
                </a:solidFill>
                <a:latin typeface="Arial"/>
                <a:ea typeface="Arial"/>
                <a:cs typeface="Arial"/>
                <a:sym typeface="Arial"/>
              </a:rPr>
              <a:t>Émissions de GES</a:t>
            </a:r>
            <a:endParaRPr/>
          </a:p>
        </p:txBody>
      </p:sp>
      <p:sp>
        <p:nvSpPr>
          <p:cNvPr id="487" name="Google Shape;487;ge2858c0e62_0_198"/>
          <p:cNvSpPr txBox="1"/>
          <p:nvPr/>
        </p:nvSpPr>
        <p:spPr>
          <a:xfrm>
            <a:off x="2201300" y="6135350"/>
            <a:ext cx="702900" cy="2463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
              <a:buFont typeface="Arial"/>
              <a:buNone/>
            </a:pPr>
            <a:r>
              <a:rPr b="1" i="0" lang="fr-FR" sz="400" u="none" cap="none" strike="noStrike">
                <a:solidFill>
                  <a:srgbClr val="666666"/>
                </a:solidFill>
                <a:latin typeface="Arial"/>
                <a:ea typeface="Arial"/>
                <a:cs typeface="Arial"/>
                <a:sym typeface="Arial"/>
              </a:rPr>
              <a:t>Puits de GES</a:t>
            </a:r>
            <a:endParaRPr/>
          </a:p>
        </p:txBody>
      </p:sp>
      <p:sp>
        <p:nvSpPr>
          <p:cNvPr id="488" name="Google Shape;488;ge2858c0e62_0_198"/>
          <p:cNvSpPr txBox="1"/>
          <p:nvPr/>
        </p:nvSpPr>
        <p:spPr>
          <a:xfrm>
            <a:off x="2811300" y="6135350"/>
            <a:ext cx="1772100" cy="292500"/>
          </a:xfrm>
          <a:prstGeom prst="rect">
            <a:avLst/>
          </a:prstGeom>
          <a:solidFill>
            <a:srgbClr val="FFFFF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t/>
            </a:r>
            <a:endParaRPr b="1" i="0" sz="700" u="none" cap="none" strike="noStrike">
              <a:solidFill>
                <a:srgbClr val="666666"/>
              </a:solidFill>
              <a:latin typeface="Comfortaa"/>
              <a:ea typeface="Comfortaa"/>
              <a:cs typeface="Comfortaa"/>
              <a:sym typeface="Comfortaa"/>
            </a:endParaRPr>
          </a:p>
        </p:txBody>
      </p:sp>
      <p:sp>
        <p:nvSpPr>
          <p:cNvPr id="489" name="Google Shape;489;ge2858c0e62_0_198"/>
          <p:cNvSpPr/>
          <p:nvPr/>
        </p:nvSpPr>
        <p:spPr>
          <a:xfrm>
            <a:off x="89850" y="3899525"/>
            <a:ext cx="95400" cy="1657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0" name="Google Shape;490;ge2858c0e62_0_198"/>
          <p:cNvPicPr preferRelativeResize="0"/>
          <p:nvPr/>
        </p:nvPicPr>
        <p:blipFill rotWithShape="1">
          <a:blip r:embed="rId5">
            <a:alphaModFix/>
          </a:blip>
          <a:srcRect b="0" l="0" r="0" t="0"/>
          <a:stretch/>
        </p:blipFill>
        <p:spPr>
          <a:xfrm>
            <a:off x="11007925" y="5566900"/>
            <a:ext cx="1190625" cy="1228725"/>
          </a:xfrm>
          <a:prstGeom prst="rect">
            <a:avLst/>
          </a:prstGeom>
          <a:noFill/>
          <a:ln>
            <a:noFill/>
          </a:ln>
        </p:spPr>
      </p:pic>
      <p:grpSp>
        <p:nvGrpSpPr>
          <p:cNvPr id="491" name="Google Shape;491;ge2858c0e62_0_198"/>
          <p:cNvGrpSpPr/>
          <p:nvPr/>
        </p:nvGrpSpPr>
        <p:grpSpPr>
          <a:xfrm>
            <a:off x="9594872" y="202442"/>
            <a:ext cx="1042568" cy="738606"/>
            <a:chOff x="4206212" y="485829"/>
            <a:chExt cx="498980" cy="321945"/>
          </a:xfrm>
        </p:grpSpPr>
        <p:sp>
          <p:nvSpPr>
            <p:cNvPr id="492" name="Google Shape;492;ge2858c0e62_0_198"/>
            <p:cNvSpPr/>
            <p:nvPr/>
          </p:nvSpPr>
          <p:spPr>
            <a:xfrm>
              <a:off x="4374103"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EFE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nvGrpSpPr>
            <p:cNvPr id="493" name="Google Shape;493;ge2858c0e62_0_198"/>
            <p:cNvGrpSpPr/>
            <p:nvPr/>
          </p:nvGrpSpPr>
          <p:grpSpPr>
            <a:xfrm>
              <a:off x="4206212" y="485829"/>
              <a:ext cx="498980" cy="321945"/>
              <a:chOff x="4206212" y="485829"/>
              <a:chExt cx="498980" cy="321945"/>
            </a:xfrm>
          </p:grpSpPr>
          <p:sp>
            <p:nvSpPr>
              <p:cNvPr id="494" name="Google Shape;494;ge2858c0e62_0_198"/>
              <p:cNvSpPr/>
              <p:nvPr/>
            </p:nvSpPr>
            <p:spPr>
              <a:xfrm>
                <a:off x="4206212"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6B77E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495" name="Google Shape;495;ge2858c0e62_0_198"/>
              <p:cNvSpPr/>
              <p:nvPr/>
            </p:nvSpPr>
            <p:spPr>
              <a:xfrm>
                <a:off x="4541997"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FF04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e56234d3cc_1_35"/>
          <p:cNvSpPr txBox="1"/>
          <p:nvPr>
            <p:ph type="title"/>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Nous ne suivons pas nos objectifs</a:t>
            </a:r>
            <a:endParaRPr/>
          </a:p>
        </p:txBody>
      </p:sp>
      <p:sp>
        <p:nvSpPr>
          <p:cNvPr id="501" name="Google Shape;501;ge56234d3cc_1_35"/>
          <p:cNvSpPr txBox="1"/>
          <p:nvPr/>
        </p:nvSpPr>
        <p:spPr>
          <a:xfrm>
            <a:off x="1883664" y="6279615"/>
            <a:ext cx="5423100" cy="36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fr-FR" sz="1200" u="none" cap="none" strike="noStrike">
                <a:solidFill>
                  <a:schemeClr val="dk1"/>
                </a:solidFill>
                <a:latin typeface="Corbel"/>
                <a:ea typeface="Corbel"/>
                <a:cs typeface="Corbel"/>
                <a:sym typeface="Corbel"/>
              </a:rPr>
              <a:t>Sources : Réseau Action Climat-France, CLER, Observatoire énergie climat</a:t>
            </a:r>
            <a:endParaRPr/>
          </a:p>
        </p:txBody>
      </p:sp>
      <p:pic>
        <p:nvPicPr>
          <p:cNvPr id="502" name="Google Shape;502;ge56234d3cc_1_35"/>
          <p:cNvPicPr preferRelativeResize="0"/>
          <p:nvPr/>
        </p:nvPicPr>
        <p:blipFill rotWithShape="1">
          <a:blip r:embed="rId3">
            <a:alphaModFix/>
          </a:blip>
          <a:srcRect b="0" l="0" r="0" t="0"/>
          <a:stretch/>
        </p:blipFill>
        <p:spPr>
          <a:xfrm>
            <a:off x="7370064" y="1348455"/>
            <a:ext cx="2662224" cy="5079777"/>
          </a:xfrm>
          <a:prstGeom prst="rect">
            <a:avLst/>
          </a:prstGeom>
          <a:noFill/>
          <a:ln>
            <a:noFill/>
          </a:ln>
        </p:spPr>
      </p:pic>
      <p:sp>
        <p:nvSpPr>
          <p:cNvPr id="503" name="Google Shape;503;ge56234d3cc_1_35"/>
          <p:cNvSpPr/>
          <p:nvPr/>
        </p:nvSpPr>
        <p:spPr>
          <a:xfrm>
            <a:off x="9809040" y="1839094"/>
            <a:ext cx="2183100" cy="738600"/>
          </a:xfrm>
          <a:prstGeom prst="rect">
            <a:avLst/>
          </a:prstGeom>
          <a:noFill/>
          <a:ln>
            <a:noFill/>
          </a:ln>
        </p:spPr>
        <p:txBody>
          <a:bodyPr anchorCtr="0" anchor="t" bIns="45700" lIns="91425" spcFirstLastPara="1" rIns="91425" wrap="square" tIns="45700">
            <a:noAutofit/>
          </a:bodyPr>
          <a:lstStyle/>
          <a:p>
            <a:pPr indent="0" lvl="1" marL="34290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dk1"/>
                </a:solidFill>
                <a:latin typeface="Corbel"/>
                <a:ea typeface="Corbel"/>
                <a:cs typeface="Corbel"/>
                <a:sym typeface="Corbel"/>
              </a:rPr>
              <a:t>Objectif</a:t>
            </a:r>
            <a:r>
              <a:rPr b="0" i="0" lang="fr-FR" sz="1400" u="none" cap="none" strike="noStrike">
                <a:solidFill>
                  <a:schemeClr val="dk1"/>
                </a:solidFill>
                <a:latin typeface="Corbel"/>
                <a:ea typeface="Corbel"/>
                <a:cs typeface="Corbel"/>
                <a:sym typeface="Corbel"/>
              </a:rPr>
              <a:t> : réduire nos émissions de GES d’un facteur de 6 ou 8</a:t>
            </a:r>
            <a:endParaRPr/>
          </a:p>
        </p:txBody>
      </p:sp>
      <p:sp>
        <p:nvSpPr>
          <p:cNvPr id="504" name="Google Shape;504;ge56234d3cc_1_35"/>
          <p:cNvSpPr/>
          <p:nvPr/>
        </p:nvSpPr>
        <p:spPr>
          <a:xfrm>
            <a:off x="9809038" y="3068397"/>
            <a:ext cx="2183100" cy="738600"/>
          </a:xfrm>
          <a:prstGeom prst="rect">
            <a:avLst/>
          </a:prstGeom>
          <a:noFill/>
          <a:ln>
            <a:noFill/>
          </a:ln>
        </p:spPr>
        <p:txBody>
          <a:bodyPr anchorCtr="0" anchor="t" bIns="45700" lIns="91425" spcFirstLastPara="1" rIns="91425" wrap="square" tIns="45700">
            <a:noAutofit/>
          </a:bodyPr>
          <a:lstStyle/>
          <a:p>
            <a:pPr indent="0" lvl="1" marL="34290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dk1"/>
                </a:solidFill>
                <a:latin typeface="Corbel"/>
                <a:ea typeface="Corbel"/>
                <a:cs typeface="Corbel"/>
                <a:sym typeface="Corbel"/>
              </a:rPr>
              <a:t>Cela signifie une réduction de 6 % par an, en moyenne</a:t>
            </a:r>
            <a:endParaRPr/>
          </a:p>
        </p:txBody>
      </p:sp>
      <p:sp>
        <p:nvSpPr>
          <p:cNvPr id="505" name="Google Shape;505;ge56234d3cc_1_35"/>
          <p:cNvSpPr/>
          <p:nvPr/>
        </p:nvSpPr>
        <p:spPr>
          <a:xfrm>
            <a:off x="9809038" y="4297700"/>
            <a:ext cx="2183100" cy="738600"/>
          </a:xfrm>
          <a:prstGeom prst="rect">
            <a:avLst/>
          </a:prstGeom>
          <a:noFill/>
          <a:ln>
            <a:noFill/>
          </a:ln>
        </p:spPr>
        <p:txBody>
          <a:bodyPr anchorCtr="0" anchor="t" bIns="45700" lIns="91425" spcFirstLastPara="1" rIns="91425" wrap="square" tIns="45700">
            <a:noAutofit/>
          </a:bodyPr>
          <a:lstStyle/>
          <a:p>
            <a:pPr indent="0" lvl="1" marL="34290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orbel"/>
                <a:ea typeface="Corbel"/>
                <a:cs typeface="Corbel"/>
                <a:sym typeface="Corbel"/>
              </a:rPr>
              <a:t>Depuis 2005 la </a:t>
            </a:r>
            <a:r>
              <a:rPr b="1" i="0" lang="fr-FR" sz="1400" u="none" cap="none" strike="noStrike">
                <a:solidFill>
                  <a:schemeClr val="dk1"/>
                </a:solidFill>
                <a:latin typeface="Corbel"/>
                <a:ea typeface="Corbel"/>
                <a:cs typeface="Corbel"/>
                <a:sym typeface="Corbel"/>
              </a:rPr>
              <a:t>réduction moyenne est de seulement 2 % par an</a:t>
            </a:r>
            <a:r>
              <a:rPr b="0" i="0" lang="fr-FR" sz="1400" u="none" cap="none" strike="noStrike">
                <a:solidFill>
                  <a:schemeClr val="dk1"/>
                </a:solidFill>
                <a:latin typeface="Corbel"/>
                <a:ea typeface="Corbel"/>
                <a:cs typeface="Corbel"/>
                <a:sym typeface="Corbel"/>
              </a:rPr>
              <a:t>.</a:t>
            </a:r>
            <a:endParaRPr/>
          </a:p>
        </p:txBody>
      </p:sp>
      <p:pic>
        <p:nvPicPr>
          <p:cNvPr id="506" name="Google Shape;506;ge56234d3cc_1_35"/>
          <p:cNvPicPr preferRelativeResize="0"/>
          <p:nvPr/>
        </p:nvPicPr>
        <p:blipFill rotWithShape="1">
          <a:blip r:embed="rId4">
            <a:alphaModFix/>
          </a:blip>
          <a:srcRect b="0" l="0" r="0" t="0"/>
          <a:stretch/>
        </p:blipFill>
        <p:spPr>
          <a:xfrm>
            <a:off x="270658" y="1954866"/>
            <a:ext cx="7036125" cy="4216937"/>
          </a:xfrm>
          <a:prstGeom prst="rect">
            <a:avLst/>
          </a:prstGeom>
          <a:noFill/>
          <a:ln>
            <a:noFill/>
          </a:ln>
        </p:spPr>
      </p:pic>
      <p:sp>
        <p:nvSpPr>
          <p:cNvPr id="507" name="Google Shape;507;ge56234d3cc_1_35"/>
          <p:cNvSpPr txBox="1"/>
          <p:nvPr/>
        </p:nvSpPr>
        <p:spPr>
          <a:xfrm>
            <a:off x="946175" y="1716294"/>
            <a:ext cx="5869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chemeClr val="dk1"/>
                </a:solidFill>
                <a:latin typeface="Corbel"/>
                <a:ea typeface="Corbel"/>
                <a:cs typeface="Corbel"/>
                <a:sym typeface="Corbel"/>
              </a:rPr>
              <a:t>Émissions totales de GES en France</a:t>
            </a:r>
            <a:endParaRPr/>
          </a:p>
        </p:txBody>
      </p:sp>
      <p:grpSp>
        <p:nvGrpSpPr>
          <p:cNvPr id="508" name="Google Shape;508;ge56234d3cc_1_35"/>
          <p:cNvGrpSpPr/>
          <p:nvPr/>
        </p:nvGrpSpPr>
        <p:grpSpPr>
          <a:xfrm>
            <a:off x="9594872" y="202442"/>
            <a:ext cx="1042568" cy="738606"/>
            <a:chOff x="4206212" y="485829"/>
            <a:chExt cx="498980" cy="321945"/>
          </a:xfrm>
        </p:grpSpPr>
        <p:sp>
          <p:nvSpPr>
            <p:cNvPr id="509" name="Google Shape;509;ge56234d3cc_1_35"/>
            <p:cNvSpPr/>
            <p:nvPr/>
          </p:nvSpPr>
          <p:spPr>
            <a:xfrm>
              <a:off x="4374103"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EFEFE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nvGrpSpPr>
            <p:cNvPr id="510" name="Google Shape;510;ge56234d3cc_1_35"/>
            <p:cNvGrpSpPr/>
            <p:nvPr/>
          </p:nvGrpSpPr>
          <p:grpSpPr>
            <a:xfrm>
              <a:off x="4206212" y="485829"/>
              <a:ext cx="498980" cy="321945"/>
              <a:chOff x="4206212" y="485829"/>
              <a:chExt cx="498980" cy="321945"/>
            </a:xfrm>
          </p:grpSpPr>
          <p:sp>
            <p:nvSpPr>
              <p:cNvPr id="511" name="Google Shape;511;ge56234d3cc_1_35"/>
              <p:cNvSpPr/>
              <p:nvPr/>
            </p:nvSpPr>
            <p:spPr>
              <a:xfrm>
                <a:off x="4206212"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6B77E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12" name="Google Shape;512;ge56234d3cc_1_35"/>
              <p:cNvSpPr/>
              <p:nvPr/>
            </p:nvSpPr>
            <p:spPr>
              <a:xfrm>
                <a:off x="4541997" y="485829"/>
                <a:ext cx="163195" cy="321945"/>
              </a:xfrm>
              <a:custGeom>
                <a:rect b="b" l="l" r="r" t="t"/>
                <a:pathLst>
                  <a:path extrusionOk="0" h="321945" w="163195">
                    <a:moveTo>
                      <a:pt x="0" y="0"/>
                    </a:moveTo>
                    <a:lnTo>
                      <a:pt x="163064" y="0"/>
                    </a:lnTo>
                    <a:lnTo>
                      <a:pt x="163064" y="321398"/>
                    </a:lnTo>
                    <a:lnTo>
                      <a:pt x="0" y="321398"/>
                    </a:lnTo>
                    <a:lnTo>
                      <a:pt x="0" y="0"/>
                    </a:lnTo>
                    <a:close/>
                  </a:path>
                </a:pathLst>
              </a:custGeom>
              <a:solidFill>
                <a:srgbClr val="FF043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grpSp>
      </p:grpSp>
      <p:pic>
        <p:nvPicPr>
          <p:cNvPr id="513" name="Google Shape;513;ge56234d3cc_1_35"/>
          <p:cNvPicPr preferRelativeResize="0"/>
          <p:nvPr/>
        </p:nvPicPr>
        <p:blipFill rotWithShape="1">
          <a:blip r:embed="rId5">
            <a:alphaModFix/>
          </a:blip>
          <a:srcRect b="0" l="0" r="0" t="0"/>
          <a:stretch/>
        </p:blipFill>
        <p:spPr>
          <a:xfrm>
            <a:off x="10815025" y="5198700"/>
            <a:ext cx="1181100" cy="1352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0"/>
          <p:cNvSpPr txBox="1"/>
          <p:nvPr>
            <p:ph type="title"/>
          </p:nvPr>
        </p:nvSpPr>
        <p:spPr>
          <a:xfrm>
            <a:off x="747352" y="644147"/>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latin typeface="Corbel"/>
                <a:ea typeface="Corbel"/>
                <a:cs typeface="Corbel"/>
                <a:sym typeface="Corbel"/>
              </a:rPr>
              <a:t>Politique publique locale</a:t>
            </a:r>
            <a:endParaRPr/>
          </a:p>
        </p:txBody>
      </p:sp>
      <p:sp>
        <p:nvSpPr>
          <p:cNvPr id="519" name="Google Shape;519;p10"/>
          <p:cNvSpPr txBox="1"/>
          <p:nvPr>
            <p:ph idx="1" type="body"/>
          </p:nvPr>
        </p:nvSpPr>
        <p:spPr>
          <a:xfrm>
            <a:off x="525800" y="1440014"/>
            <a:ext cx="10972800" cy="53121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480"/>
              </a:spcBef>
              <a:spcAft>
                <a:spcPts val="0"/>
              </a:spcAft>
              <a:buClr>
                <a:srgbClr val="F79124"/>
              </a:buClr>
              <a:buSzPts val="2400"/>
              <a:buFont typeface="Arial"/>
              <a:buNone/>
            </a:pPr>
            <a:r>
              <a:rPr lang="fr-FR">
                <a:latin typeface="Corbel"/>
                <a:ea typeface="Corbel"/>
                <a:cs typeface="Corbel"/>
                <a:sym typeface="Corbel"/>
              </a:rPr>
              <a:t>Anticiper les risques</a:t>
            </a:r>
            <a:endParaRPr/>
          </a:p>
        </p:txBody>
      </p:sp>
      <p:grpSp>
        <p:nvGrpSpPr>
          <p:cNvPr id="520" name="Google Shape;520;p10"/>
          <p:cNvGrpSpPr/>
          <p:nvPr/>
        </p:nvGrpSpPr>
        <p:grpSpPr>
          <a:xfrm>
            <a:off x="1903376" y="565681"/>
            <a:ext cx="9404258" cy="6186582"/>
            <a:chOff x="1456243" y="571846"/>
            <a:chExt cx="9871477" cy="6588340"/>
          </a:xfrm>
        </p:grpSpPr>
        <p:pic>
          <p:nvPicPr>
            <p:cNvPr descr="Nuage" id="521" name="Google Shape;521;p10"/>
            <p:cNvPicPr preferRelativeResize="0"/>
            <p:nvPr/>
          </p:nvPicPr>
          <p:blipFill rotWithShape="1">
            <a:blip r:embed="rId3">
              <a:alphaModFix/>
            </a:blip>
            <a:srcRect b="0" l="0" r="0" t="0"/>
            <a:stretch/>
          </p:blipFill>
          <p:spPr>
            <a:xfrm>
              <a:off x="8235278" y="571846"/>
              <a:ext cx="3092442" cy="2920326"/>
            </a:xfrm>
            <a:prstGeom prst="rect">
              <a:avLst/>
            </a:prstGeom>
            <a:noFill/>
            <a:ln>
              <a:noFill/>
            </a:ln>
          </p:spPr>
        </p:pic>
        <p:grpSp>
          <p:nvGrpSpPr>
            <p:cNvPr id="522" name="Google Shape;522;p10"/>
            <p:cNvGrpSpPr/>
            <p:nvPr/>
          </p:nvGrpSpPr>
          <p:grpSpPr>
            <a:xfrm>
              <a:off x="2950782" y="1661989"/>
              <a:ext cx="5882416" cy="5498197"/>
              <a:chOff x="1174782" y="-104911"/>
              <a:chExt cx="5882416" cy="5498197"/>
            </a:xfrm>
          </p:grpSpPr>
          <p:sp>
            <p:nvSpPr>
              <p:cNvPr id="523" name="Google Shape;523;p10"/>
              <p:cNvSpPr/>
              <p:nvPr/>
            </p:nvSpPr>
            <p:spPr>
              <a:xfrm>
                <a:off x="1521907" y="75156"/>
                <a:ext cx="5318130" cy="5318130"/>
              </a:xfrm>
              <a:custGeom>
                <a:rect b="b" l="l" r="r" t="t"/>
                <a:pathLst>
                  <a:path extrusionOk="0" h="120000" w="120000">
                    <a:moveTo>
                      <a:pt x="101071" y="29625"/>
                    </a:moveTo>
                    <a:lnTo>
                      <a:pt x="111220" y="28809"/>
                    </a:lnTo>
                    <a:lnTo>
                      <a:pt x="109191" y="30311"/>
                    </a:lnTo>
                    <a:lnTo>
                      <a:pt x="109191" y="30311"/>
                    </a:lnTo>
                    <a:cubicBezTo>
                      <a:pt x="113669" y="37721"/>
                      <a:pt x="116413" y="46046"/>
                      <a:pt x="117217" y="54664"/>
                    </a:cubicBezTo>
                    <a:lnTo>
                      <a:pt x="119718" y="54668"/>
                    </a:lnTo>
                    <a:lnTo>
                      <a:pt x="111129" y="60083"/>
                    </a:lnTo>
                    <a:lnTo>
                      <a:pt x="101976" y="54640"/>
                    </a:lnTo>
                    <a:lnTo>
                      <a:pt x="104467" y="54644"/>
                    </a:lnTo>
                    <a:lnTo>
                      <a:pt x="104467" y="54644"/>
                    </a:lnTo>
                    <a:cubicBezTo>
                      <a:pt x="103751" y="48754"/>
                      <a:pt x="101860" y="43067"/>
                      <a:pt x="98906" y="37914"/>
                    </a:cubicBezTo>
                    <a:lnTo>
                      <a:pt x="96883" y="39412"/>
                    </a:lnTo>
                    <a:close/>
                  </a:path>
                </a:pathLst>
              </a:custGeom>
              <a:solidFill>
                <a:srgbClr val="CCCCD9">
                  <a:alpha val="87843"/>
                </a:srgbClr>
              </a:solidFill>
              <a:ln cap="flat" cmpd="sng" w="25400">
                <a:solidFill>
                  <a:srgbClr val="CCCCD9">
                    <a:alpha val="87843"/>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24" name="Google Shape;524;p10"/>
              <p:cNvSpPr/>
              <p:nvPr/>
            </p:nvSpPr>
            <p:spPr>
              <a:xfrm>
                <a:off x="1504979" y="51856"/>
                <a:ext cx="5318130" cy="5318130"/>
              </a:xfrm>
              <a:custGeom>
                <a:rect b="b" l="l" r="r" t="t"/>
                <a:pathLst>
                  <a:path extrusionOk="0" h="120000" w="120000">
                    <a:moveTo>
                      <a:pt x="95163" y="23206"/>
                    </a:moveTo>
                    <a:lnTo>
                      <a:pt x="105204" y="20594"/>
                    </a:lnTo>
                    <a:lnTo>
                      <a:pt x="103425" y="22460"/>
                    </a:lnTo>
                    <a:lnTo>
                      <a:pt x="103425" y="22460"/>
                    </a:lnTo>
                    <a:cubicBezTo>
                      <a:pt x="111409" y="31683"/>
                      <a:pt x="116244" y="43208"/>
                      <a:pt x="117230" y="55363"/>
                    </a:cubicBezTo>
                    <a:lnTo>
                      <a:pt x="119777" y="55403"/>
                    </a:lnTo>
                    <a:lnTo>
                      <a:pt x="110957" y="60799"/>
                    </a:lnTo>
                    <a:lnTo>
                      <a:pt x="101706" y="55119"/>
                    </a:lnTo>
                    <a:lnTo>
                      <a:pt x="104242" y="55159"/>
                    </a:lnTo>
                    <a:lnTo>
                      <a:pt x="104242" y="55159"/>
                    </a:lnTo>
                    <a:cubicBezTo>
                      <a:pt x="103298" y="46619"/>
                      <a:pt x="99878" y="38537"/>
                      <a:pt x="94398" y="31897"/>
                    </a:cubicBezTo>
                    <a:lnTo>
                      <a:pt x="92624" y="33759"/>
                    </a:lnTo>
                    <a:close/>
                  </a:path>
                </a:pathLst>
              </a:custGeom>
              <a:solidFill>
                <a:srgbClr val="D5DFDD">
                  <a:alpha val="87843"/>
                </a:srgbClr>
              </a:solidFill>
              <a:ln cap="flat" cmpd="sng" w="19050">
                <a:solidFill>
                  <a:srgbClr val="D5DFDD">
                    <a:alpha val="87843"/>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25" name="Google Shape;525;p10"/>
              <p:cNvSpPr/>
              <p:nvPr/>
            </p:nvSpPr>
            <p:spPr>
              <a:xfrm>
                <a:off x="1477588" y="42957"/>
                <a:ext cx="5318130" cy="5318130"/>
              </a:xfrm>
              <a:custGeom>
                <a:rect b="b" l="l" r="r" t="t"/>
                <a:pathLst>
                  <a:path extrusionOk="0" h="120000" w="120000">
                    <a:moveTo>
                      <a:pt x="59226" y="9174"/>
                    </a:moveTo>
                    <a:lnTo>
                      <a:pt x="64454" y="208"/>
                    </a:lnTo>
                    <a:lnTo>
                      <a:pt x="64496" y="2796"/>
                    </a:lnTo>
                    <a:lnTo>
                      <a:pt x="64496" y="2796"/>
                    </a:lnTo>
                    <a:cubicBezTo>
                      <a:pt x="76422" y="3732"/>
                      <a:pt x="87757" y="8367"/>
                      <a:pt x="96919" y="16053"/>
                    </a:cubicBezTo>
                    <a:lnTo>
                      <a:pt x="98741" y="14261"/>
                    </a:lnTo>
                    <a:lnTo>
                      <a:pt x="96286" y="24307"/>
                    </a:lnTo>
                    <a:lnTo>
                      <a:pt x="85765" y="27025"/>
                    </a:lnTo>
                    <a:lnTo>
                      <a:pt x="87578" y="25241"/>
                    </a:lnTo>
                    <a:cubicBezTo>
                      <a:pt x="80982" y="20061"/>
                      <a:pt x="73047" y="16844"/>
                      <a:pt x="64691" y="15963"/>
                    </a:cubicBezTo>
                    <a:lnTo>
                      <a:pt x="64733" y="18542"/>
                    </a:lnTo>
                    <a:close/>
                  </a:path>
                </a:pathLst>
              </a:custGeom>
              <a:solidFill>
                <a:srgbClr val="F0E4D1">
                  <a:alpha val="87843"/>
                </a:srgbClr>
              </a:solidFill>
              <a:ln cap="flat" cmpd="sng" w="19050">
                <a:solidFill>
                  <a:srgbClr val="F0E4D1">
                    <a:alpha val="87843"/>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26" name="Google Shape;526;p10"/>
              <p:cNvSpPr/>
              <p:nvPr/>
            </p:nvSpPr>
            <p:spPr>
              <a:xfrm>
                <a:off x="1450198" y="51856"/>
                <a:ext cx="5318130" cy="5318130"/>
              </a:xfrm>
              <a:custGeom>
                <a:rect b="b" l="l" r="r" t="t"/>
                <a:pathLst>
                  <a:path extrusionOk="0" h="120000" w="120000">
                    <a:moveTo>
                      <a:pt x="23714" y="24307"/>
                    </a:moveTo>
                    <a:lnTo>
                      <a:pt x="21259" y="14261"/>
                    </a:lnTo>
                    <a:lnTo>
                      <a:pt x="23079" y="16055"/>
                    </a:lnTo>
                    <a:lnTo>
                      <a:pt x="23079" y="16055"/>
                    </a:lnTo>
                    <a:cubicBezTo>
                      <a:pt x="32242" y="8367"/>
                      <a:pt x="43579" y="3731"/>
                      <a:pt x="55507" y="2796"/>
                    </a:cubicBezTo>
                    <a:lnTo>
                      <a:pt x="55546" y="208"/>
                    </a:lnTo>
                    <a:lnTo>
                      <a:pt x="60774" y="9174"/>
                    </a:lnTo>
                    <a:lnTo>
                      <a:pt x="55267" y="18542"/>
                    </a:lnTo>
                    <a:lnTo>
                      <a:pt x="55306" y="15963"/>
                    </a:lnTo>
                    <a:lnTo>
                      <a:pt x="55306" y="15963"/>
                    </a:lnTo>
                    <a:cubicBezTo>
                      <a:pt x="46952" y="16845"/>
                      <a:pt x="39019" y="20061"/>
                      <a:pt x="32425" y="25239"/>
                    </a:cubicBezTo>
                    <a:lnTo>
                      <a:pt x="34235" y="27025"/>
                    </a:lnTo>
                    <a:close/>
                  </a:path>
                </a:pathLst>
              </a:custGeom>
              <a:solidFill>
                <a:srgbClr val="E0E2D7">
                  <a:alpha val="87843"/>
                </a:srgbClr>
              </a:solidFill>
              <a:ln cap="flat" cmpd="sng" w="19050">
                <a:solidFill>
                  <a:srgbClr val="E0E2D7">
                    <a:alpha val="87843"/>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27" name="Google Shape;527;p10"/>
              <p:cNvSpPr/>
              <p:nvPr/>
            </p:nvSpPr>
            <p:spPr>
              <a:xfrm>
                <a:off x="1433270" y="75156"/>
                <a:ext cx="5318130" cy="5318130"/>
              </a:xfrm>
              <a:custGeom>
                <a:rect b="b" l="l" r="r" t="t"/>
                <a:pathLst>
                  <a:path extrusionOk="0" h="120000" w="120000">
                    <a:moveTo>
                      <a:pt x="9043" y="60799"/>
                    </a:moveTo>
                    <a:lnTo>
                      <a:pt x="223" y="55403"/>
                    </a:lnTo>
                    <a:lnTo>
                      <a:pt x="2770" y="55366"/>
                    </a:lnTo>
                    <a:lnTo>
                      <a:pt x="2770" y="55366"/>
                    </a:lnTo>
                    <a:cubicBezTo>
                      <a:pt x="3755" y="43209"/>
                      <a:pt x="8592" y="31682"/>
                      <a:pt x="16577" y="22458"/>
                    </a:cubicBezTo>
                    <a:lnTo>
                      <a:pt x="14796" y="20594"/>
                    </a:lnTo>
                    <a:lnTo>
                      <a:pt x="24837" y="23206"/>
                    </a:lnTo>
                    <a:lnTo>
                      <a:pt x="27376" y="33759"/>
                    </a:lnTo>
                    <a:lnTo>
                      <a:pt x="25600" y="31900"/>
                    </a:lnTo>
                    <a:lnTo>
                      <a:pt x="25600" y="31900"/>
                    </a:lnTo>
                    <a:cubicBezTo>
                      <a:pt x="20122" y="38538"/>
                      <a:pt x="16703" y="46618"/>
                      <a:pt x="15758" y="55155"/>
                    </a:cubicBezTo>
                    <a:lnTo>
                      <a:pt x="18294" y="55119"/>
                    </a:lnTo>
                    <a:close/>
                  </a:path>
                </a:pathLst>
              </a:custGeom>
              <a:solidFill>
                <a:srgbClr val="F1D6CD">
                  <a:alpha val="87843"/>
                </a:srgbClr>
              </a:solidFill>
              <a:ln cap="flat" cmpd="sng" w="19050">
                <a:solidFill>
                  <a:srgbClr val="F1D6CD">
                    <a:alpha val="87843"/>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28" name="Google Shape;528;p10"/>
              <p:cNvSpPr/>
              <p:nvPr/>
            </p:nvSpPr>
            <p:spPr>
              <a:xfrm rot="66787">
                <a:off x="4800594" y="2698516"/>
                <a:ext cx="1261951" cy="64513"/>
              </a:xfrm>
              <a:prstGeom prst="leftRightArrow">
                <a:avLst>
                  <a:gd fmla="val 60000" name="adj1"/>
                  <a:gd fmla="val 50000" name="adj2"/>
                </a:avLst>
              </a:prstGeom>
              <a:solidFill>
                <a:srgbClr val="3030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29" name="Google Shape;529;p10"/>
              <p:cNvSpPr/>
              <p:nvPr/>
            </p:nvSpPr>
            <p:spPr>
              <a:xfrm rot="-2105342">
                <a:off x="4560532" y="1937383"/>
                <a:ext cx="1247461" cy="64513"/>
              </a:xfrm>
              <a:prstGeom prst="leftRightArrow">
                <a:avLst>
                  <a:gd fmla="val 60000" name="adj1"/>
                  <a:gd fmla="val 50000" name="adj2"/>
                </a:avLst>
              </a:prstGeom>
              <a:solidFill>
                <a:srgbClr val="968C8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30" name="Google Shape;530;p10"/>
              <p:cNvSpPr/>
              <p:nvPr/>
            </p:nvSpPr>
            <p:spPr>
              <a:xfrm rot="-4298971">
                <a:off x="3917594" y="1466977"/>
                <a:ext cx="1238421" cy="64513"/>
              </a:xfrm>
              <a:prstGeom prst="leftRightArrow">
                <a:avLst>
                  <a:gd fmla="val 60000" name="adj1"/>
                  <a:gd fmla="val 50000" name="adj2"/>
                </a:avLst>
              </a:prstGeom>
              <a:solidFill>
                <a:srgbClr val="7BA7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31" name="Google Shape;531;p10"/>
              <p:cNvSpPr/>
              <p:nvPr/>
            </p:nvSpPr>
            <p:spPr>
              <a:xfrm rot="-6501029">
                <a:off x="3117291" y="1466977"/>
                <a:ext cx="1238421" cy="64513"/>
              </a:xfrm>
              <a:prstGeom prst="leftRightArrow">
                <a:avLst>
                  <a:gd fmla="val 60000" name="adj1"/>
                  <a:gd fmla="val 50000" name="adj2"/>
                </a:avLst>
              </a:prstGeom>
              <a:solidFill>
                <a:srgbClr val="D8B2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32" name="Google Shape;532;p10"/>
              <p:cNvSpPr/>
              <p:nvPr/>
            </p:nvSpPr>
            <p:spPr>
              <a:xfrm rot="-8694658">
                <a:off x="2465313" y="1937383"/>
                <a:ext cx="1247461" cy="64513"/>
              </a:xfrm>
              <a:prstGeom prst="leftRightArrow">
                <a:avLst>
                  <a:gd fmla="val 60000" name="adj1"/>
                  <a:gd fmla="val 50000" name="adj2"/>
                </a:avLst>
              </a:prstGeom>
              <a:solidFill>
                <a:srgbClr val="A5AB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33" name="Google Shape;533;p10"/>
              <p:cNvSpPr/>
              <p:nvPr/>
            </p:nvSpPr>
            <p:spPr>
              <a:xfrm rot="10733213">
                <a:off x="2210761" y="2698516"/>
                <a:ext cx="1261951" cy="64513"/>
              </a:xfrm>
              <a:prstGeom prst="leftRightArrow">
                <a:avLst>
                  <a:gd fmla="val 60000" name="adj1"/>
                  <a:gd fmla="val 50000" name="adj2"/>
                </a:avLst>
              </a:prstGeom>
              <a:solidFill>
                <a:srgbClr val="DC7F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34" name="Google Shape;534;p10"/>
              <p:cNvSpPr/>
              <p:nvPr/>
            </p:nvSpPr>
            <p:spPr>
              <a:xfrm>
                <a:off x="3061431" y="1673399"/>
                <a:ext cx="2150444" cy="2150444"/>
              </a:xfrm>
              <a:prstGeom prst="pie">
                <a:avLst>
                  <a:gd fmla="val 10800000" name="adj1"/>
                  <a:gd fmla="val 0" name="adj2"/>
                </a:avLst>
              </a:prstGeom>
              <a:solidFill>
                <a:srgbClr val="93B6D2"/>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35" name="Google Shape;535;p10"/>
              <p:cNvSpPr txBox="1"/>
              <p:nvPr/>
            </p:nvSpPr>
            <p:spPr>
              <a:xfrm>
                <a:off x="3376356" y="1955864"/>
                <a:ext cx="1520700" cy="1520700"/>
              </a:xfrm>
              <a:prstGeom prst="rect">
                <a:avLst/>
              </a:prstGeom>
              <a:noFill/>
              <a:ln>
                <a:noFill/>
              </a:ln>
            </p:spPr>
            <p:txBody>
              <a:bodyPr anchorCtr="0" anchor="t" bIns="304800" lIns="60950" spcFirstLastPara="1" rIns="6095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1" i="0" sz="1600" u="none" cap="none" strike="noStrike">
                  <a:solidFill>
                    <a:srgbClr val="000000"/>
                  </a:solidFill>
                  <a:latin typeface="Corbel"/>
                  <a:ea typeface="Corbel"/>
                  <a:cs typeface="Corbel"/>
                  <a:sym typeface="Corbel"/>
                </a:endParaRPr>
              </a:p>
              <a:p>
                <a:pPr indent="0" lvl="0" marL="0" marR="0" rtl="0" algn="ctr">
                  <a:lnSpc>
                    <a:spcPct val="90000"/>
                  </a:lnSpc>
                  <a:spcBef>
                    <a:spcPts val="56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De plus en plus de personnes, de moins en moins de ressources</a:t>
                </a:r>
                <a:endParaRPr/>
              </a:p>
            </p:txBody>
          </p:sp>
          <p:sp>
            <p:nvSpPr>
              <p:cNvPr id="536" name="Google Shape;536;p10"/>
              <p:cNvSpPr/>
              <p:nvPr/>
            </p:nvSpPr>
            <p:spPr>
              <a:xfrm>
                <a:off x="1174782" y="2000283"/>
                <a:ext cx="1496677" cy="1496677"/>
              </a:xfrm>
              <a:prstGeom prst="roundRect">
                <a:avLst>
                  <a:gd fmla="val 50000" name="adj"/>
                </a:avLst>
              </a:prstGeom>
              <a:solidFill>
                <a:srgbClr val="FFFFFF"/>
              </a:solidFill>
              <a:ln cap="flat" cmpd="sng" w="19050">
                <a:solidFill>
                  <a:srgbClr val="DC7F4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37" name="Google Shape;537;p10"/>
              <p:cNvSpPr/>
              <p:nvPr/>
            </p:nvSpPr>
            <p:spPr>
              <a:xfrm>
                <a:off x="1227166" y="2052666"/>
                <a:ext cx="1391909" cy="1391909"/>
              </a:xfrm>
              <a:prstGeom prst="roundRect">
                <a:avLst>
                  <a:gd fmla="val 50000" name="adj"/>
                </a:avLst>
              </a:prstGeom>
              <a:solidFill>
                <a:srgbClr val="FF5050"/>
              </a:solidFill>
              <a:ln cap="flat" cmpd="sng" w="254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38" name="Google Shape;538;p10"/>
              <p:cNvSpPr txBox="1"/>
              <p:nvPr/>
            </p:nvSpPr>
            <p:spPr>
              <a:xfrm>
                <a:off x="1239159" y="2166879"/>
                <a:ext cx="1263000" cy="10443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1-</a:t>
                </a:r>
                <a:br>
                  <a:rPr b="0" i="0" lang="fr-FR" sz="1200" u="none" cap="none" strike="noStrike">
                    <a:solidFill>
                      <a:srgbClr val="FFFFFF"/>
                    </a:solidFill>
                    <a:latin typeface="Corbel"/>
                    <a:ea typeface="Corbel"/>
                    <a:cs typeface="Corbel"/>
                    <a:sym typeface="Corbel"/>
                  </a:rPr>
                </a:br>
                <a:r>
                  <a:rPr b="0" i="0" lang="fr-FR" sz="1200" u="none" cap="none" strike="noStrike">
                    <a:solidFill>
                      <a:srgbClr val="FFFFFF"/>
                    </a:solidFill>
                    <a:latin typeface="Corbel"/>
                    <a:ea typeface="Corbel"/>
                    <a:cs typeface="Corbel"/>
                    <a:sym typeface="Corbel"/>
                  </a:rPr>
                  <a:t>Le changement climatique est manifeste</a:t>
                </a:r>
                <a:endParaRPr/>
              </a:p>
            </p:txBody>
          </p:sp>
          <p:sp>
            <p:nvSpPr>
              <p:cNvPr id="539" name="Google Shape;539;p10"/>
              <p:cNvSpPr/>
              <p:nvPr/>
            </p:nvSpPr>
            <p:spPr>
              <a:xfrm>
                <a:off x="1597529" y="699201"/>
                <a:ext cx="1496677" cy="1496677"/>
              </a:xfrm>
              <a:prstGeom prst="roundRect">
                <a:avLst>
                  <a:gd fmla="val 50000" name="adj"/>
                </a:avLst>
              </a:prstGeom>
              <a:solidFill>
                <a:srgbClr val="FFFFFF"/>
              </a:solidFill>
              <a:ln cap="flat" cmpd="sng" w="19050">
                <a:solidFill>
                  <a:srgbClr val="A5AB8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40" name="Google Shape;540;p10"/>
              <p:cNvSpPr/>
              <p:nvPr/>
            </p:nvSpPr>
            <p:spPr>
              <a:xfrm>
                <a:off x="1649913" y="751584"/>
                <a:ext cx="1391909" cy="1391909"/>
              </a:xfrm>
              <a:prstGeom prst="roundRect">
                <a:avLst>
                  <a:gd fmla="val 50000" name="adj"/>
                </a:avLst>
              </a:prstGeom>
              <a:solidFill>
                <a:srgbClr val="CCCC00"/>
              </a:solidFill>
              <a:ln cap="flat" cmpd="sng" w="9525">
                <a:solidFill>
                  <a:srgbClr val="CCCC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41" name="Google Shape;541;p10"/>
              <p:cNvSpPr txBox="1"/>
              <p:nvPr/>
            </p:nvSpPr>
            <p:spPr>
              <a:xfrm>
                <a:off x="1710320" y="955431"/>
                <a:ext cx="1201200" cy="9843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2- L’énergie au cœur de nos préoccupations quotidiennes</a:t>
                </a:r>
                <a:endParaRPr/>
              </a:p>
            </p:txBody>
          </p:sp>
          <p:sp>
            <p:nvSpPr>
              <p:cNvPr id="542" name="Google Shape;542;p10"/>
              <p:cNvSpPr/>
              <p:nvPr/>
            </p:nvSpPr>
            <p:spPr>
              <a:xfrm>
                <a:off x="2704296" y="-104911"/>
                <a:ext cx="1496677" cy="1496677"/>
              </a:xfrm>
              <a:prstGeom prst="roundRect">
                <a:avLst>
                  <a:gd fmla="val 50000" name="adj"/>
                </a:avLst>
              </a:prstGeom>
              <a:solidFill>
                <a:srgbClr val="FFFFFF"/>
              </a:solidFill>
              <a:ln cap="flat" cmpd="sng" w="19050">
                <a:solidFill>
                  <a:srgbClr val="D8B2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43" name="Google Shape;543;p10"/>
              <p:cNvSpPr/>
              <p:nvPr/>
            </p:nvSpPr>
            <p:spPr>
              <a:xfrm>
                <a:off x="2756679" y="-52528"/>
                <a:ext cx="1391909" cy="1391909"/>
              </a:xfrm>
              <a:prstGeom prst="roundRect">
                <a:avLst>
                  <a:gd fmla="val 50000" name="adj"/>
                </a:avLst>
              </a:prstGeom>
              <a:solidFill>
                <a:srgbClr val="FF9933"/>
              </a:solidFill>
              <a:ln cap="flat" cmpd="sng" w="25400">
                <a:solidFill>
                  <a:srgbClr val="FF99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44" name="Google Shape;544;p10"/>
              <p:cNvSpPr txBox="1"/>
              <p:nvPr/>
            </p:nvSpPr>
            <p:spPr>
              <a:xfrm>
                <a:off x="2924391" y="51856"/>
                <a:ext cx="984233" cy="984233"/>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3-</a:t>
                </a:r>
                <a:br>
                  <a:rPr b="0" i="0" lang="fr-FR" sz="1200" u="none" cap="none" strike="noStrike">
                    <a:solidFill>
                      <a:srgbClr val="FFFFFF"/>
                    </a:solidFill>
                    <a:latin typeface="Corbel"/>
                    <a:ea typeface="Corbel"/>
                    <a:cs typeface="Corbel"/>
                    <a:sym typeface="Corbel"/>
                  </a:rPr>
                </a:br>
                <a:r>
                  <a:rPr b="0" i="0" lang="fr-FR" sz="1200" u="none" cap="none" strike="noStrike">
                    <a:solidFill>
                      <a:srgbClr val="FFFFFF"/>
                    </a:solidFill>
                    <a:latin typeface="Corbel"/>
                    <a:ea typeface="Corbel"/>
                    <a:cs typeface="Corbel"/>
                    <a:sym typeface="Corbel"/>
                  </a:rPr>
                  <a:t>Risques pour la santé</a:t>
                </a:r>
                <a:endParaRPr/>
              </a:p>
            </p:txBody>
          </p:sp>
          <p:sp>
            <p:nvSpPr>
              <p:cNvPr id="545" name="Google Shape;545;p10"/>
              <p:cNvSpPr/>
              <p:nvPr/>
            </p:nvSpPr>
            <p:spPr>
              <a:xfrm>
                <a:off x="4072334" y="-104911"/>
                <a:ext cx="1496677" cy="1496677"/>
              </a:xfrm>
              <a:prstGeom prst="roundRect">
                <a:avLst>
                  <a:gd fmla="val 50000" name="adj"/>
                </a:avLst>
              </a:prstGeom>
              <a:solidFill>
                <a:srgbClr val="FFFFFF"/>
              </a:solidFill>
              <a:ln cap="flat" cmpd="sng" w="19050">
                <a:solidFill>
                  <a:srgbClr val="7BA79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46" name="Google Shape;546;p10"/>
              <p:cNvSpPr/>
              <p:nvPr/>
            </p:nvSpPr>
            <p:spPr>
              <a:xfrm>
                <a:off x="4124718" y="-52528"/>
                <a:ext cx="1391909" cy="1391909"/>
              </a:xfrm>
              <a:prstGeom prst="roundRect">
                <a:avLst>
                  <a:gd fmla="val 50000" name="adj"/>
                </a:avLst>
              </a:prstGeom>
              <a:solidFill>
                <a:srgbClr val="339966"/>
              </a:solidFill>
              <a:ln cap="flat" cmpd="sng" w="25400">
                <a:solidFill>
                  <a:srgbClr val="339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47" name="Google Shape;547;p10"/>
              <p:cNvSpPr txBox="1"/>
              <p:nvPr/>
            </p:nvSpPr>
            <p:spPr>
              <a:xfrm>
                <a:off x="4276171" y="152404"/>
                <a:ext cx="1106700" cy="9843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4- Diminution des ressources naturelles</a:t>
                </a:r>
                <a:endParaRPr/>
              </a:p>
            </p:txBody>
          </p:sp>
          <p:sp>
            <p:nvSpPr>
              <p:cNvPr id="548" name="Google Shape;548;p10"/>
              <p:cNvSpPr/>
              <p:nvPr/>
            </p:nvSpPr>
            <p:spPr>
              <a:xfrm>
                <a:off x="5179101" y="699201"/>
                <a:ext cx="1496677" cy="1496677"/>
              </a:xfrm>
              <a:prstGeom prst="roundRect">
                <a:avLst>
                  <a:gd fmla="val 50000" name="adj"/>
                </a:avLst>
              </a:prstGeom>
              <a:solidFill>
                <a:srgbClr val="FFFFFF"/>
              </a:solidFill>
              <a:ln cap="flat" cmpd="sng" w="19050">
                <a:solidFill>
                  <a:srgbClr val="968C8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49" name="Google Shape;549;p10"/>
              <p:cNvSpPr/>
              <p:nvPr/>
            </p:nvSpPr>
            <p:spPr>
              <a:xfrm>
                <a:off x="5231484" y="751584"/>
                <a:ext cx="1391909" cy="1391909"/>
              </a:xfrm>
              <a:prstGeom prst="roundRect">
                <a:avLst>
                  <a:gd fmla="val 50000" name="adj"/>
                </a:avLst>
              </a:prstGeom>
              <a:solidFill>
                <a:srgbClr val="666699"/>
              </a:solidFill>
              <a:ln cap="flat" cmpd="sng" w="25400">
                <a:solidFill>
                  <a:srgbClr val="6666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50" name="Google Shape;550;p10"/>
              <p:cNvSpPr txBox="1"/>
              <p:nvPr/>
            </p:nvSpPr>
            <p:spPr>
              <a:xfrm>
                <a:off x="5435322" y="910338"/>
                <a:ext cx="984233" cy="996784"/>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5-  </a:t>
                </a:r>
                <a:endParaRPr/>
              </a:p>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Des territoires sont menacés</a:t>
                </a:r>
                <a:endParaRPr/>
              </a:p>
            </p:txBody>
          </p:sp>
          <p:sp>
            <p:nvSpPr>
              <p:cNvPr id="551" name="Google Shape;551;p10"/>
              <p:cNvSpPr/>
              <p:nvPr/>
            </p:nvSpPr>
            <p:spPr>
              <a:xfrm>
                <a:off x="5643174" y="2034125"/>
                <a:ext cx="1414024" cy="1428991"/>
              </a:xfrm>
              <a:prstGeom prst="roundRect">
                <a:avLst>
                  <a:gd fmla="val 50000" name="adj"/>
                </a:avLst>
              </a:prstGeom>
              <a:solidFill>
                <a:srgbClr val="FFFFFF"/>
              </a:solidFill>
              <a:ln cap="flat" cmpd="sng" w="25400">
                <a:solidFill>
                  <a:srgbClr val="3030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52" name="Google Shape;552;p10"/>
              <p:cNvSpPr/>
              <p:nvPr/>
            </p:nvSpPr>
            <p:spPr>
              <a:xfrm>
                <a:off x="5692665" y="2084140"/>
                <a:ext cx="1315043" cy="1328962"/>
              </a:xfrm>
              <a:prstGeom prst="roundRect">
                <a:avLst>
                  <a:gd fmla="val 50000" name="adj"/>
                </a:avLst>
              </a:prstGeom>
              <a:solidFill>
                <a:srgbClr val="333399"/>
              </a:solidFill>
              <a:ln cap="flat" cmpd="sng" w="25400">
                <a:solidFill>
                  <a:srgbClr val="19194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53" name="Google Shape;553;p10"/>
              <p:cNvSpPr txBox="1"/>
              <p:nvPr/>
            </p:nvSpPr>
            <p:spPr>
              <a:xfrm>
                <a:off x="5885246" y="2276721"/>
                <a:ext cx="929881" cy="943800"/>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Clr>
                    <a:srgbClr val="000000"/>
                  </a:buClr>
                  <a:buSzPts val="1200"/>
                  <a:buFont typeface="Arial"/>
                  <a:buNone/>
                </a:pPr>
                <a:r>
                  <a:rPr b="0" i="0" lang="fr-FR" sz="1200" u="none" cap="none" strike="noStrike">
                    <a:solidFill>
                      <a:srgbClr val="FFFFFF"/>
                    </a:solidFill>
                    <a:latin typeface="Corbel"/>
                    <a:ea typeface="Corbel"/>
                    <a:cs typeface="Corbel"/>
                    <a:sym typeface="Corbel"/>
                  </a:rPr>
                  <a:t>6-</a:t>
                </a:r>
                <a:br>
                  <a:rPr b="0" i="0" lang="fr-FR" sz="1200" u="none" cap="none" strike="noStrike">
                    <a:solidFill>
                      <a:srgbClr val="FFFFFF"/>
                    </a:solidFill>
                    <a:latin typeface="Corbel"/>
                    <a:ea typeface="Corbel"/>
                    <a:cs typeface="Corbel"/>
                    <a:sym typeface="Corbel"/>
                  </a:rPr>
                </a:br>
                <a:r>
                  <a:rPr b="0" i="0" lang="fr-FR" sz="1200" u="none" cap="none" strike="noStrike">
                    <a:solidFill>
                      <a:srgbClr val="FFFFFF"/>
                    </a:solidFill>
                    <a:latin typeface="Corbel"/>
                    <a:ea typeface="Corbel"/>
                    <a:cs typeface="Corbel"/>
                    <a:sym typeface="Corbel"/>
                  </a:rPr>
                  <a:t>Une économie fragile</a:t>
                </a:r>
                <a:endParaRPr/>
              </a:p>
            </p:txBody>
          </p:sp>
        </p:grpSp>
        <p:sp>
          <p:nvSpPr>
            <p:cNvPr id="554" name="Google Shape;554;p10"/>
            <p:cNvSpPr txBox="1"/>
            <p:nvPr/>
          </p:nvSpPr>
          <p:spPr>
            <a:xfrm>
              <a:off x="1456243" y="5913267"/>
              <a:ext cx="9447136" cy="983291"/>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19194C"/>
                </a:buClr>
                <a:buSzPts val="1800"/>
                <a:buFont typeface="Arial"/>
                <a:buNone/>
              </a:pPr>
              <a:r>
                <a:rPr b="1" i="0" lang="fr-FR" sz="1800" u="none" cap="none" strike="noStrike">
                  <a:solidFill>
                    <a:srgbClr val="19194C"/>
                  </a:solidFill>
                  <a:latin typeface="Corbel"/>
                  <a:ea typeface="Corbel"/>
                  <a:cs typeface="Corbel"/>
                  <a:sym typeface="Corbel"/>
                </a:rPr>
                <a:t>Une réponse coordonnée et de la solidarité sont nécessaires</a:t>
              </a:r>
              <a:endParaRPr/>
            </a:p>
            <a:p>
              <a:pPr indent="0" lvl="0" marL="0" marR="0" rtl="0" algn="ctr">
                <a:lnSpc>
                  <a:spcPct val="100000"/>
                </a:lnSpc>
                <a:spcBef>
                  <a:spcPts val="0"/>
                </a:spcBef>
                <a:spcAft>
                  <a:spcPts val="0"/>
                </a:spcAft>
                <a:buClr>
                  <a:srgbClr val="19194C"/>
                </a:buClr>
                <a:buSzPts val="1800"/>
                <a:buFont typeface="Arial"/>
                <a:buNone/>
              </a:pPr>
              <a:r>
                <a:rPr b="1" i="0" lang="fr-FR" sz="1800" u="none" cap="none" strike="noStrike">
                  <a:solidFill>
                    <a:srgbClr val="19194C"/>
                  </a:solidFill>
                  <a:latin typeface="Corbel"/>
                  <a:ea typeface="Corbel"/>
                  <a:cs typeface="Corbel"/>
                  <a:sym typeface="Corbel"/>
                </a:rPr>
                <a:t>La politique publique doit mieux répondre aux questions en jeu</a:t>
              </a:r>
              <a:endParaRPr/>
            </a:p>
            <a:p>
              <a:pPr indent="0" lvl="0" marL="0" marR="0" rtl="0" algn="ctr">
                <a:lnSpc>
                  <a:spcPct val="100000"/>
                </a:lnSpc>
                <a:spcBef>
                  <a:spcPts val="0"/>
                </a:spcBef>
                <a:spcAft>
                  <a:spcPts val="0"/>
                </a:spcAft>
                <a:buClr>
                  <a:srgbClr val="19194C"/>
                </a:buClr>
                <a:buSzPts val="1800"/>
                <a:buFont typeface="Arial"/>
                <a:buNone/>
              </a:pPr>
              <a:r>
                <a:rPr b="1" i="0" lang="fr-FR" sz="1800" u="none" cap="none" strike="noStrike">
                  <a:solidFill>
                    <a:srgbClr val="19194C"/>
                  </a:solidFill>
                  <a:latin typeface="Corbel"/>
                  <a:ea typeface="Corbel"/>
                  <a:cs typeface="Corbel"/>
                  <a:sym typeface="Corbel"/>
                </a:rPr>
                <a:t>Nous devons changer nos pratiques individuelles et collectives</a:t>
              </a:r>
              <a:endParaRPr/>
            </a:p>
          </p:txBody>
        </p:sp>
        <p:grpSp>
          <p:nvGrpSpPr>
            <p:cNvPr id="555" name="Google Shape;555;p10"/>
            <p:cNvGrpSpPr/>
            <p:nvPr/>
          </p:nvGrpSpPr>
          <p:grpSpPr>
            <a:xfrm>
              <a:off x="3720216" y="5480817"/>
              <a:ext cx="4994823" cy="376800"/>
              <a:chOff x="2267744" y="4898791"/>
              <a:chExt cx="4994823" cy="581050"/>
            </a:xfrm>
          </p:grpSpPr>
          <p:sp>
            <p:nvSpPr>
              <p:cNvPr id="556" name="Google Shape;556;p10"/>
              <p:cNvSpPr/>
              <p:nvPr/>
            </p:nvSpPr>
            <p:spPr>
              <a:xfrm>
                <a:off x="447712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7" name="Google Shape;557;p10"/>
              <p:cNvSpPr/>
              <p:nvPr/>
            </p:nvSpPr>
            <p:spPr>
              <a:xfrm>
                <a:off x="521358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8" name="Google Shape;558;p10"/>
              <p:cNvSpPr/>
              <p:nvPr/>
            </p:nvSpPr>
            <p:spPr>
              <a:xfrm>
                <a:off x="374066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59" name="Google Shape;559;p10"/>
              <p:cNvSpPr/>
              <p:nvPr/>
            </p:nvSpPr>
            <p:spPr>
              <a:xfrm>
                <a:off x="226774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0" name="Google Shape;560;p10"/>
              <p:cNvSpPr/>
              <p:nvPr/>
            </p:nvSpPr>
            <p:spPr>
              <a:xfrm>
                <a:off x="300420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1" name="Google Shape;561;p10"/>
              <p:cNvSpPr/>
              <p:nvPr/>
            </p:nvSpPr>
            <p:spPr>
              <a:xfrm>
                <a:off x="6686503" y="4898791"/>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sp>
            <p:nvSpPr>
              <p:cNvPr id="562" name="Google Shape;562;p10"/>
              <p:cNvSpPr/>
              <p:nvPr/>
            </p:nvSpPr>
            <p:spPr>
              <a:xfrm>
                <a:off x="5950044" y="4903777"/>
                <a:ext cx="576064" cy="576064"/>
              </a:xfrm>
              <a:prstGeom prst="downArrow">
                <a:avLst>
                  <a:gd fmla="val 50000" name="adj1"/>
                  <a:gd fmla="val 50000" name="adj2"/>
                </a:avLst>
              </a:prstGeom>
              <a:solidFill>
                <a:srgbClr val="6666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orbel"/>
                  <a:ea typeface="Corbel"/>
                  <a:cs typeface="Corbel"/>
                  <a:sym typeface="Corbel"/>
                </a:endParaRPr>
              </a:p>
            </p:txBody>
          </p:sp>
        </p:grpSp>
        <p:sp>
          <p:nvSpPr>
            <p:cNvPr id="563" name="Google Shape;563;p10"/>
            <p:cNvSpPr/>
            <p:nvPr/>
          </p:nvSpPr>
          <p:spPr>
            <a:xfrm>
              <a:off x="8849292" y="1553828"/>
              <a:ext cx="1843926" cy="114717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1" lang="fr-FR" sz="1600" u="none" cap="none" strike="noStrike">
                  <a:solidFill>
                    <a:srgbClr val="FFFFFF"/>
                  </a:solidFill>
                  <a:latin typeface="Corbel"/>
                  <a:ea typeface="Corbel"/>
                  <a:cs typeface="Corbel"/>
                  <a:sym typeface="Corbel"/>
                </a:rPr>
                <a:t>Inégalité </a:t>
              </a:r>
              <a:br>
                <a:rPr b="1" i="1" lang="fr-FR" sz="1600" u="none" cap="none" strike="noStrike">
                  <a:solidFill>
                    <a:srgbClr val="FFFFFF"/>
                  </a:solidFill>
                  <a:latin typeface="Corbel"/>
                  <a:ea typeface="Corbel"/>
                  <a:cs typeface="Corbel"/>
                  <a:sym typeface="Corbel"/>
                </a:rPr>
              </a:br>
              <a:r>
                <a:rPr b="1" i="1" lang="fr-FR" sz="1600" u="none" cap="none" strike="noStrike">
                  <a:solidFill>
                    <a:srgbClr val="FFFFFF"/>
                  </a:solidFill>
                  <a:latin typeface="Corbel"/>
                  <a:ea typeface="Corbel"/>
                  <a:cs typeface="Corbel"/>
                  <a:sym typeface="Corbel"/>
                </a:rPr>
                <a:t>entre les territoires et les populations</a:t>
              </a:r>
              <a:endParaRPr/>
            </a:p>
          </p:txBody>
        </p:sp>
      </p:grpSp>
      <p:pic>
        <p:nvPicPr>
          <p:cNvPr id="564" name="Google Shape;564;p10"/>
          <p:cNvPicPr preferRelativeResize="0"/>
          <p:nvPr/>
        </p:nvPicPr>
        <p:blipFill rotWithShape="1">
          <a:blip r:embed="rId4">
            <a:alphaModFix/>
          </a:blip>
          <a:srcRect b="0" l="0" r="0" t="0"/>
          <a:stretch/>
        </p:blipFill>
        <p:spPr>
          <a:xfrm>
            <a:off x="11209325" y="5771425"/>
            <a:ext cx="856386" cy="98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8" name="Shape 568"/>
        <p:cNvGrpSpPr/>
        <p:nvPr/>
      </p:nvGrpSpPr>
      <p:grpSpPr>
        <a:xfrm>
          <a:off x="0" y="0"/>
          <a:ext cx="0" cy="0"/>
          <a:chOff x="0" y="0"/>
          <a:chExt cx="0" cy="0"/>
        </a:xfrm>
      </p:grpSpPr>
      <p:sp>
        <p:nvSpPr>
          <p:cNvPr id="569" name="Google Shape;569;ge15bedc67d_0_73"/>
          <p:cNvSpPr txBox="1"/>
          <p:nvPr>
            <p:ph type="title"/>
          </p:nvPr>
        </p:nvSpPr>
        <p:spPr>
          <a:xfrm>
            <a:off x="2027550" y="413672"/>
            <a:ext cx="8028900" cy="98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fr-FR" sz="3000">
                <a:solidFill>
                  <a:srgbClr val="1A1A1A"/>
                </a:solidFill>
                <a:latin typeface="Corbel"/>
                <a:ea typeface="Corbel"/>
                <a:cs typeface="Corbel"/>
                <a:sym typeface="Corbel"/>
                <a:extLst>
                  <a:ext uri="http://customooxmlschemas.google.com/">
                    <go:slidesCustomData xmlns:go="http://customooxmlschemas.google.com/" textRoundtripDataId="1"/>
                  </a:ext>
                </a:extLst>
              </a:rPr>
              <a:t>Se faire entendre   </a:t>
            </a:r>
            <a:endParaRPr/>
          </a:p>
        </p:txBody>
      </p:sp>
      <p:sp>
        <p:nvSpPr>
          <p:cNvPr id="570" name="Google Shape;570;ge15bedc67d_0_73"/>
          <p:cNvSpPr txBox="1"/>
          <p:nvPr>
            <p:ph idx="1" type="body"/>
          </p:nvPr>
        </p:nvSpPr>
        <p:spPr>
          <a:xfrm>
            <a:off x="555602" y="1773000"/>
            <a:ext cx="76578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a:solidFill>
                  <a:srgbClr val="1A1A1A"/>
                </a:solidFill>
                <a:latin typeface="Corbel"/>
                <a:ea typeface="Corbel"/>
                <a:cs typeface="Corbel"/>
                <a:sym typeface="Corbel"/>
              </a:rPr>
              <a:t>Comment partager sur la page internet de Clicks On :</a:t>
            </a:r>
            <a:endParaRPr/>
          </a:p>
        </p:txBody>
      </p:sp>
      <p:pic>
        <p:nvPicPr>
          <p:cNvPr id="571" name="Google Shape;571;ge15bedc67d_0_73"/>
          <p:cNvPicPr preferRelativeResize="0"/>
          <p:nvPr/>
        </p:nvPicPr>
        <p:blipFill rotWithShape="1">
          <a:blip r:embed="rId3">
            <a:alphaModFix/>
          </a:blip>
          <a:srcRect b="0" l="0" r="0" t="0"/>
          <a:stretch/>
        </p:blipFill>
        <p:spPr>
          <a:xfrm>
            <a:off x="11007925" y="5566900"/>
            <a:ext cx="1190625" cy="1228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20"/>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Messages clés pour une transition réussie</a:t>
            </a:r>
            <a:endParaRPr/>
          </a:p>
        </p:txBody>
      </p:sp>
      <p:sp>
        <p:nvSpPr>
          <p:cNvPr id="577" name="Google Shape;577;p20"/>
          <p:cNvSpPr txBox="1"/>
          <p:nvPr>
            <p:ph idx="1" type="body"/>
          </p:nvPr>
        </p:nvSpPr>
        <p:spPr>
          <a:xfrm>
            <a:off x="548650" y="2027000"/>
            <a:ext cx="10972800" cy="3865800"/>
          </a:xfrm>
          <a:prstGeom prst="rect">
            <a:avLst/>
          </a:prstGeom>
          <a:noFill/>
          <a:ln>
            <a:noFill/>
          </a:ln>
        </p:spPr>
        <p:txBody>
          <a:bodyPr anchorCtr="0" anchor="t" bIns="45700" lIns="91425" spcFirstLastPara="1" rIns="91425" wrap="square" tIns="45700">
            <a:noAutofit/>
          </a:bodyPr>
          <a:lstStyle/>
          <a:p>
            <a:pPr indent="-342900" lvl="0" marL="457200" rtl="0" algn="l">
              <a:lnSpc>
                <a:spcPct val="10000"/>
              </a:lnSpc>
              <a:spcBef>
                <a:spcPts val="0"/>
              </a:spcBef>
              <a:spcAft>
                <a:spcPts val="0"/>
              </a:spcAft>
              <a:buClr>
                <a:schemeClr val="dk1"/>
              </a:buClr>
              <a:buSzPts val="1800"/>
              <a:buFont typeface="Arial"/>
              <a:buNone/>
            </a:pPr>
            <a:r>
              <a:t/>
            </a:r>
            <a:endParaRPr sz="1800">
              <a:latin typeface="Corbel"/>
              <a:ea typeface="Corbel"/>
              <a:cs typeface="Corbel"/>
              <a:sym typeface="Corbel"/>
            </a:endParaRPr>
          </a:p>
          <a:p>
            <a:pPr indent="-457200" lvl="0" marL="457200" rtl="0" algn="l">
              <a:lnSpc>
                <a:spcPct val="80000"/>
              </a:lnSpc>
              <a:spcBef>
                <a:spcPts val="0"/>
              </a:spcBef>
              <a:spcAft>
                <a:spcPts val="0"/>
              </a:spcAft>
              <a:buClr>
                <a:schemeClr val="dk1"/>
              </a:buClr>
              <a:buSzPts val="1800"/>
              <a:buFont typeface="Arial"/>
              <a:buAutoNum type="arabicPeriod"/>
            </a:pPr>
            <a:r>
              <a:rPr lang="fr-FR" sz="1800">
                <a:latin typeface="Corbel"/>
                <a:ea typeface="Corbel"/>
                <a:cs typeface="Corbel"/>
                <a:sym typeface="Corbel"/>
              </a:rPr>
              <a:t>Comprendre les problématiques mondiales et les enjeux</a:t>
            </a:r>
            <a:endParaRPr/>
          </a:p>
          <a:p>
            <a:pPr indent="-342900" lvl="1" marL="800019" rtl="0" algn="l">
              <a:lnSpc>
                <a:spcPct val="100000"/>
              </a:lnSpc>
              <a:spcBef>
                <a:spcPts val="500"/>
              </a:spcBef>
              <a:spcAft>
                <a:spcPts val="0"/>
              </a:spcAft>
              <a:buClr>
                <a:srgbClr val="EA5B0C"/>
              </a:buClr>
              <a:buSzPts val="1800"/>
              <a:buFont typeface="Arial"/>
              <a:buChar char="•"/>
            </a:pPr>
            <a:r>
              <a:rPr lang="fr-FR" sz="1800">
                <a:solidFill>
                  <a:schemeClr val="dk1"/>
                </a:solidFill>
                <a:latin typeface="Corbel"/>
                <a:ea typeface="Corbel"/>
                <a:cs typeface="Corbel"/>
                <a:sym typeface="Corbel"/>
              </a:rPr>
              <a:t>Utilisation de l’énergie, changement climatique, scénarios et trajectoires, etc.</a:t>
            </a:r>
            <a:endParaRPr/>
          </a:p>
          <a:p>
            <a:pPr indent="-228600" lvl="1" marL="800019" rtl="0" algn="l">
              <a:lnSpc>
                <a:spcPct val="100000"/>
              </a:lnSpc>
              <a:spcBef>
                <a:spcPts val="500"/>
              </a:spcBef>
              <a:spcAft>
                <a:spcPts val="0"/>
              </a:spcAft>
              <a:buClr>
                <a:srgbClr val="3056A3"/>
              </a:buClr>
              <a:buSzPts val="1800"/>
              <a:buFont typeface="Arial"/>
              <a:buNone/>
            </a:pPr>
            <a:r>
              <a:t/>
            </a:r>
            <a:endParaRPr sz="1800">
              <a:solidFill>
                <a:schemeClr val="dk1"/>
              </a:solidFill>
              <a:latin typeface="Corbel"/>
              <a:ea typeface="Corbel"/>
              <a:cs typeface="Corbel"/>
              <a:sym typeface="Corbel"/>
            </a:endParaRPr>
          </a:p>
          <a:p>
            <a:pPr indent="-457200" lvl="0" marL="457200" rtl="0" algn="l">
              <a:lnSpc>
                <a:spcPct val="90000"/>
              </a:lnSpc>
              <a:spcBef>
                <a:spcPts val="0"/>
              </a:spcBef>
              <a:spcAft>
                <a:spcPts val="0"/>
              </a:spcAft>
              <a:buClr>
                <a:schemeClr val="dk1"/>
              </a:buClr>
              <a:buSzPts val="1800"/>
              <a:buFont typeface="Arial"/>
              <a:buAutoNum type="arabicPeriod"/>
            </a:pPr>
            <a:r>
              <a:rPr lang="fr-FR" sz="1800">
                <a:latin typeface="Corbel"/>
                <a:ea typeface="Corbel"/>
                <a:cs typeface="Corbel"/>
                <a:sym typeface="Corbel"/>
              </a:rPr>
              <a:t>Mobiliser toutes les parties prenantes</a:t>
            </a:r>
            <a:endParaRPr/>
          </a:p>
          <a:p>
            <a:pPr indent="-342900" lvl="1" marL="800019" rtl="0" algn="l">
              <a:lnSpc>
                <a:spcPct val="90000"/>
              </a:lnSpc>
              <a:spcBef>
                <a:spcPts val="500"/>
              </a:spcBef>
              <a:spcAft>
                <a:spcPts val="0"/>
              </a:spcAft>
              <a:buClr>
                <a:srgbClr val="EA5B0C"/>
              </a:buClr>
              <a:buSzPts val="1800"/>
              <a:buFont typeface="Arial"/>
              <a:buChar char="•"/>
            </a:pPr>
            <a:r>
              <a:rPr lang="fr-FR" sz="1800">
                <a:solidFill>
                  <a:schemeClr val="dk1"/>
                </a:solidFill>
                <a:latin typeface="Corbel"/>
                <a:ea typeface="Corbel"/>
                <a:cs typeface="Corbel"/>
                <a:sym typeface="Corbel"/>
              </a:rPr>
              <a:t>Anticiper les risques climatiques</a:t>
            </a:r>
            <a:endParaRPr/>
          </a:p>
          <a:p>
            <a:pPr indent="-228600" lvl="1" marL="800019" rtl="0" algn="l">
              <a:lnSpc>
                <a:spcPct val="90000"/>
              </a:lnSpc>
              <a:spcBef>
                <a:spcPts val="500"/>
              </a:spcBef>
              <a:spcAft>
                <a:spcPts val="0"/>
              </a:spcAft>
              <a:buClr>
                <a:srgbClr val="EA5B0C"/>
              </a:buClr>
              <a:buSzPts val="1800"/>
              <a:buFont typeface="Arial"/>
              <a:buNone/>
            </a:pPr>
            <a:r>
              <a:t/>
            </a:r>
            <a:endParaRPr sz="1800">
              <a:solidFill>
                <a:schemeClr val="dk1"/>
              </a:solidFill>
              <a:latin typeface="Corbel"/>
              <a:ea typeface="Corbel"/>
              <a:cs typeface="Corbel"/>
              <a:sym typeface="Corbel"/>
            </a:endParaRPr>
          </a:p>
          <a:p>
            <a:pPr indent="-457200" lvl="0" marL="457200" rtl="0" algn="l">
              <a:lnSpc>
                <a:spcPct val="90000"/>
              </a:lnSpc>
              <a:spcBef>
                <a:spcPts val="0"/>
              </a:spcBef>
              <a:spcAft>
                <a:spcPts val="0"/>
              </a:spcAft>
              <a:buClr>
                <a:schemeClr val="dk1"/>
              </a:buClr>
              <a:buSzPts val="1800"/>
              <a:buFont typeface="Arial"/>
              <a:buAutoNum type="arabicPeriod"/>
            </a:pPr>
            <a:r>
              <a:rPr lang="fr-FR" sz="1800">
                <a:latin typeface="Corbel"/>
                <a:ea typeface="Corbel"/>
                <a:cs typeface="Corbel"/>
                <a:sym typeface="Corbel"/>
              </a:rPr>
              <a:t>Évaluer les impacts pour votre organisation</a:t>
            </a:r>
            <a:endParaRPr/>
          </a:p>
          <a:p>
            <a:pPr indent="0" lvl="0" marL="457200" rtl="0" algn="l">
              <a:lnSpc>
                <a:spcPct val="90000"/>
              </a:lnSpc>
              <a:spcBef>
                <a:spcPts val="0"/>
              </a:spcBef>
              <a:spcAft>
                <a:spcPts val="0"/>
              </a:spcAft>
              <a:buSzPts val="2400"/>
              <a:buNone/>
            </a:pPr>
            <a:r>
              <a:t/>
            </a:r>
            <a:endParaRPr>
              <a:latin typeface="Corbel"/>
              <a:ea typeface="Corbel"/>
              <a:cs typeface="Corbel"/>
              <a:sym typeface="Corbel"/>
            </a:endParaRPr>
          </a:p>
          <a:p>
            <a:pPr indent="-457200" lvl="0" marL="457200" rtl="0" algn="l">
              <a:lnSpc>
                <a:spcPct val="90000"/>
              </a:lnSpc>
              <a:spcBef>
                <a:spcPts val="0"/>
              </a:spcBef>
              <a:spcAft>
                <a:spcPts val="0"/>
              </a:spcAft>
              <a:buClr>
                <a:schemeClr val="dk1"/>
              </a:buClr>
              <a:buSzPts val="1800"/>
              <a:buFont typeface="Arial"/>
              <a:buAutoNum type="arabicPeriod"/>
            </a:pPr>
            <a:r>
              <a:rPr lang="fr-FR" sz="1800">
                <a:solidFill>
                  <a:schemeClr val="dk1"/>
                </a:solidFill>
                <a:latin typeface="Corbel"/>
                <a:ea typeface="Corbel"/>
                <a:cs typeface="Corbel"/>
                <a:sym typeface="Corbel"/>
              </a:rPr>
              <a:t>Suivre les principes de la méthodologie de l’évaluation du carbone</a:t>
            </a:r>
            <a:endParaRPr/>
          </a:p>
          <a:p>
            <a:pPr indent="0" lvl="0" marL="457200" rtl="0" algn="l">
              <a:lnSpc>
                <a:spcPct val="90000"/>
              </a:lnSpc>
              <a:spcBef>
                <a:spcPts val="0"/>
              </a:spcBef>
              <a:spcAft>
                <a:spcPts val="0"/>
              </a:spcAft>
              <a:buSzPts val="2400"/>
              <a:buNone/>
            </a:pPr>
            <a:r>
              <a:t/>
            </a:r>
            <a:endParaRPr>
              <a:latin typeface="Corbel"/>
              <a:ea typeface="Corbel"/>
              <a:cs typeface="Corbel"/>
              <a:sym typeface="Corbel"/>
            </a:endParaRPr>
          </a:p>
          <a:p>
            <a:pPr indent="-457200" lvl="0" marL="457200" rtl="0" algn="l">
              <a:lnSpc>
                <a:spcPct val="90000"/>
              </a:lnSpc>
              <a:spcBef>
                <a:spcPts val="0"/>
              </a:spcBef>
              <a:spcAft>
                <a:spcPts val="0"/>
              </a:spcAft>
              <a:buClr>
                <a:schemeClr val="dk1"/>
              </a:buClr>
              <a:buSzPts val="1800"/>
              <a:buFont typeface="Arial"/>
              <a:buAutoNum type="arabicPeriod"/>
            </a:pPr>
            <a:r>
              <a:rPr lang="fr-FR" sz="1800">
                <a:latin typeface="Corbel"/>
                <a:ea typeface="Corbel"/>
                <a:cs typeface="Corbel"/>
                <a:sym typeface="Corbel"/>
              </a:rPr>
              <a:t>Définir des cibles et des objectifs pertinents qui correspondent au scénario international</a:t>
            </a:r>
            <a:endParaRPr/>
          </a:p>
          <a:p>
            <a:pPr indent="0" lvl="0" marL="457200" rtl="0" algn="l">
              <a:lnSpc>
                <a:spcPct val="90000"/>
              </a:lnSpc>
              <a:spcBef>
                <a:spcPts val="0"/>
              </a:spcBef>
              <a:spcAft>
                <a:spcPts val="0"/>
              </a:spcAft>
              <a:buSzPts val="2400"/>
              <a:buNone/>
            </a:pPr>
            <a:r>
              <a:t/>
            </a:r>
            <a:endParaRPr>
              <a:latin typeface="Corbel"/>
              <a:ea typeface="Corbel"/>
              <a:cs typeface="Corbel"/>
              <a:sym typeface="Corbel"/>
            </a:endParaRPr>
          </a:p>
          <a:p>
            <a:pPr indent="-457200" lvl="0" marL="457200" rtl="0" algn="l">
              <a:lnSpc>
                <a:spcPct val="90000"/>
              </a:lnSpc>
              <a:spcBef>
                <a:spcPts val="0"/>
              </a:spcBef>
              <a:spcAft>
                <a:spcPts val="0"/>
              </a:spcAft>
              <a:buClr>
                <a:schemeClr val="dk1"/>
              </a:buClr>
              <a:buSzPts val="1800"/>
              <a:buFont typeface="Arial"/>
              <a:buAutoNum type="arabicPeriod"/>
            </a:pPr>
            <a:r>
              <a:rPr lang="fr-FR" sz="1800">
                <a:latin typeface="Corbel"/>
                <a:ea typeface="Corbel"/>
                <a:cs typeface="Corbel"/>
                <a:sym typeface="Corbel"/>
              </a:rPr>
              <a:t>Suivre des mesures pour éviter, réduire et compenser les émissions</a:t>
            </a:r>
            <a:endParaRPr/>
          </a:p>
          <a:p>
            <a:pPr indent="-228600" lvl="0" marL="457200" marR="0" rtl="0" algn="l">
              <a:lnSpc>
                <a:spcPct val="90000"/>
              </a:lnSpc>
              <a:spcBef>
                <a:spcPts val="480"/>
              </a:spcBef>
              <a:spcAft>
                <a:spcPts val="0"/>
              </a:spcAft>
              <a:buClr>
                <a:srgbClr val="F79124"/>
              </a:buClr>
              <a:buSzPts val="2400"/>
              <a:buFont typeface="Arial"/>
              <a:buNone/>
            </a:pPr>
            <a:r>
              <a:t/>
            </a:r>
            <a:endParaRPr>
              <a:latin typeface="Corbel"/>
              <a:ea typeface="Corbel"/>
              <a:cs typeface="Corbel"/>
              <a:sym typeface="Corbel"/>
            </a:endParaRPr>
          </a:p>
        </p:txBody>
      </p:sp>
      <p:pic>
        <p:nvPicPr>
          <p:cNvPr id="578" name="Google Shape;578;p20"/>
          <p:cNvPicPr preferRelativeResize="0"/>
          <p:nvPr/>
        </p:nvPicPr>
        <p:blipFill rotWithShape="1">
          <a:blip r:embed="rId3">
            <a:alphaModFix/>
          </a:blip>
          <a:srcRect b="0" l="0" r="0" t="0"/>
          <a:stretch/>
        </p:blipFill>
        <p:spPr>
          <a:xfrm>
            <a:off x="11007925" y="5566900"/>
            <a:ext cx="1190625" cy="1228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9"/>
          <p:cNvSpPr txBox="1"/>
          <p:nvPr>
            <p:ph type="title"/>
          </p:nvPr>
        </p:nvSpPr>
        <p:spPr>
          <a:xfrm>
            <a:off x="772705" y="798763"/>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Mais que faisons-nous maintenant ?</a:t>
            </a:r>
            <a:endParaRPr/>
          </a:p>
        </p:txBody>
      </p:sp>
      <p:sp>
        <p:nvSpPr>
          <p:cNvPr id="584" name="Google Shape;584;p19"/>
          <p:cNvSpPr/>
          <p:nvPr/>
        </p:nvSpPr>
        <p:spPr>
          <a:xfrm>
            <a:off x="7759550" y="2884642"/>
            <a:ext cx="3797465" cy="887537"/>
          </a:xfrm>
          <a:custGeom>
            <a:rect b="b" l="l" r="r" t="t"/>
            <a:pathLst>
              <a:path extrusionOk="0" h="1783079" w="4631055">
                <a:moveTo>
                  <a:pt x="0" y="0"/>
                </a:moveTo>
                <a:lnTo>
                  <a:pt x="4630466" y="0"/>
                </a:lnTo>
                <a:lnTo>
                  <a:pt x="4630466" y="1782608"/>
                </a:lnTo>
                <a:lnTo>
                  <a:pt x="0" y="1782608"/>
                </a:lnTo>
                <a:lnTo>
                  <a:pt x="0" y="0"/>
                </a:lnTo>
                <a:close/>
              </a:path>
            </a:pathLst>
          </a:custGeom>
          <a:solidFill>
            <a:srgbClr val="C55A11"/>
          </a:solidFill>
          <a:ln>
            <a:noFill/>
          </a:ln>
        </p:spPr>
        <p:txBody>
          <a:bodyPr anchorCtr="0" anchor="t" bIns="0" lIns="0" spcFirstLastPara="1" rIns="0" wrap="square" tIns="0">
            <a:noAutofit/>
          </a:bodyPr>
          <a:lstStyle/>
          <a:p>
            <a:pPr indent="0" lvl="0" marL="12700" marR="5080" rtl="0" algn="ctr">
              <a:lnSpc>
                <a:spcPct val="100000"/>
              </a:lnSpc>
              <a:spcBef>
                <a:spcPts val="0"/>
              </a:spcBef>
              <a:spcAft>
                <a:spcPts val="0"/>
              </a:spcAft>
              <a:buClr>
                <a:schemeClr val="dk1"/>
              </a:buClr>
              <a:buSzPts val="2000"/>
              <a:buFont typeface="Arial"/>
              <a:buNone/>
            </a:pPr>
            <a:r>
              <a:rPr b="1" i="0" lang="fr-FR" sz="1800" u="none" cap="none" strike="noStrike">
                <a:solidFill>
                  <a:schemeClr val="lt1"/>
                </a:solidFill>
                <a:latin typeface="Corbel"/>
                <a:ea typeface="Corbel"/>
                <a:cs typeface="Corbel"/>
                <a:sym typeface="Corbel"/>
              </a:rPr>
              <a:t>Il s’agit de changements drastiques qui semblent aujourd’hui impensables...</a:t>
            </a:r>
            <a:endParaRPr/>
          </a:p>
        </p:txBody>
      </p:sp>
      <p:sp>
        <p:nvSpPr>
          <p:cNvPr id="585" name="Google Shape;585;p19"/>
          <p:cNvSpPr/>
          <p:nvPr/>
        </p:nvSpPr>
        <p:spPr>
          <a:xfrm>
            <a:off x="9169876" y="3822000"/>
            <a:ext cx="1446300" cy="1822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86" name="Google Shape;586;p19"/>
          <p:cNvSpPr txBox="1"/>
          <p:nvPr/>
        </p:nvSpPr>
        <p:spPr>
          <a:xfrm>
            <a:off x="1199723" y="1718225"/>
            <a:ext cx="8225155" cy="1121461"/>
          </a:xfrm>
          <a:prstGeom prst="rect">
            <a:avLst/>
          </a:prstGeom>
          <a:noFill/>
          <a:ln>
            <a:noFill/>
          </a:ln>
        </p:spPr>
        <p:txBody>
          <a:bodyPr anchorCtr="0" anchor="t" bIns="0" lIns="0" spcFirstLastPara="1" rIns="0" wrap="square" tIns="28575">
            <a:noAutofit/>
          </a:bodyPr>
          <a:lstStyle/>
          <a:p>
            <a:pPr indent="0" lvl="0" marL="12700" marR="5080" rtl="0" algn="l">
              <a:lnSpc>
                <a:spcPct val="116111"/>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Rénover 50 % des logements d’ici 2030, remplacer toutes les chaudières à huile et 50 % des systèmes de chauffage au gaz</a:t>
            </a:r>
            <a:endParaRPr/>
          </a:p>
          <a:p>
            <a:pPr indent="0" lvl="0" marL="0" marR="0" rtl="0" algn="l">
              <a:lnSpc>
                <a:spcPct val="100000"/>
              </a:lnSpc>
              <a:spcBef>
                <a:spcPts val="25"/>
              </a:spcBef>
              <a:spcAft>
                <a:spcPts val="0"/>
              </a:spcAft>
              <a:buClr>
                <a:srgbClr val="000000"/>
              </a:buClr>
              <a:buSzPts val="1800"/>
              <a:buFont typeface="Arial"/>
              <a:buNone/>
            </a:pPr>
            <a:r>
              <a:t/>
            </a:r>
            <a:endParaRPr b="0" i="0" sz="1800" u="none" cap="none" strike="noStrike">
              <a:solidFill>
                <a:schemeClr val="dk1"/>
              </a:solidFill>
              <a:latin typeface="Corbel"/>
              <a:ea typeface="Corbel"/>
              <a:cs typeface="Corbel"/>
              <a:sym typeface="Corbel"/>
            </a:endParaRPr>
          </a:p>
          <a:p>
            <a:pPr indent="0" lvl="0" marL="1270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Réduire de moitié la circulation</a:t>
            </a:r>
            <a:endParaRPr/>
          </a:p>
        </p:txBody>
      </p:sp>
      <p:sp>
        <p:nvSpPr>
          <p:cNvPr id="587" name="Google Shape;587;p19"/>
          <p:cNvSpPr txBox="1"/>
          <p:nvPr/>
        </p:nvSpPr>
        <p:spPr>
          <a:xfrm>
            <a:off x="1190441" y="3215788"/>
            <a:ext cx="6569110" cy="501950"/>
          </a:xfrm>
          <a:prstGeom prst="rect">
            <a:avLst/>
          </a:prstGeom>
          <a:noFill/>
          <a:ln>
            <a:noFill/>
          </a:ln>
        </p:spPr>
        <p:txBody>
          <a:bodyPr anchorCtr="0" anchor="t" bIns="0" lIns="0" spcFirstLastPara="1" rIns="0" wrap="square" tIns="28575">
            <a:noAutofit/>
          </a:bodyPr>
          <a:lstStyle/>
          <a:p>
            <a:pPr indent="0" lvl="0" marL="12700" marR="5080" rtl="0" algn="l">
              <a:lnSpc>
                <a:spcPct val="116111"/>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Réduire de deux tiers la consommation de viande et de produits laitiers</a:t>
            </a:r>
            <a:endParaRPr/>
          </a:p>
        </p:txBody>
      </p:sp>
      <p:sp>
        <p:nvSpPr>
          <p:cNvPr id="588" name="Google Shape;588;p19"/>
          <p:cNvSpPr txBox="1"/>
          <p:nvPr/>
        </p:nvSpPr>
        <p:spPr>
          <a:xfrm>
            <a:off x="1199723" y="4021339"/>
            <a:ext cx="8739505" cy="2026196"/>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Pas de nouvelle imperméabilisation des sols à partir de 2019</a:t>
            </a:r>
            <a:endParaRPr/>
          </a:p>
          <a:p>
            <a:pPr indent="0" lvl="0" marL="0" marR="0" rtl="0" algn="l">
              <a:lnSpc>
                <a:spcPct val="100000"/>
              </a:lnSpc>
              <a:spcBef>
                <a:spcPts val="35"/>
              </a:spcBef>
              <a:spcAft>
                <a:spcPts val="0"/>
              </a:spcAft>
              <a:buClr>
                <a:srgbClr val="000000"/>
              </a:buClr>
              <a:buSzPts val="2950"/>
              <a:buFont typeface="Arial"/>
              <a:buNone/>
            </a:pPr>
            <a:r>
              <a:t/>
            </a:r>
            <a:endParaRPr b="0" i="0" sz="2950" u="none" cap="none" strike="noStrike">
              <a:solidFill>
                <a:schemeClr val="dk1"/>
              </a:solidFill>
              <a:latin typeface="Corbel"/>
              <a:ea typeface="Corbel"/>
              <a:cs typeface="Corbel"/>
              <a:sym typeface="Corbel"/>
            </a:endParaRPr>
          </a:p>
          <a:p>
            <a:pPr indent="0" lvl="0" marL="12700" marR="0" rtl="0" algn="l">
              <a:lnSpc>
                <a:spcPct val="100000"/>
              </a:lnSpc>
              <a:spcBef>
                <a:spcPts val="5"/>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Passer d’un trafic presque entièrement aérien au train</a:t>
            </a:r>
            <a:endParaRPr/>
          </a:p>
          <a:p>
            <a:pPr indent="0" lvl="0" marL="0" marR="0" rtl="0" algn="l">
              <a:lnSpc>
                <a:spcPct val="100000"/>
              </a:lnSpc>
              <a:spcBef>
                <a:spcPts val="55"/>
              </a:spcBef>
              <a:spcAft>
                <a:spcPts val="0"/>
              </a:spcAft>
              <a:buClr>
                <a:srgbClr val="000000"/>
              </a:buClr>
              <a:buSzPts val="2950"/>
              <a:buFont typeface="Arial"/>
              <a:buNone/>
            </a:pPr>
            <a:r>
              <a:t/>
            </a:r>
            <a:endParaRPr b="0" i="0" sz="1800" u="none" cap="none" strike="noStrike">
              <a:solidFill>
                <a:schemeClr val="dk1"/>
              </a:solidFill>
              <a:latin typeface="Corbel"/>
              <a:ea typeface="Corbel"/>
              <a:cs typeface="Corbel"/>
              <a:sym typeface="Corbel"/>
            </a:endParaRPr>
          </a:p>
          <a:p>
            <a:pPr indent="0" lvl="0" marL="12700" marR="5080" rtl="0" algn="l">
              <a:lnSpc>
                <a:spcPct val="117222"/>
              </a:lnSpc>
              <a:spcBef>
                <a:spcPts val="0"/>
              </a:spcBef>
              <a:spcAft>
                <a:spcPts val="0"/>
              </a:spcAft>
              <a:buClr>
                <a:srgbClr val="000000"/>
              </a:buClr>
              <a:buSzPts val="1800"/>
              <a:buFont typeface="Arial"/>
              <a:buNone/>
            </a:pPr>
            <a:r>
              <a:rPr b="1" i="0" lang="fr-FR" sz="1800" u="none" cap="none" strike="noStrike">
                <a:solidFill>
                  <a:schemeClr val="dk1"/>
                </a:solidFill>
                <a:latin typeface="Corbel"/>
                <a:ea typeface="Corbel"/>
                <a:cs typeface="Corbel"/>
                <a:sym typeface="Corbel"/>
              </a:rPr>
              <a:t>Durée de vie minimale d’un appareil : 4 ans pour un smartphone, 8 ans pour un ordinateur, 12 ans pour un écran. Réduire de deux tiers le volume des échanges de données électroniques. </a:t>
            </a:r>
            <a:endParaRPr/>
          </a:p>
        </p:txBody>
      </p:sp>
      <p:sp>
        <p:nvSpPr>
          <p:cNvPr id="589" name="Google Shape;589;p19"/>
          <p:cNvSpPr/>
          <p:nvPr/>
        </p:nvSpPr>
        <p:spPr>
          <a:xfrm>
            <a:off x="452528" y="2552105"/>
            <a:ext cx="540000" cy="540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90" name="Google Shape;590;p19"/>
          <p:cNvSpPr/>
          <p:nvPr/>
        </p:nvSpPr>
        <p:spPr>
          <a:xfrm>
            <a:off x="452528" y="3950743"/>
            <a:ext cx="539999" cy="539999"/>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591" name="Google Shape;591;p19"/>
          <p:cNvSpPr txBox="1"/>
          <p:nvPr/>
        </p:nvSpPr>
        <p:spPr>
          <a:xfrm>
            <a:off x="807145" y="6519577"/>
            <a:ext cx="6506209" cy="228909"/>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Clr>
                <a:srgbClr val="000000"/>
              </a:buClr>
              <a:buSzPts val="1400"/>
              <a:buFont typeface="Arial"/>
              <a:buNone/>
            </a:pPr>
            <a:r>
              <a:rPr b="0" i="1" lang="fr-FR" sz="1400" u="none" cap="none" strike="noStrike">
                <a:solidFill>
                  <a:schemeClr val="dk1"/>
                </a:solidFill>
                <a:latin typeface="Corbel"/>
                <a:ea typeface="Corbel"/>
                <a:cs typeface="Corbel"/>
                <a:sym typeface="Corbel"/>
              </a:rPr>
              <a:t>Source : B&amp;L évolution, Comment aligner la France sur une trajectoire 1,5°C</a:t>
            </a:r>
            <a:endParaRPr/>
          </a:p>
        </p:txBody>
      </p:sp>
      <p:pic>
        <p:nvPicPr>
          <p:cNvPr id="592" name="Google Shape;592;p19"/>
          <p:cNvPicPr preferRelativeResize="0"/>
          <p:nvPr/>
        </p:nvPicPr>
        <p:blipFill rotWithShape="1">
          <a:blip r:embed="rId6">
            <a:alphaModFix/>
          </a:blip>
          <a:srcRect b="0" l="0" r="0" t="0"/>
          <a:stretch/>
        </p:blipFill>
        <p:spPr>
          <a:xfrm>
            <a:off x="11007925" y="5566900"/>
            <a:ext cx="1190625" cy="1228725"/>
          </a:xfrm>
          <a:prstGeom prst="rect">
            <a:avLst/>
          </a:prstGeom>
          <a:noFill/>
          <a:ln>
            <a:noFill/>
          </a:ln>
        </p:spPr>
      </p:pic>
      <p:pic>
        <p:nvPicPr>
          <p:cNvPr id="593" name="Google Shape;593;p19"/>
          <p:cNvPicPr preferRelativeResize="0"/>
          <p:nvPr/>
        </p:nvPicPr>
        <p:blipFill>
          <a:blip r:embed="rId7">
            <a:alphaModFix/>
          </a:blip>
          <a:stretch>
            <a:fillRect/>
          </a:stretch>
        </p:blipFill>
        <p:spPr>
          <a:xfrm>
            <a:off x="452527" y="5429850"/>
            <a:ext cx="539999" cy="539999"/>
          </a:xfrm>
          <a:prstGeom prst="rect">
            <a:avLst/>
          </a:prstGeom>
          <a:noFill/>
          <a:ln>
            <a:noFill/>
          </a:ln>
        </p:spPr>
      </p:pic>
      <p:pic>
        <p:nvPicPr>
          <p:cNvPr id="594" name="Google Shape;594;p19"/>
          <p:cNvPicPr preferRelativeResize="0"/>
          <p:nvPr/>
        </p:nvPicPr>
        <p:blipFill>
          <a:blip r:embed="rId8">
            <a:alphaModFix/>
          </a:blip>
          <a:stretch>
            <a:fillRect/>
          </a:stretch>
        </p:blipFill>
        <p:spPr>
          <a:xfrm>
            <a:off x="452527" y="4616848"/>
            <a:ext cx="540000" cy="540000"/>
          </a:xfrm>
          <a:prstGeom prst="rect">
            <a:avLst/>
          </a:prstGeom>
          <a:noFill/>
          <a:ln>
            <a:noFill/>
          </a:ln>
        </p:spPr>
      </p:pic>
      <p:pic>
        <p:nvPicPr>
          <p:cNvPr id="595" name="Google Shape;595;p19"/>
          <p:cNvPicPr preferRelativeResize="0"/>
          <p:nvPr/>
        </p:nvPicPr>
        <p:blipFill>
          <a:blip r:embed="rId9">
            <a:alphaModFix/>
          </a:blip>
          <a:stretch>
            <a:fillRect/>
          </a:stretch>
        </p:blipFill>
        <p:spPr>
          <a:xfrm>
            <a:off x="452527" y="3253423"/>
            <a:ext cx="540000" cy="540000"/>
          </a:xfrm>
          <a:prstGeom prst="rect">
            <a:avLst/>
          </a:prstGeom>
          <a:noFill/>
          <a:ln>
            <a:noFill/>
          </a:ln>
        </p:spPr>
      </p:pic>
      <p:pic>
        <p:nvPicPr>
          <p:cNvPr id="596" name="Google Shape;596;p19"/>
          <p:cNvPicPr preferRelativeResize="0"/>
          <p:nvPr/>
        </p:nvPicPr>
        <p:blipFill>
          <a:blip r:embed="rId10">
            <a:alphaModFix/>
          </a:blip>
          <a:stretch>
            <a:fillRect/>
          </a:stretch>
        </p:blipFill>
        <p:spPr>
          <a:xfrm>
            <a:off x="452525" y="1801538"/>
            <a:ext cx="540000" cy="54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1"/>
          <p:cNvSpPr txBox="1"/>
          <p:nvPr/>
        </p:nvSpPr>
        <p:spPr>
          <a:xfrm>
            <a:off x="836903" y="0"/>
            <a:ext cx="11020666" cy="980728"/>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chemeClr val="dk1"/>
              </a:buClr>
              <a:buSzPts val="2800"/>
              <a:buFont typeface="Calibri"/>
              <a:buNone/>
            </a:pPr>
            <a:r>
              <a:t/>
            </a:r>
            <a:endParaRPr b="1" i="1" sz="2800" u="none" cap="none" strike="noStrike">
              <a:solidFill>
                <a:srgbClr val="085160"/>
              </a:solidFill>
              <a:latin typeface="Corbel"/>
              <a:ea typeface="Corbel"/>
              <a:cs typeface="Corbel"/>
              <a:sym typeface="Corbel"/>
            </a:endParaRPr>
          </a:p>
        </p:txBody>
      </p:sp>
      <p:sp>
        <p:nvSpPr>
          <p:cNvPr id="603" name="Google Shape;603;p21"/>
          <p:cNvSpPr/>
          <p:nvPr/>
        </p:nvSpPr>
        <p:spPr>
          <a:xfrm>
            <a:off x="1725220" y="3984208"/>
            <a:ext cx="65"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orbel"/>
              <a:ea typeface="Corbel"/>
              <a:cs typeface="Corbel"/>
              <a:sym typeface="Corbel"/>
            </a:endParaRPr>
          </a:p>
        </p:txBody>
      </p:sp>
      <p:sp>
        <p:nvSpPr>
          <p:cNvPr id="604" name="Google Shape;604;p21"/>
          <p:cNvSpPr/>
          <p:nvPr/>
        </p:nvSpPr>
        <p:spPr>
          <a:xfrm>
            <a:off x="3676630" y="3552062"/>
            <a:ext cx="65" cy="27699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Corbel"/>
              <a:ea typeface="Corbel"/>
              <a:cs typeface="Corbel"/>
              <a:sym typeface="Corbel"/>
            </a:endParaRPr>
          </a:p>
        </p:txBody>
      </p:sp>
      <p:sp>
        <p:nvSpPr>
          <p:cNvPr id="605" name="Google Shape;605;p21"/>
          <p:cNvSpPr txBox="1"/>
          <p:nvPr/>
        </p:nvSpPr>
        <p:spPr>
          <a:xfrm>
            <a:off x="2445166" y="1475829"/>
            <a:ext cx="8329200" cy="501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orbel"/>
                <a:ea typeface="Corbel"/>
                <a:cs typeface="Corbel"/>
                <a:sym typeface="Corbel"/>
              </a:rPr>
              <a:t>Santé</a:t>
            </a:r>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Des aliments sains et une agriculture durable</a:t>
            </a:r>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Mobilité à faible impact</a:t>
            </a:r>
            <a:endParaRPr/>
          </a:p>
          <a:p>
            <a:pPr indent="0" lvl="1"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orbel"/>
                <a:ea typeface="Corbel"/>
                <a:cs typeface="Corbel"/>
                <a:sym typeface="Corbel"/>
              </a:rPr>
              <a:t>Logement et confort</a:t>
            </a:r>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Réduction des sources - moins de déchets</a:t>
            </a:r>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Niveaux de confort thermique</a:t>
            </a:r>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Réduction des factures énergétiques</a:t>
            </a:r>
            <a:endParaRPr/>
          </a:p>
          <a:p>
            <a:pPr indent="0" lvl="1"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orbel"/>
                <a:ea typeface="Corbel"/>
                <a:cs typeface="Corbel"/>
                <a:sym typeface="Corbel"/>
              </a:rPr>
              <a:t>Paix dans le monde</a:t>
            </a:r>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Indépendance énergétique et géopolitique</a:t>
            </a:r>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Stabilité politique</a:t>
            </a:r>
            <a:endParaRPr/>
          </a:p>
          <a:p>
            <a:pPr indent="0" lvl="1"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orbel"/>
              <a:ea typeface="Corbel"/>
              <a:cs typeface="Corbel"/>
              <a:sym typeface="Corbel"/>
            </a:endParaRPr>
          </a:p>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orbel"/>
                <a:ea typeface="Corbel"/>
                <a:cs typeface="Corbel"/>
                <a:sym typeface="Corbel"/>
              </a:rPr>
              <a:t>Économie</a:t>
            </a:r>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Innovation </a:t>
            </a:r>
            <a:endParaRPr/>
          </a:p>
          <a:p>
            <a:pPr indent="-285750" lvl="1" marL="742950" marR="0" rtl="0" algn="l">
              <a:lnSpc>
                <a:spcPct val="100000"/>
              </a:lnSpc>
              <a:spcBef>
                <a:spcPts val="0"/>
              </a:spcBef>
              <a:spcAft>
                <a:spcPts val="0"/>
              </a:spcAft>
              <a:buClr>
                <a:srgbClr val="000000"/>
              </a:buClr>
              <a:buSzPts val="2000"/>
              <a:buFont typeface="Arial"/>
              <a:buChar char="•"/>
            </a:pPr>
            <a:r>
              <a:rPr b="0" i="0" lang="fr-FR" sz="2000" u="none" cap="none" strike="noStrike">
                <a:solidFill>
                  <a:srgbClr val="000000"/>
                </a:solidFill>
                <a:latin typeface="Corbel"/>
                <a:ea typeface="Corbel"/>
                <a:cs typeface="Corbel"/>
                <a:sym typeface="Corbel"/>
              </a:rPr>
              <a:t>Emploi</a:t>
            </a:r>
            <a:endParaRPr/>
          </a:p>
        </p:txBody>
      </p:sp>
      <p:pic>
        <p:nvPicPr>
          <p:cNvPr id="606" name="Google Shape;606;p21"/>
          <p:cNvPicPr preferRelativeResize="0"/>
          <p:nvPr/>
        </p:nvPicPr>
        <p:blipFill rotWithShape="1">
          <a:blip r:embed="rId3">
            <a:alphaModFix/>
          </a:blip>
          <a:srcRect b="0" l="0" r="0" t="0"/>
          <a:stretch/>
        </p:blipFill>
        <p:spPr>
          <a:xfrm>
            <a:off x="1721806" y="4370828"/>
            <a:ext cx="720000" cy="720000"/>
          </a:xfrm>
          <a:prstGeom prst="rect">
            <a:avLst/>
          </a:prstGeom>
          <a:noFill/>
          <a:ln>
            <a:noFill/>
          </a:ln>
        </p:spPr>
      </p:pic>
      <p:sp>
        <p:nvSpPr>
          <p:cNvPr id="607" name="Google Shape;607;p21"/>
          <p:cNvSpPr txBox="1"/>
          <p:nvPr>
            <p:ph type="title"/>
          </p:nvPr>
        </p:nvSpPr>
        <p:spPr>
          <a:xfrm>
            <a:off x="1225200" y="786172"/>
            <a:ext cx="8028900" cy="648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Moins de CO</a:t>
            </a:r>
            <a:r>
              <a:rPr baseline="-25000" lang="fr-FR">
                <a:solidFill>
                  <a:schemeClr val="dk2"/>
                </a:solidFill>
                <a:latin typeface="Corbel"/>
                <a:ea typeface="Corbel"/>
                <a:cs typeface="Corbel"/>
                <a:sym typeface="Corbel"/>
              </a:rPr>
              <a:t>2</a:t>
            </a:r>
            <a:r>
              <a:rPr lang="fr-FR">
                <a:solidFill>
                  <a:schemeClr val="dk2"/>
                </a:solidFill>
                <a:latin typeface="Corbel"/>
                <a:ea typeface="Corbel"/>
                <a:cs typeface="Corbel"/>
                <a:sym typeface="Corbel"/>
              </a:rPr>
              <a:t>, une meilleure qualité de vie</a:t>
            </a:r>
            <a:endParaRPr/>
          </a:p>
        </p:txBody>
      </p:sp>
      <p:pic>
        <p:nvPicPr>
          <p:cNvPr id="608" name="Google Shape;608;p21"/>
          <p:cNvPicPr preferRelativeResize="0"/>
          <p:nvPr/>
        </p:nvPicPr>
        <p:blipFill rotWithShape="1">
          <a:blip r:embed="rId4">
            <a:alphaModFix/>
          </a:blip>
          <a:srcRect b="0" l="0" r="0" t="0"/>
          <a:stretch/>
        </p:blipFill>
        <p:spPr>
          <a:xfrm>
            <a:off x="11007925" y="5566900"/>
            <a:ext cx="1190625" cy="1228725"/>
          </a:xfrm>
          <a:prstGeom prst="rect">
            <a:avLst/>
          </a:prstGeom>
          <a:noFill/>
          <a:ln>
            <a:noFill/>
          </a:ln>
        </p:spPr>
      </p:pic>
      <p:pic>
        <p:nvPicPr>
          <p:cNvPr id="609" name="Google Shape;609;p21"/>
          <p:cNvPicPr preferRelativeResize="0"/>
          <p:nvPr/>
        </p:nvPicPr>
        <p:blipFill>
          <a:blip r:embed="rId5">
            <a:alphaModFix/>
          </a:blip>
          <a:stretch>
            <a:fillRect/>
          </a:stretch>
        </p:blipFill>
        <p:spPr>
          <a:xfrm>
            <a:off x="1639600" y="5694649"/>
            <a:ext cx="720000" cy="720000"/>
          </a:xfrm>
          <a:prstGeom prst="rect">
            <a:avLst/>
          </a:prstGeom>
          <a:noFill/>
          <a:ln>
            <a:noFill/>
          </a:ln>
        </p:spPr>
      </p:pic>
      <p:pic>
        <p:nvPicPr>
          <p:cNvPr id="610" name="Google Shape;610;p21"/>
          <p:cNvPicPr preferRelativeResize="0"/>
          <p:nvPr/>
        </p:nvPicPr>
        <p:blipFill>
          <a:blip r:embed="rId6">
            <a:alphaModFix/>
          </a:blip>
          <a:stretch>
            <a:fillRect/>
          </a:stretch>
        </p:blipFill>
        <p:spPr>
          <a:xfrm>
            <a:off x="1509237" y="3037850"/>
            <a:ext cx="980726" cy="980726"/>
          </a:xfrm>
          <a:prstGeom prst="rect">
            <a:avLst/>
          </a:prstGeom>
          <a:noFill/>
          <a:ln>
            <a:noFill/>
          </a:ln>
        </p:spPr>
      </p:pic>
      <p:pic>
        <p:nvPicPr>
          <p:cNvPr id="611" name="Google Shape;611;p21"/>
          <p:cNvPicPr preferRelativeResize="0"/>
          <p:nvPr/>
        </p:nvPicPr>
        <p:blipFill>
          <a:blip r:embed="rId7">
            <a:alphaModFix/>
          </a:blip>
          <a:stretch>
            <a:fillRect/>
          </a:stretch>
        </p:blipFill>
        <p:spPr>
          <a:xfrm>
            <a:off x="1639600" y="1830762"/>
            <a:ext cx="720000" cy="72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
          <p:cNvSpPr txBox="1"/>
          <p:nvPr>
            <p:ph type="title"/>
          </p:nvPr>
        </p:nvSpPr>
        <p:spPr>
          <a:xfrm>
            <a:off x="838200" y="249300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800"/>
              <a:buNone/>
            </a:pPr>
            <a:r>
              <a:rPr lang="fr-FR">
                <a:solidFill>
                  <a:schemeClr val="dk2"/>
                </a:solidFill>
                <a:latin typeface="Corbel"/>
                <a:ea typeface="Corbel"/>
                <a:cs typeface="Corbel"/>
                <a:sym typeface="Corbel"/>
              </a:rPr>
              <a:t>Une transition est impérative</a:t>
            </a:r>
            <a:br>
              <a:rPr lang="fr-FR">
                <a:solidFill>
                  <a:schemeClr val="dk2"/>
                </a:solidFill>
                <a:latin typeface="Corbel"/>
                <a:ea typeface="Corbel"/>
                <a:cs typeface="Corbel"/>
                <a:sym typeface="Corbel"/>
              </a:rPr>
            </a:br>
            <a:br>
              <a:rPr lang="fr-FR">
                <a:solidFill>
                  <a:schemeClr val="dk2"/>
                </a:solidFill>
                <a:latin typeface="Corbel"/>
                <a:ea typeface="Corbel"/>
                <a:cs typeface="Corbel"/>
                <a:sym typeface="Corbel"/>
              </a:rPr>
            </a:br>
            <a:r>
              <a:rPr lang="fr-FR">
                <a:solidFill>
                  <a:schemeClr val="dk2"/>
                </a:solidFill>
                <a:latin typeface="Corbel"/>
                <a:ea typeface="Corbel"/>
                <a:cs typeface="Corbel"/>
                <a:sym typeface="Corbel"/>
              </a:rPr>
              <a:t>Résumé de la situation actuelle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2"/>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Comment faire des choix ?</a:t>
            </a:r>
            <a:endParaRPr/>
          </a:p>
        </p:txBody>
      </p:sp>
      <p:sp>
        <p:nvSpPr>
          <p:cNvPr id="617" name="Google Shape;617;p22"/>
          <p:cNvSpPr txBox="1"/>
          <p:nvPr>
            <p:ph idx="1" type="body"/>
          </p:nvPr>
        </p:nvSpPr>
        <p:spPr>
          <a:xfrm>
            <a:off x="1517904" y="4034524"/>
            <a:ext cx="10112200" cy="240913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fr-FR">
                <a:latin typeface="Corbel"/>
                <a:ea typeface="Corbel"/>
                <a:cs typeface="Corbel"/>
                <a:sym typeface="Corbel"/>
              </a:rPr>
              <a:t>Prenez du recul et réfléchissez aux </a:t>
            </a:r>
            <a:r>
              <a:rPr lang="fr-FR">
                <a:solidFill>
                  <a:srgbClr val="C55A11"/>
                </a:solidFill>
                <a:latin typeface="Corbel"/>
                <a:ea typeface="Corbel"/>
                <a:cs typeface="Corbel"/>
                <a:sym typeface="Corbel"/>
              </a:rPr>
              <a:t>opportunités</a:t>
            </a:r>
            <a:r>
              <a:rPr lang="fr-FR">
                <a:latin typeface="Corbel"/>
                <a:ea typeface="Corbel"/>
                <a:cs typeface="Corbel"/>
                <a:sym typeface="Corbel"/>
              </a:rPr>
              <a:t> de la transition bas carbone.</a:t>
            </a:r>
            <a:endParaRPr/>
          </a:p>
          <a:p>
            <a:pPr indent="0" lvl="0" marL="0" rtl="0" algn="l">
              <a:lnSpc>
                <a:spcPct val="100000"/>
              </a:lnSpc>
              <a:spcBef>
                <a:spcPts val="600"/>
              </a:spcBef>
              <a:spcAft>
                <a:spcPts val="0"/>
              </a:spcAft>
              <a:buSzPts val="2400"/>
              <a:buNone/>
            </a:pPr>
            <a:r>
              <a:t/>
            </a:r>
            <a:endParaRPr>
              <a:latin typeface="Corbel"/>
              <a:ea typeface="Corbel"/>
              <a:cs typeface="Corbel"/>
              <a:sym typeface="Corbel"/>
            </a:endParaRPr>
          </a:p>
          <a:p>
            <a:pPr indent="0" lvl="0" marL="0" rtl="0" algn="l">
              <a:lnSpc>
                <a:spcPct val="100000"/>
              </a:lnSpc>
              <a:spcBef>
                <a:spcPts val="600"/>
              </a:spcBef>
              <a:spcAft>
                <a:spcPts val="0"/>
              </a:spcAft>
              <a:buSzPts val="2400"/>
              <a:buNone/>
            </a:pPr>
            <a:r>
              <a:rPr lang="fr-FR">
                <a:latin typeface="Corbel"/>
                <a:ea typeface="Corbel"/>
                <a:cs typeface="Corbel"/>
                <a:sym typeface="Corbel"/>
              </a:rPr>
              <a:t>Intégrez des actions à long terme dans la </a:t>
            </a:r>
            <a:r>
              <a:rPr lang="fr-FR">
                <a:solidFill>
                  <a:srgbClr val="C55A11"/>
                </a:solidFill>
                <a:latin typeface="Corbel"/>
                <a:ea typeface="Corbel"/>
                <a:cs typeface="Corbel"/>
                <a:sym typeface="Corbel"/>
              </a:rPr>
              <a:t>stratégie mondiale</a:t>
            </a:r>
            <a:r>
              <a:rPr lang="fr-FR">
                <a:latin typeface="Corbel"/>
                <a:ea typeface="Corbel"/>
                <a:cs typeface="Corbel"/>
                <a:sym typeface="Corbel"/>
              </a:rPr>
              <a:t>.</a:t>
            </a:r>
            <a:endParaRPr/>
          </a:p>
          <a:p>
            <a:pPr indent="0" lvl="0" marL="0" rtl="0" algn="l">
              <a:lnSpc>
                <a:spcPct val="100000"/>
              </a:lnSpc>
              <a:spcBef>
                <a:spcPts val="600"/>
              </a:spcBef>
              <a:spcAft>
                <a:spcPts val="0"/>
              </a:spcAft>
              <a:buSzPts val="2400"/>
              <a:buNone/>
            </a:pPr>
            <a:r>
              <a:t/>
            </a:r>
            <a:endParaRPr>
              <a:latin typeface="Corbel"/>
              <a:ea typeface="Corbel"/>
              <a:cs typeface="Corbel"/>
              <a:sym typeface="Corbel"/>
            </a:endParaRPr>
          </a:p>
          <a:p>
            <a:pPr indent="0" lvl="0" marL="0" rtl="0" algn="l">
              <a:lnSpc>
                <a:spcPct val="100000"/>
              </a:lnSpc>
              <a:spcBef>
                <a:spcPts val="600"/>
              </a:spcBef>
              <a:spcAft>
                <a:spcPts val="0"/>
              </a:spcAft>
              <a:buSzPts val="2400"/>
              <a:buNone/>
            </a:pPr>
            <a:r>
              <a:rPr lang="fr-FR">
                <a:latin typeface="Corbel"/>
                <a:ea typeface="Corbel"/>
                <a:cs typeface="Corbel"/>
                <a:sym typeface="Corbel"/>
              </a:rPr>
              <a:t>Suivez et évaluez l’impact des mesures prises, à l’aide d’</a:t>
            </a:r>
            <a:r>
              <a:rPr lang="fr-FR">
                <a:solidFill>
                  <a:srgbClr val="C55A11"/>
                </a:solidFill>
                <a:latin typeface="Corbel"/>
                <a:ea typeface="Corbel"/>
                <a:cs typeface="Corbel"/>
                <a:sym typeface="Corbel"/>
              </a:rPr>
              <a:t>indicateurs</a:t>
            </a:r>
            <a:r>
              <a:rPr lang="fr-FR">
                <a:latin typeface="Corbel"/>
                <a:ea typeface="Corbel"/>
                <a:cs typeface="Corbel"/>
                <a:sym typeface="Corbel"/>
              </a:rPr>
              <a:t> puis d’évaluations du carbone.</a:t>
            </a:r>
            <a:endParaRPr/>
          </a:p>
          <a:p>
            <a:pPr indent="-228600" lvl="0" marL="457200" marR="0" rtl="0" algn="l">
              <a:lnSpc>
                <a:spcPct val="90000"/>
              </a:lnSpc>
              <a:spcBef>
                <a:spcPts val="1080"/>
              </a:spcBef>
              <a:spcAft>
                <a:spcPts val="0"/>
              </a:spcAft>
              <a:buClr>
                <a:srgbClr val="F79124"/>
              </a:buClr>
              <a:buSzPts val="2400"/>
              <a:buFont typeface="Arial"/>
              <a:buNone/>
            </a:pPr>
            <a:r>
              <a:t/>
            </a:r>
            <a:endParaRPr>
              <a:latin typeface="Corbel"/>
              <a:ea typeface="Corbel"/>
              <a:cs typeface="Corbel"/>
              <a:sym typeface="Corbel"/>
            </a:endParaRPr>
          </a:p>
        </p:txBody>
      </p:sp>
      <p:pic>
        <p:nvPicPr>
          <p:cNvPr id="618" name="Google Shape;618;p22"/>
          <p:cNvPicPr preferRelativeResize="0"/>
          <p:nvPr/>
        </p:nvPicPr>
        <p:blipFill rotWithShape="1">
          <a:blip r:embed="rId3">
            <a:alphaModFix/>
          </a:blip>
          <a:srcRect b="0" l="0" r="0" t="0"/>
          <a:stretch/>
        </p:blipFill>
        <p:spPr>
          <a:xfrm>
            <a:off x="437480" y="3812591"/>
            <a:ext cx="675859" cy="675859"/>
          </a:xfrm>
          <a:prstGeom prst="rect">
            <a:avLst/>
          </a:prstGeom>
          <a:noFill/>
          <a:ln>
            <a:noFill/>
          </a:ln>
        </p:spPr>
      </p:pic>
      <p:pic>
        <p:nvPicPr>
          <p:cNvPr id="619" name="Google Shape;619;p22"/>
          <p:cNvPicPr preferRelativeResize="0"/>
          <p:nvPr/>
        </p:nvPicPr>
        <p:blipFill rotWithShape="1">
          <a:blip r:embed="rId4">
            <a:alphaModFix/>
          </a:blip>
          <a:srcRect b="0" l="0" r="0" t="0"/>
          <a:stretch/>
        </p:blipFill>
        <p:spPr>
          <a:xfrm>
            <a:off x="11298205" y="5802425"/>
            <a:ext cx="950320" cy="980725"/>
          </a:xfrm>
          <a:prstGeom prst="rect">
            <a:avLst/>
          </a:prstGeom>
          <a:noFill/>
          <a:ln>
            <a:noFill/>
          </a:ln>
        </p:spPr>
      </p:pic>
      <p:pic>
        <p:nvPicPr>
          <p:cNvPr id="620" name="Google Shape;620;p22"/>
          <p:cNvPicPr preferRelativeResize="0"/>
          <p:nvPr/>
        </p:nvPicPr>
        <p:blipFill>
          <a:blip r:embed="rId5">
            <a:alphaModFix/>
          </a:blip>
          <a:stretch>
            <a:fillRect/>
          </a:stretch>
        </p:blipFill>
        <p:spPr>
          <a:xfrm>
            <a:off x="4659748" y="1508350"/>
            <a:ext cx="2304251" cy="2304251"/>
          </a:xfrm>
          <a:prstGeom prst="rect">
            <a:avLst/>
          </a:prstGeom>
          <a:noFill/>
          <a:ln>
            <a:noFill/>
          </a:ln>
        </p:spPr>
      </p:pic>
      <p:pic>
        <p:nvPicPr>
          <p:cNvPr id="621" name="Google Shape;621;p22"/>
          <p:cNvPicPr preferRelativeResize="0"/>
          <p:nvPr/>
        </p:nvPicPr>
        <p:blipFill>
          <a:blip r:embed="rId6">
            <a:alphaModFix/>
          </a:blip>
          <a:stretch>
            <a:fillRect/>
          </a:stretch>
        </p:blipFill>
        <p:spPr>
          <a:xfrm>
            <a:off x="457611" y="4644177"/>
            <a:ext cx="780948" cy="780948"/>
          </a:xfrm>
          <a:prstGeom prst="rect">
            <a:avLst/>
          </a:prstGeom>
          <a:noFill/>
          <a:ln>
            <a:noFill/>
          </a:ln>
        </p:spPr>
      </p:pic>
      <p:pic>
        <p:nvPicPr>
          <p:cNvPr id="622" name="Google Shape;622;p22"/>
          <p:cNvPicPr preferRelativeResize="0"/>
          <p:nvPr/>
        </p:nvPicPr>
        <p:blipFill>
          <a:blip r:embed="rId7">
            <a:alphaModFix/>
          </a:blip>
          <a:stretch>
            <a:fillRect/>
          </a:stretch>
        </p:blipFill>
        <p:spPr>
          <a:xfrm>
            <a:off x="494782" y="5580850"/>
            <a:ext cx="706574" cy="7082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3"/>
          <p:cNvSpPr txBox="1"/>
          <p:nvPr>
            <p:ph type="title"/>
          </p:nvPr>
        </p:nvSpPr>
        <p:spPr>
          <a:xfrm>
            <a:off x="768000" y="786172"/>
            <a:ext cx="8028892" cy="98072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sz="2800">
                <a:solidFill>
                  <a:schemeClr val="dk2"/>
                </a:solidFill>
                <a:latin typeface="Corbel"/>
                <a:ea typeface="Corbel"/>
                <a:cs typeface="Corbel"/>
                <a:sym typeface="Corbel"/>
              </a:rPr>
              <a:t>Points clés</a:t>
            </a:r>
            <a:endParaRPr/>
          </a:p>
        </p:txBody>
      </p:sp>
      <p:sp>
        <p:nvSpPr>
          <p:cNvPr id="629" name="Google Shape;629;p23"/>
          <p:cNvSpPr txBox="1"/>
          <p:nvPr/>
        </p:nvSpPr>
        <p:spPr>
          <a:xfrm>
            <a:off x="984000" y="1701000"/>
            <a:ext cx="10351453" cy="295851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Réduire les émissions de gaz à effet de serre peut produire de nombreux </a:t>
            </a:r>
            <a:r>
              <a:rPr b="1" i="0" lang="fr-FR" sz="2000" u="none" cap="none" strike="noStrike">
                <a:solidFill>
                  <a:srgbClr val="C55A11"/>
                </a:solidFill>
                <a:latin typeface="Corbel"/>
                <a:ea typeface="Corbel"/>
                <a:cs typeface="Corbel"/>
                <a:sym typeface="Corbel"/>
              </a:rPr>
              <a:t>bénéfices</a:t>
            </a:r>
            <a:r>
              <a:rPr b="1" i="0" lang="fr-FR" sz="2000" u="none" cap="none" strike="noStrike">
                <a:solidFill>
                  <a:schemeClr val="dk1"/>
                </a:solidFill>
                <a:latin typeface="Corbel"/>
                <a:ea typeface="Corbel"/>
                <a:cs typeface="Corbel"/>
                <a:sym typeface="Corbel"/>
              </a:rPr>
              <a:t> en matière de développement durable.</a:t>
            </a:r>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Pour commencer la transition </a:t>
            </a:r>
            <a:r>
              <a:rPr b="1" lang="fr-FR" sz="2000">
                <a:solidFill>
                  <a:schemeClr val="dk1"/>
                </a:solidFill>
                <a:latin typeface="Corbel"/>
                <a:ea typeface="Corbel"/>
                <a:cs typeface="Corbel"/>
                <a:sym typeface="Corbel"/>
              </a:rPr>
              <a:t>bas</a:t>
            </a:r>
            <a:r>
              <a:rPr b="1" i="0" lang="fr-FR" sz="2000" u="none" cap="none" strike="noStrike">
                <a:solidFill>
                  <a:schemeClr val="dk1"/>
                </a:solidFill>
                <a:latin typeface="Corbel"/>
                <a:ea typeface="Corbel"/>
                <a:cs typeface="Corbel"/>
                <a:sym typeface="Corbel"/>
              </a:rPr>
              <a:t> carbone, le critère du carbone doit être compris dans une </a:t>
            </a:r>
            <a:r>
              <a:rPr b="1" i="0" lang="fr-FR" sz="2000" u="none" cap="none" strike="noStrike">
                <a:solidFill>
                  <a:srgbClr val="C55A11"/>
                </a:solidFill>
                <a:latin typeface="Corbel"/>
                <a:ea typeface="Corbel"/>
                <a:cs typeface="Corbel"/>
                <a:sym typeface="Corbel"/>
              </a:rPr>
              <a:t>stratégie mondiale</a:t>
            </a:r>
            <a:r>
              <a:rPr b="1" i="0" lang="fr-FR" sz="2000" u="none" cap="none" strike="noStrike">
                <a:solidFill>
                  <a:schemeClr val="dk1"/>
                </a:solidFill>
                <a:latin typeface="Corbel"/>
                <a:ea typeface="Corbel"/>
                <a:cs typeface="Corbel"/>
                <a:sym typeface="Corbel"/>
              </a:rPr>
              <a:t>. La transition doit être suivie à tous les niveaux : le gouvernement, les organisations, chaque citoyen.</a:t>
            </a:r>
            <a:endParaRPr/>
          </a:p>
          <a:p>
            <a:pPr indent="0" lvl="0" marL="0" marR="0" rtl="0" algn="just">
              <a:lnSpc>
                <a:spcPct val="100000"/>
              </a:lnSpc>
              <a:spcBef>
                <a:spcPts val="3000"/>
              </a:spcBef>
              <a:spcAft>
                <a:spcPts val="0"/>
              </a:spcAft>
              <a:buClr>
                <a:srgbClr val="166478"/>
              </a:buClr>
              <a:buSzPts val="2000"/>
              <a:buFont typeface="Arial"/>
              <a:buNone/>
            </a:pPr>
            <a:r>
              <a:rPr b="1" i="0" lang="fr-FR" sz="2000" u="none" cap="none" strike="noStrike">
                <a:solidFill>
                  <a:schemeClr val="dk1"/>
                </a:solidFill>
                <a:latin typeface="Corbel"/>
                <a:ea typeface="Corbel"/>
                <a:cs typeface="Corbel"/>
                <a:sym typeface="Corbel"/>
              </a:rPr>
              <a:t>L’approche idéale est de choisir des solutions qui amélioreront les résultats de </a:t>
            </a:r>
            <a:r>
              <a:rPr b="1" i="0" lang="fr-FR" sz="2000" u="none" cap="none" strike="noStrike">
                <a:solidFill>
                  <a:srgbClr val="C55A11"/>
                </a:solidFill>
                <a:latin typeface="Corbel"/>
                <a:ea typeface="Corbel"/>
                <a:cs typeface="Corbel"/>
                <a:sym typeface="Corbel"/>
              </a:rPr>
              <a:t>plusieurs indicateurs des bénéfices sociaux et économiques</a:t>
            </a:r>
            <a:r>
              <a:rPr b="1" i="0" lang="fr-FR" sz="2000" u="none" cap="none" strike="noStrike">
                <a:solidFill>
                  <a:schemeClr val="dk1"/>
                </a:solidFill>
                <a:latin typeface="Corbel"/>
                <a:ea typeface="Corbel"/>
                <a:cs typeface="Corbel"/>
                <a:sym typeface="Corbel"/>
              </a:rPr>
              <a:t>. </a:t>
            </a:r>
            <a:endParaRPr/>
          </a:p>
        </p:txBody>
      </p:sp>
      <p:sp>
        <p:nvSpPr>
          <p:cNvPr id="630" name="Google Shape;630;p23"/>
          <p:cNvSpPr/>
          <p:nvPr/>
        </p:nvSpPr>
        <p:spPr>
          <a:xfrm>
            <a:off x="3864000" y="5183372"/>
            <a:ext cx="7056000" cy="1152000"/>
          </a:xfrm>
          <a:prstGeom prst="rect">
            <a:avLst/>
          </a:prstGeom>
          <a:solidFill>
            <a:srgbClr val="C55A11"/>
          </a:solidFill>
          <a:ln>
            <a:noFill/>
          </a:ln>
        </p:spPr>
        <p:txBody>
          <a:bodyPr anchorCtr="0" anchor="ctr" bIns="45700" lIns="91425" spcFirstLastPara="1" rIns="91425" wrap="square" tIns="45700">
            <a:noAutofit/>
          </a:bodyPr>
          <a:lstStyle/>
          <a:p>
            <a:pPr indent="0" lvl="2" marL="0" marR="0" rtl="0" algn="ctr">
              <a:lnSpc>
                <a:spcPct val="100000"/>
              </a:lnSpc>
              <a:spcBef>
                <a:spcPts val="0"/>
              </a:spcBef>
              <a:spcAft>
                <a:spcPts val="0"/>
              </a:spcAft>
              <a:buClr>
                <a:srgbClr val="000000"/>
              </a:buClr>
              <a:buSzPts val="2400"/>
              <a:buFont typeface="Arial"/>
              <a:buNone/>
            </a:pPr>
            <a:r>
              <a:rPr b="1" i="0" lang="fr-FR" sz="2400" u="none" cap="none" strike="noStrike">
                <a:solidFill>
                  <a:schemeClr val="lt1"/>
                </a:solidFill>
                <a:latin typeface="Corbel"/>
                <a:ea typeface="Corbel"/>
                <a:cs typeface="Corbel"/>
                <a:sym typeface="Corbel"/>
              </a:rPr>
              <a:t>Conclusion :</a:t>
            </a:r>
            <a:br>
              <a:rPr b="1" i="0" lang="fr-FR" sz="2400" u="none" cap="none" strike="noStrike">
                <a:solidFill>
                  <a:schemeClr val="lt1"/>
                </a:solidFill>
                <a:latin typeface="Corbel"/>
                <a:ea typeface="Corbel"/>
                <a:cs typeface="Corbel"/>
                <a:sym typeface="Corbel"/>
              </a:rPr>
            </a:br>
            <a:r>
              <a:rPr b="1" i="0" lang="fr-FR" sz="2400" u="none" cap="none" strike="noStrike">
                <a:solidFill>
                  <a:schemeClr val="lt1"/>
                </a:solidFill>
                <a:latin typeface="Corbel"/>
                <a:ea typeface="Corbel"/>
                <a:cs typeface="Corbel"/>
                <a:sym typeface="Corbel"/>
              </a:rPr>
              <a:t>Nous devons continuer de réfléchir et de lutter !</a:t>
            </a:r>
            <a:endParaRPr/>
          </a:p>
        </p:txBody>
      </p:sp>
      <p:pic>
        <p:nvPicPr>
          <p:cNvPr id="631" name="Google Shape;631;p23"/>
          <p:cNvPicPr preferRelativeResize="0"/>
          <p:nvPr/>
        </p:nvPicPr>
        <p:blipFill rotWithShape="1">
          <a:blip r:embed="rId3">
            <a:alphaModFix/>
          </a:blip>
          <a:srcRect b="0" l="0" r="0" t="0"/>
          <a:stretch/>
        </p:blipFill>
        <p:spPr>
          <a:xfrm>
            <a:off x="2352000" y="5067255"/>
            <a:ext cx="1152000" cy="1152000"/>
          </a:xfrm>
          <a:prstGeom prst="rect">
            <a:avLst/>
          </a:prstGeom>
          <a:noFill/>
          <a:ln>
            <a:noFill/>
          </a:ln>
        </p:spPr>
      </p:pic>
      <p:pic>
        <p:nvPicPr>
          <p:cNvPr id="632" name="Google Shape;632;p23"/>
          <p:cNvPicPr preferRelativeResize="0"/>
          <p:nvPr/>
        </p:nvPicPr>
        <p:blipFill rotWithShape="1">
          <a:blip r:embed="rId4">
            <a:alphaModFix/>
          </a:blip>
          <a:srcRect b="0" l="0" r="0" t="0"/>
          <a:stretch/>
        </p:blipFill>
        <p:spPr>
          <a:xfrm>
            <a:off x="11007925" y="5566900"/>
            <a:ext cx="1190625" cy="1228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100a58da073_0_13"/>
          <p:cNvSpPr txBox="1"/>
          <p:nvPr/>
        </p:nvSpPr>
        <p:spPr>
          <a:xfrm>
            <a:off x="768000" y="78617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fr-FR" sz="2800">
                <a:solidFill>
                  <a:srgbClr val="44546A"/>
                </a:solidFill>
                <a:latin typeface="Corbel"/>
                <a:ea typeface="Corbel"/>
                <a:cs typeface="Corbel"/>
                <a:sym typeface="Corbel"/>
              </a:rPr>
              <a:t>Crédits</a:t>
            </a:r>
            <a:endParaRPr b="1" sz="2400">
              <a:solidFill>
                <a:srgbClr val="44546A"/>
              </a:solidFill>
              <a:latin typeface="Corbel"/>
              <a:ea typeface="Corbel"/>
              <a:cs typeface="Corbel"/>
              <a:sym typeface="Corbel"/>
            </a:endParaRPr>
          </a:p>
        </p:txBody>
      </p:sp>
      <p:sp>
        <p:nvSpPr>
          <p:cNvPr id="638" name="Google Shape;638;g100a58da073_0_13"/>
          <p:cNvSpPr txBox="1"/>
          <p:nvPr/>
        </p:nvSpPr>
        <p:spPr>
          <a:xfrm>
            <a:off x="984000" y="1701000"/>
            <a:ext cx="10351500" cy="4620600"/>
          </a:xfrm>
          <a:prstGeom prst="rect">
            <a:avLst/>
          </a:prstGeom>
          <a:noFill/>
          <a:ln>
            <a:noFill/>
          </a:ln>
        </p:spPr>
        <p:txBody>
          <a:bodyPr anchorCtr="0" anchor="t" bIns="45700" lIns="91425" spcFirstLastPara="1" rIns="91425" wrap="square" tIns="45700">
            <a:noAutofit/>
          </a:bodyPr>
          <a:lstStyle/>
          <a:p>
            <a:pPr indent="-355600" lvl="0" marL="457200" marR="0" rtl="0" algn="just">
              <a:lnSpc>
                <a:spcPct val="100000"/>
              </a:lnSpc>
              <a:spcBef>
                <a:spcPts val="300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Via</a:t>
            </a:r>
            <a:r>
              <a:rPr b="1" i="0" lang="fr-FR" sz="2000" u="none" cap="none" strike="noStrike">
                <a:solidFill>
                  <a:srgbClr val="000000"/>
                </a:solidFill>
                <a:latin typeface="Corbel"/>
                <a:ea typeface="Corbel"/>
                <a:cs typeface="Corbel"/>
                <a:sym typeface="Corbel"/>
              </a:rPr>
              <a:t> Flaticons :</a:t>
            </a:r>
            <a:endParaRPr b="1" i="0" sz="2000" u="none" cap="none" strike="noStrike">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Smashicons</a:t>
            </a:r>
            <a:endParaRPr b="1" sz="2000">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Freepik</a:t>
            </a:r>
            <a:endParaRPr b="1" sz="2000">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Vectors Market</a:t>
            </a:r>
            <a:endParaRPr b="1" sz="2000">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Pixel Perfect</a:t>
            </a:r>
            <a:endParaRPr b="1" sz="2000">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turkkub</a:t>
            </a:r>
            <a:endParaRPr b="1" sz="2000">
              <a:solidFill>
                <a:srgbClr val="000000"/>
              </a:solidFill>
              <a:latin typeface="Corbel"/>
              <a:ea typeface="Corbel"/>
              <a:cs typeface="Corbel"/>
              <a:sym typeface="Corbel"/>
            </a:endParaRPr>
          </a:p>
          <a:p>
            <a:pPr indent="-355600" lvl="1" marL="9144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DinosoftLabs</a:t>
            </a:r>
            <a:endParaRPr b="1" sz="2000">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Vivien Bocquelet</a:t>
            </a:r>
            <a:endParaRPr b="1" sz="2000">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IconFinder</a:t>
            </a:r>
            <a:endParaRPr b="1" sz="2000">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Iconnice Studio</a:t>
            </a:r>
            <a:endParaRPr b="1" sz="2000">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Alexandr Martinov</a:t>
            </a:r>
            <a:endParaRPr b="1" sz="2000">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Marta Konik</a:t>
            </a:r>
            <a:endParaRPr b="1" sz="2000">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Chanut is Industries</a:t>
            </a:r>
            <a:endParaRPr b="1" sz="2000">
              <a:solidFill>
                <a:srgbClr val="000000"/>
              </a:solidFill>
              <a:latin typeface="Corbel"/>
              <a:ea typeface="Corbel"/>
              <a:cs typeface="Corbel"/>
              <a:sym typeface="Corbel"/>
            </a:endParaRPr>
          </a:p>
          <a:p>
            <a:pPr indent="-355600" lvl="0" marL="457200" marR="0" rtl="0" algn="just">
              <a:lnSpc>
                <a:spcPct val="100000"/>
              </a:lnSpc>
              <a:spcBef>
                <a:spcPts val="0"/>
              </a:spcBef>
              <a:spcAft>
                <a:spcPts val="0"/>
              </a:spcAft>
              <a:buClr>
                <a:srgbClr val="000000"/>
              </a:buClr>
              <a:buSzPts val="2000"/>
              <a:buFont typeface="Corbel"/>
              <a:buChar char="-"/>
            </a:pPr>
            <a:r>
              <a:rPr b="1" lang="fr-FR" sz="2000">
                <a:solidFill>
                  <a:srgbClr val="000000"/>
                </a:solidFill>
                <a:latin typeface="Corbel"/>
                <a:ea typeface="Corbel"/>
                <a:cs typeface="Corbel"/>
                <a:sym typeface="Corbel"/>
              </a:rPr>
              <a:t>Sumit Saengthong</a:t>
            </a:r>
            <a:endParaRPr b="1" sz="2000">
              <a:solidFill>
                <a:srgbClr val="000000"/>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e15bedc67d_0_0"/>
          <p:cNvSpPr txBox="1"/>
          <p:nvPr>
            <p:ph type="title"/>
          </p:nvPr>
        </p:nvSpPr>
        <p:spPr>
          <a:xfrm>
            <a:off x="2027550" y="413672"/>
            <a:ext cx="8028900" cy="98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fr-FR" sz="3000">
                <a:solidFill>
                  <a:srgbClr val="1A1A1A"/>
                </a:solidFill>
                <a:latin typeface="Corbel"/>
                <a:ea typeface="Corbel"/>
                <a:cs typeface="Corbel"/>
                <a:sym typeface="Corbel"/>
              </a:rPr>
              <a:t>E</a:t>
            </a:r>
            <a:r>
              <a:rPr lang="fr-FR" sz="3000">
                <a:solidFill>
                  <a:srgbClr val="1A1A1A"/>
                </a:solidFill>
                <a:latin typeface="Corbel"/>
                <a:ea typeface="Corbel"/>
                <a:cs typeface="Corbel"/>
                <a:sym typeface="Corbel"/>
                <a:extLst>
                  <a:ext uri="http://customooxmlschemas.google.com/">
                    <go:slidesCustomData xmlns:go="http://customooxmlschemas.google.com/" textRoundtripDataId="0"/>
                  </a:ext>
                </a:extLst>
              </a:rPr>
              <a:t>nseignements</a:t>
            </a:r>
            <a:r>
              <a:rPr lang="fr-FR" sz="3000">
                <a:solidFill>
                  <a:srgbClr val="1A1A1A"/>
                </a:solidFill>
                <a:latin typeface="Corbel"/>
                <a:ea typeface="Corbel"/>
                <a:cs typeface="Corbel"/>
                <a:sym typeface="Corbel"/>
              </a:rPr>
              <a:t> sur le changement climatique   </a:t>
            </a:r>
            <a:endParaRPr/>
          </a:p>
        </p:txBody>
      </p:sp>
      <p:sp>
        <p:nvSpPr>
          <p:cNvPr id="284" name="Google Shape;284;ge15bedc67d_0_0"/>
          <p:cNvSpPr txBox="1"/>
          <p:nvPr>
            <p:ph idx="1" type="body"/>
          </p:nvPr>
        </p:nvSpPr>
        <p:spPr>
          <a:xfrm>
            <a:off x="555602" y="1773000"/>
            <a:ext cx="7657800" cy="58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a:solidFill>
                  <a:srgbClr val="1A1A1A"/>
                </a:solidFill>
                <a:latin typeface="Corbel"/>
                <a:ea typeface="Corbel"/>
                <a:cs typeface="Corbel"/>
                <a:sym typeface="Corbel"/>
              </a:rPr>
              <a:t>Évaluer et faire évoluer les leçons apprises</a:t>
            </a:r>
            <a:endParaRPr/>
          </a:p>
        </p:txBody>
      </p:sp>
      <p:sp>
        <p:nvSpPr>
          <p:cNvPr id="285" name="Google Shape;285;ge15bedc67d_0_0"/>
          <p:cNvSpPr txBox="1"/>
          <p:nvPr>
            <p:ph idx="1" type="body"/>
          </p:nvPr>
        </p:nvSpPr>
        <p:spPr>
          <a:xfrm>
            <a:off x="7199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2"/>
                </a:solidFill>
                <a:latin typeface="Corbel"/>
                <a:ea typeface="Corbel"/>
                <a:cs typeface="Corbel"/>
                <a:sym typeface="Corbel"/>
              </a:rPr>
              <a:t>ARRÊT</a:t>
            </a:r>
            <a:endParaRPr/>
          </a:p>
        </p:txBody>
      </p:sp>
      <p:sp>
        <p:nvSpPr>
          <p:cNvPr id="286" name="Google Shape;286;ge15bedc67d_0_0"/>
          <p:cNvSpPr txBox="1"/>
          <p:nvPr>
            <p:ph idx="1" type="body"/>
          </p:nvPr>
        </p:nvSpPr>
        <p:spPr>
          <a:xfrm>
            <a:off x="44666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6"/>
                </a:solidFill>
                <a:latin typeface="Corbel"/>
                <a:ea typeface="Corbel"/>
                <a:cs typeface="Corbel"/>
                <a:sym typeface="Corbel"/>
              </a:rPr>
              <a:t>COMMENCER</a:t>
            </a:r>
            <a:endParaRPr/>
          </a:p>
        </p:txBody>
      </p:sp>
      <p:sp>
        <p:nvSpPr>
          <p:cNvPr id="287" name="Google Shape;287;ge15bedc67d_0_0"/>
          <p:cNvSpPr txBox="1"/>
          <p:nvPr>
            <p:ph idx="1" type="body"/>
          </p:nvPr>
        </p:nvSpPr>
        <p:spPr>
          <a:xfrm>
            <a:off x="8213325" y="2354600"/>
            <a:ext cx="3629400" cy="450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480"/>
              </a:spcBef>
              <a:spcAft>
                <a:spcPts val="0"/>
              </a:spcAft>
              <a:buSzPts val="2400"/>
              <a:buNone/>
            </a:pPr>
            <a:r>
              <a:rPr lang="fr-FR">
                <a:solidFill>
                  <a:schemeClr val="accent1"/>
                </a:solidFill>
                <a:latin typeface="Corbel"/>
                <a:ea typeface="Corbel"/>
                <a:cs typeface="Corbel"/>
                <a:sym typeface="Corbel"/>
              </a:rPr>
              <a:t>CONTINUER</a:t>
            </a:r>
            <a:endParaRPr/>
          </a:p>
        </p:txBody>
      </p:sp>
      <p:sp>
        <p:nvSpPr>
          <p:cNvPr id="288" name="Google Shape;288;ge15bedc67d_0_0"/>
          <p:cNvSpPr/>
          <p:nvPr/>
        </p:nvSpPr>
        <p:spPr>
          <a:xfrm>
            <a:off x="811275"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e15bedc67d_0_0"/>
          <p:cNvSpPr/>
          <p:nvPr/>
        </p:nvSpPr>
        <p:spPr>
          <a:xfrm>
            <a:off x="83046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e15bedc67d_0_0"/>
          <p:cNvSpPr/>
          <p:nvPr/>
        </p:nvSpPr>
        <p:spPr>
          <a:xfrm>
            <a:off x="4557970" y="2805500"/>
            <a:ext cx="3446700" cy="3724800"/>
          </a:xfrm>
          <a:prstGeom prst="rect">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e31195bba1_0_0"/>
          <p:cNvSpPr txBox="1"/>
          <p:nvPr>
            <p:ph type="title"/>
          </p:nvPr>
        </p:nvSpPr>
        <p:spPr>
          <a:xfrm>
            <a:off x="1202225" y="441347"/>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rPr>
              <a:t>Un phénomène mondial</a:t>
            </a:r>
            <a:endParaRPr/>
          </a:p>
        </p:txBody>
      </p:sp>
      <p:sp>
        <p:nvSpPr>
          <p:cNvPr id="296" name="Google Shape;296;ge31195bba1_0_0"/>
          <p:cNvSpPr txBox="1"/>
          <p:nvPr>
            <p:ph idx="1" type="body"/>
          </p:nvPr>
        </p:nvSpPr>
        <p:spPr>
          <a:xfrm>
            <a:off x="555594" y="1773000"/>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SzPts val="2400"/>
              <a:buNone/>
            </a:pPr>
            <a:r>
              <a:rPr lang="fr-FR"/>
              <a:t>Qu’est-ce qui a été fait au niveau politique ?</a:t>
            </a:r>
            <a:r>
              <a:rPr b="0" lang="fr-FR" sz="1100">
                <a:latin typeface="Arial"/>
                <a:ea typeface="Arial"/>
                <a:cs typeface="Arial"/>
                <a:sym typeface="Arial"/>
              </a:rPr>
              <a:t> </a:t>
            </a:r>
            <a:endParaRPr/>
          </a:p>
          <a:p>
            <a:pPr indent="0" lvl="0" marL="0" rtl="0" algn="l">
              <a:lnSpc>
                <a:spcPct val="90000"/>
              </a:lnSpc>
              <a:spcBef>
                <a:spcPts val="480"/>
              </a:spcBef>
              <a:spcAft>
                <a:spcPts val="0"/>
              </a:spcAft>
              <a:buSzPts val="2400"/>
              <a:buNone/>
            </a:pPr>
            <a:r>
              <a:rPr b="0" lang="fr-FR" sz="1800" u="sng">
                <a:solidFill>
                  <a:schemeClr val="hlink"/>
                </a:solidFill>
                <a:latin typeface="Corbel"/>
                <a:ea typeface="Corbel"/>
                <a:cs typeface="Corbel"/>
                <a:sym typeface="Corbel"/>
                <a:hlinkClick r:id="rId3"/>
              </a:rPr>
              <a:t>Chronologie interactive indiquant les principales étapes de l’évolution de la politique internationale pour le climat</a:t>
            </a:r>
            <a:endParaRPr/>
          </a:p>
          <a:p>
            <a:pPr indent="0" lvl="0" marL="0" rtl="0" algn="l">
              <a:lnSpc>
                <a:spcPct val="90000"/>
              </a:lnSpc>
              <a:spcBef>
                <a:spcPts val="480"/>
              </a:spcBef>
              <a:spcAft>
                <a:spcPts val="0"/>
              </a:spcAft>
              <a:buSzPts val="2400"/>
              <a:buNone/>
            </a:pPr>
            <a:r>
              <a:t/>
            </a:r>
            <a:endParaRPr b="0" sz="1500">
              <a:latin typeface="Arial"/>
              <a:ea typeface="Arial"/>
              <a:cs typeface="Arial"/>
              <a:sym typeface="Arial"/>
            </a:endParaRPr>
          </a:p>
          <a:p>
            <a:pPr indent="0" lvl="0" marL="0" rtl="0" algn="l">
              <a:lnSpc>
                <a:spcPct val="90000"/>
              </a:lnSpc>
              <a:spcBef>
                <a:spcPts val="480"/>
              </a:spcBef>
              <a:spcAft>
                <a:spcPts val="0"/>
              </a:spcAft>
              <a:buSzPts val="2400"/>
              <a:buNone/>
            </a:pPr>
            <a:r>
              <a:t/>
            </a:r>
            <a:endParaRPr b="0" sz="1500">
              <a:latin typeface="Arial"/>
              <a:ea typeface="Arial"/>
              <a:cs typeface="Arial"/>
              <a:sym typeface="Arial"/>
            </a:endParaRPr>
          </a:p>
          <a:p>
            <a:pPr indent="-381000" lvl="0" marL="457200" rtl="0" algn="l">
              <a:lnSpc>
                <a:spcPct val="90000"/>
              </a:lnSpc>
              <a:spcBef>
                <a:spcPts val="480"/>
              </a:spcBef>
              <a:spcAft>
                <a:spcPts val="0"/>
              </a:spcAft>
              <a:buSzPts val="2400"/>
              <a:buChar char="●"/>
            </a:pPr>
            <a:r>
              <a:rPr lang="fr-FR"/>
              <a:t>Création de la Convention des parties (COP)</a:t>
            </a:r>
            <a:endParaRPr/>
          </a:p>
          <a:p>
            <a:pPr indent="0" lvl="0" marL="0" rtl="0" algn="l">
              <a:lnSpc>
                <a:spcPct val="90000"/>
              </a:lnSpc>
              <a:spcBef>
                <a:spcPts val="480"/>
              </a:spcBef>
              <a:spcAft>
                <a:spcPts val="0"/>
              </a:spcAft>
              <a:buSzPts val="2400"/>
              <a:buNone/>
            </a:pPr>
            <a:r>
              <a:t/>
            </a:r>
            <a:endParaRPr/>
          </a:p>
          <a:p>
            <a:pPr indent="0" lvl="0" marL="0" rtl="0" algn="l">
              <a:lnSpc>
                <a:spcPct val="90000"/>
              </a:lnSpc>
              <a:spcBef>
                <a:spcPts val="480"/>
              </a:spcBef>
              <a:spcAft>
                <a:spcPts val="0"/>
              </a:spcAft>
              <a:buSzPts val="2400"/>
              <a:buNone/>
            </a:pPr>
            <a:r>
              <a:t/>
            </a:r>
            <a:endParaRPr/>
          </a:p>
          <a:p>
            <a:pPr indent="0" lvl="0" marL="0" rtl="0" algn="l">
              <a:lnSpc>
                <a:spcPct val="90000"/>
              </a:lnSpc>
              <a:spcBef>
                <a:spcPts val="480"/>
              </a:spcBef>
              <a:spcAft>
                <a:spcPts val="0"/>
              </a:spcAft>
              <a:buSzPts val="2400"/>
              <a:buNone/>
            </a:pPr>
            <a:r>
              <a:rPr lang="fr-FR"/>
              <a:t>Sommet international tous les ans</a:t>
            </a:r>
            <a:endParaRPr/>
          </a:p>
          <a:p>
            <a:pPr indent="-381000" lvl="0" marL="457200" rtl="0" algn="l">
              <a:lnSpc>
                <a:spcPct val="90000"/>
              </a:lnSpc>
              <a:spcBef>
                <a:spcPts val="480"/>
              </a:spcBef>
              <a:spcAft>
                <a:spcPts val="0"/>
              </a:spcAft>
              <a:buSzPts val="2400"/>
              <a:buChar char="●"/>
            </a:pPr>
            <a:r>
              <a:rPr lang="fr-FR"/>
              <a:t>Sommet de Paris en 2015	Accord de Paris et objectif de 2°</a:t>
            </a:r>
            <a:endParaRPr/>
          </a:p>
          <a:p>
            <a:pPr indent="0" lvl="0" marL="457200" rtl="0" algn="l">
              <a:lnSpc>
                <a:spcPct val="90000"/>
              </a:lnSpc>
              <a:spcBef>
                <a:spcPts val="480"/>
              </a:spcBef>
              <a:spcAft>
                <a:spcPts val="0"/>
              </a:spcAft>
              <a:buSzPts val="2400"/>
              <a:buNone/>
            </a:pPr>
            <a:r>
              <a:t/>
            </a:r>
            <a:endParaRPr/>
          </a:p>
        </p:txBody>
      </p:sp>
      <p:pic>
        <p:nvPicPr>
          <p:cNvPr id="297" name="Google Shape;297;ge31195bba1_0_0"/>
          <p:cNvPicPr preferRelativeResize="0"/>
          <p:nvPr/>
        </p:nvPicPr>
        <p:blipFill rotWithShape="1">
          <a:blip r:embed="rId4">
            <a:alphaModFix/>
          </a:blip>
          <a:srcRect b="0" l="0" r="0" t="0"/>
          <a:stretch/>
        </p:blipFill>
        <p:spPr>
          <a:xfrm>
            <a:off x="9231121" y="2771150"/>
            <a:ext cx="1194125" cy="1200300"/>
          </a:xfrm>
          <a:prstGeom prst="rect">
            <a:avLst/>
          </a:prstGeom>
          <a:noFill/>
          <a:ln>
            <a:noFill/>
          </a:ln>
        </p:spPr>
      </p:pic>
      <p:pic>
        <p:nvPicPr>
          <p:cNvPr id="298" name="Google Shape;298;ge31195bba1_0_0"/>
          <p:cNvPicPr preferRelativeResize="0"/>
          <p:nvPr/>
        </p:nvPicPr>
        <p:blipFill rotWithShape="1">
          <a:blip r:embed="rId5">
            <a:alphaModFix/>
          </a:blip>
          <a:srcRect b="0" l="0" r="0" t="0"/>
          <a:stretch/>
        </p:blipFill>
        <p:spPr>
          <a:xfrm>
            <a:off x="8506750" y="4299350"/>
            <a:ext cx="3061675" cy="1558975"/>
          </a:xfrm>
          <a:prstGeom prst="rect">
            <a:avLst/>
          </a:prstGeom>
          <a:noFill/>
          <a:ln>
            <a:noFill/>
          </a:ln>
        </p:spPr>
      </p:pic>
      <p:pic>
        <p:nvPicPr>
          <p:cNvPr id="299" name="Google Shape;299;ge31195bba1_0_0"/>
          <p:cNvPicPr preferRelativeResize="0"/>
          <p:nvPr/>
        </p:nvPicPr>
        <p:blipFill rotWithShape="1">
          <a:blip r:embed="rId6">
            <a:alphaModFix/>
          </a:blip>
          <a:srcRect b="0" l="0" r="0" t="0"/>
          <a:stretch/>
        </p:blipFill>
        <p:spPr>
          <a:xfrm>
            <a:off x="381000" y="5443400"/>
            <a:ext cx="2133834" cy="1200300"/>
          </a:xfrm>
          <a:prstGeom prst="rect">
            <a:avLst/>
          </a:prstGeom>
          <a:noFill/>
          <a:ln>
            <a:noFill/>
          </a:ln>
        </p:spPr>
      </p:pic>
      <p:pic>
        <p:nvPicPr>
          <p:cNvPr id="300" name="Google Shape;300;ge31195bba1_0_0"/>
          <p:cNvPicPr preferRelativeResize="0"/>
          <p:nvPr/>
        </p:nvPicPr>
        <p:blipFill rotWithShape="1">
          <a:blip r:embed="rId7">
            <a:alphaModFix/>
          </a:blip>
          <a:srcRect b="0" l="0" r="0" t="0"/>
          <a:stretch/>
        </p:blipFill>
        <p:spPr>
          <a:xfrm>
            <a:off x="11007925" y="5566900"/>
            <a:ext cx="1190625" cy="1228725"/>
          </a:xfrm>
          <a:prstGeom prst="rect">
            <a:avLst/>
          </a:prstGeom>
          <a:noFill/>
          <a:ln>
            <a:noFill/>
          </a:ln>
        </p:spPr>
      </p:pic>
      <p:pic>
        <p:nvPicPr>
          <p:cNvPr id="301" name="Google Shape;301;ge31195bba1_0_0"/>
          <p:cNvPicPr preferRelativeResize="0"/>
          <p:nvPr/>
        </p:nvPicPr>
        <p:blipFill>
          <a:blip r:embed="rId8">
            <a:alphaModFix/>
          </a:blip>
          <a:stretch>
            <a:fillRect/>
          </a:stretch>
        </p:blipFill>
        <p:spPr>
          <a:xfrm>
            <a:off x="6229050" y="288712"/>
            <a:ext cx="1285974" cy="1285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
          <p:cNvSpPr txBox="1"/>
          <p:nvPr>
            <p:ph type="title"/>
          </p:nvPr>
        </p:nvSpPr>
        <p:spPr>
          <a:xfrm>
            <a:off x="1146525" y="359000"/>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L’objectif de 2 °C</a:t>
            </a:r>
            <a:endParaRPr/>
          </a:p>
        </p:txBody>
      </p:sp>
      <p:sp>
        <p:nvSpPr>
          <p:cNvPr id="308" name="Google Shape;308;p3"/>
          <p:cNvSpPr txBox="1"/>
          <p:nvPr>
            <p:ph idx="4294967295" type="sldNum"/>
          </p:nvPr>
        </p:nvSpPr>
        <p:spPr>
          <a:xfrm>
            <a:off x="9347200" y="6381750"/>
            <a:ext cx="28448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fr-FR">
                <a:latin typeface="Corbel"/>
                <a:ea typeface="Corbel"/>
                <a:cs typeface="Corbel"/>
                <a:sym typeface="Corbel"/>
              </a:rPr>
              <a:t>‹#›</a:t>
            </a:fld>
            <a:endParaRPr>
              <a:latin typeface="Corbel"/>
              <a:ea typeface="Corbel"/>
              <a:cs typeface="Corbel"/>
              <a:sym typeface="Corbel"/>
            </a:endParaRPr>
          </a:p>
        </p:txBody>
      </p:sp>
      <p:sp>
        <p:nvSpPr>
          <p:cNvPr id="309" name="Google Shape;309;p3"/>
          <p:cNvSpPr txBox="1"/>
          <p:nvPr/>
        </p:nvSpPr>
        <p:spPr>
          <a:xfrm>
            <a:off x="255840" y="5557662"/>
            <a:ext cx="11424000" cy="954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rgbClr val="666666"/>
                </a:solidFill>
                <a:latin typeface="Corbel"/>
                <a:ea typeface="Corbel"/>
                <a:cs typeface="Corbel"/>
                <a:sym typeface="Corbel"/>
              </a:rPr>
              <a:t>L’Accord de Paris a pour objectif de limiter le réchauffement climatique en « limitant l’augmentation de la température moyenne mondiale bien en dessous de 2 °C au-dessus des niveaux pré-industriels et en poursuivant les efforts pour limiter l’augmentation de la température à 1,5 °C au-dessus des niveaux pré-industriels » </a:t>
            </a:r>
            <a:r>
              <a:rPr b="0" i="0" lang="fr-FR" sz="1800" u="none" cap="none" strike="noStrike">
                <a:solidFill>
                  <a:srgbClr val="FF3300"/>
                </a:solidFill>
                <a:latin typeface="Corbel"/>
                <a:ea typeface="Corbel"/>
                <a:cs typeface="Corbel"/>
                <a:sym typeface="Corbel"/>
              </a:rPr>
              <a:t>l’objectif est d’adhérer au scénario RCP 2.6</a:t>
            </a:r>
            <a:r>
              <a:rPr b="0" i="0" lang="fr-FR" sz="1800" u="none" cap="none" strike="noStrike">
                <a:solidFill>
                  <a:schemeClr val="dk1"/>
                </a:solidFill>
                <a:latin typeface="Corbel"/>
                <a:ea typeface="Corbel"/>
                <a:cs typeface="Corbel"/>
                <a:sym typeface="Corbel"/>
              </a:rPr>
              <a:t>.</a:t>
            </a:r>
            <a:endParaRPr/>
          </a:p>
        </p:txBody>
      </p:sp>
      <p:pic>
        <p:nvPicPr>
          <p:cNvPr descr="RCP8.5" id="310" name="Google Shape;310;p3"/>
          <p:cNvPicPr preferRelativeResize="0"/>
          <p:nvPr/>
        </p:nvPicPr>
        <p:blipFill rotWithShape="1">
          <a:blip r:embed="rId3">
            <a:alphaModFix/>
          </a:blip>
          <a:srcRect b="0" l="0" r="0" t="0"/>
          <a:stretch/>
        </p:blipFill>
        <p:spPr>
          <a:xfrm>
            <a:off x="567600" y="1796025"/>
            <a:ext cx="5958250" cy="3570750"/>
          </a:xfrm>
          <a:prstGeom prst="rect">
            <a:avLst/>
          </a:prstGeom>
          <a:noFill/>
          <a:ln>
            <a:noFill/>
          </a:ln>
        </p:spPr>
      </p:pic>
      <p:sp>
        <p:nvSpPr>
          <p:cNvPr id="311" name="Google Shape;311;p3"/>
          <p:cNvSpPr txBox="1"/>
          <p:nvPr/>
        </p:nvSpPr>
        <p:spPr>
          <a:xfrm>
            <a:off x="6588925" y="2534700"/>
            <a:ext cx="5535600" cy="2632200"/>
          </a:xfrm>
          <a:prstGeom prst="rect">
            <a:avLst/>
          </a:prstGeom>
          <a:noFill/>
          <a:ln>
            <a:noFill/>
          </a:ln>
        </p:spPr>
        <p:txBody>
          <a:bodyPr anchorCtr="0" anchor="t" bIns="91425" lIns="91425" spcFirstLastPara="1" rIns="91425" wrap="square" tIns="91425">
            <a:spAutoFit/>
          </a:bodyPr>
          <a:lstStyle/>
          <a:p>
            <a:pPr indent="0" lvl="0" marL="15875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1"/>
                </a:solidFill>
                <a:highlight>
                  <a:srgbClr val="C00000"/>
                </a:highlight>
                <a:latin typeface="Arial"/>
                <a:ea typeface="Arial"/>
                <a:cs typeface="Arial"/>
                <a:sym typeface="Arial"/>
              </a:rPr>
              <a:t>RCP 8.5</a:t>
            </a:r>
            <a:r>
              <a:rPr b="0" i="0" lang="fr-FR" sz="1200" u="none" cap="none" strike="noStrike">
                <a:solidFill>
                  <a:schemeClr val="lt1"/>
                </a:solidFill>
                <a:highlight>
                  <a:srgbClr val="C00000"/>
                </a:highlight>
                <a:latin typeface="Arial"/>
                <a:ea typeface="Arial"/>
                <a:cs typeface="Arial"/>
                <a:sym typeface="Arial"/>
              </a:rPr>
              <a:t> </a:t>
            </a:r>
            <a:r>
              <a:rPr b="0" i="0" lang="fr-FR" sz="1200" u="none" cap="none" strike="noStrike">
                <a:solidFill>
                  <a:srgbClr val="777777"/>
                </a:solidFill>
                <a:latin typeface="Arial"/>
                <a:ea typeface="Arial"/>
                <a:cs typeface="Arial"/>
                <a:sym typeface="Arial"/>
              </a:rPr>
              <a:t> « Continuer de la même manière » Aucun changement n’est réalisé, les émissions de GES continuent d’augmenter au rythme actuel</a:t>
            </a:r>
            <a:r>
              <a:rPr b="1" i="0" lang="fr-FR" sz="1200" u="none" cap="none" strike="noStrike">
                <a:solidFill>
                  <a:srgbClr val="777777"/>
                </a:solidFill>
                <a:latin typeface="Arial"/>
                <a:ea typeface="Arial"/>
                <a:cs typeface="Arial"/>
                <a:sym typeface="Arial"/>
              </a:rPr>
              <a:t>. Il s’agit du scénario le plus pessimiste.</a:t>
            </a:r>
            <a:endParaRPr/>
          </a:p>
          <a:p>
            <a:pPr indent="0" lvl="0" marL="158750" marR="0" rtl="0" algn="l">
              <a:lnSpc>
                <a:spcPct val="100000"/>
              </a:lnSpc>
              <a:spcBef>
                <a:spcPts val="0"/>
              </a:spcBef>
              <a:spcAft>
                <a:spcPts val="0"/>
              </a:spcAft>
              <a:buClr>
                <a:schemeClr val="dk1"/>
              </a:buClr>
              <a:buSzPts val="1100"/>
              <a:buFont typeface="Arial"/>
              <a:buNone/>
            </a:pPr>
            <a:r>
              <a:t/>
            </a:r>
            <a:endParaRPr b="1" i="0" sz="1200" u="none" cap="none" strike="noStrike">
              <a:solidFill>
                <a:srgbClr val="777777"/>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1"/>
                </a:solidFill>
                <a:highlight>
                  <a:schemeClr val="accent2"/>
                </a:highlight>
                <a:latin typeface="Arial"/>
                <a:ea typeface="Arial"/>
                <a:cs typeface="Arial"/>
                <a:sym typeface="Arial"/>
              </a:rPr>
              <a:t>RCP 6.0</a:t>
            </a:r>
            <a:r>
              <a:rPr b="0" i="0" lang="fr-FR" sz="1200" u="none" cap="none" strike="noStrike">
                <a:solidFill>
                  <a:srgbClr val="777777"/>
                </a:solidFill>
                <a:latin typeface="Arial"/>
                <a:ea typeface="Arial"/>
                <a:cs typeface="Arial"/>
                <a:sym typeface="Arial"/>
              </a:rPr>
              <a:t> Scénario basé sur la stabilisation des émissions à un niveau intermédiaire avant la fin du 21</a:t>
            </a:r>
            <a:r>
              <a:rPr b="0" baseline="30000" i="0" lang="fr-FR" sz="1200" u="none" cap="none" strike="noStrike">
                <a:solidFill>
                  <a:srgbClr val="777777"/>
                </a:solidFill>
                <a:latin typeface="Arial"/>
                <a:ea typeface="Arial"/>
                <a:cs typeface="Arial"/>
                <a:sym typeface="Arial"/>
              </a:rPr>
              <a:t>e</a:t>
            </a:r>
            <a:r>
              <a:rPr b="0" i="0" lang="fr-FR" sz="1200" u="none" cap="none" strike="noStrike">
                <a:solidFill>
                  <a:srgbClr val="777777"/>
                </a:solidFill>
                <a:latin typeface="Arial"/>
                <a:ea typeface="Arial"/>
                <a:cs typeface="Arial"/>
                <a:sym typeface="Arial"/>
              </a:rPr>
              <a:t> siècle.</a:t>
            </a:r>
            <a:endParaRPr/>
          </a:p>
          <a:p>
            <a:pPr indent="0" lvl="0" marL="158750" marR="0" rtl="0" algn="l">
              <a:lnSpc>
                <a:spcPct val="100000"/>
              </a:lnSpc>
              <a:spcBef>
                <a:spcPts val="0"/>
              </a:spcBef>
              <a:spcAft>
                <a:spcPts val="0"/>
              </a:spcAft>
              <a:buClr>
                <a:schemeClr val="dk1"/>
              </a:buClr>
              <a:buSzPts val="1100"/>
              <a:buFont typeface="Arial"/>
              <a:buNone/>
            </a:pPr>
            <a:r>
              <a:t/>
            </a:r>
            <a:endParaRPr b="0" i="0" sz="1200" u="none" cap="none" strike="noStrike">
              <a:solidFill>
                <a:srgbClr val="777777"/>
              </a:solidFill>
              <a:latin typeface="Arial"/>
              <a:ea typeface="Arial"/>
              <a:cs typeface="Arial"/>
              <a:sym typeface="Arial"/>
            </a:endParaRPr>
          </a:p>
          <a:p>
            <a:pPr indent="0" lvl="0" marL="158750" marR="0" rtl="0" algn="l">
              <a:lnSpc>
                <a:spcPct val="100000"/>
              </a:lnSpc>
              <a:spcBef>
                <a:spcPts val="0"/>
              </a:spcBef>
              <a:spcAft>
                <a:spcPts val="0"/>
              </a:spcAft>
              <a:buClr>
                <a:srgbClr val="000000"/>
              </a:buClr>
              <a:buSzPts val="1200"/>
              <a:buFont typeface="Arial"/>
              <a:buNone/>
            </a:pPr>
            <a:r>
              <a:rPr b="1" i="0" lang="fr-FR" sz="1200" u="none" cap="none" strike="noStrike">
                <a:solidFill>
                  <a:schemeClr val="lt1"/>
                </a:solidFill>
                <a:highlight>
                  <a:srgbClr val="9900FF"/>
                </a:highlight>
                <a:latin typeface="Arial"/>
                <a:ea typeface="Arial"/>
                <a:cs typeface="Arial"/>
                <a:sym typeface="Arial"/>
              </a:rPr>
              <a:t>RCP 4.5</a:t>
            </a:r>
            <a:r>
              <a:rPr b="0" i="0" lang="fr-FR" sz="1200" u="none" cap="none" strike="noStrike">
                <a:solidFill>
                  <a:srgbClr val="777777"/>
                </a:solidFill>
                <a:latin typeface="Arial"/>
                <a:ea typeface="Arial"/>
                <a:cs typeface="Arial"/>
                <a:sym typeface="Arial"/>
              </a:rPr>
              <a:t> Les émissions sont stabilisées à un niveau faible avant la fin du 21</a:t>
            </a:r>
            <a:r>
              <a:rPr b="0" baseline="30000" i="0" lang="fr-FR" sz="1200" u="none" cap="none" strike="noStrike">
                <a:solidFill>
                  <a:srgbClr val="777777"/>
                </a:solidFill>
                <a:latin typeface="Arial"/>
                <a:ea typeface="Arial"/>
                <a:cs typeface="Arial"/>
                <a:sym typeface="Arial"/>
              </a:rPr>
              <a:t>e</a:t>
            </a:r>
            <a:r>
              <a:rPr b="0" i="0" lang="fr-FR" sz="1200" u="none" cap="none" strike="noStrike">
                <a:solidFill>
                  <a:srgbClr val="777777"/>
                </a:solidFill>
                <a:latin typeface="Arial"/>
                <a:ea typeface="Arial"/>
                <a:cs typeface="Arial"/>
                <a:sym typeface="Arial"/>
              </a:rPr>
              <a:t> siècle.</a:t>
            </a:r>
            <a:endParaRPr/>
          </a:p>
          <a:p>
            <a:pPr indent="0" lvl="0" marL="158750" marR="0" rtl="0" algn="l">
              <a:lnSpc>
                <a:spcPct val="100000"/>
              </a:lnSpc>
              <a:spcBef>
                <a:spcPts val="0"/>
              </a:spcBef>
              <a:spcAft>
                <a:spcPts val="0"/>
              </a:spcAft>
              <a:buClr>
                <a:schemeClr val="dk1"/>
              </a:buClr>
              <a:buSzPts val="1100"/>
              <a:buFont typeface="Arial"/>
              <a:buNone/>
            </a:pPr>
            <a:r>
              <a:t/>
            </a:r>
            <a:endParaRPr b="0" i="0" sz="1200" u="none" cap="none" strike="noStrike">
              <a:solidFill>
                <a:srgbClr val="777777"/>
              </a:solidFill>
              <a:latin typeface="Arial"/>
              <a:ea typeface="Arial"/>
              <a:cs typeface="Arial"/>
              <a:sym typeface="Arial"/>
            </a:endParaRPr>
          </a:p>
          <a:p>
            <a:pPr indent="0" lvl="0" marL="158750" marR="0" rtl="0" algn="l">
              <a:lnSpc>
                <a:spcPct val="100000"/>
              </a:lnSpc>
              <a:spcBef>
                <a:spcPts val="0"/>
              </a:spcBef>
              <a:spcAft>
                <a:spcPts val="0"/>
              </a:spcAft>
              <a:buClr>
                <a:schemeClr val="dk1"/>
              </a:buClr>
              <a:buSzPts val="1100"/>
              <a:buFont typeface="Arial"/>
              <a:buNone/>
            </a:pPr>
            <a:r>
              <a:rPr b="1" i="0" lang="fr-FR" sz="1200" u="none" cap="none" strike="noStrike">
                <a:solidFill>
                  <a:schemeClr val="lt1"/>
                </a:solidFill>
                <a:highlight>
                  <a:srgbClr val="339966"/>
                </a:highlight>
                <a:latin typeface="Arial"/>
                <a:ea typeface="Arial"/>
                <a:cs typeface="Arial"/>
                <a:sym typeface="Arial"/>
              </a:rPr>
              <a:t>RCP 2.6</a:t>
            </a:r>
            <a:r>
              <a:rPr b="0" i="0" lang="fr-FR" sz="1200" u="none" cap="none" strike="noStrike">
                <a:solidFill>
                  <a:srgbClr val="777777"/>
                </a:solidFill>
                <a:latin typeface="Arial"/>
                <a:ea typeface="Arial"/>
                <a:cs typeface="Arial"/>
                <a:sym typeface="Arial"/>
              </a:rPr>
              <a:t> Scénario basé sur de faibles émissions, avec un pic avant 2050. </a:t>
            </a:r>
            <a:r>
              <a:rPr b="1" i="0" lang="fr-FR" sz="1200" u="none" cap="none" strike="noStrike">
                <a:solidFill>
                  <a:srgbClr val="777777"/>
                </a:solidFill>
                <a:latin typeface="Arial"/>
                <a:ea typeface="Arial"/>
                <a:cs typeface="Arial"/>
                <a:sym typeface="Arial"/>
              </a:rPr>
              <a:t>Il s’agit du scénario le plus optimiste.</a:t>
            </a:r>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omfortaa"/>
              <a:ea typeface="Comfortaa"/>
              <a:cs typeface="Comfortaa"/>
              <a:sym typeface="Comfortaa"/>
            </a:endParaRPr>
          </a:p>
        </p:txBody>
      </p:sp>
      <p:sp>
        <p:nvSpPr>
          <p:cNvPr id="312" name="Google Shape;312;p3"/>
          <p:cNvSpPr txBox="1"/>
          <p:nvPr/>
        </p:nvSpPr>
        <p:spPr>
          <a:xfrm>
            <a:off x="655799" y="1057125"/>
            <a:ext cx="10826755" cy="738900"/>
          </a:xfrm>
          <a:prstGeom prst="rect">
            <a:avLst/>
          </a:prstGeom>
          <a:noFill/>
          <a:ln>
            <a:noFill/>
          </a:ln>
        </p:spPr>
        <p:txBody>
          <a:bodyPr anchorCtr="0" anchor="ctr" bIns="91425" lIns="91425" spcFirstLastPara="1" rIns="91425" wrap="square" tIns="91425">
            <a:spAutoFit/>
          </a:bodyPr>
          <a:lstStyle/>
          <a:p>
            <a:pPr indent="0" lvl="0" marL="158750" marR="0" rtl="0" algn="l">
              <a:lnSpc>
                <a:spcPct val="100000"/>
              </a:lnSpc>
              <a:spcBef>
                <a:spcPts val="0"/>
              </a:spcBef>
              <a:spcAft>
                <a:spcPts val="0"/>
              </a:spcAft>
              <a:buClr>
                <a:schemeClr val="dk1"/>
              </a:buClr>
              <a:buSzPts val="1100"/>
              <a:buFont typeface="Arial"/>
              <a:buNone/>
            </a:pPr>
            <a:r>
              <a:rPr b="0" i="0" lang="fr-FR" sz="1800" u="none" cap="none" strike="noStrike">
                <a:solidFill>
                  <a:srgbClr val="424242"/>
                </a:solidFill>
                <a:latin typeface="Corbel"/>
                <a:ea typeface="Corbel"/>
                <a:cs typeface="Corbel"/>
                <a:sym typeface="Corbel"/>
              </a:rPr>
              <a:t>Les experts sur le climat ont estimé les résultats futurs à partir de quatre scénarios hypothétiques (Representative Concentration Pathways, RCP) en fonction de l’évolution des émissions de gaz à effet de serre.</a:t>
            </a:r>
            <a:endParaRPr/>
          </a:p>
        </p:txBody>
      </p:sp>
      <p:pic>
        <p:nvPicPr>
          <p:cNvPr id="313" name="Google Shape;313;p3"/>
          <p:cNvPicPr preferRelativeResize="0"/>
          <p:nvPr/>
        </p:nvPicPr>
        <p:blipFill rotWithShape="1">
          <a:blip r:embed="rId4">
            <a:alphaModFix/>
          </a:blip>
          <a:srcRect b="0" l="0" r="0" t="0"/>
          <a:stretch/>
        </p:blipFill>
        <p:spPr>
          <a:xfrm>
            <a:off x="11482555" y="6056725"/>
            <a:ext cx="715995" cy="73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e55d21dc1b_0_0"/>
          <p:cNvSpPr txBox="1"/>
          <p:nvPr>
            <p:ph type="title"/>
          </p:nvPr>
        </p:nvSpPr>
        <p:spPr>
          <a:xfrm>
            <a:off x="1177775" y="182322"/>
            <a:ext cx="8028900" cy="980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lang="fr-FR">
                <a:solidFill>
                  <a:schemeClr val="dk2"/>
                </a:solidFill>
                <a:latin typeface="Corbel"/>
                <a:ea typeface="Corbel"/>
                <a:cs typeface="Corbel"/>
                <a:sym typeface="Corbel"/>
              </a:rPr>
              <a:t>Qu’en est-il de l’Europe ?</a:t>
            </a:r>
            <a:endParaRPr/>
          </a:p>
        </p:txBody>
      </p:sp>
      <p:sp>
        <p:nvSpPr>
          <p:cNvPr id="319" name="Google Shape;319;ge55d21dc1b_0_0"/>
          <p:cNvSpPr txBox="1"/>
          <p:nvPr>
            <p:ph idx="1" type="body"/>
          </p:nvPr>
        </p:nvSpPr>
        <p:spPr>
          <a:xfrm>
            <a:off x="609594" y="1137785"/>
            <a:ext cx="10972800" cy="485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800"/>
              </a:spcBef>
              <a:spcAft>
                <a:spcPts val="0"/>
              </a:spcAft>
              <a:buClr>
                <a:schemeClr val="dk1"/>
              </a:buClr>
              <a:buSzPts val="1100"/>
              <a:buFont typeface="Arial"/>
              <a:buNone/>
            </a:pPr>
            <a:r>
              <a:rPr b="0" lang="fr-FR" sz="1900">
                <a:highlight>
                  <a:srgbClr val="FFFFFF"/>
                </a:highlight>
                <a:latin typeface="Corbel"/>
                <a:ea typeface="Corbel"/>
                <a:cs typeface="Corbel"/>
                <a:sym typeface="Corbel"/>
              </a:rPr>
              <a:t>Les bénéfices du Pacte vert pour l’Europe</a:t>
            </a:r>
            <a:endParaRPr/>
          </a:p>
          <a:p>
            <a:pPr indent="0" lvl="0" marL="0" rtl="0" algn="l">
              <a:lnSpc>
                <a:spcPct val="115000"/>
              </a:lnSpc>
              <a:spcBef>
                <a:spcPts val="400"/>
              </a:spcBef>
              <a:spcAft>
                <a:spcPts val="0"/>
              </a:spcAft>
              <a:buClr>
                <a:schemeClr val="dk1"/>
              </a:buClr>
              <a:buSzPts val="1100"/>
              <a:buFont typeface="Arial"/>
              <a:buNone/>
            </a:pPr>
            <a:r>
              <a:rPr b="0" lang="fr-FR" sz="1400">
                <a:solidFill>
                  <a:schemeClr val="dk2"/>
                </a:solidFill>
                <a:highlight>
                  <a:srgbClr val="FFFFFF"/>
                </a:highlight>
                <a:latin typeface="Corbel"/>
                <a:ea typeface="Corbel"/>
                <a:cs typeface="Corbel"/>
                <a:sym typeface="Corbel"/>
              </a:rPr>
              <a:t>Le Pacte vert pour l’Europe permettra d’améliorer le bien-être et la santé des citoyens et des générations futures en réalisant :</a:t>
            </a:r>
            <a:endParaRPr/>
          </a:p>
          <a:p>
            <a:pPr indent="0" lvl="0" marL="0" rtl="0" algn="l">
              <a:lnSpc>
                <a:spcPct val="90000"/>
              </a:lnSpc>
              <a:spcBef>
                <a:spcPts val="900"/>
              </a:spcBef>
              <a:spcAft>
                <a:spcPts val="0"/>
              </a:spcAft>
              <a:buSzPts val="2400"/>
              <a:buNone/>
            </a:pPr>
            <a:r>
              <a:t/>
            </a:r>
            <a:endParaRPr sz="2200">
              <a:latin typeface="Corbel"/>
              <a:ea typeface="Corbel"/>
              <a:cs typeface="Corbel"/>
              <a:sym typeface="Corbel"/>
            </a:endParaRPr>
          </a:p>
        </p:txBody>
      </p:sp>
      <p:pic>
        <p:nvPicPr>
          <p:cNvPr id="320" name="Google Shape;320;ge55d21dc1b_0_0"/>
          <p:cNvPicPr preferRelativeResize="0"/>
          <p:nvPr/>
        </p:nvPicPr>
        <p:blipFill rotWithShape="1">
          <a:blip r:embed="rId3">
            <a:alphaModFix/>
          </a:blip>
          <a:srcRect b="0" l="0" r="0" t="0"/>
          <a:stretch/>
        </p:blipFill>
        <p:spPr>
          <a:xfrm>
            <a:off x="5726696" y="277400"/>
            <a:ext cx="980683" cy="980699"/>
          </a:xfrm>
          <a:prstGeom prst="rect">
            <a:avLst/>
          </a:prstGeom>
          <a:noFill/>
          <a:ln>
            <a:noFill/>
          </a:ln>
        </p:spPr>
      </p:pic>
      <p:pic>
        <p:nvPicPr>
          <p:cNvPr id="321" name="Google Shape;321;ge55d21dc1b_0_0"/>
          <p:cNvPicPr preferRelativeResize="0"/>
          <p:nvPr/>
        </p:nvPicPr>
        <p:blipFill>
          <a:blip r:embed="rId4">
            <a:alphaModFix/>
          </a:blip>
          <a:stretch>
            <a:fillRect/>
          </a:stretch>
        </p:blipFill>
        <p:spPr>
          <a:xfrm>
            <a:off x="2301013" y="1882800"/>
            <a:ext cx="7589951" cy="4684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e2858c0e62_0_0"/>
          <p:cNvSpPr txBox="1"/>
          <p:nvPr>
            <p:ph type="title"/>
          </p:nvPr>
        </p:nvSpPr>
        <p:spPr>
          <a:xfrm>
            <a:off x="765755" y="613240"/>
            <a:ext cx="8028900" cy="980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Bilan carbone mondial</a:t>
            </a:r>
            <a:endParaRPr/>
          </a:p>
        </p:txBody>
      </p:sp>
      <p:sp>
        <p:nvSpPr>
          <p:cNvPr id="327" name="Google Shape;327;ge2858c0e62_0_0"/>
          <p:cNvSpPr txBox="1"/>
          <p:nvPr/>
        </p:nvSpPr>
        <p:spPr>
          <a:xfrm>
            <a:off x="7503541" y="6060947"/>
            <a:ext cx="4175700" cy="238800"/>
          </a:xfrm>
          <a:prstGeom prst="rect">
            <a:avLst/>
          </a:prstGeom>
          <a:noFill/>
          <a:ln>
            <a:noFill/>
          </a:ln>
        </p:spPr>
        <p:txBody>
          <a:bodyPr anchorCtr="0" anchor="t" bIns="0" lIns="0" spcFirstLastPara="1" rIns="0" wrap="square" tIns="12700">
            <a:noAutofit/>
          </a:bodyPr>
          <a:lstStyle/>
          <a:p>
            <a:pPr indent="0" lvl="0" marL="38100" marR="0" rtl="0" algn="l">
              <a:lnSpc>
                <a:spcPct val="100000"/>
              </a:lnSpc>
              <a:spcBef>
                <a:spcPts val="0"/>
              </a:spcBef>
              <a:spcAft>
                <a:spcPts val="0"/>
              </a:spcAft>
              <a:buClr>
                <a:srgbClr val="000000"/>
              </a:buClr>
              <a:buSzPts val="1400"/>
              <a:buFont typeface="Arial"/>
              <a:buNone/>
            </a:pPr>
            <a:r>
              <a:rPr b="0" i="1" lang="fr-FR" sz="1400" u="none" cap="none" strike="noStrike">
                <a:solidFill>
                  <a:srgbClr val="000000"/>
                </a:solidFill>
                <a:latin typeface="Corbel"/>
                <a:ea typeface="Corbel"/>
                <a:cs typeface="Corbel"/>
                <a:sym typeface="Corbel"/>
              </a:rPr>
              <a:t>équivalent de gaz à effet de serre 200 GtCO</a:t>
            </a:r>
            <a:r>
              <a:rPr b="0" baseline="-25000" i="1" lang="fr-FR" sz="1350" u="none" cap="none" strike="noStrike">
                <a:solidFill>
                  <a:srgbClr val="000000"/>
                </a:solidFill>
                <a:latin typeface="Corbel"/>
                <a:ea typeface="Corbel"/>
                <a:cs typeface="Corbel"/>
                <a:sym typeface="Corbel"/>
              </a:rPr>
              <a:t>2</a:t>
            </a:r>
            <a:r>
              <a:rPr b="0" i="1" lang="fr-FR" sz="1400" u="none" cap="none" strike="noStrike">
                <a:solidFill>
                  <a:srgbClr val="000000"/>
                </a:solidFill>
                <a:latin typeface="Corbel"/>
                <a:ea typeface="Corbel"/>
                <a:cs typeface="Corbel"/>
                <a:sym typeface="Corbel"/>
              </a:rPr>
              <a:t>eq</a:t>
            </a:r>
            <a:endParaRPr/>
          </a:p>
        </p:txBody>
      </p:sp>
      <p:sp>
        <p:nvSpPr>
          <p:cNvPr id="328" name="Google Shape;328;ge2858c0e62_0_0"/>
          <p:cNvSpPr txBox="1"/>
          <p:nvPr/>
        </p:nvSpPr>
        <p:spPr>
          <a:xfrm>
            <a:off x="7856772" y="1601225"/>
            <a:ext cx="2992200" cy="800700"/>
          </a:xfrm>
          <a:prstGeom prst="rect">
            <a:avLst/>
          </a:prstGeom>
          <a:solidFill>
            <a:schemeClr val="accent2"/>
          </a:solidFill>
          <a:ln>
            <a:noFill/>
          </a:ln>
        </p:spPr>
        <p:txBody>
          <a:bodyPr anchorCtr="0" anchor="t" bIns="0" lIns="0" spcFirstLastPara="1" rIns="0" wrap="square" tIns="4445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rgbClr val="FFFFFF"/>
                </a:solidFill>
                <a:latin typeface="Corbel"/>
                <a:ea typeface="Corbel"/>
                <a:cs typeface="Corbel"/>
                <a:sym typeface="Corbel"/>
              </a:rPr>
              <a:t>Émissions actuelles de GES</a:t>
            </a:r>
            <a:endParaRPr/>
          </a:p>
          <a:p>
            <a:pPr indent="0" lvl="0" marL="0" marR="0" rtl="0" algn="ctr">
              <a:lnSpc>
                <a:spcPct val="119285"/>
              </a:lnSpc>
              <a:spcBef>
                <a:spcPts val="0"/>
              </a:spcBef>
              <a:spcAft>
                <a:spcPts val="0"/>
              </a:spcAft>
              <a:buClr>
                <a:srgbClr val="000000"/>
              </a:buClr>
              <a:buSzPts val="1800"/>
              <a:buFont typeface="Arial"/>
              <a:buNone/>
            </a:pPr>
            <a:r>
              <a:rPr b="1" i="0" lang="fr-FR" sz="1800" u="none" cap="none" strike="noStrike">
                <a:solidFill>
                  <a:srgbClr val="FFFFFF"/>
                </a:solidFill>
                <a:latin typeface="Corbel"/>
                <a:ea typeface="Corbel"/>
                <a:cs typeface="Corbel"/>
                <a:sym typeface="Corbel"/>
              </a:rPr>
              <a:t>≈ </a:t>
            </a:r>
            <a:r>
              <a:rPr b="1" i="0" lang="fr-FR" sz="2800" u="none" cap="none" strike="noStrike">
                <a:solidFill>
                  <a:srgbClr val="FFFFFF"/>
                </a:solidFill>
                <a:latin typeface="Corbel"/>
                <a:ea typeface="Corbel"/>
                <a:cs typeface="Corbel"/>
                <a:sym typeface="Corbel"/>
              </a:rPr>
              <a:t>50 </a:t>
            </a:r>
            <a:r>
              <a:rPr b="1" i="0" lang="fr-FR" sz="1800" u="none" cap="none" strike="noStrike">
                <a:solidFill>
                  <a:srgbClr val="FFFFFF"/>
                </a:solidFill>
                <a:latin typeface="Corbel"/>
                <a:ea typeface="Corbel"/>
                <a:cs typeface="Corbel"/>
                <a:sym typeface="Corbel"/>
              </a:rPr>
              <a:t>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/an</a:t>
            </a:r>
            <a:endParaRPr/>
          </a:p>
        </p:txBody>
      </p:sp>
      <p:graphicFrame>
        <p:nvGraphicFramePr>
          <p:cNvPr id="329" name="Google Shape;329;ge2858c0e62_0_0"/>
          <p:cNvGraphicFramePr/>
          <p:nvPr/>
        </p:nvGraphicFramePr>
        <p:xfrm>
          <a:off x="7211541" y="3038379"/>
          <a:ext cx="3000000" cy="3000000"/>
        </p:xfrm>
        <a:graphic>
          <a:graphicData uri="http://schemas.openxmlformats.org/drawingml/2006/table">
            <a:tbl>
              <a:tblPr bandRow="1" firstRow="1">
                <a:noFill/>
                <a:tableStyleId>{25448A65-2E8D-4EED-87B0-79D5F35ED4F8}</a:tableStyleId>
              </a:tblPr>
              <a:tblGrid>
                <a:gridCol w="346650"/>
                <a:gridCol w="3202075"/>
                <a:gridCol w="382850"/>
              </a:tblGrid>
              <a:tr h="594375">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B cap="flat" cmpd="sng" w="38100">
                      <a:solidFill>
                        <a:schemeClr val="accent4"/>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rPr b="1" lang="fr-FR" sz="1800" u="none" cap="none" strike="noStrike">
                          <a:solidFill>
                            <a:srgbClr val="FFFFFF"/>
                          </a:solidFill>
                          <a:latin typeface="Century Gothic"/>
                          <a:ea typeface="Century Gothic"/>
                          <a:cs typeface="Century Gothic"/>
                          <a:sym typeface="Century Gothic"/>
                        </a:rPr>
                        <a:t>Temps restant</a:t>
                      </a:r>
                      <a:br>
                        <a:rPr b="1" lang="fr-FR" sz="1800" u="none" cap="none" strike="noStrike">
                          <a:solidFill>
                            <a:srgbClr val="FFFFFF"/>
                          </a:solidFill>
                          <a:latin typeface="Century Gothic"/>
                          <a:ea typeface="Century Gothic"/>
                          <a:cs typeface="Century Gothic"/>
                          <a:sym typeface="Century Gothic"/>
                        </a:rPr>
                      </a:br>
                      <a:r>
                        <a:rPr b="1" lang="fr-FR" sz="1800" u="none" cap="none" strike="noStrike">
                          <a:solidFill>
                            <a:srgbClr val="FFFFFF"/>
                          </a:solidFill>
                          <a:latin typeface="Century Gothic"/>
                          <a:ea typeface="Century Gothic"/>
                          <a:cs typeface="Century Gothic"/>
                          <a:sym typeface="Century Gothic"/>
                        </a:rPr>
                        <a:t>à des niveaux constants d’émissions</a:t>
                      </a:r>
                      <a:endParaRPr/>
                    </a:p>
                  </a:txBody>
                  <a:tcPr marT="45725" marB="0" marR="0" marL="0">
                    <a:lnB cap="flat" cmpd="sng" w="38100">
                      <a:solidFill>
                        <a:schemeClr val="accent4"/>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0"/>
                        </a:spcAft>
                        <a:buClr>
                          <a:srgbClr val="000000"/>
                        </a:buClr>
                        <a:buSzPts val="1700"/>
                        <a:buFont typeface="Arial"/>
                        <a:buNone/>
                      </a:pPr>
                      <a:r>
                        <a:t/>
                      </a:r>
                      <a:endParaRPr sz="1700" u="none" cap="none" strike="noStrike">
                        <a:latin typeface="Times New Roman"/>
                        <a:ea typeface="Times New Roman"/>
                        <a:cs typeface="Times New Roman"/>
                        <a:sym typeface="Times New Roman"/>
                      </a:endParaRPr>
                    </a:p>
                  </a:txBody>
                  <a:tcPr marT="0" marB="0" marR="0" marL="0">
                    <a:lnB cap="flat" cmpd="sng" w="38100">
                      <a:solidFill>
                        <a:schemeClr val="accent4"/>
                      </a:solidFill>
                      <a:prstDash val="solid"/>
                      <a:round/>
                      <a:headEnd len="sm" w="sm" type="none"/>
                      <a:tailEnd len="sm" w="sm" type="none"/>
                    </a:lnB>
                  </a:tcPr>
                </a:tc>
              </a:tr>
              <a:tr h="1476800">
                <a:tc gridSpan="3">
                  <a:txBody>
                    <a:bodyPr/>
                    <a:lstStyle/>
                    <a:p>
                      <a:pPr indent="0" lvl="0" marL="0" marR="0" rtl="0" algn="ctr">
                        <a:lnSpc>
                          <a:spcPct val="100000"/>
                        </a:lnSpc>
                        <a:spcBef>
                          <a:spcPts val="0"/>
                        </a:spcBef>
                        <a:spcAft>
                          <a:spcPts val="0"/>
                        </a:spcAft>
                        <a:buClr>
                          <a:srgbClr val="000000"/>
                        </a:buClr>
                        <a:buSzPts val="2800"/>
                        <a:buFont typeface="Arial"/>
                        <a:buNone/>
                      </a:pPr>
                      <a:r>
                        <a:rPr b="1" lang="fr-FR" sz="2900" u="none" cap="none" strike="noStrike">
                          <a:solidFill>
                            <a:srgbClr val="C00000"/>
                          </a:solidFill>
                          <a:latin typeface="Corbel"/>
                          <a:ea typeface="Corbel"/>
                          <a:cs typeface="Corbel"/>
                          <a:sym typeface="Corbel"/>
                        </a:rPr>
                        <a:t>2°C       ̶  23 ans</a:t>
                      </a:r>
                      <a:endParaRPr/>
                    </a:p>
                    <a:p>
                      <a:pPr indent="0" lvl="0" marL="0" marR="0" rtl="0" algn="ctr">
                        <a:lnSpc>
                          <a:spcPct val="100000"/>
                        </a:lnSpc>
                        <a:spcBef>
                          <a:spcPts val="1970"/>
                        </a:spcBef>
                        <a:spcAft>
                          <a:spcPts val="0"/>
                        </a:spcAft>
                        <a:buClr>
                          <a:srgbClr val="000000"/>
                        </a:buClr>
                        <a:buSzPts val="2800"/>
                        <a:buFont typeface="Arial"/>
                        <a:buNone/>
                      </a:pPr>
                      <a:r>
                        <a:rPr b="1" lang="fr-FR" sz="2900" u="none" cap="none" strike="noStrike">
                          <a:solidFill>
                            <a:srgbClr val="70AD47"/>
                          </a:solidFill>
                          <a:latin typeface="Corbel"/>
                          <a:ea typeface="Corbel"/>
                          <a:cs typeface="Corbel"/>
                          <a:sym typeface="Corbel"/>
                        </a:rPr>
                        <a:t>1,5°C     ̶  8 ans</a:t>
                      </a:r>
                      <a:endParaRPr/>
                    </a:p>
                    <a:p>
                      <a:pPr indent="0" lvl="0" marL="0" marR="0" rtl="0" algn="ctr">
                        <a:lnSpc>
                          <a:spcPct val="100000"/>
                        </a:lnSpc>
                        <a:spcBef>
                          <a:spcPts val="1970"/>
                        </a:spcBef>
                        <a:spcAft>
                          <a:spcPts val="0"/>
                        </a:spcAft>
                        <a:buClr>
                          <a:srgbClr val="000000"/>
                        </a:buClr>
                        <a:buSzPts val="2800"/>
                        <a:buFont typeface="Arial"/>
                        <a:buNone/>
                      </a:pPr>
                      <a:r>
                        <a:rPr b="1" lang="fr-FR" sz="1900" u="none" cap="none" strike="noStrike">
                          <a:latin typeface="Corbel"/>
                          <a:ea typeface="Corbel"/>
                          <a:cs typeface="Corbel"/>
                          <a:sym typeface="Corbel"/>
                        </a:rPr>
                        <a:t>à partir de 2018</a:t>
                      </a:r>
                      <a:endParaRPr/>
                    </a:p>
                  </a:txBody>
                  <a:tcPr marT="165725" marB="0" marR="0" marL="0">
                    <a:lnL cap="flat" cmpd="sng" w="38100">
                      <a:solidFill>
                        <a:srgbClr val="F6AB38"/>
                      </a:solidFill>
                      <a:prstDash val="solid"/>
                      <a:round/>
                      <a:headEnd len="sm" w="sm" type="none"/>
                      <a:tailEnd len="sm" w="sm" type="none"/>
                    </a:lnL>
                    <a:lnR cap="flat" cmpd="sng" w="38100">
                      <a:solidFill>
                        <a:srgbClr val="F6AB38"/>
                      </a:solidFill>
                      <a:prstDash val="solid"/>
                      <a:round/>
                      <a:headEnd len="sm" w="sm" type="none"/>
                      <a:tailEnd len="sm" w="sm" type="none"/>
                    </a:lnR>
                    <a:lnT cap="flat" cmpd="sng" w="38100">
                      <a:solidFill>
                        <a:schemeClr val="accent4"/>
                      </a:solidFill>
                      <a:prstDash val="solid"/>
                      <a:round/>
                      <a:headEnd len="sm" w="sm" type="none"/>
                      <a:tailEnd len="sm" w="sm" type="none"/>
                    </a:lnT>
                    <a:lnB cap="flat" cmpd="sng" w="38100">
                      <a:solidFill>
                        <a:srgbClr val="F6AB38"/>
                      </a:solidFill>
                      <a:prstDash val="solid"/>
                      <a:round/>
                      <a:headEnd len="sm" w="sm" type="none"/>
                      <a:tailEnd len="sm" w="sm" type="none"/>
                    </a:lnB>
                  </a:tcPr>
                </a:tc>
                <a:tc hMerge="1"/>
                <a:tc hMerge="1"/>
              </a:tr>
            </a:tbl>
          </a:graphicData>
        </a:graphic>
      </p:graphicFrame>
      <p:pic>
        <p:nvPicPr>
          <p:cNvPr id="330" name="Google Shape;330;ge2858c0e62_0_0"/>
          <p:cNvPicPr preferRelativeResize="0"/>
          <p:nvPr/>
        </p:nvPicPr>
        <p:blipFill rotWithShape="1">
          <a:blip r:embed="rId3">
            <a:alphaModFix/>
          </a:blip>
          <a:srcRect b="0" l="0" r="0" t="0"/>
          <a:stretch/>
        </p:blipFill>
        <p:spPr>
          <a:xfrm>
            <a:off x="11007925" y="5566900"/>
            <a:ext cx="1190625" cy="1228725"/>
          </a:xfrm>
          <a:prstGeom prst="rect">
            <a:avLst/>
          </a:prstGeom>
          <a:noFill/>
          <a:ln>
            <a:noFill/>
          </a:ln>
        </p:spPr>
      </p:pic>
      <p:grpSp>
        <p:nvGrpSpPr>
          <p:cNvPr id="331" name="Google Shape;331;ge2858c0e62_0_0"/>
          <p:cNvGrpSpPr/>
          <p:nvPr/>
        </p:nvGrpSpPr>
        <p:grpSpPr>
          <a:xfrm>
            <a:off x="520825" y="1413019"/>
            <a:ext cx="5529334" cy="5243844"/>
            <a:chOff x="475904" y="1046960"/>
            <a:chExt cx="5889789" cy="5542590"/>
          </a:xfrm>
        </p:grpSpPr>
        <p:sp>
          <p:nvSpPr>
            <p:cNvPr id="332" name="Google Shape;332;ge2858c0e62_0_0"/>
            <p:cNvSpPr/>
            <p:nvPr/>
          </p:nvSpPr>
          <p:spPr>
            <a:xfrm>
              <a:off x="736815" y="1406654"/>
              <a:ext cx="115443" cy="5182626"/>
            </a:xfrm>
            <a:custGeom>
              <a:rect b="b" l="l" r="r" t="t"/>
              <a:pathLst>
                <a:path extrusionOk="0" h="5542915" w="114300">
                  <a:moveTo>
                    <a:pt x="76200" y="95253"/>
                  </a:moveTo>
                  <a:lnTo>
                    <a:pt x="38100" y="95253"/>
                  </a:lnTo>
                  <a:lnTo>
                    <a:pt x="38099" y="5542350"/>
                  </a:lnTo>
                  <a:lnTo>
                    <a:pt x="76199" y="5542350"/>
                  </a:lnTo>
                  <a:lnTo>
                    <a:pt x="76200" y="95253"/>
                  </a:lnTo>
                  <a:close/>
                </a:path>
                <a:path extrusionOk="0" h="5542915" w="114300">
                  <a:moveTo>
                    <a:pt x="57150" y="0"/>
                  </a:moveTo>
                  <a:lnTo>
                    <a:pt x="0" y="114300"/>
                  </a:lnTo>
                  <a:lnTo>
                    <a:pt x="38099" y="114300"/>
                  </a:lnTo>
                  <a:lnTo>
                    <a:pt x="38100" y="95253"/>
                  </a:lnTo>
                  <a:lnTo>
                    <a:pt x="104776" y="95253"/>
                  </a:lnTo>
                  <a:lnTo>
                    <a:pt x="57150" y="0"/>
                  </a:lnTo>
                  <a:close/>
                </a:path>
                <a:path extrusionOk="0" h="5542915" w="114300">
                  <a:moveTo>
                    <a:pt x="104776" y="95253"/>
                  </a:moveTo>
                  <a:lnTo>
                    <a:pt x="76200" y="95253"/>
                  </a:lnTo>
                  <a:lnTo>
                    <a:pt x="76199" y="114300"/>
                  </a:lnTo>
                  <a:lnTo>
                    <a:pt x="114300" y="114300"/>
                  </a:lnTo>
                  <a:lnTo>
                    <a:pt x="104776" y="95253"/>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333" name="Google Shape;333;ge2858c0e62_0_0"/>
            <p:cNvSpPr/>
            <p:nvPr/>
          </p:nvSpPr>
          <p:spPr>
            <a:xfrm>
              <a:off x="3546307" y="3245005"/>
              <a:ext cx="114300" cy="3344545"/>
            </a:xfrm>
            <a:custGeom>
              <a:rect b="b" l="l" r="r" t="t"/>
              <a:pathLst>
                <a:path extrusionOk="0" h="3344545" w="114300">
                  <a:moveTo>
                    <a:pt x="76200" y="95248"/>
                  </a:moveTo>
                  <a:lnTo>
                    <a:pt x="38100" y="95248"/>
                  </a:lnTo>
                  <a:lnTo>
                    <a:pt x="38100" y="3344304"/>
                  </a:lnTo>
                  <a:lnTo>
                    <a:pt x="76200" y="3344304"/>
                  </a:lnTo>
                  <a:lnTo>
                    <a:pt x="76200" y="95248"/>
                  </a:lnTo>
                  <a:close/>
                </a:path>
                <a:path extrusionOk="0" h="3344545" w="114300">
                  <a:moveTo>
                    <a:pt x="57150" y="0"/>
                  </a:moveTo>
                  <a:lnTo>
                    <a:pt x="0" y="114300"/>
                  </a:lnTo>
                  <a:lnTo>
                    <a:pt x="38100" y="114300"/>
                  </a:lnTo>
                  <a:lnTo>
                    <a:pt x="38100" y="95248"/>
                  </a:lnTo>
                  <a:lnTo>
                    <a:pt x="104774" y="95248"/>
                  </a:lnTo>
                  <a:lnTo>
                    <a:pt x="57150" y="0"/>
                  </a:lnTo>
                  <a:close/>
                </a:path>
                <a:path extrusionOk="0" h="3344545" w="114300">
                  <a:moveTo>
                    <a:pt x="104774" y="95248"/>
                  </a:moveTo>
                  <a:lnTo>
                    <a:pt x="76200" y="95248"/>
                  </a:lnTo>
                  <a:lnTo>
                    <a:pt x="76200" y="114300"/>
                  </a:lnTo>
                  <a:lnTo>
                    <a:pt x="114300" y="114300"/>
                  </a:lnTo>
                  <a:lnTo>
                    <a:pt x="104774" y="9524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334" name="Google Shape;334;ge2858c0e62_0_0"/>
            <p:cNvSpPr txBox="1"/>
            <p:nvPr/>
          </p:nvSpPr>
          <p:spPr>
            <a:xfrm>
              <a:off x="3906202" y="5070412"/>
              <a:ext cx="1931100" cy="513000"/>
            </a:xfrm>
            <a:prstGeom prst="rect">
              <a:avLst/>
            </a:prstGeom>
            <a:noFill/>
            <a:ln>
              <a:noFill/>
            </a:ln>
          </p:spPr>
          <p:txBody>
            <a:bodyPr anchorCtr="0" anchor="t" bIns="0" lIns="0" spcFirstLastPara="1" rIns="0" wrap="square" tIns="12700">
              <a:noAutofit/>
            </a:bodyPr>
            <a:lstStyle/>
            <a:p>
              <a:pPr indent="0" lvl="0" marL="38100" marR="30480" rtl="0" algn="l">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1 940 GtCO</a:t>
              </a:r>
              <a:r>
                <a:rPr b="1" baseline="-25000" i="0" lang="fr-FR" sz="1650" u="none" cap="none" strike="noStrike">
                  <a:solidFill>
                    <a:srgbClr val="000000"/>
                  </a:solidFill>
                  <a:latin typeface="Corbel"/>
                  <a:ea typeface="Corbel"/>
                  <a:cs typeface="Corbel"/>
                  <a:sym typeface="Corbel"/>
                </a:rPr>
                <a:t>2</a:t>
              </a:r>
              <a:br>
                <a:rPr b="1" i="0" lang="fr-FR" sz="1600" u="none" cap="none" strike="noStrike">
                  <a:solidFill>
                    <a:srgbClr val="000000"/>
                  </a:solidFill>
                  <a:latin typeface="Corbel"/>
                  <a:ea typeface="Corbel"/>
                  <a:cs typeface="Corbel"/>
                  <a:sym typeface="Corbel"/>
                </a:rPr>
              </a:br>
              <a:r>
                <a:rPr b="1" i="0" lang="fr-FR" sz="1600" u="none" cap="none" strike="noStrike">
                  <a:solidFill>
                    <a:srgbClr val="000000"/>
                  </a:solidFill>
                  <a:latin typeface="Corbel"/>
                  <a:ea typeface="Corbel"/>
                  <a:cs typeface="Corbel"/>
                  <a:sym typeface="Corbel"/>
                </a:rPr>
                <a:t>déjà émis</a:t>
              </a:r>
              <a:endParaRPr/>
            </a:p>
          </p:txBody>
        </p:sp>
        <p:sp>
          <p:nvSpPr>
            <p:cNvPr id="335" name="Google Shape;335;ge2858c0e62_0_0"/>
            <p:cNvSpPr/>
            <p:nvPr/>
          </p:nvSpPr>
          <p:spPr>
            <a:xfrm>
              <a:off x="3691609" y="3243072"/>
              <a:ext cx="1771014" cy="2539"/>
            </a:xfrm>
            <a:custGeom>
              <a:rect b="b" l="l" r="r" t="t"/>
              <a:pathLst>
                <a:path extrusionOk="0" h="2539" w="1771014">
                  <a:moveTo>
                    <a:pt x="0" y="1933"/>
                  </a:moveTo>
                  <a:lnTo>
                    <a:pt x="1770529"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336" name="Google Shape;336;ge2858c0e62_0_0"/>
            <p:cNvSpPr txBox="1"/>
            <p:nvPr/>
          </p:nvSpPr>
          <p:spPr>
            <a:xfrm rot="-5400000">
              <a:off x="-397996" y="3358277"/>
              <a:ext cx="2010000" cy="262200"/>
            </a:xfrm>
            <a:prstGeom prst="rect">
              <a:avLst/>
            </a:prstGeom>
            <a:noFill/>
            <a:ln>
              <a:noFill/>
            </a:ln>
          </p:spPr>
          <p:txBody>
            <a:bodyPr anchorCtr="0" anchor="t" bIns="0" lIns="0" spcFirstLastPara="1" rIns="0" wrap="square" tIns="13950">
              <a:noAutofit/>
            </a:bodyPr>
            <a:lstStyle/>
            <a:p>
              <a:pPr indent="0" lvl="0" marL="12700" marR="0" rtl="0" algn="l">
                <a:lnSpc>
                  <a:spcPct val="100000"/>
                </a:lnSpc>
                <a:spcBef>
                  <a:spcPts val="0"/>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Bilan carbone</a:t>
              </a:r>
              <a:endParaRPr/>
            </a:p>
          </p:txBody>
        </p:sp>
        <p:sp>
          <p:nvSpPr>
            <p:cNvPr id="337" name="Google Shape;337;ge2858c0e62_0_0"/>
            <p:cNvSpPr/>
            <p:nvPr/>
          </p:nvSpPr>
          <p:spPr>
            <a:xfrm>
              <a:off x="3533696" y="2492617"/>
              <a:ext cx="114300" cy="734694"/>
            </a:xfrm>
            <a:custGeom>
              <a:rect b="b" l="l" r="r" t="t"/>
              <a:pathLst>
                <a:path extrusionOk="0" h="734694" w="114300">
                  <a:moveTo>
                    <a:pt x="76200" y="95250"/>
                  </a:moveTo>
                  <a:lnTo>
                    <a:pt x="38100" y="95250"/>
                  </a:lnTo>
                  <a:lnTo>
                    <a:pt x="38100" y="734136"/>
                  </a:lnTo>
                  <a:lnTo>
                    <a:pt x="76200" y="734136"/>
                  </a:lnTo>
                  <a:lnTo>
                    <a:pt x="76200" y="95250"/>
                  </a:lnTo>
                  <a:close/>
                </a:path>
                <a:path extrusionOk="0" h="734694" w="114300">
                  <a:moveTo>
                    <a:pt x="57151" y="0"/>
                  </a:moveTo>
                  <a:lnTo>
                    <a:pt x="0" y="114300"/>
                  </a:lnTo>
                  <a:lnTo>
                    <a:pt x="38100" y="114300"/>
                  </a:lnTo>
                  <a:lnTo>
                    <a:pt x="38100" y="95250"/>
                  </a:lnTo>
                  <a:lnTo>
                    <a:pt x="104775" y="95250"/>
                  </a:lnTo>
                  <a:lnTo>
                    <a:pt x="57151" y="0"/>
                  </a:lnTo>
                  <a:close/>
                </a:path>
                <a:path extrusionOk="0" h="734694" w="114300">
                  <a:moveTo>
                    <a:pt x="104775" y="95250"/>
                  </a:moveTo>
                  <a:lnTo>
                    <a:pt x="76200" y="95250"/>
                  </a:lnTo>
                  <a:lnTo>
                    <a:pt x="76200" y="114300"/>
                  </a:lnTo>
                  <a:lnTo>
                    <a:pt x="114300" y="114300"/>
                  </a:lnTo>
                  <a:lnTo>
                    <a:pt x="104775" y="95250"/>
                  </a:lnTo>
                  <a:close/>
                </a:path>
              </a:pathLst>
            </a:custGeom>
            <a:solidFill>
              <a:srgbClr val="70AD4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338" name="Google Shape;338;ge2858c0e62_0_0"/>
            <p:cNvSpPr/>
            <p:nvPr/>
          </p:nvSpPr>
          <p:spPr>
            <a:xfrm>
              <a:off x="3736022" y="1046960"/>
              <a:ext cx="114300" cy="2179955"/>
            </a:xfrm>
            <a:custGeom>
              <a:rect b="b" l="l" r="r" t="t"/>
              <a:pathLst>
                <a:path extrusionOk="0" h="2179955" w="114300">
                  <a:moveTo>
                    <a:pt x="76200" y="95247"/>
                  </a:moveTo>
                  <a:lnTo>
                    <a:pt x="38100" y="95247"/>
                  </a:lnTo>
                  <a:lnTo>
                    <a:pt x="38098" y="2179793"/>
                  </a:lnTo>
                  <a:lnTo>
                    <a:pt x="76198" y="2179793"/>
                  </a:lnTo>
                  <a:lnTo>
                    <a:pt x="76200" y="95247"/>
                  </a:lnTo>
                  <a:close/>
                </a:path>
                <a:path extrusionOk="0" h="2179955" w="114300">
                  <a:moveTo>
                    <a:pt x="57150" y="0"/>
                  </a:moveTo>
                  <a:lnTo>
                    <a:pt x="0" y="114300"/>
                  </a:lnTo>
                  <a:lnTo>
                    <a:pt x="38099" y="114300"/>
                  </a:lnTo>
                  <a:lnTo>
                    <a:pt x="38100" y="95247"/>
                  </a:lnTo>
                  <a:lnTo>
                    <a:pt x="104773" y="95247"/>
                  </a:lnTo>
                  <a:lnTo>
                    <a:pt x="57150" y="0"/>
                  </a:lnTo>
                  <a:close/>
                </a:path>
                <a:path extrusionOk="0" h="2179955" w="114300">
                  <a:moveTo>
                    <a:pt x="104773" y="95247"/>
                  </a:moveTo>
                  <a:lnTo>
                    <a:pt x="76200" y="95247"/>
                  </a:lnTo>
                  <a:lnTo>
                    <a:pt x="76199" y="114300"/>
                  </a:lnTo>
                  <a:lnTo>
                    <a:pt x="114300" y="114300"/>
                  </a:lnTo>
                  <a:lnTo>
                    <a:pt x="104773" y="95247"/>
                  </a:lnTo>
                  <a:close/>
                </a:path>
              </a:pathLst>
            </a:custGeom>
            <a:solidFill>
              <a:srgbClr val="C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339" name="Google Shape;339;ge2858c0e62_0_0"/>
            <p:cNvSpPr txBox="1"/>
            <p:nvPr/>
          </p:nvSpPr>
          <p:spPr>
            <a:xfrm>
              <a:off x="3892793" y="1256326"/>
              <a:ext cx="2472900" cy="1668900"/>
            </a:xfrm>
            <a:prstGeom prst="rect">
              <a:avLst/>
            </a:prstGeom>
            <a:noFill/>
            <a:ln>
              <a:noFill/>
            </a:ln>
          </p:spPr>
          <p:txBody>
            <a:bodyPr anchorCtr="0" anchor="t" bIns="0" lIns="0" spcFirstLastPara="1" rIns="0" wrap="square" tIns="12700">
              <a:noAutofit/>
            </a:bodyPr>
            <a:lstStyle/>
            <a:p>
              <a:pPr indent="0" lvl="0" marL="50800" marR="177800" rtl="0" algn="l">
                <a:lnSpc>
                  <a:spcPct val="100000"/>
                </a:lnSpc>
                <a:spcBef>
                  <a:spcPts val="0"/>
                </a:spcBef>
                <a:spcAft>
                  <a:spcPts val="0"/>
                </a:spcAft>
                <a:buClr>
                  <a:srgbClr val="000000"/>
                </a:buClr>
                <a:buSzPts val="1600"/>
                <a:buFont typeface="Arial"/>
                <a:buNone/>
              </a:pPr>
              <a:r>
                <a:rPr b="1" i="0" lang="fr-FR" sz="1600" u="none" cap="none" strike="noStrike">
                  <a:solidFill>
                    <a:srgbClr val="C00000"/>
                  </a:solidFill>
                  <a:latin typeface="Corbel"/>
                  <a:ea typeface="Corbel"/>
                  <a:cs typeface="Corbel"/>
                  <a:sym typeface="Corbel"/>
                </a:rPr>
                <a:t>2°C bilan 1 170  GtCO</a:t>
              </a:r>
              <a:r>
                <a:rPr b="1" baseline="-25000" i="0" lang="fr-FR" sz="1650" u="none" cap="none" strike="noStrike">
                  <a:solidFill>
                    <a:srgbClr val="C00000"/>
                  </a:solidFill>
                  <a:latin typeface="Corbel"/>
                  <a:ea typeface="Corbel"/>
                  <a:cs typeface="Corbel"/>
                  <a:sym typeface="Corbel"/>
                </a:rPr>
                <a:t>2</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orbel"/>
                <a:ea typeface="Corbel"/>
                <a:cs typeface="Corbel"/>
                <a:sym typeface="Corbel"/>
              </a:endParaRPr>
            </a:p>
            <a:p>
              <a:pPr indent="0" lvl="0" marL="57150" marR="43180" rtl="0" algn="l">
                <a:lnSpc>
                  <a:spcPct val="115151"/>
                </a:lnSpc>
                <a:spcBef>
                  <a:spcPts val="0"/>
                </a:spcBef>
                <a:spcAft>
                  <a:spcPts val="0"/>
                </a:spcAft>
                <a:buClr>
                  <a:srgbClr val="000000"/>
                </a:buClr>
                <a:buSzPts val="1600"/>
                <a:buFont typeface="Arial"/>
                <a:buNone/>
              </a:pPr>
              <a:r>
                <a:rPr b="1" i="0" lang="fr-FR" sz="1600" u="none" cap="none" strike="noStrike">
                  <a:solidFill>
                    <a:srgbClr val="70AD47"/>
                  </a:solidFill>
                  <a:latin typeface="Corbel"/>
                  <a:ea typeface="Corbel"/>
                  <a:cs typeface="Corbel"/>
                  <a:sym typeface="Corbel"/>
                </a:rPr>
                <a:t>1,5°C bilan 420 GtCO</a:t>
              </a:r>
              <a:r>
                <a:rPr b="1" baseline="-25000" i="0" lang="fr-FR" sz="1650" u="none" cap="none" strike="noStrike">
                  <a:solidFill>
                    <a:srgbClr val="70AD47"/>
                  </a:solidFill>
                  <a:latin typeface="Corbel"/>
                  <a:ea typeface="Corbel"/>
                  <a:cs typeface="Corbel"/>
                  <a:sym typeface="Corbel"/>
                </a:rPr>
                <a:t>2</a:t>
              </a:r>
              <a:endParaRPr/>
            </a:p>
            <a:p>
              <a:pPr indent="0" lvl="0" marL="235583" marR="0" rtl="0" algn="l">
                <a:lnSpc>
                  <a:spcPct val="100000"/>
                </a:lnSpc>
                <a:spcBef>
                  <a:spcPts val="1305"/>
                </a:spcBef>
                <a:spcAft>
                  <a:spcPts val="0"/>
                </a:spcAft>
                <a:buClr>
                  <a:srgbClr val="000000"/>
                </a:buClr>
                <a:buSzPts val="1600"/>
                <a:buFont typeface="Arial"/>
                <a:buNone/>
              </a:pPr>
              <a:r>
                <a:rPr b="1" i="0" lang="fr-FR" sz="1600" u="none" cap="none" strike="noStrike">
                  <a:solidFill>
                    <a:srgbClr val="000000"/>
                  </a:solidFill>
                  <a:latin typeface="Corbel"/>
                  <a:ea typeface="Corbel"/>
                  <a:cs typeface="Corbel"/>
                  <a:sym typeface="Corbel"/>
                </a:rPr>
                <a:t>2018</a:t>
              </a:r>
              <a:endParaRPr/>
            </a:p>
          </p:txBody>
        </p:sp>
      </p:grpSp>
      <p:pic>
        <p:nvPicPr>
          <p:cNvPr id="340" name="Google Shape;340;ge2858c0e62_0_0"/>
          <p:cNvPicPr preferRelativeResize="0"/>
          <p:nvPr/>
        </p:nvPicPr>
        <p:blipFill>
          <a:blip r:embed="rId4">
            <a:alphaModFix/>
          </a:blip>
          <a:stretch>
            <a:fillRect/>
          </a:stretch>
        </p:blipFill>
        <p:spPr>
          <a:xfrm>
            <a:off x="10646100" y="4157150"/>
            <a:ext cx="971700" cy="971700"/>
          </a:xfrm>
          <a:prstGeom prst="rect">
            <a:avLst/>
          </a:prstGeom>
          <a:noFill/>
          <a:ln>
            <a:noFill/>
          </a:ln>
        </p:spPr>
      </p:pic>
      <p:sp>
        <p:nvSpPr>
          <p:cNvPr id="341" name="Google Shape;341;ge2858c0e62_0_0"/>
          <p:cNvSpPr/>
          <p:nvPr/>
        </p:nvSpPr>
        <p:spPr>
          <a:xfrm>
            <a:off x="6578150" y="1452875"/>
            <a:ext cx="879300" cy="1097400"/>
          </a:xfrm>
          <a:prstGeom prst="rect">
            <a:avLst/>
          </a:prstGeom>
          <a:noFill/>
          <a:ln cap="flat" cmpd="sng" w="9525">
            <a:solidFill>
              <a:srgbClr val="ED7D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2" name="Google Shape;342;ge2858c0e62_0_0"/>
          <p:cNvPicPr preferRelativeResize="0"/>
          <p:nvPr/>
        </p:nvPicPr>
        <p:blipFill rotWithShape="1">
          <a:blip r:embed="rId5">
            <a:alphaModFix/>
          </a:blip>
          <a:srcRect b="0" l="0" r="0" t="0"/>
          <a:stretch/>
        </p:blipFill>
        <p:spPr>
          <a:xfrm>
            <a:off x="1074332" y="4050655"/>
            <a:ext cx="969122" cy="623007"/>
          </a:xfrm>
          <a:prstGeom prst="rect">
            <a:avLst/>
          </a:prstGeom>
          <a:noFill/>
          <a:ln>
            <a:noFill/>
          </a:ln>
        </p:spPr>
      </p:pic>
      <p:pic>
        <p:nvPicPr>
          <p:cNvPr id="343" name="Google Shape;343;ge2858c0e62_0_0"/>
          <p:cNvPicPr preferRelativeResize="0"/>
          <p:nvPr/>
        </p:nvPicPr>
        <p:blipFill rotWithShape="1">
          <a:blip r:embed="rId6">
            <a:alphaModFix/>
          </a:blip>
          <a:srcRect b="0" l="0" r="0" t="0"/>
          <a:stretch/>
        </p:blipFill>
        <p:spPr>
          <a:xfrm>
            <a:off x="1068816" y="4717721"/>
            <a:ext cx="969122" cy="623007"/>
          </a:xfrm>
          <a:prstGeom prst="rect">
            <a:avLst/>
          </a:prstGeom>
          <a:noFill/>
          <a:ln>
            <a:noFill/>
          </a:ln>
        </p:spPr>
      </p:pic>
      <p:pic>
        <p:nvPicPr>
          <p:cNvPr id="344" name="Google Shape;344;ge2858c0e62_0_0"/>
          <p:cNvPicPr preferRelativeResize="0"/>
          <p:nvPr/>
        </p:nvPicPr>
        <p:blipFill rotWithShape="1">
          <a:blip r:embed="rId7">
            <a:alphaModFix/>
          </a:blip>
          <a:srcRect b="0" l="0" r="0" t="0"/>
          <a:stretch/>
        </p:blipFill>
        <p:spPr>
          <a:xfrm>
            <a:off x="1065027" y="5378373"/>
            <a:ext cx="969122" cy="623007"/>
          </a:xfrm>
          <a:prstGeom prst="rect">
            <a:avLst/>
          </a:prstGeom>
          <a:noFill/>
          <a:ln>
            <a:noFill/>
          </a:ln>
        </p:spPr>
      </p:pic>
      <p:pic>
        <p:nvPicPr>
          <p:cNvPr id="345" name="Google Shape;345;ge2858c0e62_0_0"/>
          <p:cNvPicPr preferRelativeResize="0"/>
          <p:nvPr/>
        </p:nvPicPr>
        <p:blipFill rotWithShape="1">
          <a:blip r:embed="rId7">
            <a:alphaModFix/>
          </a:blip>
          <a:srcRect b="0" l="0" r="0" t="0"/>
          <a:stretch/>
        </p:blipFill>
        <p:spPr>
          <a:xfrm>
            <a:off x="1065027" y="6042940"/>
            <a:ext cx="969122" cy="623007"/>
          </a:xfrm>
          <a:prstGeom prst="rect">
            <a:avLst/>
          </a:prstGeom>
          <a:noFill/>
          <a:ln>
            <a:noFill/>
          </a:ln>
        </p:spPr>
      </p:pic>
      <p:pic>
        <p:nvPicPr>
          <p:cNvPr id="346" name="Google Shape;346;ge2858c0e62_0_0"/>
          <p:cNvPicPr preferRelativeResize="0"/>
          <p:nvPr/>
        </p:nvPicPr>
        <p:blipFill rotWithShape="1">
          <a:blip r:embed="rId7">
            <a:alphaModFix/>
          </a:blip>
          <a:srcRect b="0" l="0" r="0" t="0"/>
          <a:stretch/>
        </p:blipFill>
        <p:spPr>
          <a:xfrm>
            <a:off x="1074332" y="1414650"/>
            <a:ext cx="969122" cy="623007"/>
          </a:xfrm>
          <a:prstGeom prst="rect">
            <a:avLst/>
          </a:prstGeom>
          <a:noFill/>
          <a:ln>
            <a:noFill/>
          </a:ln>
        </p:spPr>
      </p:pic>
      <p:pic>
        <p:nvPicPr>
          <p:cNvPr id="347" name="Google Shape;347;ge2858c0e62_0_0"/>
          <p:cNvPicPr preferRelativeResize="0"/>
          <p:nvPr/>
        </p:nvPicPr>
        <p:blipFill rotWithShape="1">
          <a:blip r:embed="rId7">
            <a:alphaModFix/>
          </a:blip>
          <a:srcRect b="0" l="0" r="0" t="0"/>
          <a:stretch/>
        </p:blipFill>
        <p:spPr>
          <a:xfrm>
            <a:off x="1068816" y="2081716"/>
            <a:ext cx="969122" cy="623007"/>
          </a:xfrm>
          <a:prstGeom prst="rect">
            <a:avLst/>
          </a:prstGeom>
          <a:noFill/>
          <a:ln>
            <a:noFill/>
          </a:ln>
        </p:spPr>
      </p:pic>
      <p:pic>
        <p:nvPicPr>
          <p:cNvPr id="348" name="Google Shape;348;ge2858c0e62_0_0"/>
          <p:cNvPicPr preferRelativeResize="0"/>
          <p:nvPr/>
        </p:nvPicPr>
        <p:blipFill rotWithShape="1">
          <a:blip r:embed="rId7">
            <a:alphaModFix/>
          </a:blip>
          <a:srcRect b="0" l="0" r="0" t="0"/>
          <a:stretch/>
        </p:blipFill>
        <p:spPr>
          <a:xfrm>
            <a:off x="1065027" y="2742368"/>
            <a:ext cx="969122" cy="623007"/>
          </a:xfrm>
          <a:prstGeom prst="rect">
            <a:avLst/>
          </a:prstGeom>
          <a:noFill/>
          <a:ln>
            <a:noFill/>
          </a:ln>
        </p:spPr>
      </p:pic>
      <p:pic>
        <p:nvPicPr>
          <p:cNvPr id="349" name="Google Shape;349;ge2858c0e62_0_0"/>
          <p:cNvPicPr preferRelativeResize="0"/>
          <p:nvPr/>
        </p:nvPicPr>
        <p:blipFill rotWithShape="1">
          <a:blip r:embed="rId7">
            <a:alphaModFix/>
          </a:blip>
          <a:srcRect b="0" l="0" r="0" t="0"/>
          <a:stretch/>
        </p:blipFill>
        <p:spPr>
          <a:xfrm>
            <a:off x="1065027" y="3406935"/>
            <a:ext cx="969122" cy="623007"/>
          </a:xfrm>
          <a:prstGeom prst="rect">
            <a:avLst/>
          </a:prstGeom>
          <a:noFill/>
          <a:ln>
            <a:noFill/>
          </a:ln>
        </p:spPr>
      </p:pic>
      <p:pic>
        <p:nvPicPr>
          <p:cNvPr id="350" name="Google Shape;350;ge2858c0e62_0_0"/>
          <p:cNvPicPr preferRelativeResize="0"/>
          <p:nvPr/>
        </p:nvPicPr>
        <p:blipFill rotWithShape="1">
          <a:blip r:embed="rId7">
            <a:alphaModFix/>
          </a:blip>
          <a:srcRect b="0" l="0" r="0" t="0"/>
          <a:stretch/>
        </p:blipFill>
        <p:spPr>
          <a:xfrm>
            <a:off x="2222000" y="4041315"/>
            <a:ext cx="969122" cy="623007"/>
          </a:xfrm>
          <a:prstGeom prst="rect">
            <a:avLst/>
          </a:prstGeom>
          <a:noFill/>
          <a:ln>
            <a:noFill/>
          </a:ln>
        </p:spPr>
      </p:pic>
      <p:pic>
        <p:nvPicPr>
          <p:cNvPr id="351" name="Google Shape;351;ge2858c0e62_0_0"/>
          <p:cNvPicPr preferRelativeResize="0"/>
          <p:nvPr/>
        </p:nvPicPr>
        <p:blipFill rotWithShape="1">
          <a:blip r:embed="rId7">
            <a:alphaModFix/>
          </a:blip>
          <a:srcRect b="0" l="0" r="0" t="0"/>
          <a:stretch/>
        </p:blipFill>
        <p:spPr>
          <a:xfrm>
            <a:off x="2216484" y="4708381"/>
            <a:ext cx="969122" cy="623007"/>
          </a:xfrm>
          <a:prstGeom prst="rect">
            <a:avLst/>
          </a:prstGeom>
          <a:noFill/>
          <a:ln>
            <a:noFill/>
          </a:ln>
        </p:spPr>
      </p:pic>
      <p:pic>
        <p:nvPicPr>
          <p:cNvPr id="352" name="Google Shape;352;ge2858c0e62_0_0"/>
          <p:cNvPicPr preferRelativeResize="0"/>
          <p:nvPr/>
        </p:nvPicPr>
        <p:blipFill rotWithShape="1">
          <a:blip r:embed="rId7">
            <a:alphaModFix/>
          </a:blip>
          <a:srcRect b="0" l="0" r="0" t="0"/>
          <a:stretch/>
        </p:blipFill>
        <p:spPr>
          <a:xfrm>
            <a:off x="2212695" y="5369033"/>
            <a:ext cx="969122" cy="623007"/>
          </a:xfrm>
          <a:prstGeom prst="rect">
            <a:avLst/>
          </a:prstGeom>
          <a:noFill/>
          <a:ln>
            <a:noFill/>
          </a:ln>
        </p:spPr>
      </p:pic>
      <p:pic>
        <p:nvPicPr>
          <p:cNvPr id="353" name="Google Shape;353;ge2858c0e62_0_0"/>
          <p:cNvPicPr preferRelativeResize="0"/>
          <p:nvPr/>
        </p:nvPicPr>
        <p:blipFill rotWithShape="1">
          <a:blip r:embed="rId7">
            <a:alphaModFix/>
          </a:blip>
          <a:srcRect b="0" l="0" r="0" t="0"/>
          <a:stretch/>
        </p:blipFill>
        <p:spPr>
          <a:xfrm>
            <a:off x="2212695" y="6033600"/>
            <a:ext cx="969122" cy="623007"/>
          </a:xfrm>
          <a:prstGeom prst="rect">
            <a:avLst/>
          </a:prstGeom>
          <a:noFill/>
          <a:ln>
            <a:noFill/>
          </a:ln>
        </p:spPr>
      </p:pic>
      <p:pic>
        <p:nvPicPr>
          <p:cNvPr id="354" name="Google Shape;354;ge2858c0e62_0_0"/>
          <p:cNvPicPr preferRelativeResize="0"/>
          <p:nvPr/>
        </p:nvPicPr>
        <p:blipFill rotWithShape="1">
          <a:blip r:embed="rId7">
            <a:alphaModFix/>
          </a:blip>
          <a:srcRect b="0" l="0" r="0" t="0"/>
          <a:stretch/>
        </p:blipFill>
        <p:spPr>
          <a:xfrm>
            <a:off x="2222000" y="1405310"/>
            <a:ext cx="969122" cy="623007"/>
          </a:xfrm>
          <a:prstGeom prst="rect">
            <a:avLst/>
          </a:prstGeom>
          <a:noFill/>
          <a:ln>
            <a:noFill/>
          </a:ln>
        </p:spPr>
      </p:pic>
      <p:pic>
        <p:nvPicPr>
          <p:cNvPr id="355" name="Google Shape;355;ge2858c0e62_0_0"/>
          <p:cNvPicPr preferRelativeResize="0"/>
          <p:nvPr/>
        </p:nvPicPr>
        <p:blipFill rotWithShape="1">
          <a:blip r:embed="rId7">
            <a:alphaModFix/>
          </a:blip>
          <a:srcRect b="0" l="0" r="0" t="0"/>
          <a:stretch/>
        </p:blipFill>
        <p:spPr>
          <a:xfrm>
            <a:off x="2216484" y="2072376"/>
            <a:ext cx="969122" cy="623007"/>
          </a:xfrm>
          <a:prstGeom prst="rect">
            <a:avLst/>
          </a:prstGeom>
          <a:noFill/>
          <a:ln>
            <a:noFill/>
          </a:ln>
        </p:spPr>
      </p:pic>
      <p:pic>
        <p:nvPicPr>
          <p:cNvPr id="356" name="Google Shape;356;ge2858c0e62_0_0"/>
          <p:cNvPicPr preferRelativeResize="0"/>
          <p:nvPr/>
        </p:nvPicPr>
        <p:blipFill rotWithShape="1">
          <a:blip r:embed="rId7">
            <a:alphaModFix/>
          </a:blip>
          <a:srcRect b="0" l="0" r="0" t="0"/>
          <a:stretch/>
        </p:blipFill>
        <p:spPr>
          <a:xfrm>
            <a:off x="2212695" y="2733028"/>
            <a:ext cx="969122" cy="623007"/>
          </a:xfrm>
          <a:prstGeom prst="rect">
            <a:avLst/>
          </a:prstGeom>
          <a:noFill/>
          <a:ln>
            <a:noFill/>
          </a:ln>
        </p:spPr>
      </p:pic>
      <p:pic>
        <p:nvPicPr>
          <p:cNvPr id="357" name="Google Shape;357;ge2858c0e62_0_0"/>
          <p:cNvPicPr preferRelativeResize="0"/>
          <p:nvPr/>
        </p:nvPicPr>
        <p:blipFill rotWithShape="1">
          <a:blip r:embed="rId7">
            <a:alphaModFix/>
          </a:blip>
          <a:srcRect b="0" l="0" r="0" t="0"/>
          <a:stretch/>
        </p:blipFill>
        <p:spPr>
          <a:xfrm>
            <a:off x="2212695" y="3397595"/>
            <a:ext cx="969122" cy="623007"/>
          </a:xfrm>
          <a:prstGeom prst="rect">
            <a:avLst/>
          </a:prstGeom>
          <a:noFill/>
          <a:ln>
            <a:noFill/>
          </a:ln>
        </p:spPr>
      </p:pic>
      <p:pic>
        <p:nvPicPr>
          <p:cNvPr id="358" name="Google Shape;358;ge2858c0e62_0_0"/>
          <p:cNvPicPr preferRelativeResize="0"/>
          <p:nvPr/>
        </p:nvPicPr>
        <p:blipFill rotWithShape="1">
          <a:blip r:embed="rId7">
            <a:alphaModFix/>
          </a:blip>
          <a:srcRect b="0" l="0" r="0" t="0"/>
          <a:stretch/>
        </p:blipFill>
        <p:spPr>
          <a:xfrm>
            <a:off x="6930901" y="6033383"/>
            <a:ext cx="457238" cy="293929"/>
          </a:xfrm>
          <a:prstGeom prst="rect">
            <a:avLst/>
          </a:prstGeom>
          <a:noFill/>
          <a:ln>
            <a:noFill/>
          </a:ln>
        </p:spPr>
      </p:pic>
      <p:pic>
        <p:nvPicPr>
          <p:cNvPr id="359" name="Google Shape;359;ge2858c0e62_0_0"/>
          <p:cNvPicPr preferRelativeResize="0"/>
          <p:nvPr/>
        </p:nvPicPr>
        <p:blipFill rotWithShape="1">
          <a:blip r:embed="rId7">
            <a:alphaModFix/>
          </a:blip>
          <a:srcRect b="0" l="0" r="46161" t="0"/>
          <a:stretch/>
        </p:blipFill>
        <p:spPr>
          <a:xfrm>
            <a:off x="6756913" y="1690069"/>
            <a:ext cx="521768" cy="6230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e2858c0e62_0_95"/>
          <p:cNvSpPr txBox="1"/>
          <p:nvPr>
            <p:ph type="title"/>
          </p:nvPr>
        </p:nvSpPr>
        <p:spPr>
          <a:xfrm>
            <a:off x="800569" y="673412"/>
            <a:ext cx="9707190" cy="9939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1400"/>
              <a:buNone/>
            </a:pPr>
            <a:r>
              <a:rPr lang="fr-FR">
                <a:solidFill>
                  <a:schemeClr val="dk2"/>
                </a:solidFill>
                <a:latin typeface="Corbel"/>
                <a:ea typeface="Corbel"/>
                <a:cs typeface="Corbel"/>
                <a:sym typeface="Corbel"/>
              </a:rPr>
              <a:t>Anticipation de l’épuisement des ressources énergétiques fossiles</a:t>
            </a:r>
            <a:endParaRPr/>
          </a:p>
        </p:txBody>
      </p:sp>
      <p:grpSp>
        <p:nvGrpSpPr>
          <p:cNvPr id="365" name="Google Shape;365;ge2858c0e62_0_95"/>
          <p:cNvGrpSpPr/>
          <p:nvPr/>
        </p:nvGrpSpPr>
        <p:grpSpPr>
          <a:xfrm>
            <a:off x="532345" y="3410663"/>
            <a:ext cx="970206" cy="1257937"/>
            <a:chOff x="2660123" y="1306920"/>
            <a:chExt cx="1079086" cy="1215633"/>
          </a:xfrm>
        </p:grpSpPr>
        <p:pic>
          <p:nvPicPr>
            <p:cNvPr id="366" name="Google Shape;366;ge2858c0e62_0_95"/>
            <p:cNvPicPr preferRelativeResize="0"/>
            <p:nvPr/>
          </p:nvPicPr>
          <p:blipFill rotWithShape="1">
            <a:blip r:embed="rId3">
              <a:alphaModFix/>
            </a:blip>
            <a:srcRect b="0" l="0" r="0" t="0"/>
            <a:stretch/>
          </p:blipFill>
          <p:spPr>
            <a:xfrm>
              <a:off x="2660123" y="1306920"/>
              <a:ext cx="1079086" cy="1079086"/>
            </a:xfrm>
            <a:prstGeom prst="rect">
              <a:avLst/>
            </a:prstGeom>
            <a:noFill/>
            <a:ln>
              <a:noFill/>
            </a:ln>
          </p:spPr>
        </p:pic>
        <p:sp>
          <p:nvSpPr>
            <p:cNvPr id="367" name="Google Shape;367;ge2858c0e62_0_95"/>
            <p:cNvSpPr/>
            <p:nvPr/>
          </p:nvSpPr>
          <p:spPr>
            <a:xfrm>
              <a:off x="2718760" y="2153253"/>
              <a:ext cx="955800" cy="369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2A6176"/>
                  </a:solidFill>
                  <a:latin typeface="Corbel"/>
                  <a:ea typeface="Corbel"/>
                  <a:cs typeface="Corbel"/>
                  <a:sym typeface="Corbel"/>
                </a:rPr>
                <a:t>Pétrole</a:t>
              </a:r>
              <a:endParaRPr/>
            </a:p>
          </p:txBody>
        </p:sp>
      </p:grpSp>
      <p:grpSp>
        <p:nvGrpSpPr>
          <p:cNvPr id="368" name="Google Shape;368;ge2858c0e62_0_95"/>
          <p:cNvGrpSpPr/>
          <p:nvPr/>
        </p:nvGrpSpPr>
        <p:grpSpPr>
          <a:xfrm>
            <a:off x="515205" y="5111008"/>
            <a:ext cx="938586" cy="1249746"/>
            <a:chOff x="4130908" y="3952128"/>
            <a:chExt cx="1165800" cy="1165156"/>
          </a:xfrm>
        </p:grpSpPr>
        <p:pic>
          <p:nvPicPr>
            <p:cNvPr id="369" name="Google Shape;369;ge2858c0e62_0_95"/>
            <p:cNvPicPr preferRelativeResize="0"/>
            <p:nvPr/>
          </p:nvPicPr>
          <p:blipFill rotWithShape="1">
            <a:blip r:embed="rId4">
              <a:alphaModFix/>
            </a:blip>
            <a:srcRect b="6120" l="0" r="0" t="0"/>
            <a:stretch/>
          </p:blipFill>
          <p:spPr>
            <a:xfrm>
              <a:off x="4185044" y="3952128"/>
              <a:ext cx="1085182" cy="1013086"/>
            </a:xfrm>
            <a:prstGeom prst="rect">
              <a:avLst/>
            </a:prstGeom>
            <a:noFill/>
            <a:ln>
              <a:noFill/>
            </a:ln>
          </p:spPr>
        </p:pic>
        <p:sp>
          <p:nvSpPr>
            <p:cNvPr id="370" name="Google Shape;370;ge2858c0e62_0_95"/>
            <p:cNvSpPr/>
            <p:nvPr/>
          </p:nvSpPr>
          <p:spPr>
            <a:xfrm>
              <a:off x="4130908" y="4747984"/>
              <a:ext cx="1165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2A6176"/>
                  </a:solidFill>
                  <a:latin typeface="Corbel"/>
                  <a:ea typeface="Corbel"/>
                  <a:cs typeface="Corbel"/>
                  <a:sym typeface="Corbel"/>
                </a:rPr>
                <a:t>Charbon</a:t>
              </a:r>
              <a:endParaRPr/>
            </a:p>
          </p:txBody>
        </p:sp>
      </p:grpSp>
      <p:grpSp>
        <p:nvGrpSpPr>
          <p:cNvPr id="371" name="Google Shape;371;ge2858c0e62_0_95"/>
          <p:cNvGrpSpPr/>
          <p:nvPr/>
        </p:nvGrpSpPr>
        <p:grpSpPr>
          <a:xfrm>
            <a:off x="532427" y="1800112"/>
            <a:ext cx="948193" cy="1152870"/>
            <a:chOff x="4171171" y="2629097"/>
            <a:chExt cx="1079086" cy="1289708"/>
          </a:xfrm>
        </p:grpSpPr>
        <p:sp>
          <p:nvSpPr>
            <p:cNvPr id="372" name="Google Shape;372;ge2858c0e62_0_95"/>
            <p:cNvSpPr/>
            <p:nvPr/>
          </p:nvSpPr>
          <p:spPr>
            <a:xfrm>
              <a:off x="4395403" y="3549505"/>
              <a:ext cx="737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A6176"/>
                </a:buClr>
                <a:buSzPts val="1800"/>
                <a:buFont typeface="Arial"/>
                <a:buNone/>
              </a:pPr>
              <a:r>
                <a:rPr b="1" i="0" lang="fr-FR" sz="1600" u="none" cap="none" strike="noStrike">
                  <a:solidFill>
                    <a:srgbClr val="2A6176"/>
                  </a:solidFill>
                  <a:latin typeface="Corbel"/>
                  <a:ea typeface="Corbel"/>
                  <a:cs typeface="Corbel"/>
                  <a:sym typeface="Corbel"/>
                </a:rPr>
                <a:t>Gaz</a:t>
              </a:r>
              <a:endParaRPr/>
            </a:p>
          </p:txBody>
        </p:sp>
        <p:grpSp>
          <p:nvGrpSpPr>
            <p:cNvPr id="373" name="Google Shape;373;ge2858c0e62_0_95"/>
            <p:cNvGrpSpPr/>
            <p:nvPr/>
          </p:nvGrpSpPr>
          <p:grpSpPr>
            <a:xfrm>
              <a:off x="4171171" y="2629097"/>
              <a:ext cx="1079086" cy="1079086"/>
              <a:chOff x="4171171" y="2629097"/>
              <a:chExt cx="1079086" cy="1079086"/>
            </a:xfrm>
          </p:grpSpPr>
          <p:pic>
            <p:nvPicPr>
              <p:cNvPr id="374" name="Google Shape;374;ge2858c0e62_0_95"/>
              <p:cNvPicPr preferRelativeResize="0"/>
              <p:nvPr/>
            </p:nvPicPr>
            <p:blipFill rotWithShape="1">
              <a:blip r:embed="rId5">
                <a:alphaModFix/>
              </a:blip>
              <a:srcRect b="0" l="0" r="0" t="0"/>
              <a:stretch/>
            </p:blipFill>
            <p:spPr>
              <a:xfrm>
                <a:off x="4171171" y="2629097"/>
                <a:ext cx="1079086" cy="1079086"/>
              </a:xfrm>
              <a:prstGeom prst="rect">
                <a:avLst/>
              </a:prstGeom>
              <a:noFill/>
              <a:ln>
                <a:noFill/>
              </a:ln>
            </p:spPr>
          </p:pic>
          <p:sp>
            <p:nvSpPr>
              <p:cNvPr id="375" name="Google Shape;375;ge2858c0e62_0_95"/>
              <p:cNvSpPr/>
              <p:nvPr/>
            </p:nvSpPr>
            <p:spPr>
              <a:xfrm>
                <a:off x="4566853" y="3144194"/>
                <a:ext cx="321600" cy="126300"/>
              </a:xfrm>
              <a:prstGeom prst="rect">
                <a:avLst/>
              </a:prstGeom>
              <a:solidFill>
                <a:srgbClr val="FF70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orbel"/>
                  <a:ea typeface="Corbel"/>
                  <a:cs typeface="Corbel"/>
                  <a:sym typeface="Corbel"/>
                </a:endParaRPr>
              </a:p>
            </p:txBody>
          </p:sp>
        </p:grpSp>
      </p:grpSp>
      <p:cxnSp>
        <p:nvCxnSpPr>
          <p:cNvPr id="376" name="Google Shape;376;ge2858c0e62_0_95"/>
          <p:cNvCxnSpPr/>
          <p:nvPr/>
        </p:nvCxnSpPr>
        <p:spPr>
          <a:xfrm>
            <a:off x="1399760" y="2009389"/>
            <a:ext cx="5700" cy="4731300"/>
          </a:xfrm>
          <a:prstGeom prst="straightConnector1">
            <a:avLst/>
          </a:prstGeom>
          <a:noFill/>
          <a:ln cap="flat" cmpd="sng" w="25400">
            <a:solidFill>
              <a:srgbClr val="A5A5A5"/>
            </a:solidFill>
            <a:prstDash val="solid"/>
            <a:round/>
            <a:headEnd len="sm" w="sm" type="none"/>
            <a:tailEnd len="sm" w="sm" type="none"/>
          </a:ln>
          <a:effectLst>
            <a:outerShdw blurRad="40000" rotWithShape="0" dir="5400000" dist="20000">
              <a:srgbClr val="000000">
                <a:alpha val="36078"/>
              </a:srgbClr>
            </a:outerShdw>
          </a:effectLst>
        </p:spPr>
      </p:cxnSp>
      <p:sp>
        <p:nvSpPr>
          <p:cNvPr id="377" name="Google Shape;377;ge2858c0e62_0_95"/>
          <p:cNvSpPr txBox="1"/>
          <p:nvPr/>
        </p:nvSpPr>
        <p:spPr>
          <a:xfrm>
            <a:off x="7031999" y="2953118"/>
            <a:ext cx="4875600" cy="907800"/>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600" u="none" cap="none" strike="noStrike">
                <a:solidFill>
                  <a:srgbClr val="FFFFFF"/>
                </a:solidFill>
                <a:latin typeface="Corbel"/>
                <a:ea typeface="Corbel"/>
                <a:cs typeface="Corbel"/>
                <a:sym typeface="Corbel"/>
              </a:rPr>
              <a:t>Pour limiter le réchauffement climatique à une augmentation de température de 1,5 °C, il faut laisser 90 % des énergies fossiles restantes dans le sol.</a:t>
            </a:r>
            <a:endParaRPr/>
          </a:p>
        </p:txBody>
      </p:sp>
      <p:sp>
        <p:nvSpPr>
          <p:cNvPr id="378" name="Google Shape;378;ge2858c0e62_0_95"/>
          <p:cNvSpPr txBox="1"/>
          <p:nvPr/>
        </p:nvSpPr>
        <p:spPr>
          <a:xfrm>
            <a:off x="1684241" y="1443107"/>
            <a:ext cx="138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70AD47"/>
                </a:solidFill>
                <a:latin typeface="Corbel"/>
                <a:ea typeface="Corbel"/>
                <a:cs typeface="Corbel"/>
                <a:sym typeface="Corbel"/>
              </a:rPr>
              <a:t>1,5 °C</a:t>
            </a:r>
            <a:endParaRPr/>
          </a:p>
        </p:txBody>
      </p:sp>
      <p:sp>
        <p:nvSpPr>
          <p:cNvPr id="379" name="Google Shape;379;ge2858c0e62_0_95"/>
          <p:cNvSpPr txBox="1"/>
          <p:nvPr/>
        </p:nvSpPr>
        <p:spPr>
          <a:xfrm>
            <a:off x="3299724" y="1443108"/>
            <a:ext cx="13839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fr-FR" sz="2400" u="none" cap="none" strike="noStrike">
                <a:solidFill>
                  <a:srgbClr val="C00000"/>
                </a:solidFill>
                <a:latin typeface="Corbel"/>
                <a:ea typeface="Corbel"/>
                <a:cs typeface="Corbel"/>
                <a:sym typeface="Corbel"/>
              </a:rPr>
              <a:t>2 °C</a:t>
            </a:r>
            <a:endParaRPr/>
          </a:p>
        </p:txBody>
      </p:sp>
      <p:sp>
        <p:nvSpPr>
          <p:cNvPr id="380" name="Google Shape;380;ge2858c0e62_0_95"/>
          <p:cNvSpPr/>
          <p:nvPr/>
        </p:nvSpPr>
        <p:spPr>
          <a:xfrm>
            <a:off x="5062058" y="3755661"/>
            <a:ext cx="1773000" cy="360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730 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eq</a:t>
            </a:r>
            <a:endParaRPr/>
          </a:p>
        </p:txBody>
      </p:sp>
      <p:sp>
        <p:nvSpPr>
          <p:cNvPr id="381" name="Google Shape;381;ge2858c0e62_0_95"/>
          <p:cNvSpPr/>
          <p:nvPr/>
        </p:nvSpPr>
        <p:spPr>
          <a:xfrm>
            <a:off x="6345973" y="5544212"/>
            <a:ext cx="1991400" cy="360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2 950 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eq</a:t>
            </a:r>
            <a:endParaRPr/>
          </a:p>
        </p:txBody>
      </p:sp>
      <p:sp>
        <p:nvSpPr>
          <p:cNvPr id="382" name="Google Shape;382;ge2858c0e62_0_95"/>
          <p:cNvSpPr/>
          <p:nvPr/>
        </p:nvSpPr>
        <p:spPr>
          <a:xfrm>
            <a:off x="4278087" y="2131570"/>
            <a:ext cx="1773000" cy="3600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rial"/>
              <a:buNone/>
            </a:pPr>
            <a:r>
              <a:rPr b="1" i="0" lang="fr-FR" sz="1800" u="none" cap="none" strike="noStrike">
                <a:solidFill>
                  <a:srgbClr val="FFFFFF"/>
                </a:solidFill>
                <a:latin typeface="Corbel"/>
                <a:ea typeface="Corbel"/>
                <a:cs typeface="Corbel"/>
                <a:sym typeface="Corbel"/>
              </a:rPr>
              <a:t>525 GtCO</a:t>
            </a:r>
            <a:r>
              <a:rPr b="1" baseline="-25000" i="0" lang="fr-FR" sz="1800" u="none" cap="none" strike="noStrike">
                <a:solidFill>
                  <a:srgbClr val="FFFFFF"/>
                </a:solidFill>
                <a:latin typeface="Corbel"/>
                <a:ea typeface="Corbel"/>
                <a:cs typeface="Corbel"/>
                <a:sym typeface="Corbel"/>
              </a:rPr>
              <a:t>2</a:t>
            </a:r>
            <a:r>
              <a:rPr b="1" i="0" lang="fr-FR" sz="1800" u="none" cap="none" strike="noStrike">
                <a:solidFill>
                  <a:srgbClr val="FFFFFF"/>
                </a:solidFill>
                <a:latin typeface="Corbel"/>
                <a:ea typeface="Corbel"/>
                <a:cs typeface="Corbel"/>
                <a:sym typeface="Corbel"/>
              </a:rPr>
              <a:t>eq</a:t>
            </a:r>
            <a:endParaRPr/>
          </a:p>
        </p:txBody>
      </p:sp>
      <p:sp>
        <p:nvSpPr>
          <p:cNvPr id="383" name="Google Shape;383;ge2858c0e62_0_95"/>
          <p:cNvSpPr/>
          <p:nvPr/>
        </p:nvSpPr>
        <p:spPr>
          <a:xfrm>
            <a:off x="4617268" y="5366587"/>
            <a:ext cx="415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fr-FR" sz="1400" u="none" cap="none" strike="noStrike">
                <a:solidFill>
                  <a:srgbClr val="000000"/>
                </a:solidFill>
                <a:latin typeface="Corbel"/>
                <a:ea typeface="Corbel"/>
                <a:cs typeface="Corbel"/>
                <a:sym typeface="Corbel"/>
              </a:rPr>
              <a:t>…</a:t>
            </a:r>
            <a:endParaRPr/>
          </a:p>
        </p:txBody>
      </p:sp>
      <p:sp>
        <p:nvSpPr>
          <p:cNvPr id="384" name="Google Shape;384;ge2858c0e62_0_95"/>
          <p:cNvSpPr txBox="1"/>
          <p:nvPr/>
        </p:nvSpPr>
        <p:spPr>
          <a:xfrm>
            <a:off x="7031998" y="1620820"/>
            <a:ext cx="4883400" cy="9705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1" i="0" lang="fr-FR" sz="1600" u="none" cap="none" strike="noStrike">
                <a:solidFill>
                  <a:srgbClr val="FFFFFF"/>
                </a:solidFill>
                <a:latin typeface="Corbel"/>
                <a:ea typeface="Corbel"/>
                <a:cs typeface="Corbel"/>
                <a:sym typeface="Corbel"/>
              </a:rPr>
              <a:t>Pour limiter le réchauffement climatique à une augmentation de température de 2 °C, il faut laisser 73 % des énergies fossiles restantes dans le sol.</a:t>
            </a:r>
            <a:endParaRPr/>
          </a:p>
        </p:txBody>
      </p:sp>
      <p:sp>
        <p:nvSpPr>
          <p:cNvPr id="385" name="Google Shape;385;ge2858c0e62_0_95"/>
          <p:cNvSpPr/>
          <p:nvPr/>
        </p:nvSpPr>
        <p:spPr>
          <a:xfrm rot="-5400000">
            <a:off x="-458918" y="3641257"/>
            <a:ext cx="14367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fr-FR" sz="1600" u="none" cap="none" strike="noStrike">
                <a:solidFill>
                  <a:srgbClr val="A5A5A5"/>
                </a:solidFill>
                <a:latin typeface="Corbel"/>
                <a:ea typeface="Corbel"/>
                <a:cs typeface="Corbel"/>
                <a:sym typeface="Corbel"/>
              </a:rPr>
              <a:t>Nos réserves</a:t>
            </a:r>
            <a:endParaRPr/>
          </a:p>
        </p:txBody>
      </p:sp>
      <p:pic>
        <p:nvPicPr>
          <p:cNvPr id="386" name="Google Shape;386;ge2858c0e62_0_95"/>
          <p:cNvPicPr preferRelativeResize="0"/>
          <p:nvPr/>
        </p:nvPicPr>
        <p:blipFill rotWithShape="1">
          <a:blip r:embed="rId6">
            <a:alphaModFix/>
          </a:blip>
          <a:srcRect b="0" l="0" r="0" t="0"/>
          <a:stretch/>
        </p:blipFill>
        <p:spPr>
          <a:xfrm>
            <a:off x="11352950" y="5994500"/>
            <a:ext cx="668421" cy="765450"/>
          </a:xfrm>
          <a:prstGeom prst="rect">
            <a:avLst/>
          </a:prstGeom>
          <a:noFill/>
          <a:ln>
            <a:noFill/>
          </a:ln>
        </p:spPr>
      </p:pic>
      <p:pic>
        <p:nvPicPr>
          <p:cNvPr id="387" name="Google Shape;387;ge2858c0e62_0_95"/>
          <p:cNvPicPr preferRelativeResize="0"/>
          <p:nvPr/>
        </p:nvPicPr>
        <p:blipFill rotWithShape="1">
          <a:blip r:embed="rId7">
            <a:alphaModFix/>
          </a:blip>
          <a:srcRect b="0" l="0" r="0" t="0"/>
          <a:stretch/>
        </p:blipFill>
        <p:spPr>
          <a:xfrm>
            <a:off x="1430767" y="3492654"/>
            <a:ext cx="969122" cy="623007"/>
          </a:xfrm>
          <a:prstGeom prst="rect">
            <a:avLst/>
          </a:prstGeom>
          <a:noFill/>
          <a:ln>
            <a:noFill/>
          </a:ln>
        </p:spPr>
      </p:pic>
      <p:pic>
        <p:nvPicPr>
          <p:cNvPr id="388" name="Google Shape;388;ge2858c0e62_0_95"/>
          <p:cNvPicPr preferRelativeResize="0"/>
          <p:nvPr/>
        </p:nvPicPr>
        <p:blipFill rotWithShape="1">
          <a:blip r:embed="rId7">
            <a:alphaModFix/>
          </a:blip>
          <a:srcRect b="0" l="0" r="0" t="0"/>
          <a:stretch/>
        </p:blipFill>
        <p:spPr>
          <a:xfrm>
            <a:off x="2390821" y="3505457"/>
            <a:ext cx="969122" cy="623007"/>
          </a:xfrm>
          <a:prstGeom prst="rect">
            <a:avLst/>
          </a:prstGeom>
          <a:noFill/>
          <a:ln>
            <a:noFill/>
          </a:ln>
        </p:spPr>
      </p:pic>
      <p:pic>
        <p:nvPicPr>
          <p:cNvPr id="389" name="Google Shape;389;ge2858c0e62_0_95"/>
          <p:cNvPicPr preferRelativeResize="0"/>
          <p:nvPr/>
        </p:nvPicPr>
        <p:blipFill rotWithShape="1">
          <a:blip r:embed="rId7">
            <a:alphaModFix/>
          </a:blip>
          <a:srcRect b="0" l="0" r="0" t="0"/>
          <a:stretch/>
        </p:blipFill>
        <p:spPr>
          <a:xfrm>
            <a:off x="3349529" y="3492654"/>
            <a:ext cx="969122" cy="623007"/>
          </a:xfrm>
          <a:prstGeom prst="rect">
            <a:avLst/>
          </a:prstGeom>
          <a:noFill/>
          <a:ln>
            <a:noFill/>
          </a:ln>
        </p:spPr>
      </p:pic>
      <p:pic>
        <p:nvPicPr>
          <p:cNvPr id="390" name="Google Shape;390;ge2858c0e62_0_95"/>
          <p:cNvPicPr preferRelativeResize="0"/>
          <p:nvPr/>
        </p:nvPicPr>
        <p:blipFill rotWithShape="1">
          <a:blip r:embed="rId7">
            <a:alphaModFix/>
          </a:blip>
          <a:srcRect b="0" l="0" r="46161" t="0"/>
          <a:stretch/>
        </p:blipFill>
        <p:spPr>
          <a:xfrm>
            <a:off x="4309583" y="3492654"/>
            <a:ext cx="521768" cy="623007"/>
          </a:xfrm>
          <a:prstGeom prst="rect">
            <a:avLst/>
          </a:prstGeom>
          <a:noFill/>
          <a:ln>
            <a:noFill/>
          </a:ln>
        </p:spPr>
      </p:pic>
      <p:pic>
        <p:nvPicPr>
          <p:cNvPr id="391" name="Google Shape;391;ge2858c0e62_0_95"/>
          <p:cNvPicPr preferRelativeResize="0"/>
          <p:nvPr/>
        </p:nvPicPr>
        <p:blipFill rotWithShape="1">
          <a:blip r:embed="rId7">
            <a:alphaModFix/>
          </a:blip>
          <a:srcRect b="0" l="0" r="0" t="0"/>
          <a:stretch/>
        </p:blipFill>
        <p:spPr>
          <a:xfrm>
            <a:off x="1432113" y="1988684"/>
            <a:ext cx="969122" cy="623007"/>
          </a:xfrm>
          <a:prstGeom prst="rect">
            <a:avLst/>
          </a:prstGeom>
          <a:noFill/>
          <a:ln>
            <a:noFill/>
          </a:ln>
        </p:spPr>
      </p:pic>
      <p:pic>
        <p:nvPicPr>
          <p:cNvPr id="392" name="Google Shape;392;ge2858c0e62_0_95"/>
          <p:cNvPicPr preferRelativeResize="0"/>
          <p:nvPr/>
        </p:nvPicPr>
        <p:blipFill rotWithShape="1">
          <a:blip r:embed="rId7">
            <a:alphaModFix/>
          </a:blip>
          <a:srcRect b="0" l="0" r="0" t="0"/>
          <a:stretch/>
        </p:blipFill>
        <p:spPr>
          <a:xfrm>
            <a:off x="2390821" y="1975881"/>
            <a:ext cx="969122" cy="623007"/>
          </a:xfrm>
          <a:prstGeom prst="rect">
            <a:avLst/>
          </a:prstGeom>
          <a:noFill/>
          <a:ln>
            <a:noFill/>
          </a:ln>
        </p:spPr>
      </p:pic>
      <p:pic>
        <p:nvPicPr>
          <p:cNvPr id="393" name="Google Shape;393;ge2858c0e62_0_95"/>
          <p:cNvPicPr preferRelativeResize="0"/>
          <p:nvPr/>
        </p:nvPicPr>
        <p:blipFill rotWithShape="1">
          <a:blip r:embed="rId7">
            <a:alphaModFix/>
          </a:blip>
          <a:srcRect b="0" l="0" r="46161" t="0"/>
          <a:stretch/>
        </p:blipFill>
        <p:spPr>
          <a:xfrm>
            <a:off x="3350875" y="1975881"/>
            <a:ext cx="521768" cy="623007"/>
          </a:xfrm>
          <a:prstGeom prst="rect">
            <a:avLst/>
          </a:prstGeom>
          <a:noFill/>
          <a:ln>
            <a:noFill/>
          </a:ln>
        </p:spPr>
      </p:pic>
      <p:pic>
        <p:nvPicPr>
          <p:cNvPr id="394" name="Google Shape;394;ge2858c0e62_0_95"/>
          <p:cNvPicPr preferRelativeResize="0"/>
          <p:nvPr/>
        </p:nvPicPr>
        <p:blipFill rotWithShape="1">
          <a:blip r:embed="rId7">
            <a:alphaModFix/>
          </a:blip>
          <a:srcRect b="0" l="0" r="0" t="0"/>
          <a:stretch/>
        </p:blipFill>
        <p:spPr>
          <a:xfrm>
            <a:off x="1450344" y="5287412"/>
            <a:ext cx="969122" cy="623007"/>
          </a:xfrm>
          <a:prstGeom prst="rect">
            <a:avLst/>
          </a:prstGeom>
          <a:noFill/>
          <a:ln>
            <a:noFill/>
          </a:ln>
        </p:spPr>
      </p:pic>
      <p:pic>
        <p:nvPicPr>
          <p:cNvPr id="395" name="Google Shape;395;ge2858c0e62_0_95"/>
          <p:cNvPicPr preferRelativeResize="0"/>
          <p:nvPr/>
        </p:nvPicPr>
        <p:blipFill rotWithShape="1">
          <a:blip r:embed="rId7">
            <a:alphaModFix/>
          </a:blip>
          <a:srcRect b="0" l="0" r="0" t="0"/>
          <a:stretch/>
        </p:blipFill>
        <p:spPr>
          <a:xfrm>
            <a:off x="2410398" y="5300215"/>
            <a:ext cx="969122" cy="623007"/>
          </a:xfrm>
          <a:prstGeom prst="rect">
            <a:avLst/>
          </a:prstGeom>
          <a:noFill/>
          <a:ln>
            <a:noFill/>
          </a:ln>
        </p:spPr>
      </p:pic>
      <p:pic>
        <p:nvPicPr>
          <p:cNvPr id="396" name="Google Shape;396;ge2858c0e62_0_95"/>
          <p:cNvPicPr preferRelativeResize="0"/>
          <p:nvPr/>
        </p:nvPicPr>
        <p:blipFill rotWithShape="1">
          <a:blip r:embed="rId7">
            <a:alphaModFix/>
          </a:blip>
          <a:srcRect b="0" l="0" r="0" t="0"/>
          <a:stretch/>
        </p:blipFill>
        <p:spPr>
          <a:xfrm>
            <a:off x="3369106" y="5287412"/>
            <a:ext cx="969122" cy="623007"/>
          </a:xfrm>
          <a:prstGeom prst="rect">
            <a:avLst/>
          </a:prstGeom>
          <a:noFill/>
          <a:ln>
            <a:noFill/>
          </a:ln>
        </p:spPr>
      </p:pic>
      <p:pic>
        <p:nvPicPr>
          <p:cNvPr id="397" name="Google Shape;397;ge2858c0e62_0_95"/>
          <p:cNvPicPr preferRelativeResize="0"/>
          <p:nvPr/>
        </p:nvPicPr>
        <p:blipFill rotWithShape="1">
          <a:blip r:embed="rId7">
            <a:alphaModFix/>
          </a:blip>
          <a:srcRect b="0" l="0" r="0" t="0"/>
          <a:stretch/>
        </p:blipFill>
        <p:spPr>
          <a:xfrm>
            <a:off x="5166872" y="5300091"/>
            <a:ext cx="969122" cy="623007"/>
          </a:xfrm>
          <a:prstGeom prst="rect">
            <a:avLst/>
          </a:prstGeom>
          <a:noFill/>
          <a:ln>
            <a:noFill/>
          </a:ln>
        </p:spPr>
      </p:pic>
      <p:pic>
        <p:nvPicPr>
          <p:cNvPr id="398" name="Google Shape;398;ge2858c0e62_0_95"/>
          <p:cNvPicPr preferRelativeResize="0"/>
          <p:nvPr/>
        </p:nvPicPr>
        <p:blipFill rotWithShape="1">
          <a:blip r:embed="rId8">
            <a:alphaModFix/>
          </a:blip>
          <a:srcRect b="0" l="0" r="0" t="0"/>
          <a:stretch/>
        </p:blipFill>
        <p:spPr>
          <a:xfrm>
            <a:off x="9285515" y="4415999"/>
            <a:ext cx="2816403" cy="1195595"/>
          </a:xfrm>
          <a:prstGeom prst="rect">
            <a:avLst/>
          </a:prstGeom>
          <a:noFill/>
          <a:ln>
            <a:noFill/>
          </a:ln>
        </p:spPr>
      </p:pic>
      <p:cxnSp>
        <p:nvCxnSpPr>
          <p:cNvPr id="399" name="Google Shape;399;ge2858c0e62_0_95"/>
          <p:cNvCxnSpPr/>
          <p:nvPr/>
        </p:nvCxnSpPr>
        <p:spPr>
          <a:xfrm>
            <a:off x="10684838" y="5598915"/>
            <a:ext cx="1146300" cy="0"/>
          </a:xfrm>
          <a:prstGeom prst="straightConnector1">
            <a:avLst/>
          </a:prstGeom>
          <a:noFill/>
          <a:ln cap="flat" cmpd="sng" w="19050">
            <a:solidFill>
              <a:srgbClr val="000000"/>
            </a:solidFill>
            <a:prstDash val="dash"/>
            <a:round/>
            <a:headEnd len="sm" w="sm" type="none"/>
            <a:tailEnd len="sm" w="sm" type="none"/>
          </a:ln>
        </p:spPr>
      </p:cxnSp>
      <p:grpSp>
        <p:nvGrpSpPr>
          <p:cNvPr id="400" name="Google Shape;400;ge2858c0e62_0_95"/>
          <p:cNvGrpSpPr/>
          <p:nvPr/>
        </p:nvGrpSpPr>
        <p:grpSpPr>
          <a:xfrm>
            <a:off x="2984340" y="2018380"/>
            <a:ext cx="1699500" cy="4717382"/>
            <a:chOff x="2984340" y="1688181"/>
            <a:chExt cx="1699500" cy="4717382"/>
          </a:xfrm>
        </p:grpSpPr>
        <p:cxnSp>
          <p:nvCxnSpPr>
            <p:cNvPr id="401" name="Google Shape;401;ge2858c0e62_0_95"/>
            <p:cNvCxnSpPr/>
            <p:nvPr/>
          </p:nvCxnSpPr>
          <p:spPr>
            <a:xfrm>
              <a:off x="3462889" y="1688181"/>
              <a:ext cx="0" cy="4104000"/>
            </a:xfrm>
            <a:prstGeom prst="straightConnector1">
              <a:avLst/>
            </a:prstGeom>
            <a:noFill/>
            <a:ln cap="flat" cmpd="sng" w="76200">
              <a:solidFill>
                <a:srgbClr val="C00000"/>
              </a:solidFill>
              <a:prstDash val="solid"/>
              <a:round/>
              <a:headEnd len="sm" w="sm" type="none"/>
              <a:tailEnd len="sm" w="sm" type="none"/>
            </a:ln>
            <a:effectLst>
              <a:outerShdw blurRad="40000" rotWithShape="0" dir="5400000" dist="23000">
                <a:srgbClr val="000000">
                  <a:alpha val="33725"/>
                </a:srgbClr>
              </a:outerShdw>
            </a:effectLst>
          </p:spPr>
        </p:cxnSp>
        <p:sp>
          <p:nvSpPr>
            <p:cNvPr id="402" name="Google Shape;402;ge2858c0e62_0_95"/>
            <p:cNvSpPr/>
            <p:nvPr/>
          </p:nvSpPr>
          <p:spPr>
            <a:xfrm>
              <a:off x="2984340" y="5820863"/>
              <a:ext cx="1699500" cy="5847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C00000"/>
                </a:buClr>
                <a:buSzPts val="1600"/>
                <a:buFont typeface="Arial"/>
                <a:buNone/>
              </a:pPr>
              <a:r>
                <a:rPr b="1" i="0" lang="fr-FR" sz="1600" u="none" cap="none" strike="noStrike">
                  <a:solidFill>
                    <a:srgbClr val="C00000"/>
                  </a:solidFill>
                  <a:latin typeface="Corbel"/>
                  <a:ea typeface="Corbel"/>
                  <a:cs typeface="Corbel"/>
                  <a:sym typeface="Corbel"/>
                </a:rPr>
                <a:t>2 °C compte</a:t>
              </a:r>
              <a:br>
                <a:rPr b="1" i="0" lang="fr-FR" sz="1600" u="none" cap="none" strike="noStrike">
                  <a:solidFill>
                    <a:srgbClr val="C00000"/>
                  </a:solidFill>
                  <a:latin typeface="Corbel"/>
                  <a:ea typeface="Corbel"/>
                  <a:cs typeface="Corbel"/>
                  <a:sym typeface="Corbel"/>
                </a:rPr>
              </a:br>
              <a:r>
                <a:rPr b="1" i="0" lang="fr-FR" sz="1600" u="none" cap="none" strike="noStrike">
                  <a:solidFill>
                    <a:srgbClr val="C00000"/>
                  </a:solidFill>
                  <a:latin typeface="Corbel"/>
                  <a:ea typeface="Corbel"/>
                  <a:cs typeface="Corbel"/>
                  <a:sym typeface="Corbel"/>
                </a:rPr>
                <a:t>1 170 GtCO</a:t>
              </a:r>
              <a:r>
                <a:rPr b="1" baseline="-25000" i="0" lang="fr-FR" sz="1600" u="none" cap="none" strike="noStrike">
                  <a:solidFill>
                    <a:srgbClr val="C00000"/>
                  </a:solidFill>
                  <a:latin typeface="Corbel"/>
                  <a:ea typeface="Corbel"/>
                  <a:cs typeface="Corbel"/>
                  <a:sym typeface="Corbel"/>
                </a:rPr>
                <a:t>2</a:t>
              </a:r>
              <a:r>
                <a:rPr b="1" i="0" lang="fr-FR" sz="1600" u="none" cap="none" strike="noStrike">
                  <a:solidFill>
                    <a:srgbClr val="C00000"/>
                  </a:solidFill>
                  <a:latin typeface="Corbel"/>
                  <a:ea typeface="Corbel"/>
                  <a:cs typeface="Corbel"/>
                  <a:sym typeface="Corbel"/>
                </a:rPr>
                <a:t>e</a:t>
              </a:r>
              <a:endParaRPr/>
            </a:p>
          </p:txBody>
        </p:sp>
      </p:grpSp>
      <p:grpSp>
        <p:nvGrpSpPr>
          <p:cNvPr id="403" name="Google Shape;403;ge2858c0e62_0_95"/>
          <p:cNvGrpSpPr/>
          <p:nvPr/>
        </p:nvGrpSpPr>
        <p:grpSpPr>
          <a:xfrm>
            <a:off x="1422650" y="1977663"/>
            <a:ext cx="1537500" cy="4785837"/>
            <a:chOff x="1422650" y="1647464"/>
            <a:chExt cx="1537500" cy="4785837"/>
          </a:xfrm>
        </p:grpSpPr>
        <p:cxnSp>
          <p:nvCxnSpPr>
            <p:cNvPr id="404" name="Google Shape;404;ge2858c0e62_0_95"/>
            <p:cNvCxnSpPr/>
            <p:nvPr/>
          </p:nvCxnSpPr>
          <p:spPr>
            <a:xfrm>
              <a:off x="2063552" y="1647464"/>
              <a:ext cx="0" cy="4201200"/>
            </a:xfrm>
            <a:prstGeom prst="straightConnector1">
              <a:avLst/>
            </a:prstGeom>
            <a:noFill/>
            <a:ln cap="flat" cmpd="sng" w="76200">
              <a:solidFill>
                <a:srgbClr val="70AD47"/>
              </a:solidFill>
              <a:prstDash val="solid"/>
              <a:round/>
              <a:headEnd len="sm" w="sm" type="none"/>
              <a:tailEnd len="sm" w="sm" type="none"/>
            </a:ln>
            <a:effectLst>
              <a:outerShdw blurRad="40000" rotWithShape="0" dir="5400000" dist="23000">
                <a:srgbClr val="000000">
                  <a:alpha val="33725"/>
                </a:srgbClr>
              </a:outerShdw>
            </a:effectLst>
          </p:spPr>
        </p:cxnSp>
        <p:sp>
          <p:nvSpPr>
            <p:cNvPr id="405" name="Google Shape;405;ge2858c0e62_0_95"/>
            <p:cNvSpPr/>
            <p:nvPr/>
          </p:nvSpPr>
          <p:spPr>
            <a:xfrm>
              <a:off x="1422650" y="5848601"/>
              <a:ext cx="1537500" cy="5847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0AD47"/>
                </a:buClr>
                <a:buSzPts val="1600"/>
                <a:buFont typeface="Arial"/>
                <a:buNone/>
              </a:pPr>
              <a:r>
                <a:rPr b="1" i="0" lang="fr-FR" sz="1600" u="none" cap="none" strike="noStrike">
                  <a:solidFill>
                    <a:srgbClr val="70AD47"/>
                  </a:solidFill>
                  <a:latin typeface="Corbel"/>
                  <a:ea typeface="Corbel"/>
                  <a:cs typeface="Corbel"/>
                  <a:sym typeface="Corbel"/>
                </a:rPr>
                <a:t>1,5 compte</a:t>
              </a:r>
              <a:br>
                <a:rPr b="1" i="0" lang="fr-FR" sz="1600" u="none" cap="none" strike="noStrike">
                  <a:solidFill>
                    <a:srgbClr val="70AD47"/>
                  </a:solidFill>
                  <a:latin typeface="Corbel"/>
                  <a:ea typeface="Corbel"/>
                  <a:cs typeface="Corbel"/>
                  <a:sym typeface="Corbel"/>
                </a:rPr>
              </a:br>
              <a:r>
                <a:rPr b="1" i="0" lang="fr-FR" sz="1600" u="none" cap="none" strike="noStrike">
                  <a:solidFill>
                    <a:srgbClr val="70AD47"/>
                  </a:solidFill>
                  <a:latin typeface="Corbel"/>
                  <a:ea typeface="Corbel"/>
                  <a:cs typeface="Corbel"/>
                  <a:sym typeface="Corbel"/>
                </a:rPr>
                <a:t>420 GtCO</a:t>
              </a:r>
              <a:r>
                <a:rPr b="1" baseline="-25000" i="0" lang="fr-FR" sz="1600" u="none" cap="none" strike="noStrike">
                  <a:solidFill>
                    <a:srgbClr val="70AD47"/>
                  </a:solidFill>
                  <a:latin typeface="Corbel"/>
                  <a:ea typeface="Corbel"/>
                  <a:cs typeface="Corbel"/>
                  <a:sym typeface="Corbel"/>
                </a:rPr>
                <a:t>2</a:t>
              </a:r>
              <a:r>
                <a:rPr b="1" i="0" lang="fr-FR" sz="1600" u="none" cap="none" strike="noStrike">
                  <a:solidFill>
                    <a:srgbClr val="70AD47"/>
                  </a:solidFill>
                  <a:latin typeface="Corbel"/>
                  <a:ea typeface="Corbel"/>
                  <a:cs typeface="Corbel"/>
                  <a:sym typeface="Corbel"/>
                </a:rPr>
                <a:t>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e5c92afe2b_1_0"/>
          <p:cNvSpPr txBox="1"/>
          <p:nvPr>
            <p:ph type="title"/>
          </p:nvPr>
        </p:nvSpPr>
        <p:spPr>
          <a:xfrm>
            <a:off x="855276" y="857991"/>
            <a:ext cx="9091500" cy="560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fr-FR" sz="2400">
                <a:solidFill>
                  <a:schemeClr val="dk2"/>
                </a:solidFill>
                <a:latin typeface="Corbel"/>
                <a:ea typeface="Corbel"/>
                <a:cs typeface="Corbel"/>
                <a:sym typeface="Corbel"/>
              </a:rPr>
              <a:t>Citoyen, entreprise ou gouvernement ?</a:t>
            </a:r>
            <a:endParaRPr/>
          </a:p>
        </p:txBody>
      </p:sp>
      <p:sp>
        <p:nvSpPr>
          <p:cNvPr id="411" name="Google Shape;411;ge5c92afe2b_1_0"/>
          <p:cNvSpPr txBox="1"/>
          <p:nvPr/>
        </p:nvSpPr>
        <p:spPr>
          <a:xfrm>
            <a:off x="8466939" y="1434963"/>
            <a:ext cx="3265200" cy="1401300"/>
          </a:xfrm>
          <a:prstGeom prst="rect">
            <a:avLst/>
          </a:prstGeom>
          <a:solidFill>
            <a:schemeClr val="accent2"/>
          </a:solidFill>
          <a:ln>
            <a:noFill/>
          </a:ln>
        </p:spPr>
        <p:txBody>
          <a:bodyPr anchorCtr="0" anchor="ctr" bIns="0" lIns="0" spcFirstLastPara="1" rIns="0" wrap="square" tIns="45075">
            <a:noAutofit/>
          </a:bodyPr>
          <a:lstStyle/>
          <a:p>
            <a:pPr indent="0" lvl="0" marL="0" marR="0" rtl="0" algn="ctr">
              <a:lnSpc>
                <a:spcPct val="100000"/>
              </a:lnSpc>
              <a:spcBef>
                <a:spcPts val="0"/>
              </a:spcBef>
              <a:spcAft>
                <a:spcPts val="0"/>
              </a:spcAft>
              <a:buClr>
                <a:srgbClr val="000000"/>
              </a:buClr>
              <a:buSzPts val="2800"/>
              <a:buFont typeface="Arial"/>
              <a:buNone/>
            </a:pPr>
            <a:r>
              <a:rPr b="1" i="0" lang="fr-FR" sz="1800" u="none" cap="none" strike="noStrike">
                <a:solidFill>
                  <a:srgbClr val="FFFFFF"/>
                </a:solidFill>
                <a:latin typeface="Corbel"/>
                <a:ea typeface="Corbel"/>
                <a:cs typeface="Corbel"/>
                <a:sym typeface="Corbel"/>
              </a:rPr>
              <a:t>Les mesures prises par chacun peuvent aider à réduire notre empreinte carbone de 25 % à 45 %*</a:t>
            </a:r>
            <a:endParaRPr/>
          </a:p>
        </p:txBody>
      </p:sp>
      <p:sp>
        <p:nvSpPr>
          <p:cNvPr id="412" name="Google Shape;412;ge5c92afe2b_1_0"/>
          <p:cNvSpPr txBox="1"/>
          <p:nvPr/>
        </p:nvSpPr>
        <p:spPr>
          <a:xfrm>
            <a:off x="8587125" y="3957825"/>
            <a:ext cx="3506400" cy="1636200"/>
          </a:xfrm>
          <a:prstGeom prst="rect">
            <a:avLst/>
          </a:prstGeom>
          <a:solidFill>
            <a:schemeClr val="accent2"/>
          </a:solidFill>
          <a:ln>
            <a:noFill/>
          </a:ln>
        </p:spPr>
        <p:txBody>
          <a:bodyPr anchorCtr="0" anchor="t" bIns="0" lIns="0" spcFirstLastPara="1" rIns="0" wrap="square" tIns="12700">
            <a:noAutofit/>
          </a:bodyPr>
          <a:lstStyle/>
          <a:p>
            <a:pPr indent="0" lvl="0" marL="89535" marR="116203" rtl="0" algn="l">
              <a:lnSpc>
                <a:spcPct val="100000"/>
              </a:lnSpc>
              <a:spcBef>
                <a:spcPts val="0"/>
              </a:spcBef>
              <a:spcAft>
                <a:spcPts val="0"/>
              </a:spcAft>
              <a:buClr>
                <a:srgbClr val="000000"/>
              </a:buClr>
              <a:buSzPts val="2000"/>
              <a:buFont typeface="Arial"/>
              <a:buNone/>
            </a:pPr>
            <a:r>
              <a:rPr b="1" i="0" lang="fr-FR" sz="1800" u="none" cap="none" strike="noStrike">
                <a:solidFill>
                  <a:srgbClr val="FFFFFF"/>
                </a:solidFill>
                <a:latin typeface="Corbel"/>
                <a:ea typeface="Corbel"/>
                <a:cs typeface="Corbel"/>
                <a:sym typeface="Corbel"/>
              </a:rPr>
              <a:t>Les mesures de transition restantes doivent être prises par </a:t>
            </a:r>
            <a:endParaRPr/>
          </a:p>
          <a:p>
            <a:pPr indent="-330835" lvl="0" marL="432433" marR="0" rtl="0" algn="l">
              <a:lnSpc>
                <a:spcPct val="100000"/>
              </a:lnSpc>
              <a:spcBef>
                <a:spcPts val="0"/>
              </a:spcBef>
              <a:spcAft>
                <a:spcPts val="0"/>
              </a:spcAft>
              <a:buClr>
                <a:srgbClr val="000000"/>
              </a:buClr>
              <a:buSzPts val="1800"/>
              <a:buFont typeface="Arial"/>
              <a:buChar char="•"/>
            </a:pPr>
            <a:r>
              <a:rPr b="1" i="0" lang="fr-FR" sz="1800" u="none" cap="none" strike="noStrike">
                <a:solidFill>
                  <a:srgbClr val="FFFFFF"/>
                </a:solidFill>
                <a:latin typeface="Corbel"/>
                <a:ea typeface="Corbel"/>
                <a:cs typeface="Corbel"/>
                <a:sym typeface="Corbel"/>
              </a:rPr>
              <a:t>Gouvernement national</a:t>
            </a:r>
            <a:endParaRPr/>
          </a:p>
          <a:p>
            <a:pPr indent="-330835" lvl="0" marL="432433" marR="0" rtl="0" algn="l">
              <a:lnSpc>
                <a:spcPct val="100000"/>
              </a:lnSpc>
              <a:spcBef>
                <a:spcPts val="0"/>
              </a:spcBef>
              <a:spcAft>
                <a:spcPts val="0"/>
              </a:spcAft>
              <a:buClr>
                <a:srgbClr val="000000"/>
              </a:buClr>
              <a:buSzPts val="1800"/>
              <a:buFont typeface="Arial"/>
              <a:buChar char="•"/>
            </a:pPr>
            <a:r>
              <a:rPr b="1" i="0" lang="fr-FR" sz="1800" u="none" cap="none" strike="noStrike">
                <a:solidFill>
                  <a:srgbClr val="FFFFFF"/>
                </a:solidFill>
                <a:latin typeface="Corbel"/>
                <a:ea typeface="Corbel"/>
                <a:cs typeface="Corbel"/>
                <a:sym typeface="Corbel"/>
              </a:rPr>
              <a:t>Autorités locales</a:t>
            </a:r>
            <a:endParaRPr/>
          </a:p>
          <a:p>
            <a:pPr indent="-330835" lvl="0" marL="432433" marR="0" rtl="0" algn="l">
              <a:lnSpc>
                <a:spcPct val="100000"/>
              </a:lnSpc>
              <a:spcBef>
                <a:spcPts val="0"/>
              </a:spcBef>
              <a:spcAft>
                <a:spcPts val="0"/>
              </a:spcAft>
              <a:buClr>
                <a:srgbClr val="000000"/>
              </a:buClr>
              <a:buSzPts val="1800"/>
              <a:buFont typeface="Arial"/>
              <a:buChar char="•"/>
            </a:pPr>
            <a:r>
              <a:rPr b="1" i="0" lang="fr-FR" sz="1800" u="none" cap="none" strike="noStrike">
                <a:solidFill>
                  <a:srgbClr val="FFFFFF"/>
                </a:solidFill>
                <a:latin typeface="Corbel"/>
                <a:ea typeface="Corbel"/>
                <a:cs typeface="Corbel"/>
                <a:sym typeface="Corbel"/>
              </a:rPr>
              <a:t>Entreprises</a:t>
            </a:r>
            <a:endParaRPr/>
          </a:p>
        </p:txBody>
      </p:sp>
      <p:sp>
        <p:nvSpPr>
          <p:cNvPr id="413" name="Google Shape;413;ge5c92afe2b_1_0"/>
          <p:cNvSpPr/>
          <p:nvPr/>
        </p:nvSpPr>
        <p:spPr>
          <a:xfrm>
            <a:off x="11092239" y="4516002"/>
            <a:ext cx="639900" cy="6784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rbel"/>
              <a:ea typeface="Corbel"/>
              <a:cs typeface="Corbel"/>
              <a:sym typeface="Corbel"/>
            </a:endParaRPr>
          </a:p>
        </p:txBody>
      </p:sp>
      <p:sp>
        <p:nvSpPr>
          <p:cNvPr id="414" name="Google Shape;414;ge5c92afe2b_1_0"/>
          <p:cNvSpPr txBox="1"/>
          <p:nvPr/>
        </p:nvSpPr>
        <p:spPr>
          <a:xfrm>
            <a:off x="6747402" y="6532727"/>
            <a:ext cx="2648100" cy="198000"/>
          </a:xfrm>
          <a:prstGeom prst="rect">
            <a:avLst/>
          </a:prstGeom>
          <a:noFill/>
          <a:ln>
            <a:noFill/>
          </a:ln>
        </p:spPr>
        <p:txBody>
          <a:bodyPr anchorCtr="0" anchor="t" bIns="0" lIns="0" spcFirstLastPara="1" rIns="0" wrap="square" tIns="13325">
            <a:noAutofit/>
          </a:bodyPr>
          <a:lstStyle/>
          <a:p>
            <a:pPr indent="0" lvl="0" marL="12700" marR="0" rtl="0" algn="l">
              <a:lnSpc>
                <a:spcPct val="100000"/>
              </a:lnSpc>
              <a:spcBef>
                <a:spcPts val="0"/>
              </a:spcBef>
              <a:spcAft>
                <a:spcPts val="0"/>
              </a:spcAft>
              <a:buClr>
                <a:srgbClr val="000000"/>
              </a:buClr>
              <a:buSzPts val="1200"/>
              <a:buFont typeface="Arial"/>
              <a:buNone/>
            </a:pPr>
            <a:r>
              <a:rPr b="0" i="1" lang="fr-FR" sz="1100" u="none" cap="none" strike="noStrike">
                <a:solidFill>
                  <a:schemeClr val="dk1"/>
                </a:solidFill>
                <a:latin typeface="Corbel"/>
                <a:ea typeface="Corbel"/>
                <a:cs typeface="Corbel"/>
                <a:sym typeface="Corbel"/>
              </a:rPr>
              <a:t>Source adaptée : Carbone 4, juin 2019</a:t>
            </a:r>
            <a:endParaRPr/>
          </a:p>
        </p:txBody>
      </p:sp>
      <p:pic>
        <p:nvPicPr>
          <p:cNvPr id="415" name="Google Shape;415;ge5c92afe2b_1_0"/>
          <p:cNvPicPr preferRelativeResize="0"/>
          <p:nvPr/>
        </p:nvPicPr>
        <p:blipFill rotWithShape="1">
          <a:blip r:embed="rId4">
            <a:alphaModFix/>
          </a:blip>
          <a:srcRect b="0" l="0" r="0" t="0"/>
          <a:stretch/>
        </p:blipFill>
        <p:spPr>
          <a:xfrm>
            <a:off x="11126495" y="5858450"/>
            <a:ext cx="761705" cy="872275"/>
          </a:xfrm>
          <a:prstGeom prst="rect">
            <a:avLst/>
          </a:prstGeom>
          <a:noFill/>
          <a:ln>
            <a:noFill/>
          </a:ln>
        </p:spPr>
      </p:pic>
      <p:pic>
        <p:nvPicPr>
          <p:cNvPr id="416" name="Google Shape;416;ge5c92afe2b_1_0"/>
          <p:cNvPicPr preferRelativeResize="0"/>
          <p:nvPr/>
        </p:nvPicPr>
        <p:blipFill rotWithShape="1">
          <a:blip r:embed="rId5">
            <a:alphaModFix/>
          </a:blip>
          <a:srcRect b="0" l="0" r="0" t="0"/>
          <a:stretch/>
        </p:blipFill>
        <p:spPr>
          <a:xfrm>
            <a:off x="152400" y="1475828"/>
            <a:ext cx="8314549" cy="4951546"/>
          </a:xfrm>
          <a:prstGeom prst="rect">
            <a:avLst/>
          </a:prstGeom>
          <a:noFill/>
          <a:ln>
            <a:noFill/>
          </a:ln>
        </p:spPr>
      </p:pic>
      <p:pic>
        <p:nvPicPr>
          <p:cNvPr id="417" name="Google Shape;417;ge5c92afe2b_1_0"/>
          <p:cNvPicPr preferRelativeResize="0"/>
          <p:nvPr/>
        </p:nvPicPr>
        <p:blipFill>
          <a:blip r:embed="rId6">
            <a:alphaModFix/>
          </a:blip>
          <a:stretch>
            <a:fillRect/>
          </a:stretch>
        </p:blipFill>
        <p:spPr>
          <a:xfrm>
            <a:off x="9663350" y="2836275"/>
            <a:ext cx="872401" cy="872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Utilisateur1</dc:creator>
</cp:coreProperties>
</file>